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0" r:id="rId5"/>
    <p:sldId id="271" r:id="rId6"/>
    <p:sldId id="272" r:id="rId7"/>
    <p:sldId id="274" r:id="rId8"/>
    <p:sldId id="273" r:id="rId9"/>
    <p:sldId id="261" r:id="rId10"/>
    <p:sldId id="275" r:id="rId11"/>
    <p:sldId id="276" r:id="rId12"/>
    <p:sldId id="278" r:id="rId13"/>
    <p:sldId id="277" r:id="rId14"/>
    <p:sldId id="279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90571-6E02-41DF-94CC-3D1B65857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B6B03-ABF0-4C71-A1C2-8ADC4B02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112CC-F979-4A61-B811-FB5B57F0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89B13-5A45-4BEF-B316-9862DE5B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05299-7A92-4647-91E0-91066AB4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4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BAED1-A035-418E-BB2B-3503D851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BDFEB-6437-468F-B5A7-D2835E24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F10B0-FF52-4733-A196-CB868358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F9F75-54A8-41DB-9216-EDC20EB7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F7500-3B5F-4654-9C3D-5BBA2DFF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5C3D3F-EDB1-4B76-8B32-C01977126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C59AC0-A4BA-4BFD-892A-2E4109EBC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3F0BB-4CF5-4A80-8C9E-84617CE8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03816-A131-4BEA-9DCF-6A68C1AB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54C87-39EB-411D-B3EF-807BA461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5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798F6AD-694F-433B-8772-EC30DC6042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0CE514-8FD7-4E2A-8134-72D490FE93A6}"/>
              </a:ext>
            </a:extLst>
          </p:cNvPr>
          <p:cNvSpPr/>
          <p:nvPr userDrawn="1"/>
        </p:nvSpPr>
        <p:spPr>
          <a:xfrm>
            <a:off x="606670" y="1089660"/>
            <a:ext cx="10978661" cy="5260463"/>
          </a:xfrm>
          <a:custGeom>
            <a:avLst/>
            <a:gdLst>
              <a:gd name="connsiteX0" fmla="*/ 0 w 10747131"/>
              <a:gd name="connsiteY0" fmla="*/ 191313 h 5631815"/>
              <a:gd name="connsiteX1" fmla="*/ 191313 w 10747131"/>
              <a:gd name="connsiteY1" fmla="*/ 0 h 5631815"/>
              <a:gd name="connsiteX2" fmla="*/ 10555818 w 10747131"/>
              <a:gd name="connsiteY2" fmla="*/ 0 h 5631815"/>
              <a:gd name="connsiteX3" fmla="*/ 10747131 w 10747131"/>
              <a:gd name="connsiteY3" fmla="*/ 191313 h 5631815"/>
              <a:gd name="connsiteX4" fmla="*/ 10747131 w 10747131"/>
              <a:gd name="connsiteY4" fmla="*/ 5440502 h 5631815"/>
              <a:gd name="connsiteX5" fmla="*/ 10555818 w 10747131"/>
              <a:gd name="connsiteY5" fmla="*/ 5631815 h 5631815"/>
              <a:gd name="connsiteX6" fmla="*/ 191313 w 10747131"/>
              <a:gd name="connsiteY6" fmla="*/ 5631815 h 5631815"/>
              <a:gd name="connsiteX7" fmla="*/ 0 w 10747131"/>
              <a:gd name="connsiteY7" fmla="*/ 5440502 h 5631815"/>
              <a:gd name="connsiteX8" fmla="*/ 0 w 10747131"/>
              <a:gd name="connsiteY8" fmla="*/ 191313 h 5631815"/>
              <a:gd name="connsiteX0" fmla="*/ 17583 w 10764714"/>
              <a:gd name="connsiteY0" fmla="*/ 191313 h 5631815"/>
              <a:gd name="connsiteX1" fmla="*/ 208896 w 10764714"/>
              <a:gd name="connsiteY1" fmla="*/ 0 h 5631815"/>
              <a:gd name="connsiteX2" fmla="*/ 10573401 w 10764714"/>
              <a:gd name="connsiteY2" fmla="*/ 0 h 5631815"/>
              <a:gd name="connsiteX3" fmla="*/ 10764714 w 10764714"/>
              <a:gd name="connsiteY3" fmla="*/ 191313 h 5631815"/>
              <a:gd name="connsiteX4" fmla="*/ 10764714 w 10764714"/>
              <a:gd name="connsiteY4" fmla="*/ 5440502 h 5631815"/>
              <a:gd name="connsiteX5" fmla="*/ 10573401 w 10764714"/>
              <a:gd name="connsiteY5" fmla="*/ 5631815 h 5631815"/>
              <a:gd name="connsiteX6" fmla="*/ 208896 w 10764714"/>
              <a:gd name="connsiteY6" fmla="*/ 5631815 h 5631815"/>
              <a:gd name="connsiteX7" fmla="*/ 17583 w 10764714"/>
              <a:gd name="connsiteY7" fmla="*/ 5440502 h 5631815"/>
              <a:gd name="connsiteX8" fmla="*/ 0 w 10764714"/>
              <a:gd name="connsiteY8" fmla="*/ 440202 h 5631815"/>
              <a:gd name="connsiteX9" fmla="*/ 17583 w 10764714"/>
              <a:gd name="connsiteY9" fmla="*/ 191313 h 5631815"/>
              <a:gd name="connsiteX0" fmla="*/ 175844 w 10764714"/>
              <a:gd name="connsiteY0" fmla="*/ 200105 h 5631815"/>
              <a:gd name="connsiteX1" fmla="*/ 208896 w 10764714"/>
              <a:gd name="connsiteY1" fmla="*/ 0 h 5631815"/>
              <a:gd name="connsiteX2" fmla="*/ 10573401 w 10764714"/>
              <a:gd name="connsiteY2" fmla="*/ 0 h 5631815"/>
              <a:gd name="connsiteX3" fmla="*/ 10764714 w 10764714"/>
              <a:gd name="connsiteY3" fmla="*/ 191313 h 5631815"/>
              <a:gd name="connsiteX4" fmla="*/ 10764714 w 10764714"/>
              <a:gd name="connsiteY4" fmla="*/ 5440502 h 5631815"/>
              <a:gd name="connsiteX5" fmla="*/ 10573401 w 10764714"/>
              <a:gd name="connsiteY5" fmla="*/ 5631815 h 5631815"/>
              <a:gd name="connsiteX6" fmla="*/ 208896 w 10764714"/>
              <a:gd name="connsiteY6" fmla="*/ 5631815 h 5631815"/>
              <a:gd name="connsiteX7" fmla="*/ 17583 w 10764714"/>
              <a:gd name="connsiteY7" fmla="*/ 5440502 h 5631815"/>
              <a:gd name="connsiteX8" fmla="*/ 0 w 10764714"/>
              <a:gd name="connsiteY8" fmla="*/ 440202 h 5631815"/>
              <a:gd name="connsiteX9" fmla="*/ 175844 w 10764714"/>
              <a:gd name="connsiteY9" fmla="*/ 200105 h 5631815"/>
              <a:gd name="connsiteX0" fmla="*/ 0 w 10764714"/>
              <a:gd name="connsiteY0" fmla="*/ 440202 h 5631815"/>
              <a:gd name="connsiteX1" fmla="*/ 208896 w 10764714"/>
              <a:gd name="connsiteY1" fmla="*/ 0 h 5631815"/>
              <a:gd name="connsiteX2" fmla="*/ 10573401 w 10764714"/>
              <a:gd name="connsiteY2" fmla="*/ 0 h 5631815"/>
              <a:gd name="connsiteX3" fmla="*/ 10764714 w 10764714"/>
              <a:gd name="connsiteY3" fmla="*/ 191313 h 5631815"/>
              <a:gd name="connsiteX4" fmla="*/ 10764714 w 10764714"/>
              <a:gd name="connsiteY4" fmla="*/ 5440502 h 5631815"/>
              <a:gd name="connsiteX5" fmla="*/ 10573401 w 10764714"/>
              <a:gd name="connsiteY5" fmla="*/ 5631815 h 5631815"/>
              <a:gd name="connsiteX6" fmla="*/ 208896 w 10764714"/>
              <a:gd name="connsiteY6" fmla="*/ 5631815 h 5631815"/>
              <a:gd name="connsiteX7" fmla="*/ 17583 w 10764714"/>
              <a:gd name="connsiteY7" fmla="*/ 5440502 h 5631815"/>
              <a:gd name="connsiteX8" fmla="*/ 0 w 10764714"/>
              <a:gd name="connsiteY8" fmla="*/ 440202 h 5631815"/>
              <a:gd name="connsiteX0" fmla="*/ 0 w 10747499"/>
              <a:gd name="connsiteY0" fmla="*/ 477854 h 5631815"/>
              <a:gd name="connsiteX1" fmla="*/ 191681 w 10747499"/>
              <a:gd name="connsiteY1" fmla="*/ 0 h 5631815"/>
              <a:gd name="connsiteX2" fmla="*/ 10556186 w 10747499"/>
              <a:gd name="connsiteY2" fmla="*/ 0 h 5631815"/>
              <a:gd name="connsiteX3" fmla="*/ 10747499 w 10747499"/>
              <a:gd name="connsiteY3" fmla="*/ 191313 h 5631815"/>
              <a:gd name="connsiteX4" fmla="*/ 10747499 w 10747499"/>
              <a:gd name="connsiteY4" fmla="*/ 5440502 h 5631815"/>
              <a:gd name="connsiteX5" fmla="*/ 10556186 w 10747499"/>
              <a:gd name="connsiteY5" fmla="*/ 5631815 h 5631815"/>
              <a:gd name="connsiteX6" fmla="*/ 191681 w 10747499"/>
              <a:gd name="connsiteY6" fmla="*/ 5631815 h 5631815"/>
              <a:gd name="connsiteX7" fmla="*/ 368 w 10747499"/>
              <a:gd name="connsiteY7" fmla="*/ 5440502 h 5631815"/>
              <a:gd name="connsiteX8" fmla="*/ 0 w 10747499"/>
              <a:gd name="connsiteY8" fmla="*/ 477854 h 563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47499" h="5631815">
                <a:moveTo>
                  <a:pt x="0" y="477854"/>
                </a:moveTo>
                <a:lnTo>
                  <a:pt x="191681" y="0"/>
                </a:lnTo>
                <a:lnTo>
                  <a:pt x="10556186" y="0"/>
                </a:lnTo>
                <a:cubicBezTo>
                  <a:pt x="10661845" y="0"/>
                  <a:pt x="10747499" y="85654"/>
                  <a:pt x="10747499" y="191313"/>
                </a:cubicBezTo>
                <a:lnTo>
                  <a:pt x="10747499" y="5440502"/>
                </a:lnTo>
                <a:cubicBezTo>
                  <a:pt x="10747499" y="5546161"/>
                  <a:pt x="10661845" y="5631815"/>
                  <a:pt x="10556186" y="5631815"/>
                </a:cubicBezTo>
                <a:lnTo>
                  <a:pt x="191681" y="5631815"/>
                </a:lnTo>
                <a:cubicBezTo>
                  <a:pt x="86022" y="5631815"/>
                  <a:pt x="368" y="5546161"/>
                  <a:pt x="368" y="5440502"/>
                </a:cubicBezTo>
                <a:cubicBezTo>
                  <a:pt x="245" y="3786286"/>
                  <a:pt x="123" y="2132070"/>
                  <a:pt x="0" y="4778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7AE4C4AA-E03D-4D39-8FD9-B10AA106C5C7}"/>
              </a:ext>
            </a:extLst>
          </p:cNvPr>
          <p:cNvSpPr/>
          <p:nvPr userDrawn="1"/>
        </p:nvSpPr>
        <p:spPr>
          <a:xfrm>
            <a:off x="606669" y="507877"/>
            <a:ext cx="7332784" cy="1040057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AF8857-796C-4204-913D-59888FA8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9" y="365125"/>
            <a:ext cx="1026062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54153-7611-4081-8A5B-CBB802B5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3B269-96C4-46B6-9AC3-7A2254D6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10971-8B32-401F-93F8-E082D8B3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6AFA5-DB8E-4800-990B-EB284156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C4148566-372D-4AB2-B6B5-A4C98B0765E9}"/>
              </a:ext>
            </a:extLst>
          </p:cNvPr>
          <p:cNvSpPr/>
          <p:nvPr userDrawn="1"/>
        </p:nvSpPr>
        <p:spPr>
          <a:xfrm>
            <a:off x="7812376" y="507877"/>
            <a:ext cx="798224" cy="1040057"/>
          </a:xfrm>
          <a:prstGeom prst="parallelogram">
            <a:avLst>
              <a:gd name="adj" fmla="val 305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C9E11D4F-7146-41F4-842C-6355BC396CD2}"/>
              </a:ext>
            </a:extLst>
          </p:cNvPr>
          <p:cNvSpPr/>
          <p:nvPr userDrawn="1"/>
        </p:nvSpPr>
        <p:spPr>
          <a:xfrm>
            <a:off x="8512829" y="507877"/>
            <a:ext cx="329302" cy="1040057"/>
          </a:xfrm>
          <a:prstGeom prst="parallelogram">
            <a:avLst>
              <a:gd name="adj" fmla="val 6788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3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C6545-1214-43E4-9B18-0DBCBC98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1499D-975E-4FA2-B2BB-ADCA8AEC8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94CD2-E234-4449-AE56-381E6621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D8B08-42F1-4987-91B9-D2AFBC9B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8A84-E224-40F1-B575-33536E29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C034D-681F-414A-A3FC-5DA70430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83102-E839-43A9-8ED2-2BB94123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2E335-4253-4263-8DE1-F92590A4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E80BC-EA5D-4351-A203-70AD58E0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ACA92-5293-4A36-83DE-647B50B2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EC569-675D-47FA-8A52-B83D03DD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9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C5A42-F76B-4824-8B2F-BDBF9C19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0D892-9FEC-4896-892A-560A31A3C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3F779-64C3-4BE0-93A2-34781C705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9DD31-37D9-4978-9F72-E7EEC9EFC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F56961-1291-4B32-A454-9ABC25488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FB1518-BDD2-4F49-8709-E6AB0E2E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0ADF0-C2AC-48E5-8A04-FB7F4C57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D3950-A353-4604-B67F-0549EB1F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5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B0B14-CF76-41AD-95AB-CA80DF34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73757F-6441-4520-B495-43589B54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BE742-AAA6-443B-A5CF-16799D38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3CE4F1-6A89-4546-A8FF-06F7D30E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2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14959F-F6D7-4FF6-A8D4-DD316B47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740A0-325F-47A0-A282-415B232E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042D4-F9C1-47D1-BFDC-E163E647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C6972-D6AA-4BD4-89AF-6CE30712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03B1-50FB-478E-A286-0C0495C78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DED84-85C9-4A8E-8B10-B599CD071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7B308-B5C2-4514-88D7-BAED5094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02643-DF1A-420E-99C2-691BBD87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58B02-CA7D-4C2F-8534-088C85B8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7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18B5D-225D-4262-8EBF-BC4D90C9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6C64F2-4EE3-4868-A47F-E9E3CA1D4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FAA7A-7435-45DF-9B5F-B447ED4D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E552A-5757-4AFE-ABB5-FF04E8CF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7D64A-0E6D-499F-8D31-4F61F350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8A77F-B2EC-4585-B415-A74445B9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5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A82567-C8C0-458F-8995-35E6DA46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1BC70-E472-4FCF-A3AD-49940694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86129-848D-47A7-9610-584086F8F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3B25-F9AC-4CA9-B7F4-FDD61862F3B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035F7-E8BC-4B0A-9C6D-A500F33A4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E5947-C11C-42DB-9372-EC9DD7070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9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AC77C819-3A74-49D3-B2A4-83E6E93B64E6}"/>
              </a:ext>
            </a:extLst>
          </p:cNvPr>
          <p:cNvGrpSpPr/>
          <p:nvPr/>
        </p:nvGrpSpPr>
        <p:grpSpPr>
          <a:xfrm rot="20460791">
            <a:off x="2004164" y="-1091960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2972CD1-A2A5-440D-B785-B35266C7F8C5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E3A85BF-F161-4CF5-8F75-817DE451EAE9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2E5DA87-8188-400F-BEE5-16CDE962BCBC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E2D0797-A20D-4C93-A461-486A8D9FF329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8CB6CDF-7D23-45A8-A97C-8849F523E036}"/>
              </a:ext>
            </a:extLst>
          </p:cNvPr>
          <p:cNvGrpSpPr/>
          <p:nvPr/>
        </p:nvGrpSpPr>
        <p:grpSpPr>
          <a:xfrm rot="20460791">
            <a:off x="3300346" y="2700035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4017826-A9DF-45CF-A91E-57352987A5D8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A46EF2E-BCF8-44F6-968B-8063F167F1CC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DD6828F-1194-4A02-A1B9-85A6DACEC79D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EC56C5-1733-433C-A3CA-52FE175ABC32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A8A477-3DE9-4240-A7B0-7F57469BA1B0}"/>
              </a:ext>
            </a:extLst>
          </p:cNvPr>
          <p:cNvSpPr txBox="1"/>
          <p:nvPr/>
        </p:nvSpPr>
        <p:spPr>
          <a:xfrm>
            <a:off x="523783" y="2080140"/>
            <a:ext cx="106252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Million Things To Do</a:t>
            </a:r>
          </a:p>
          <a:p>
            <a:r>
              <a:rPr lang="zh-CN" alt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万事待办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9BE7D6-501D-49D7-B7E0-C1592F8E3BDF}"/>
              </a:ext>
            </a:extLst>
          </p:cNvPr>
          <p:cNvSpPr txBox="1"/>
          <p:nvPr/>
        </p:nvSpPr>
        <p:spPr>
          <a:xfrm>
            <a:off x="453083" y="4008410"/>
            <a:ext cx="47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云端待办清单系统</a:t>
            </a:r>
          </a:p>
        </p:txBody>
      </p:sp>
    </p:spTree>
    <p:extLst>
      <p:ext uri="{BB962C8B-B14F-4D97-AF65-F5344CB8AC3E}">
        <p14:creationId xmlns:p14="http://schemas.microsoft.com/office/powerpoint/2010/main" val="94001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2C21-81CF-4495-888F-A06D2550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关系建模 </a:t>
            </a:r>
            <a:r>
              <a:rPr lang="en-US" altLang="zh-CN" dirty="0"/>
              <a:t>– </a:t>
            </a:r>
            <a:r>
              <a:rPr lang="zh-CN" altLang="en-US" dirty="0"/>
              <a:t>后端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5F2BA2-54D4-4779-A561-06A918705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" y="1913305"/>
            <a:ext cx="10999758" cy="27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291-7E9E-401D-9F26-1292DE1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316DA-E6AA-4C36-AB4A-66E0AE71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测试工具：</a:t>
            </a:r>
            <a:r>
              <a:rPr lang="en-US" altLang="zh-CN" dirty="0"/>
              <a:t>JUnit</a:t>
            </a:r>
          </a:p>
          <a:p>
            <a:r>
              <a:rPr lang="zh-CN" altLang="en-US" dirty="0"/>
              <a:t>主要测试对象：</a:t>
            </a:r>
            <a:endParaRPr lang="en-US" altLang="zh-CN" dirty="0"/>
          </a:p>
          <a:p>
            <a:pPr lvl="1"/>
            <a:r>
              <a:rPr lang="zh-CN" altLang="en-US" dirty="0"/>
              <a:t>工具类</a:t>
            </a:r>
            <a:endParaRPr lang="en-US" altLang="zh-CN" dirty="0"/>
          </a:p>
          <a:p>
            <a:pPr lvl="1"/>
            <a:r>
              <a:rPr lang="zh-CN" altLang="en-US" dirty="0"/>
              <a:t>数据库连接</a:t>
            </a:r>
            <a:endParaRPr lang="en-US" altLang="zh-CN" dirty="0"/>
          </a:p>
          <a:p>
            <a:pPr lvl="1"/>
            <a:r>
              <a:rPr lang="zh-CN" altLang="en-US" dirty="0"/>
              <a:t>序列化</a:t>
            </a:r>
            <a:endParaRPr lang="en-US" altLang="zh-CN" dirty="0"/>
          </a:p>
          <a:p>
            <a:pPr lvl="1"/>
            <a:r>
              <a:rPr lang="zh-CN" altLang="en-US" dirty="0"/>
              <a:t>邀请码链接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3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291-7E9E-401D-9F26-1292DE1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应用性能和可用性分析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316DA-E6AA-4C36-AB4A-66E0AE71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、可用性分析：我们通过以下几个方面来看：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易学性和易记性：在开发过程中，我们考虑到了新用户，通过言简意赅的设计，可以使新用户很快学会有效的完成一些基本操作；当然老用户也可以很容易的记得如何再次有效利用，而不必重新学习所有的东西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、有效性：可以帮助用户准确找到所要的信息，使得用户完整地找到自己所要的信息或实现特定的目的。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、效率：可以较快的使用户完成任务。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、性能分析：我们通过对应用响应时间、吞吐量、用户并发数量等一些指标的分析，应用基本性能较好，但仍有上升空间。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、通过以上关于应用可用性与性能的分析，基本情况较好，但可以通过优化数据库、优化程序等方式去完善和提升应用的可用性与性能。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991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291-7E9E-401D-9F26-1292DE1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316DA-E6AA-4C36-AB4A-66E0AE71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应用部署情况：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应用已部署于</a:t>
            </a:r>
            <a:r>
              <a:rPr lang="en-US" altLang="zh-CN" dirty="0"/>
              <a:t>tomcat</a:t>
            </a:r>
          </a:p>
          <a:p>
            <a:r>
              <a:rPr lang="zh-CN" altLang="en-US" dirty="0"/>
              <a:t>客户端已经打包签名</a:t>
            </a:r>
          </a:p>
        </p:txBody>
      </p:sp>
    </p:spTree>
    <p:extLst>
      <p:ext uri="{BB962C8B-B14F-4D97-AF65-F5344CB8AC3E}">
        <p14:creationId xmlns:p14="http://schemas.microsoft.com/office/powerpoint/2010/main" val="205644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291-7E9E-401D-9F26-1292DE1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316DA-E6AA-4C36-AB4A-66E0AE71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现场演示</a:t>
            </a:r>
          </a:p>
        </p:txBody>
      </p:sp>
    </p:spTree>
    <p:extLst>
      <p:ext uri="{BB962C8B-B14F-4D97-AF65-F5344CB8AC3E}">
        <p14:creationId xmlns:p14="http://schemas.microsoft.com/office/powerpoint/2010/main" val="295090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AC77C819-3A74-49D3-B2A4-83E6E93B64E6}"/>
              </a:ext>
            </a:extLst>
          </p:cNvPr>
          <p:cNvGrpSpPr/>
          <p:nvPr/>
        </p:nvGrpSpPr>
        <p:grpSpPr>
          <a:xfrm rot="20460791">
            <a:off x="2004164" y="-1091960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2972CD1-A2A5-440D-B785-B35266C7F8C5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E3A85BF-F161-4CF5-8F75-817DE451EAE9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2E5DA87-8188-400F-BEE5-16CDE962BCBC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E2D0797-A20D-4C93-A461-486A8D9FF329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8CB6CDF-7D23-45A8-A97C-8849F523E036}"/>
              </a:ext>
            </a:extLst>
          </p:cNvPr>
          <p:cNvGrpSpPr/>
          <p:nvPr/>
        </p:nvGrpSpPr>
        <p:grpSpPr>
          <a:xfrm rot="20460791">
            <a:off x="3300346" y="2700035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4017826-A9DF-45CF-A91E-57352987A5D8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A46EF2E-BCF8-44F6-968B-8063F167F1CC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DD6828F-1194-4A02-A1B9-85A6DACEC79D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EC56C5-1733-433C-A3CA-52FE175ABC32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A8A477-3DE9-4240-A7B0-7F57469BA1B0}"/>
              </a:ext>
            </a:extLst>
          </p:cNvPr>
          <p:cNvSpPr txBox="1"/>
          <p:nvPr/>
        </p:nvSpPr>
        <p:spPr>
          <a:xfrm>
            <a:off x="602313" y="2657924"/>
            <a:ext cx="10546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You!</a:t>
            </a:r>
            <a:endParaRPr lang="zh-CN" alt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F8163-0F15-48A4-8858-31393EF4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AA1C3-AA60-43E1-AC93-0CA47E1B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55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制作一个云端待办清单应用，可以使多人在云端协同工作。</a:t>
            </a:r>
            <a:endParaRPr lang="en-US" altLang="zh-CN" dirty="0"/>
          </a:p>
          <a:p>
            <a:r>
              <a:rPr lang="zh-CN" altLang="en-US" dirty="0"/>
              <a:t>待办事项可以有多种状态，同时可以拥有子任务</a:t>
            </a:r>
            <a:r>
              <a:rPr lang="en-US" altLang="zh-CN" dirty="0"/>
              <a:t>(Task)</a:t>
            </a:r>
            <a:r>
              <a:rPr lang="zh-CN" altLang="en-US" dirty="0"/>
              <a:t>，子任务可以有完成和未完成两种状态。</a:t>
            </a:r>
            <a:endParaRPr lang="en-US" altLang="zh-CN" dirty="0"/>
          </a:p>
          <a:p>
            <a:r>
              <a:rPr lang="zh-CN" altLang="en-US" dirty="0"/>
              <a:t>对于待办事项的操作（包括创建、删除子任务，完成、取消完成子任务等）都会被记录并能够被别人查阅到。</a:t>
            </a:r>
            <a:endParaRPr lang="en-US" altLang="zh-CN" dirty="0"/>
          </a:p>
          <a:p>
            <a:r>
              <a:rPr lang="zh-CN" altLang="en-US" dirty="0"/>
              <a:t>可以为待办事项添加评论。</a:t>
            </a:r>
            <a:endParaRPr lang="en-US" altLang="zh-CN" dirty="0"/>
          </a:p>
          <a:p>
            <a:r>
              <a:rPr lang="zh-CN" altLang="en-US" dirty="0"/>
              <a:t>一个用户可以加入多个工作组</a:t>
            </a:r>
            <a:r>
              <a:rPr lang="en-US" altLang="zh-CN" dirty="0"/>
              <a:t>(</a:t>
            </a:r>
            <a:r>
              <a:rPr lang="en-US" altLang="zh-CN" dirty="0" err="1"/>
              <a:t>WorkGroup</a:t>
            </a:r>
            <a:r>
              <a:rPr lang="en-US" altLang="zh-CN" dirty="0"/>
              <a:t>)</a:t>
            </a:r>
            <a:r>
              <a:rPr lang="zh-CN" altLang="en-US" dirty="0"/>
              <a:t>。用户可以通过工作组的唯一标识加入工作组，工作组组员也可以邀请别的成员加入。工作组组长拥有管理权限。</a:t>
            </a:r>
            <a:endParaRPr lang="en-US" altLang="zh-CN" dirty="0"/>
          </a:p>
          <a:p>
            <a:r>
              <a:rPr lang="zh-CN" altLang="en-US" dirty="0"/>
              <a:t>拥有用户名和密码以及访问令牌（</a:t>
            </a:r>
            <a:r>
              <a:rPr lang="en-US" altLang="zh-CN" dirty="0"/>
              <a:t>Token</a:t>
            </a:r>
            <a:r>
              <a:rPr lang="zh-CN" altLang="en-US" dirty="0"/>
              <a:t>）两种工作方式，后者会自动生成并在本地存储以自动登录，一段时间后自动失效需要再次用密码登录。</a:t>
            </a:r>
          </a:p>
        </p:txBody>
      </p:sp>
    </p:spTree>
    <p:extLst>
      <p:ext uri="{BB962C8B-B14F-4D97-AF65-F5344CB8AC3E}">
        <p14:creationId xmlns:p14="http://schemas.microsoft.com/office/powerpoint/2010/main" val="249082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D310A5-A779-495D-81A7-669BDD6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项目建议书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7A7DFB-76B2-4B7D-B5B9-F52CE24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目标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/>
              <a:t>市场上的待办事项应用很多，但很少有能提供多人协作管理事项的，因此本项目的云端待办清单系统显得尤为重要。</a:t>
            </a:r>
          </a:p>
          <a:p>
            <a:r>
              <a:rPr lang="zh-CN" altLang="en-US" dirty="0"/>
              <a:t>主要面向对象是在家庭、公司或团队中需要多人合作的成员，拥有一个多人共同维护的待办清单可以加强沟通并避免重复的劳动，提高工作效率。在适当的时候显示通知，避免遗忘重要的事项。</a:t>
            </a:r>
          </a:p>
        </p:txBody>
      </p:sp>
    </p:spTree>
    <p:extLst>
      <p:ext uri="{BB962C8B-B14F-4D97-AF65-F5344CB8AC3E}">
        <p14:creationId xmlns:p14="http://schemas.microsoft.com/office/powerpoint/2010/main" val="201861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D310A5-A779-495D-81A7-669BDD6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项目建议书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7A7DFB-76B2-4B7D-B5B9-F52CE24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业务建议</a:t>
            </a:r>
          </a:p>
          <a:p>
            <a:r>
              <a:rPr lang="zh-CN" altLang="en-US" sz="2000" dirty="0">
                <a:latin typeface="+mn-ea"/>
              </a:rPr>
              <a:t>可以使多人在云端协同工作，类似于现阶段已经有的在线表格，当然具体功能要强大的多。</a:t>
            </a:r>
          </a:p>
          <a:p>
            <a:r>
              <a:rPr lang="zh-CN" altLang="en-US" sz="2000" dirty="0">
                <a:latin typeface="+mn-ea"/>
              </a:rPr>
              <a:t>待办事项可以有多种状态，同时可以拥有子任务</a:t>
            </a:r>
            <a:r>
              <a:rPr lang="en-US" altLang="zh-CN" sz="2000" dirty="0">
                <a:latin typeface="+mn-ea"/>
              </a:rPr>
              <a:t>(Task)</a:t>
            </a:r>
            <a:r>
              <a:rPr lang="zh-CN" altLang="en-US" sz="2000" dirty="0">
                <a:latin typeface="+mn-ea"/>
              </a:rPr>
              <a:t>，子任务可以有完成和未完成两种状态，使用者可以通过查看任务状态，规划具体的任务分配与进度。</a:t>
            </a:r>
          </a:p>
          <a:p>
            <a:r>
              <a:rPr lang="zh-CN" altLang="en-US" sz="2000" dirty="0">
                <a:latin typeface="+mn-ea"/>
              </a:rPr>
              <a:t>管理员对待办事项的操作有（包括创建、删除子任务，完成、取消完成子任务等）都会被记录并能够被同组人员查阅到。</a:t>
            </a:r>
          </a:p>
          <a:p>
            <a:r>
              <a:rPr lang="zh-CN" altLang="en-US" sz="2000" dirty="0">
                <a:latin typeface="+mn-ea"/>
              </a:rPr>
              <a:t>同时具备为待办事项添加评论的功能，让所有成员对现阶段每个任务发表自己的见解。</a:t>
            </a:r>
          </a:p>
          <a:p>
            <a:r>
              <a:rPr lang="zh-CN" altLang="en-US" sz="2000" dirty="0">
                <a:latin typeface="+mn-ea"/>
              </a:rPr>
              <a:t>一个用户可以加入多个工作组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WorkGroup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。用户可以通过工作组的邀请码加入工作组，工作组组员也可以邀请别的成员加入，工作组组长拥有管理权限。</a:t>
            </a:r>
          </a:p>
          <a:p>
            <a:r>
              <a:rPr lang="zh-CN" altLang="en-US" sz="2000" dirty="0">
                <a:latin typeface="+mn-ea"/>
              </a:rPr>
              <a:t>拥有类似于</a:t>
            </a:r>
            <a:r>
              <a:rPr lang="en-US" altLang="zh-CN" sz="2000" dirty="0">
                <a:latin typeface="+mn-ea"/>
              </a:rPr>
              <a:t>steam</a:t>
            </a:r>
            <a:r>
              <a:rPr lang="zh-CN" altLang="en-US" sz="2000" dirty="0">
                <a:latin typeface="+mn-ea"/>
              </a:rPr>
              <a:t>游戏平台的登陆模式，即用户名和密码以及访问令牌（</a:t>
            </a:r>
            <a:r>
              <a:rPr lang="en-US" altLang="zh-CN" sz="2000" dirty="0">
                <a:latin typeface="+mn-ea"/>
              </a:rPr>
              <a:t>Token</a:t>
            </a:r>
            <a:r>
              <a:rPr lang="zh-CN" altLang="en-US" sz="2000" dirty="0">
                <a:latin typeface="+mn-ea"/>
              </a:rPr>
              <a:t>）两种工作方式，后者会自动生成并在本地存储以自动登录，一段时间后自动失效需要再次用密码登录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377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D310A5-A779-495D-81A7-669BDD6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7A7DFB-76B2-4B7D-B5B9-F52CE24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主要客户：企业、软件开发团队、家庭等</a:t>
            </a:r>
          </a:p>
          <a:p>
            <a:r>
              <a:rPr lang="zh-CN" altLang="en-US" sz="2400" dirty="0">
                <a:latin typeface="+mn-ea"/>
              </a:rPr>
              <a:t>使用场景：协同开发、家庭交流、购物清单、企业事项等</a:t>
            </a:r>
          </a:p>
          <a:p>
            <a:r>
              <a:rPr lang="zh-CN" altLang="en-US" sz="2400" dirty="0">
                <a:latin typeface="+mn-ea"/>
              </a:rPr>
              <a:t>管理和界面操作应该尽可能方便，手机客户端便是不错的平台，方便随时进行操作</a:t>
            </a:r>
          </a:p>
          <a:p>
            <a:r>
              <a:rPr lang="zh-CN" altLang="en-US" sz="2400" dirty="0">
                <a:latin typeface="+mn-ea"/>
              </a:rPr>
              <a:t>客户端便于数据的呈现和修改，避免需要重复开启网页的问题</a:t>
            </a:r>
          </a:p>
          <a:p>
            <a:r>
              <a:rPr lang="zh-CN" altLang="en-US" sz="2400" dirty="0">
                <a:latin typeface="+mn-ea"/>
              </a:rPr>
              <a:t>国际化：客户端支持多语言</a:t>
            </a:r>
          </a:p>
        </p:txBody>
      </p:sp>
    </p:spTree>
    <p:extLst>
      <p:ext uri="{BB962C8B-B14F-4D97-AF65-F5344CB8AC3E}">
        <p14:creationId xmlns:p14="http://schemas.microsoft.com/office/powerpoint/2010/main" val="128697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D310A5-A779-495D-81A7-669BDD6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7A7DFB-76B2-4B7D-B5B9-F52CE24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+mn-ea"/>
              </a:rPr>
              <a:t>登录界面：可以登录和注册</a:t>
            </a:r>
          </a:p>
          <a:p>
            <a:r>
              <a:rPr lang="zh-CN" altLang="en-US" sz="2400" dirty="0">
                <a:latin typeface="+mn-ea"/>
              </a:rPr>
              <a:t>工作组视图：登录后可以看到当前登录的用户加入的所有工作组</a:t>
            </a:r>
          </a:p>
          <a:p>
            <a:r>
              <a:rPr lang="zh-CN" altLang="en-US" sz="2400" dirty="0">
                <a:latin typeface="+mn-ea"/>
              </a:rPr>
              <a:t>待办事项视图：点击一个工作组后跳转，可以看到当前工作组维护的所有待办事项</a:t>
            </a:r>
          </a:p>
          <a:p>
            <a:r>
              <a:rPr lang="zh-CN" altLang="en-US" sz="2400" dirty="0">
                <a:latin typeface="+mn-ea"/>
              </a:rPr>
              <a:t>事项详情视图：点击一个待办事项后跳转，可以看到当前事项的详情，包括子任务和评论等，并且可以对当前的待办事项进行编辑。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用户管理视图：工作组的组长可以管理组内各个用户，包括邀请用户、踢出用户、转移组长职位等。其他用户可以查看组员列表。</a:t>
            </a:r>
          </a:p>
          <a:p>
            <a:r>
              <a:rPr lang="zh-CN" altLang="en-US" sz="2400" dirty="0">
                <a:latin typeface="+mn-ea"/>
              </a:rPr>
              <a:t>设置视图：可以进行一些基本的设置，并且可以更改用户信息（头像、名称等）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代码量：前后端共约</a:t>
            </a:r>
            <a:r>
              <a:rPr lang="en-US" altLang="zh-CN" sz="2400" dirty="0">
                <a:latin typeface="+mn-ea"/>
              </a:rPr>
              <a:t>15000</a:t>
            </a:r>
            <a:r>
              <a:rPr lang="zh-CN" altLang="en-US" sz="2400" dirty="0">
                <a:latin typeface="+mn-ea"/>
              </a:rPr>
              <a:t>行 （纯</a:t>
            </a:r>
            <a:r>
              <a:rPr lang="en-US" altLang="zh-CN" sz="2400" dirty="0">
                <a:latin typeface="+mn-ea"/>
              </a:rPr>
              <a:t>Kotlin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850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CBD5C-74D6-4FAA-961F-77AB1A53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A1E84-6033-4A4F-A9CA-F09D5507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本项目的数据呈现方式并非网页而是客户端，这么选择主要是考虑到如下因素：</a:t>
            </a:r>
            <a:endParaRPr lang="en-US" altLang="zh-CN" sz="2400" dirty="0"/>
          </a:p>
          <a:p>
            <a:pPr lvl="1"/>
            <a:r>
              <a:rPr lang="zh-CN" altLang="en-US" sz="2000" dirty="0"/>
              <a:t>由于本项目是待办事项，要求能够随时便捷地访问，而网页很难做到这一点。</a:t>
            </a:r>
            <a:endParaRPr lang="en-US" altLang="zh-CN" sz="2000" dirty="0"/>
          </a:p>
          <a:p>
            <a:pPr lvl="1"/>
            <a:r>
              <a:rPr lang="zh-CN" altLang="en-US" sz="2000" dirty="0"/>
              <a:t>后续可以添加通知系统、桌面小部件等功能使用户能够便捷地访问数据，而这些网页都做不到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使用移动客户端便于持久化登录，对于应用中大量的列表视图，显然客户端进行操作更加方便。</a:t>
            </a:r>
            <a:endParaRPr lang="en-US" altLang="zh-CN" sz="2000" dirty="0"/>
          </a:p>
          <a:p>
            <a:r>
              <a:rPr lang="zh-CN" altLang="en-US" sz="2400" dirty="0"/>
              <a:t>比起网页，使用客户端有大量的难点：</a:t>
            </a:r>
            <a:endParaRPr lang="en-US" altLang="zh-CN" sz="2400" dirty="0"/>
          </a:p>
          <a:p>
            <a:pPr lvl="1"/>
            <a:r>
              <a:rPr lang="zh-CN" altLang="en-US" sz="2000" dirty="0"/>
              <a:t>多线程的同步问题，网络请求需要新开线程进行，而</a:t>
            </a:r>
            <a:r>
              <a:rPr lang="en-US" altLang="zh-CN" sz="2000" dirty="0"/>
              <a:t>UI</a:t>
            </a:r>
            <a:r>
              <a:rPr lang="zh-CN" altLang="en-US" sz="2000" dirty="0"/>
              <a:t>更新只能在主线程。对此我们决定使用较新的技术</a:t>
            </a:r>
            <a:r>
              <a:rPr lang="en-US" altLang="zh-CN" sz="2000" dirty="0" err="1"/>
              <a:t>ViewModel</a:t>
            </a:r>
            <a:r>
              <a:rPr lang="zh-CN" altLang="en-US" sz="2000" dirty="0"/>
              <a:t>来解决问题。</a:t>
            </a:r>
            <a:endParaRPr lang="en-US" altLang="zh-CN" sz="2000" dirty="0"/>
          </a:p>
          <a:p>
            <a:pPr lvl="1"/>
            <a:r>
              <a:rPr lang="zh-CN" altLang="en-US" sz="2000" dirty="0"/>
              <a:t>编写界面以及交互逻辑更加费时，布局的过多嵌套也会导致性能问题</a:t>
            </a:r>
            <a:endParaRPr lang="en-US" altLang="zh-CN" sz="2000" dirty="0"/>
          </a:p>
          <a:p>
            <a:pPr lvl="1"/>
            <a:r>
              <a:rPr lang="zh-CN" altLang="en-US" sz="2000" dirty="0"/>
              <a:t>很多地方都需要编写动画，同时视图间的转换也不是网页的跳转链接这么简单</a:t>
            </a:r>
            <a:endParaRPr lang="en-US" altLang="zh-CN" sz="2000" dirty="0"/>
          </a:p>
          <a:p>
            <a:pPr lvl="1"/>
            <a:r>
              <a:rPr lang="zh-CN" altLang="en-US" sz="2000" dirty="0"/>
              <a:t>客户端的程序结构设计也是我们需要重点考虑的问题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567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291-7E9E-401D-9F26-1292DE1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316DA-E6AA-4C36-AB4A-66E0AE71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我们采取了一些较新的技术来降低开发的工作量。</a:t>
            </a:r>
            <a:endParaRPr lang="en-US" altLang="zh-CN" dirty="0"/>
          </a:p>
          <a:p>
            <a:r>
              <a:rPr lang="zh-CN" altLang="en-US" dirty="0"/>
              <a:t>总体结构采用</a:t>
            </a:r>
            <a:r>
              <a:rPr lang="en-US" altLang="zh-CN" dirty="0"/>
              <a:t>C/S</a:t>
            </a:r>
            <a:r>
              <a:rPr lang="zh-CN" altLang="en-US" dirty="0"/>
              <a:t>模式。</a:t>
            </a:r>
            <a:endParaRPr lang="en-US" altLang="zh-CN" dirty="0"/>
          </a:p>
          <a:p>
            <a:r>
              <a:rPr lang="zh-CN" altLang="en-US" dirty="0"/>
              <a:t>前端：</a:t>
            </a:r>
            <a:r>
              <a:rPr lang="en-US" altLang="zh-CN" dirty="0"/>
              <a:t>Android</a:t>
            </a:r>
            <a:r>
              <a:rPr lang="zh-CN" altLang="en-US" dirty="0"/>
              <a:t>客户端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OkHttp</a:t>
            </a:r>
            <a:r>
              <a:rPr lang="zh-CN" altLang="en-US" dirty="0"/>
              <a:t>处理网络请求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SharedPrefs</a:t>
            </a:r>
            <a:r>
              <a:rPr lang="zh-CN" altLang="en-US" dirty="0"/>
              <a:t>和</a:t>
            </a:r>
            <a:r>
              <a:rPr lang="en-US" altLang="zh-CN" dirty="0"/>
              <a:t>SQLite</a:t>
            </a:r>
            <a:r>
              <a:rPr lang="zh-CN" altLang="en-US" dirty="0"/>
              <a:t>进行持久化存储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ViewModel</a:t>
            </a:r>
            <a:r>
              <a:rPr lang="zh-CN" altLang="en-US" dirty="0"/>
              <a:t>实时更新视图数据</a:t>
            </a:r>
          </a:p>
          <a:p>
            <a:r>
              <a:rPr lang="zh-CN" altLang="en-US" dirty="0"/>
              <a:t>后端：</a:t>
            </a:r>
            <a:r>
              <a:rPr lang="en-US" altLang="zh-CN" dirty="0"/>
              <a:t>Spring Boot</a:t>
            </a:r>
          </a:p>
          <a:p>
            <a:pPr lvl="1"/>
            <a:r>
              <a:rPr lang="zh-CN" altLang="en-US" dirty="0"/>
              <a:t>数据库采用</a:t>
            </a:r>
            <a:r>
              <a:rPr lang="en-US" altLang="zh-CN" dirty="0"/>
              <a:t>MySQL</a:t>
            </a:r>
          </a:p>
          <a:p>
            <a:pPr lvl="1"/>
            <a:r>
              <a:rPr lang="zh-CN" altLang="en-US" dirty="0"/>
              <a:t>语言：客户端和后端都以</a:t>
            </a:r>
            <a:r>
              <a:rPr lang="en-US" altLang="zh-CN" dirty="0"/>
              <a:t>Kotlin</a:t>
            </a:r>
            <a:r>
              <a:rPr lang="zh-CN" altLang="en-US" dirty="0"/>
              <a:t>为主</a:t>
            </a:r>
          </a:p>
        </p:txBody>
      </p:sp>
    </p:spTree>
    <p:extLst>
      <p:ext uri="{BB962C8B-B14F-4D97-AF65-F5344CB8AC3E}">
        <p14:creationId xmlns:p14="http://schemas.microsoft.com/office/powerpoint/2010/main" val="372401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2C21-81CF-4495-888F-A06D2550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关系建模 </a:t>
            </a:r>
            <a:r>
              <a:rPr lang="en-US" altLang="zh-CN" dirty="0"/>
              <a:t>– </a:t>
            </a:r>
            <a:r>
              <a:rPr lang="zh-CN" altLang="en-US" dirty="0"/>
              <a:t>核心逻辑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5667ACC-EAEE-4A7F-9B2B-036151640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22" y="1820278"/>
            <a:ext cx="7075756" cy="42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6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5">
      <a:majorFont>
        <a:latin typeface="Trebuchet MS"/>
        <a:ea typeface="Noto Sans CJK SC Bold"/>
        <a:cs typeface=""/>
      </a:majorFont>
      <a:minorFont>
        <a:latin typeface="Segoe UI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1166</Words>
  <Application>Microsoft Office PowerPoint</Application>
  <PresentationFormat>宽屏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Noto Sans CJK SC Bold</vt:lpstr>
      <vt:lpstr>Noto Sans CJK SC Regular</vt:lpstr>
      <vt:lpstr>Arial</vt:lpstr>
      <vt:lpstr>Segoe UI</vt:lpstr>
      <vt:lpstr>Trebuchet MS</vt:lpstr>
      <vt:lpstr>Office 主题​​</vt:lpstr>
      <vt:lpstr>PowerPoint 演示文稿</vt:lpstr>
      <vt:lpstr>功能描述</vt:lpstr>
      <vt:lpstr>项目建议书</vt:lpstr>
      <vt:lpstr>项目建议书</vt:lpstr>
      <vt:lpstr>用户分析</vt:lpstr>
      <vt:lpstr>交互设计</vt:lpstr>
      <vt:lpstr>客户端</vt:lpstr>
      <vt:lpstr>技术选型</vt:lpstr>
      <vt:lpstr>关系建模 – 核心逻辑</vt:lpstr>
      <vt:lpstr>关系建模 – 后端</vt:lpstr>
      <vt:lpstr>应用测试</vt:lpstr>
      <vt:lpstr>应用性能和可用性分析</vt:lpstr>
      <vt:lpstr>应用部署</vt:lpstr>
      <vt:lpstr>应用演示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TCreopargh</dc:creator>
  <cp:lastModifiedBy>Liu TCreopargh</cp:lastModifiedBy>
  <cp:revision>39</cp:revision>
  <dcterms:created xsi:type="dcterms:W3CDTF">2021-04-19T05:12:09Z</dcterms:created>
  <dcterms:modified xsi:type="dcterms:W3CDTF">2021-06-06T09:18:27Z</dcterms:modified>
</cp:coreProperties>
</file>