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753600" cy="7315200"/>
  <p:notesSz cx="6858000" cy="9144000"/>
  <p:embeddedFontLst>
    <p:embeddedFont>
      <p:font typeface="Public Sans" charset="1" panose="00000000000000000000"/>
      <p:regular r:id="rId31"/>
    </p:embeddedFont>
    <p:embeddedFont>
      <p:font typeface="Public Sans Thin" charset="1" panose="00000000000000000000"/>
      <p:regular r:id="rId32"/>
    </p:embeddedFont>
    <p:embeddedFont>
      <p:font typeface="Public Sans Bold" charset="1" panose="00000000000000000000"/>
      <p:regular r:id="rId33"/>
    </p:embeddedFont>
    <p:embeddedFont>
      <p:font typeface="Public Sans Thin Italics"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audacityteam.org" TargetMode="External" Type="http://schemas.openxmlformats.org/officeDocument/2006/relationships/hyperlink"/><Relationship Id="rId3" Target="../media/image10.pn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youtube.com/@RaidioTony" TargetMode="External" Type="http://schemas.openxmlformats.org/officeDocument/2006/relationships/hyperlink"/><Relationship Id="rId3" Target="https://www.linkedin.com/in/tonycupolo/" TargetMode="External" Type="http://schemas.openxmlformats.org/officeDocument/2006/relationships/hyperlink"/><Relationship Id="rId4" Target="https://github.com/TCupolo/accessEQ/wiki" TargetMode="External" Type="http://schemas.openxmlformats.org/officeDocument/2006/relationships/hyperlink"/></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TCupolo/accessEQ/releases/download/1.0.0.0/accessEQ.app.zip"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https://rogueamoeba.com/soundsource/" TargetMode="External" Type="http://schemas.openxmlformats.org/officeDocument/2006/relationships/hyperlink"/><Relationship Id="rId3" Target="https://eqmac.app" TargetMode="External" Type="http://schemas.openxmlformats.org/officeDocument/2006/relationships/hyperlink"/><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69088" y="1629445"/>
            <a:ext cx="4056310" cy="4056310"/>
          </a:xfrm>
          <a:custGeom>
            <a:avLst/>
            <a:gdLst/>
            <a:ahLst/>
            <a:cxnLst/>
            <a:rect r="r" b="b" t="t" l="l"/>
            <a:pathLst>
              <a:path h="4056310" w="4056310">
                <a:moveTo>
                  <a:pt x="0" y="0"/>
                </a:moveTo>
                <a:lnTo>
                  <a:pt x="4056310" y="0"/>
                </a:lnTo>
                <a:lnTo>
                  <a:pt x="4056310" y="4056310"/>
                </a:lnTo>
                <a:lnTo>
                  <a:pt x="0" y="4056310"/>
                </a:lnTo>
                <a:lnTo>
                  <a:pt x="0" y="0"/>
                </a:lnTo>
                <a:close/>
              </a:path>
            </a:pathLst>
          </a:custGeom>
          <a:blipFill>
            <a:blip r:embed="rId2"/>
            <a:stretch>
              <a:fillRect l="0" t="0" r="0" b="0"/>
            </a:stretch>
          </a:blipFill>
        </p:spPr>
      </p:sp>
      <p:sp>
        <p:nvSpPr>
          <p:cNvPr name="TextBox 3" id="3"/>
          <p:cNvSpPr txBox="true"/>
          <p:nvPr/>
        </p:nvSpPr>
        <p:spPr>
          <a:xfrm rot="0">
            <a:off x="284455" y="850874"/>
            <a:ext cx="6511358" cy="737659"/>
          </a:xfrm>
          <a:prstGeom prst="rect">
            <a:avLst/>
          </a:prstGeom>
        </p:spPr>
        <p:txBody>
          <a:bodyPr anchor="t" rtlCol="false" tIns="0" lIns="0" bIns="0" rIns="0">
            <a:spAutoFit/>
          </a:bodyPr>
          <a:lstStyle/>
          <a:p>
            <a:pPr algn="l" marL="0" indent="0" lvl="0">
              <a:lnSpc>
                <a:spcPts val="6066"/>
              </a:lnSpc>
              <a:spcBef>
                <a:spcPct val="0"/>
              </a:spcBef>
            </a:pPr>
            <a:r>
              <a:rPr lang="en-US" sz="4333">
                <a:solidFill>
                  <a:srgbClr val="111111"/>
                </a:solidFill>
                <a:latin typeface="Public Sans"/>
              </a:rPr>
              <a:t>Introducing</a:t>
            </a:r>
            <a:r>
              <a:rPr lang="en-US" sz="4333">
                <a:solidFill>
                  <a:srgbClr val="111111"/>
                </a:solidFill>
                <a:latin typeface="Public Sans Thin"/>
              </a:rPr>
              <a:t> </a:t>
            </a:r>
            <a:r>
              <a:rPr lang="en-US" sz="4333">
                <a:solidFill>
                  <a:srgbClr val="111111"/>
                </a:solidFill>
                <a:latin typeface="Public Sans Bold"/>
              </a:rPr>
              <a:t>accessEQ</a:t>
            </a:r>
          </a:p>
        </p:txBody>
      </p:sp>
      <p:sp>
        <p:nvSpPr>
          <p:cNvPr name="TextBox 4" id="4"/>
          <p:cNvSpPr txBox="true"/>
          <p:nvPr/>
        </p:nvSpPr>
        <p:spPr>
          <a:xfrm rot="0">
            <a:off x="284455" y="2286979"/>
            <a:ext cx="4957917" cy="870628"/>
          </a:xfrm>
          <a:prstGeom prst="rect">
            <a:avLst/>
          </a:prstGeom>
        </p:spPr>
        <p:txBody>
          <a:bodyPr anchor="t" rtlCol="false" tIns="0" lIns="0" bIns="0" rIns="0">
            <a:spAutoFit/>
          </a:bodyPr>
          <a:lstStyle/>
          <a:p>
            <a:pPr algn="l">
              <a:lnSpc>
                <a:spcPts val="3462"/>
              </a:lnSpc>
            </a:pPr>
            <a:r>
              <a:rPr lang="en-US" sz="2473">
                <a:solidFill>
                  <a:srgbClr val="111111"/>
                </a:solidFill>
                <a:latin typeface="Public Sans"/>
              </a:rPr>
              <a:t>FOR ENHANCED AUDIO</a:t>
            </a:r>
          </a:p>
          <a:p>
            <a:pPr algn="l" marL="0" indent="0" lvl="0">
              <a:lnSpc>
                <a:spcPts val="3462"/>
              </a:lnSpc>
              <a:spcBef>
                <a:spcPct val="0"/>
              </a:spcBef>
            </a:pPr>
            <a:r>
              <a:rPr lang="en-US" sz="2473">
                <a:solidFill>
                  <a:srgbClr val="111111"/>
                </a:solidFill>
                <a:latin typeface="Public Sans"/>
              </a:rPr>
              <a:t>ON THE MAC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8577" y="4993005"/>
            <a:ext cx="9536445" cy="3162300"/>
          </a:xfrm>
          <a:prstGeom prst="rect">
            <a:avLst/>
          </a:prstGeom>
        </p:spPr>
        <p:txBody>
          <a:bodyPr anchor="t" rtlCol="false" tIns="0" lIns="0" bIns="0" rIns="0">
            <a:spAutoFit/>
          </a:bodyPr>
          <a:lstStyle/>
          <a:p>
            <a:pPr algn="l">
              <a:lnSpc>
                <a:spcPts val="2510"/>
              </a:lnSpc>
            </a:pPr>
            <a:r>
              <a:rPr lang="en-US" sz="2091">
                <a:solidFill>
                  <a:srgbClr val="111111"/>
                </a:solidFill>
                <a:latin typeface="Public Sans Bold"/>
              </a:rPr>
              <a:t>NOTE</a:t>
            </a:r>
            <a:r>
              <a:rPr lang="en-US" sz="2091">
                <a:solidFill>
                  <a:srgbClr val="111111"/>
                </a:solidFill>
                <a:latin typeface="Public Sans"/>
              </a:rPr>
              <a:t>:  AUv2 plugins were known to occasionally cause DAWs to “hang” and there was no easy way to exit this condition other than to reboot. So, Apple came out with the AUv3 format mostly to improve DAW users experience with plugins. AUv3 plugins (like </a:t>
            </a:r>
            <a:r>
              <a:rPr lang="en-US" sz="2091">
                <a:solidFill>
                  <a:srgbClr val="111111"/>
                </a:solidFill>
                <a:latin typeface="Public Sans Bold"/>
              </a:rPr>
              <a:t>accessEQ</a:t>
            </a:r>
            <a:r>
              <a:rPr lang="en-US" sz="2091">
                <a:solidFill>
                  <a:srgbClr val="111111"/>
                </a:solidFill>
                <a:latin typeface="Public Sans"/>
              </a:rPr>
              <a:t>) can now be killed independently of the DAW process. This is simply accomplished by running “Force Quit” (under the Apple icon on the menu bar at the top) on the plugin.</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TextBox 3" id="3"/>
          <p:cNvSpPr txBox="true"/>
          <p:nvPr/>
        </p:nvSpPr>
        <p:spPr>
          <a:xfrm rot="0">
            <a:off x="325732" y="1060589"/>
            <a:ext cx="9319291" cy="5048250"/>
          </a:xfrm>
          <a:prstGeom prst="rect">
            <a:avLst/>
          </a:prstGeom>
        </p:spPr>
        <p:txBody>
          <a:bodyPr anchor="t" rtlCol="false" tIns="0" lIns="0" bIns="0" rIns="0">
            <a:spAutoFit/>
          </a:bodyPr>
          <a:lstStyle/>
          <a:p>
            <a:pPr algn="l" marL="451627" indent="-225813" lvl="1">
              <a:lnSpc>
                <a:spcPts val="2510"/>
              </a:lnSpc>
              <a:buFont typeface="Arial"/>
              <a:buChar char="•"/>
            </a:pPr>
            <a:r>
              <a:rPr lang="en-US" sz="2091">
                <a:solidFill>
                  <a:srgbClr val="111111"/>
                </a:solidFill>
                <a:latin typeface="Public Sans Bold"/>
              </a:rPr>
              <a:t>Audacity </a:t>
            </a:r>
            <a:r>
              <a:rPr lang="en-US" sz="2091">
                <a:solidFill>
                  <a:srgbClr val="111111"/>
                </a:solidFill>
                <a:latin typeface="Public Sans"/>
              </a:rPr>
              <a:t>by The Audacity Team</a:t>
            </a:r>
          </a:p>
          <a:p>
            <a:pPr algn="l">
              <a:lnSpc>
                <a:spcPts val="2510"/>
              </a:lnSpc>
            </a:pP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903253" indent="-301084" lvl="2">
              <a:lnSpc>
                <a:spcPts val="2510"/>
              </a:lnSpc>
              <a:buFont typeface="Arial"/>
              <a:buChar char="⚬"/>
            </a:pPr>
            <a:r>
              <a:rPr lang="en-US" sz="2091">
                <a:solidFill>
                  <a:srgbClr val="111111"/>
                </a:solidFill>
                <a:latin typeface="Public Sans"/>
              </a:rPr>
              <a:t>Free </a:t>
            </a:r>
          </a:p>
          <a:p>
            <a:pPr algn="l" marL="903253" indent="-301084" lvl="2">
              <a:lnSpc>
                <a:spcPts val="2510"/>
              </a:lnSpc>
              <a:buFont typeface="Arial"/>
              <a:buChar char="⚬"/>
            </a:pPr>
            <a:r>
              <a:rPr lang="en-US" sz="2091" u="sng">
                <a:solidFill>
                  <a:srgbClr val="5271FF"/>
                </a:solidFill>
                <a:latin typeface="Public Sans"/>
                <a:hlinkClick r:id="rId2" tooltip="https://www.audacityteam.org"/>
              </a:rPr>
              <a:t>https://www.audacityteam.org/</a:t>
            </a:r>
          </a:p>
          <a:p>
            <a:pPr algn="l">
              <a:lnSpc>
                <a:spcPts val="2510"/>
              </a:lnSpc>
            </a:pPr>
          </a:p>
          <a:p>
            <a:pPr algn="l">
              <a:lnSpc>
                <a:spcPts val="2510"/>
              </a:lnSpc>
            </a:pPr>
          </a:p>
          <a:p>
            <a:pPr algn="l" marL="451627" indent="-225813" lvl="1">
              <a:lnSpc>
                <a:spcPts val="2510"/>
              </a:lnSpc>
              <a:buFont typeface="Arial"/>
              <a:buChar char="•"/>
            </a:pPr>
            <a:r>
              <a:rPr lang="en-US" sz="2091">
                <a:solidFill>
                  <a:srgbClr val="111111"/>
                </a:solidFill>
                <a:latin typeface="Public Sans Bold"/>
              </a:rPr>
              <a:t>GarageBand </a:t>
            </a:r>
            <a:r>
              <a:rPr lang="en-US" sz="2091">
                <a:solidFill>
                  <a:srgbClr val="111111"/>
                </a:solidFill>
                <a:latin typeface="Public Sans"/>
              </a:rPr>
              <a:t>by Apple</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903253" indent="-301084" lvl="2">
              <a:lnSpc>
                <a:spcPts val="2510"/>
              </a:lnSpc>
              <a:buFont typeface="Arial"/>
              <a:buChar char="⚬"/>
            </a:pPr>
            <a:r>
              <a:rPr lang="en-US" sz="2091">
                <a:solidFill>
                  <a:srgbClr val="111111"/>
                </a:solidFill>
                <a:latin typeface="Public Sans"/>
              </a:rPr>
              <a:t>Free </a:t>
            </a:r>
          </a:p>
          <a:p>
            <a:pPr algn="l" marL="903253" indent="-301084" lvl="2">
              <a:lnSpc>
                <a:spcPts val="2510"/>
              </a:lnSpc>
              <a:buFont typeface="Arial"/>
              <a:buChar char="⚬"/>
            </a:pPr>
            <a:r>
              <a:rPr lang="en-US" sz="2091">
                <a:solidFill>
                  <a:srgbClr val="111111"/>
                </a:solidFill>
                <a:latin typeface="Public Sans"/>
              </a:rPr>
              <a:t>Download from the Mac App Store</a:t>
            </a:r>
          </a:p>
          <a:p>
            <a:pPr algn="l">
              <a:lnSpc>
                <a:spcPts val="2510"/>
              </a:lnSpc>
            </a:pPr>
          </a:p>
          <a:p>
            <a:pPr algn="l">
              <a:lnSpc>
                <a:spcPts val="2510"/>
              </a:lnSpc>
            </a:pPr>
            <a:r>
              <a:rPr lang="en-US" sz="2091">
                <a:solidFill>
                  <a:srgbClr val="111111"/>
                </a:solidFill>
                <a:latin typeface="Public Sans"/>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Freeform 4" id="4"/>
          <p:cNvSpPr/>
          <p:nvPr/>
        </p:nvSpPr>
        <p:spPr>
          <a:xfrm flipH="false" flipV="false" rot="0">
            <a:off x="7896825" y="1079639"/>
            <a:ext cx="1481198" cy="1275476"/>
          </a:xfrm>
          <a:custGeom>
            <a:avLst/>
            <a:gdLst/>
            <a:ahLst/>
            <a:cxnLst/>
            <a:rect r="r" b="b" t="t" l="l"/>
            <a:pathLst>
              <a:path h="1275476" w="1481198">
                <a:moveTo>
                  <a:pt x="0" y="0"/>
                </a:moveTo>
                <a:lnTo>
                  <a:pt x="1481199" y="0"/>
                </a:lnTo>
                <a:lnTo>
                  <a:pt x="1481199" y="1275476"/>
                </a:lnTo>
                <a:lnTo>
                  <a:pt x="0" y="1275476"/>
                </a:lnTo>
                <a:lnTo>
                  <a:pt x="0" y="0"/>
                </a:lnTo>
                <a:close/>
              </a:path>
            </a:pathLst>
          </a:custGeom>
          <a:blipFill>
            <a:blip r:embed="rId3"/>
            <a:stretch>
              <a:fillRect l="0" t="0" r="0" b="0"/>
            </a:stretch>
          </a:blipFill>
        </p:spPr>
      </p:sp>
      <p:sp>
        <p:nvSpPr>
          <p:cNvPr name="Freeform 5" id="5"/>
          <p:cNvSpPr/>
          <p:nvPr/>
        </p:nvSpPr>
        <p:spPr>
          <a:xfrm flipH="false" flipV="false" rot="0">
            <a:off x="7981563" y="3185585"/>
            <a:ext cx="1311723" cy="1401743"/>
          </a:xfrm>
          <a:custGeom>
            <a:avLst/>
            <a:gdLst/>
            <a:ahLst/>
            <a:cxnLst/>
            <a:rect r="r" b="b" t="t" l="l"/>
            <a:pathLst>
              <a:path h="1401743" w="1311723">
                <a:moveTo>
                  <a:pt x="0" y="0"/>
                </a:moveTo>
                <a:lnTo>
                  <a:pt x="1311723" y="0"/>
                </a:lnTo>
                <a:lnTo>
                  <a:pt x="1311723" y="1401743"/>
                </a:lnTo>
                <a:lnTo>
                  <a:pt x="0" y="1401743"/>
                </a:lnTo>
                <a:lnTo>
                  <a:pt x="0" y="0"/>
                </a:lnTo>
                <a:close/>
              </a:path>
            </a:pathLst>
          </a:custGeom>
          <a:blipFill>
            <a:blip r:embed="rId4"/>
            <a:stretch>
              <a:fillRect l="0" t="0" r="0" b="0"/>
            </a:stretch>
          </a:blipFill>
        </p:spPr>
      </p:sp>
      <p:sp>
        <p:nvSpPr>
          <p:cNvPr name="TextBox 6" id="6"/>
          <p:cNvSpPr txBox="true"/>
          <p:nvPr/>
        </p:nvSpPr>
        <p:spPr>
          <a:xfrm rot="0">
            <a:off x="0"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DAW </a:t>
            </a:r>
            <a:r>
              <a:rPr lang="en-US" sz="4178">
                <a:solidFill>
                  <a:srgbClr val="111111"/>
                </a:solidFill>
                <a:latin typeface="Public Sans"/>
              </a:rPr>
              <a:t>Hosting App Options </a:t>
            </a:r>
            <a:r>
              <a:rPr lang="en-US" sz="4178">
                <a:solidFill>
                  <a:srgbClr val="111111"/>
                </a:solidFill>
                <a:latin typeface="Public Sans Thin"/>
              </a:rPr>
              <a:t>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11621" y="1819804"/>
            <a:ext cx="7530359" cy="1323975"/>
          </a:xfrm>
          <a:prstGeom prst="rect">
            <a:avLst/>
          </a:prstGeom>
        </p:spPr>
        <p:txBody>
          <a:bodyPr anchor="t" rtlCol="false" tIns="0" lIns="0" bIns="0" rIns="0">
            <a:spAutoFit/>
          </a:bodyPr>
          <a:lstStyle/>
          <a:p>
            <a:pPr algn="l">
              <a:lnSpc>
                <a:spcPts val="3488"/>
              </a:lnSpc>
              <a:spcBef>
                <a:spcPct val="0"/>
              </a:spcBef>
            </a:pPr>
            <a:r>
              <a:rPr lang="en-US" sz="2906">
                <a:solidFill>
                  <a:srgbClr val="111111"/>
                </a:solidFill>
                <a:latin typeface="Public Sans Bold"/>
              </a:rPr>
              <a:t>accessEQ</a:t>
            </a:r>
            <a:r>
              <a:rPr lang="en-US" sz="2906">
                <a:solidFill>
                  <a:srgbClr val="111111"/>
                </a:solidFill>
                <a:latin typeface="Public Sans Thin"/>
              </a:rPr>
              <a:t> provides 5 different types of EQ, all for the purpose of enhancing audio, and specifically to improve speech intelligibility.</a:t>
            </a:r>
          </a:p>
        </p:txBody>
      </p:sp>
      <p:sp>
        <p:nvSpPr>
          <p:cNvPr name="TextBox 3" id="3"/>
          <p:cNvSpPr txBox="true"/>
          <p:nvPr/>
        </p:nvSpPr>
        <p:spPr>
          <a:xfrm rot="0">
            <a:off x="-2130588"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EFFECTS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821525" y="1742110"/>
            <a:ext cx="8110549" cy="2327773"/>
          </a:xfrm>
          <a:custGeom>
            <a:avLst/>
            <a:gdLst/>
            <a:ahLst/>
            <a:cxnLst/>
            <a:rect r="r" b="b" t="t" l="l"/>
            <a:pathLst>
              <a:path h="2327773" w="8110549">
                <a:moveTo>
                  <a:pt x="0" y="0"/>
                </a:moveTo>
                <a:lnTo>
                  <a:pt x="8110550" y="0"/>
                </a:lnTo>
                <a:lnTo>
                  <a:pt x="8110550" y="2327773"/>
                </a:lnTo>
                <a:lnTo>
                  <a:pt x="0" y="2327773"/>
                </a:lnTo>
                <a:lnTo>
                  <a:pt x="0" y="0"/>
                </a:lnTo>
                <a:close/>
              </a:path>
            </a:pathLst>
          </a:custGeom>
          <a:blipFill>
            <a:blip r:embed="rId2"/>
            <a:stretch>
              <a:fillRect l="0" t="0" r="0" b="0"/>
            </a:stretch>
          </a:blipFill>
        </p:spPr>
      </p:sp>
      <p:sp>
        <p:nvSpPr>
          <p:cNvPr name="TextBox 4" id="4"/>
          <p:cNvSpPr txBox="true"/>
          <p:nvPr/>
        </p:nvSpPr>
        <p:spPr>
          <a:xfrm rot="0">
            <a:off x="421373" y="865810"/>
            <a:ext cx="9120349" cy="733425"/>
          </a:xfrm>
          <a:prstGeom prst="rect">
            <a:avLst/>
          </a:prstGeom>
        </p:spPr>
        <p:txBody>
          <a:bodyPr anchor="t" rtlCol="false" tIns="0" lIns="0" bIns="0" rIns="0">
            <a:spAutoFit/>
          </a:bodyPr>
          <a:lstStyle/>
          <a:p>
            <a:pPr algn="l">
              <a:lnSpc>
                <a:spcPts val="2888"/>
              </a:lnSpc>
              <a:spcBef>
                <a:spcPct val="0"/>
              </a:spcBef>
            </a:pPr>
            <a:r>
              <a:rPr lang="en-US" sz="2406">
                <a:solidFill>
                  <a:srgbClr val="111111"/>
                </a:solidFill>
                <a:latin typeface="Public Sans Thin"/>
              </a:rPr>
              <a:t>The </a:t>
            </a:r>
            <a:r>
              <a:rPr lang="en-US" sz="2406">
                <a:solidFill>
                  <a:srgbClr val="111111"/>
                </a:solidFill>
                <a:latin typeface="Public Sans Thin"/>
              </a:rPr>
              <a:t>human hearing spectrum spans from 20hz to 20Khz, which </a:t>
            </a:r>
            <a:r>
              <a:rPr lang="en-US" sz="2406">
                <a:solidFill>
                  <a:srgbClr val="111111"/>
                </a:solidFill>
                <a:latin typeface="Public Sans Bold"/>
              </a:rPr>
              <a:t>accessEQ</a:t>
            </a:r>
            <a:r>
              <a:rPr lang="en-US" sz="2406">
                <a:solidFill>
                  <a:srgbClr val="111111"/>
                </a:solidFill>
                <a:latin typeface="Public Sans Thin"/>
              </a:rPr>
              <a:t> divides into 10 octaves, with center frequencies:</a:t>
            </a:r>
          </a:p>
        </p:txBody>
      </p:sp>
      <p:sp>
        <p:nvSpPr>
          <p:cNvPr name="TextBox 5" id="5"/>
          <p:cNvSpPr txBox="true"/>
          <p:nvPr/>
        </p:nvSpPr>
        <p:spPr>
          <a:xfrm rot="0">
            <a:off x="-1589991"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Frequency EQ</a:t>
            </a:r>
          </a:p>
        </p:txBody>
      </p:sp>
      <p:sp>
        <p:nvSpPr>
          <p:cNvPr name="TextBox 6" id="6"/>
          <p:cNvSpPr txBox="true"/>
          <p:nvPr/>
        </p:nvSpPr>
        <p:spPr>
          <a:xfrm rot="0">
            <a:off x="421373" y="4356925"/>
            <a:ext cx="5559622" cy="4848225"/>
          </a:xfrm>
          <a:prstGeom prst="rect">
            <a:avLst/>
          </a:prstGeom>
        </p:spPr>
        <p:txBody>
          <a:bodyPr anchor="t" rtlCol="false" tIns="0" lIns="0" bIns="0" rIns="0">
            <a:spAutoFit/>
          </a:bodyPr>
          <a:lstStyle/>
          <a:p>
            <a:pPr algn="l">
              <a:lnSpc>
                <a:spcPts val="2934"/>
              </a:lnSpc>
            </a:pPr>
            <a:r>
              <a:rPr lang="en-US" sz="2445">
                <a:solidFill>
                  <a:srgbClr val="111111"/>
                </a:solidFill>
                <a:latin typeface="Public Sans Bold"/>
              </a:rPr>
              <a:t>accessEQ</a:t>
            </a:r>
            <a:r>
              <a:rPr lang="en-US" sz="2445">
                <a:solidFill>
                  <a:srgbClr val="111111"/>
                </a:solidFill>
                <a:latin typeface="Public Sans Thin"/>
              </a:rPr>
              <a:t> uses 6th order filters to ensure the spectral purity of each octave. The graph to the right shows how they compare to other filter orders, which in turn reveals their practical equivalence to brick wall performance.</a:t>
            </a:r>
          </a:p>
          <a:p>
            <a:pPr algn="l">
              <a:lnSpc>
                <a:spcPts val="2934"/>
              </a:lnSpc>
            </a:pPr>
          </a:p>
          <a:p>
            <a:pPr algn="l">
              <a:lnSpc>
                <a:spcPts val="3414"/>
              </a:lnSpc>
            </a:pPr>
          </a:p>
          <a:p>
            <a:pPr algn="l">
              <a:lnSpc>
                <a:spcPts val="3414"/>
              </a:lnSpc>
            </a:pPr>
          </a:p>
          <a:p>
            <a:pPr algn="l">
              <a:lnSpc>
                <a:spcPts val="4023"/>
              </a:lnSpc>
            </a:pPr>
          </a:p>
          <a:p>
            <a:pPr algn="l" marL="0" indent="0" lvl="0">
              <a:lnSpc>
                <a:spcPts val="4023"/>
              </a:lnSpc>
            </a:pPr>
          </a:p>
        </p:txBody>
      </p:sp>
      <p:sp>
        <p:nvSpPr>
          <p:cNvPr name="Freeform 7" id="7"/>
          <p:cNvSpPr/>
          <p:nvPr/>
        </p:nvSpPr>
        <p:spPr>
          <a:xfrm flipH="false" flipV="false" rot="0">
            <a:off x="6222355" y="4213698"/>
            <a:ext cx="3481875" cy="3101502"/>
          </a:xfrm>
          <a:custGeom>
            <a:avLst/>
            <a:gdLst/>
            <a:ahLst/>
            <a:cxnLst/>
            <a:rect r="r" b="b" t="t" l="l"/>
            <a:pathLst>
              <a:path h="3101502" w="3481875">
                <a:moveTo>
                  <a:pt x="0" y="0"/>
                </a:moveTo>
                <a:lnTo>
                  <a:pt x="3481875" y="0"/>
                </a:lnTo>
                <a:lnTo>
                  <a:pt x="3481875" y="3101502"/>
                </a:lnTo>
                <a:lnTo>
                  <a:pt x="0" y="3101502"/>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99192"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Frequency EQ </a:t>
            </a:r>
            <a:r>
              <a:rPr lang="en-US" sz="4178">
                <a:solidFill>
                  <a:srgbClr val="111111"/>
                </a:solidFill>
                <a:latin typeface="Public Sans Thin"/>
              </a:rPr>
              <a:t> </a:t>
            </a:r>
          </a:p>
        </p:txBody>
      </p:sp>
      <p:sp>
        <p:nvSpPr>
          <p:cNvPr name="Freeform 3" id="3"/>
          <p:cNvSpPr/>
          <p:nvPr/>
        </p:nvSpPr>
        <p:spPr>
          <a:xfrm flipH="false" flipV="false" rot="0">
            <a:off x="3615124" y="845763"/>
            <a:ext cx="6000397" cy="6327875"/>
          </a:xfrm>
          <a:custGeom>
            <a:avLst/>
            <a:gdLst/>
            <a:ahLst/>
            <a:cxnLst/>
            <a:rect r="r" b="b" t="t" l="l"/>
            <a:pathLst>
              <a:path h="6327875" w="6000397">
                <a:moveTo>
                  <a:pt x="0" y="0"/>
                </a:moveTo>
                <a:lnTo>
                  <a:pt x="6000397" y="0"/>
                </a:lnTo>
                <a:lnTo>
                  <a:pt x="6000397" y="6327874"/>
                </a:lnTo>
                <a:lnTo>
                  <a:pt x="0" y="6327874"/>
                </a:lnTo>
                <a:lnTo>
                  <a:pt x="0" y="0"/>
                </a:lnTo>
                <a:close/>
              </a:path>
            </a:pathLst>
          </a:custGeom>
          <a:blipFill>
            <a:blip r:embed="rId2"/>
            <a:stretch>
              <a:fillRect l="0" t="0" r="0" b="0"/>
            </a:stretch>
          </a:blipFill>
        </p:spPr>
      </p:sp>
      <p:sp>
        <p:nvSpPr>
          <p:cNvPr name="TextBox 4" id="4"/>
          <p:cNvSpPr txBox="true"/>
          <p:nvPr/>
        </p:nvSpPr>
        <p:spPr>
          <a:xfrm rot="0">
            <a:off x="176969" y="837875"/>
            <a:ext cx="3438154" cy="6334125"/>
          </a:xfrm>
          <a:prstGeom prst="rect">
            <a:avLst/>
          </a:prstGeom>
        </p:spPr>
        <p:txBody>
          <a:bodyPr anchor="t" rtlCol="false" tIns="0" lIns="0" bIns="0" rIns="0">
            <a:spAutoFit/>
          </a:bodyPr>
          <a:lstStyle/>
          <a:p>
            <a:pPr algn="l">
              <a:lnSpc>
                <a:spcPts val="2934"/>
              </a:lnSpc>
            </a:pPr>
            <a:r>
              <a:rPr lang="en-US" sz="2445">
                <a:solidFill>
                  <a:srgbClr val="111111"/>
                </a:solidFill>
                <a:latin typeface="Public Sans Thin"/>
              </a:rPr>
              <a:t>As a reference, the graph to the right shows how the so- called “speech banana” and other common sounds span the human hearing spectrum as a function of signal amplitude.</a:t>
            </a:r>
          </a:p>
          <a:p>
            <a:pPr algn="l">
              <a:lnSpc>
                <a:spcPts val="2934"/>
              </a:lnSpc>
            </a:pPr>
          </a:p>
          <a:p>
            <a:pPr algn="l">
              <a:lnSpc>
                <a:spcPts val="2934"/>
              </a:lnSpc>
            </a:pPr>
          </a:p>
          <a:p>
            <a:pPr algn="l">
              <a:lnSpc>
                <a:spcPts val="2934"/>
              </a:lnSpc>
            </a:pPr>
          </a:p>
          <a:p>
            <a:pPr algn="l">
              <a:lnSpc>
                <a:spcPts val="3414"/>
              </a:lnSpc>
            </a:pPr>
          </a:p>
          <a:p>
            <a:pPr algn="l">
              <a:lnSpc>
                <a:spcPts val="3414"/>
              </a:lnSpc>
            </a:pPr>
          </a:p>
          <a:p>
            <a:pPr algn="l">
              <a:lnSpc>
                <a:spcPts val="4023"/>
              </a:lnSpc>
            </a:pPr>
          </a:p>
          <a:p>
            <a:pPr algn="l" marL="0" indent="0" lvl="0">
              <a:lnSpc>
                <a:spcPts val="4023"/>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TextBox 3" id="3"/>
          <p:cNvSpPr txBox="true"/>
          <p:nvPr/>
        </p:nvSpPr>
        <p:spPr>
          <a:xfrm rot="0">
            <a:off x="243884" y="904875"/>
            <a:ext cx="9022080" cy="9353550"/>
          </a:xfrm>
          <a:prstGeom prst="rect">
            <a:avLst/>
          </a:prstGeom>
        </p:spPr>
        <p:txBody>
          <a:bodyPr anchor="t" rtlCol="false" tIns="0" lIns="0" bIns="0" rIns="0">
            <a:spAutoFit/>
          </a:bodyPr>
          <a:lstStyle/>
          <a:p>
            <a:pPr algn="l">
              <a:lnSpc>
                <a:spcPts val="2662"/>
              </a:lnSpc>
            </a:pPr>
            <a:r>
              <a:rPr lang="en-US" sz="2218">
                <a:solidFill>
                  <a:srgbClr val="111111"/>
                </a:solidFill>
                <a:latin typeface="Public Sans Thin"/>
              </a:rPr>
              <a:t>One of the advantages of using </a:t>
            </a:r>
            <a:r>
              <a:rPr lang="en-US" sz="2218">
                <a:solidFill>
                  <a:srgbClr val="111111"/>
                </a:solidFill>
                <a:latin typeface="Public Sans Bold"/>
              </a:rPr>
              <a:t>accessEQ</a:t>
            </a:r>
            <a:r>
              <a:rPr lang="en-US" sz="2218">
                <a:solidFill>
                  <a:srgbClr val="111111"/>
                </a:solidFill>
                <a:latin typeface="Public Sans Thin"/>
              </a:rPr>
              <a:t> is it’s inclusion of new effects related to frequency resolution metrics. They determine the SNR required for speech intelligibility. There are 3 key frequency resolution metrics:</a:t>
            </a:r>
          </a:p>
          <a:p>
            <a:pPr algn="l">
              <a:lnSpc>
                <a:spcPts val="2662"/>
              </a:lnSpc>
            </a:pPr>
          </a:p>
          <a:p>
            <a:pPr algn="l" marL="457385" indent="-228692" lvl="1">
              <a:lnSpc>
                <a:spcPts val="2542"/>
              </a:lnSpc>
              <a:buFont typeface="Arial"/>
              <a:buChar char="•"/>
            </a:pPr>
            <a:r>
              <a:rPr lang="en-US" sz="2118" u="sng">
                <a:solidFill>
                  <a:srgbClr val="111111"/>
                </a:solidFill>
                <a:latin typeface="Public Sans Thin"/>
              </a:rPr>
              <a:t>Frequency Discrimination:</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frequency</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00BF63"/>
                </a:solidFill>
                <a:latin typeface="Public Sans Bold"/>
              </a:rPr>
              <a:t>separated in time</a:t>
            </a:r>
            <a:r>
              <a:rPr lang="en-US" sz="2118">
                <a:solidFill>
                  <a:srgbClr val="111111"/>
                </a:solidFill>
                <a:latin typeface="Public Sans Thin"/>
              </a:rPr>
              <a:t>, must be to be perceived (as melodies).</a:t>
            </a:r>
          </a:p>
          <a:p>
            <a:pPr algn="l">
              <a:lnSpc>
                <a:spcPts val="2542"/>
              </a:lnSpc>
            </a:pPr>
          </a:p>
          <a:p>
            <a:pPr algn="l" marL="457385" indent="-228692" lvl="1">
              <a:lnSpc>
                <a:spcPts val="2542"/>
              </a:lnSpc>
              <a:buFont typeface="Arial"/>
              <a:buChar char="•"/>
            </a:pPr>
            <a:r>
              <a:rPr lang="en-US" sz="2118" u="sng">
                <a:solidFill>
                  <a:srgbClr val="111111"/>
                </a:solidFill>
                <a:latin typeface="Public Sans Thin"/>
              </a:rPr>
              <a:t>Frequency Selectivity</a:t>
            </a:r>
            <a:r>
              <a:rPr lang="en-US" sz="2118">
                <a:solidFill>
                  <a:srgbClr val="111111"/>
                </a:solidFill>
                <a:latin typeface="Public Sans Thin"/>
              </a:rPr>
              <a:t>:</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frequency</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00BF63"/>
                </a:solidFill>
                <a:latin typeface="Public Sans Bold"/>
              </a:rPr>
              <a:t>present simultaneously</a:t>
            </a:r>
            <a:r>
              <a:rPr lang="en-US" sz="2118">
                <a:solidFill>
                  <a:srgbClr val="111111"/>
                </a:solidFill>
                <a:latin typeface="Public Sans Thin Italics"/>
              </a:rPr>
              <a:t>, </a:t>
            </a:r>
            <a:r>
              <a:rPr lang="en-US" sz="2118">
                <a:solidFill>
                  <a:srgbClr val="111111"/>
                </a:solidFill>
                <a:latin typeface="Public Sans Thin"/>
              </a:rPr>
              <a:t>must be to be perceived (as chords).</a:t>
            </a:r>
          </a:p>
          <a:p>
            <a:pPr algn="l">
              <a:lnSpc>
                <a:spcPts val="2542"/>
              </a:lnSpc>
            </a:pPr>
          </a:p>
          <a:p>
            <a:pPr algn="l" marL="457385" indent="-228692" lvl="1">
              <a:lnSpc>
                <a:spcPts val="2542"/>
              </a:lnSpc>
              <a:buFont typeface="Arial"/>
              <a:buChar char="•"/>
            </a:pPr>
            <a:r>
              <a:rPr lang="en-US" sz="2118" u="sng">
                <a:solidFill>
                  <a:srgbClr val="111111"/>
                </a:solidFill>
                <a:latin typeface="Public Sans Thin"/>
              </a:rPr>
              <a:t>Frequency Tuning</a:t>
            </a:r>
            <a:r>
              <a:rPr lang="en-US" sz="2118">
                <a:solidFill>
                  <a:srgbClr val="111111"/>
                </a:solidFill>
                <a:latin typeface="Public Sans Thin"/>
              </a:rPr>
              <a:t>:</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amplitude</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BD1C2C"/>
                </a:solidFill>
                <a:latin typeface="Public Sans Thin Italics"/>
              </a:rPr>
              <a:t> </a:t>
            </a:r>
            <a:r>
              <a:rPr lang="en-US" sz="2118">
                <a:solidFill>
                  <a:srgbClr val="00BF63"/>
                </a:solidFill>
                <a:latin typeface="Public Sans Bold"/>
              </a:rPr>
              <a:t>present simultaneously</a:t>
            </a:r>
            <a:r>
              <a:rPr lang="en-US" sz="2118">
                <a:solidFill>
                  <a:srgbClr val="111111"/>
                </a:solidFill>
                <a:latin typeface="Public Sans Thin"/>
              </a:rPr>
              <a:t>, must be to be perceived (as a properly tuned instrument).</a:t>
            </a:r>
          </a:p>
          <a:p>
            <a:pPr algn="l">
              <a:lnSpc>
                <a:spcPts val="2902"/>
              </a:lnSpc>
            </a:pPr>
          </a:p>
          <a:p>
            <a:pPr algn="l">
              <a:lnSpc>
                <a:spcPts val="2902"/>
              </a:lnSpc>
            </a:pPr>
          </a:p>
          <a:p>
            <a:pPr algn="l">
              <a:lnSpc>
                <a:spcPts val="3022"/>
              </a:lnSpc>
            </a:pPr>
          </a:p>
          <a:p>
            <a:pPr algn="l">
              <a:lnSpc>
                <a:spcPts val="3742"/>
              </a:lnSpc>
            </a:pPr>
          </a:p>
          <a:p>
            <a:pPr algn="l">
              <a:lnSpc>
                <a:spcPts val="3742"/>
              </a:lnSpc>
            </a:pPr>
          </a:p>
          <a:p>
            <a:pPr algn="l">
              <a:lnSpc>
                <a:spcPts val="3742"/>
              </a:lnSpc>
            </a:pPr>
          </a:p>
          <a:p>
            <a:pPr algn="l">
              <a:lnSpc>
                <a:spcPts val="3742"/>
              </a:lnSpc>
            </a:pPr>
          </a:p>
          <a:p>
            <a:pPr algn="l">
              <a:lnSpc>
                <a:spcPts val="3742"/>
              </a:lnSpc>
            </a:pPr>
          </a:p>
          <a:p>
            <a:pPr algn="l" marL="0" indent="0" lvl="0">
              <a:lnSpc>
                <a:spcPts val="3742"/>
              </a:lnSpc>
            </a:pPr>
          </a:p>
        </p:txBody>
      </p:sp>
      <p:sp>
        <p:nvSpPr>
          <p:cNvPr name="TextBox 4" id="4"/>
          <p:cNvSpPr txBox="true"/>
          <p:nvPr/>
        </p:nvSpPr>
        <p:spPr>
          <a:xfrm rot="0">
            <a:off x="-11712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76800" y="884168"/>
            <a:ext cx="4876800" cy="4400055"/>
          </a:xfrm>
          <a:custGeom>
            <a:avLst/>
            <a:gdLst/>
            <a:ahLst/>
            <a:cxnLst/>
            <a:rect r="r" b="b" t="t" l="l"/>
            <a:pathLst>
              <a:path h="4400055" w="4876800">
                <a:moveTo>
                  <a:pt x="0" y="0"/>
                </a:moveTo>
                <a:lnTo>
                  <a:pt x="4876800" y="0"/>
                </a:lnTo>
                <a:lnTo>
                  <a:pt x="4876800" y="4400054"/>
                </a:lnTo>
                <a:lnTo>
                  <a:pt x="0" y="4400054"/>
                </a:lnTo>
                <a:lnTo>
                  <a:pt x="0" y="0"/>
                </a:lnTo>
                <a:close/>
              </a:path>
            </a:pathLst>
          </a:custGeom>
          <a:blipFill>
            <a:blip r:embed="rId2"/>
            <a:stretch>
              <a:fillRect l="-673" t="0" r="0" b="0"/>
            </a:stretch>
          </a:blipFill>
        </p:spPr>
      </p:sp>
      <p:sp>
        <p:nvSpPr>
          <p:cNvPr name="TextBox 3" id="3"/>
          <p:cNvSpPr txBox="true"/>
          <p:nvPr/>
        </p:nvSpPr>
        <p:spPr>
          <a:xfrm rot="0">
            <a:off x="243884" y="931297"/>
            <a:ext cx="4632916" cy="4352925"/>
          </a:xfrm>
          <a:prstGeom prst="rect">
            <a:avLst/>
          </a:prstGeom>
        </p:spPr>
        <p:txBody>
          <a:bodyPr anchor="t" rtlCol="false" tIns="0" lIns="0" bIns="0" rIns="0">
            <a:spAutoFit/>
          </a:bodyPr>
          <a:lstStyle/>
          <a:p>
            <a:pPr algn="l" marL="0" indent="0" lvl="0">
              <a:lnSpc>
                <a:spcPts val="2888"/>
              </a:lnSpc>
            </a:pPr>
            <a:r>
              <a:rPr lang="en-US" sz="2406">
                <a:solidFill>
                  <a:srgbClr val="111111"/>
                </a:solidFill>
                <a:latin typeface="Public Sans Thin"/>
              </a:rPr>
              <a:t>Fletcher and Munson were the first auditory researchers to investigate how loud the human ear perceives different frequencies at the same amplitude. They published their results as a set of equal loudness contours. Later researchers published a more accurate set of measurments as the ISO 226-2003 standard, shown to the right. </a:t>
            </a:r>
          </a:p>
        </p:txBody>
      </p:sp>
      <p:sp>
        <p:nvSpPr>
          <p:cNvPr name="TextBox 4" id="4"/>
          <p:cNvSpPr txBox="true"/>
          <p:nvPr/>
        </p:nvSpPr>
        <p:spPr>
          <a:xfrm rot="0">
            <a:off x="-12189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3884" y="2427233"/>
            <a:ext cx="7967169" cy="1016129"/>
          </a:xfrm>
          <a:custGeom>
            <a:avLst/>
            <a:gdLst/>
            <a:ahLst/>
            <a:cxnLst/>
            <a:rect r="r" b="b" t="t" l="l"/>
            <a:pathLst>
              <a:path h="1016129" w="7967169">
                <a:moveTo>
                  <a:pt x="0" y="0"/>
                </a:moveTo>
                <a:lnTo>
                  <a:pt x="7967169" y="0"/>
                </a:lnTo>
                <a:lnTo>
                  <a:pt x="7967169" y="1016129"/>
                </a:lnTo>
                <a:lnTo>
                  <a:pt x="0" y="1016129"/>
                </a:lnTo>
                <a:lnTo>
                  <a:pt x="0" y="0"/>
                </a:lnTo>
                <a:close/>
              </a:path>
            </a:pathLst>
          </a:custGeom>
          <a:blipFill>
            <a:blip r:embed="rId2"/>
            <a:stretch>
              <a:fillRect l="0" t="0" r="0" b="0"/>
            </a:stretch>
          </a:blipFill>
        </p:spPr>
      </p:sp>
      <p:sp>
        <p:nvSpPr>
          <p:cNvPr name="TextBox 3" id="3"/>
          <p:cNvSpPr txBox="true"/>
          <p:nvPr/>
        </p:nvSpPr>
        <p:spPr>
          <a:xfrm rot="0">
            <a:off x="243884" y="1060395"/>
            <a:ext cx="9213335" cy="1019175"/>
          </a:xfrm>
          <a:prstGeom prst="rect">
            <a:avLst/>
          </a:prstGeom>
        </p:spPr>
        <p:txBody>
          <a:bodyPr anchor="t" rtlCol="false" tIns="0" lIns="0" bIns="0" rIns="0">
            <a:spAutoFit/>
          </a:bodyPr>
          <a:lstStyle/>
          <a:p>
            <a:pPr algn="l" marL="0" indent="0" lvl="0">
              <a:lnSpc>
                <a:spcPts val="2648"/>
              </a:lnSpc>
            </a:pPr>
            <a:r>
              <a:rPr lang="en-US" sz="2206">
                <a:solidFill>
                  <a:srgbClr val="111111"/>
                </a:solidFill>
                <a:latin typeface="Public Sans Bold"/>
              </a:rPr>
              <a:t>accessEQ</a:t>
            </a:r>
            <a:r>
              <a:rPr lang="en-US" sz="2206">
                <a:solidFill>
                  <a:srgbClr val="111111"/>
                </a:solidFill>
                <a:latin typeface="Public Sans Thin"/>
              </a:rPr>
              <a:t> converts these equal loudness contours into an equivalent single filter specification. The filter is partitioned into 3 bands as follows:</a:t>
            </a:r>
          </a:p>
        </p:txBody>
      </p:sp>
      <p:sp>
        <p:nvSpPr>
          <p:cNvPr name="TextBox 4" id="4"/>
          <p:cNvSpPr txBox="true"/>
          <p:nvPr/>
        </p:nvSpPr>
        <p:spPr>
          <a:xfrm rot="0">
            <a:off x="-11712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
        <p:nvSpPr>
          <p:cNvPr name="TextBox 5" id="5"/>
          <p:cNvSpPr txBox="true"/>
          <p:nvPr/>
        </p:nvSpPr>
        <p:spPr>
          <a:xfrm rot="0">
            <a:off x="243884" y="3691012"/>
            <a:ext cx="8327516" cy="4438650"/>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Each discrimination filters covers the following frequency band:</a:t>
            </a:r>
          </a:p>
          <a:p>
            <a:pPr algn="l" marL="476424" indent="-238212" lvl="1">
              <a:lnSpc>
                <a:spcPts val="2648"/>
              </a:lnSpc>
              <a:buFont typeface="Arial"/>
              <a:buChar char="•"/>
            </a:pPr>
            <a:r>
              <a:rPr lang="en-US" sz="2206">
                <a:solidFill>
                  <a:srgbClr val="111111"/>
                </a:solidFill>
                <a:latin typeface="Public Sans Thin"/>
              </a:rPr>
              <a:t>Bass:         20Hz -      750Hz</a:t>
            </a:r>
          </a:p>
          <a:p>
            <a:pPr algn="l" marL="476424" indent="-238212" lvl="1">
              <a:lnSpc>
                <a:spcPts val="2648"/>
              </a:lnSpc>
              <a:buFont typeface="Arial"/>
              <a:buChar char="•"/>
            </a:pPr>
            <a:r>
              <a:rPr lang="en-US" sz="2206">
                <a:solidFill>
                  <a:srgbClr val="111111"/>
                </a:solidFill>
                <a:latin typeface="Public Sans Thin"/>
              </a:rPr>
              <a:t>Mid:         750Hz -   6000Hz</a:t>
            </a:r>
          </a:p>
          <a:p>
            <a:pPr algn="l" marL="476424" indent="-238212" lvl="1">
              <a:lnSpc>
                <a:spcPts val="2648"/>
              </a:lnSpc>
              <a:buFont typeface="Arial"/>
              <a:buChar char="•"/>
            </a:pPr>
            <a:r>
              <a:rPr lang="en-US" sz="2206">
                <a:solidFill>
                  <a:srgbClr val="111111"/>
                </a:solidFill>
                <a:latin typeface="Public Sans Thin"/>
              </a:rPr>
              <a:t>Treble:  6000Hz - 20000Hz</a:t>
            </a:r>
          </a:p>
          <a:p>
            <a:pPr algn="l">
              <a:lnSpc>
                <a:spcPts val="2648"/>
              </a:lnSpc>
            </a:pPr>
          </a:p>
          <a:p>
            <a:pPr algn="l">
              <a:lnSpc>
                <a:spcPts val="2648"/>
              </a:lnSpc>
            </a:pPr>
            <a:r>
              <a:rPr lang="en-US" sz="2206">
                <a:solidFill>
                  <a:srgbClr val="111111"/>
                </a:solidFill>
                <a:latin typeface="Public Sans Thin"/>
              </a:rPr>
              <a:t>Testing has determined discrimination is typically most improved with the following settings:</a:t>
            </a:r>
          </a:p>
          <a:p>
            <a:pPr algn="l" marL="476424" indent="-238212" lvl="1">
              <a:lnSpc>
                <a:spcPts val="2648"/>
              </a:lnSpc>
              <a:buFont typeface="Arial"/>
              <a:buChar char="•"/>
            </a:pPr>
            <a:r>
              <a:rPr lang="en-US" sz="2206">
                <a:solidFill>
                  <a:srgbClr val="111111"/>
                </a:solidFill>
                <a:latin typeface="Public Sans Thin"/>
              </a:rPr>
              <a:t>Bass:     0.15 - 0.25</a:t>
            </a:r>
          </a:p>
          <a:p>
            <a:pPr algn="l" marL="476424" indent="-238212" lvl="1">
              <a:lnSpc>
                <a:spcPts val="2648"/>
              </a:lnSpc>
              <a:buFont typeface="Arial"/>
              <a:buChar char="•"/>
            </a:pPr>
            <a:r>
              <a:rPr lang="en-US" sz="2206">
                <a:solidFill>
                  <a:srgbClr val="111111"/>
                </a:solidFill>
                <a:latin typeface="Public Sans Thin"/>
              </a:rPr>
              <a:t>Mid:       0.50 - 0.65</a:t>
            </a:r>
          </a:p>
          <a:p>
            <a:pPr algn="l" marL="476424" indent="-238212" lvl="1">
              <a:lnSpc>
                <a:spcPts val="2648"/>
              </a:lnSpc>
              <a:buFont typeface="Arial"/>
              <a:buChar char="•"/>
            </a:pPr>
            <a:r>
              <a:rPr lang="en-US" sz="2206">
                <a:solidFill>
                  <a:srgbClr val="111111"/>
                </a:solidFill>
                <a:latin typeface="Public Sans Thin"/>
              </a:rPr>
              <a:t>Treble:  0.20 - 0.50</a:t>
            </a:r>
          </a:p>
          <a:p>
            <a:pPr algn="l">
              <a:lnSpc>
                <a:spcPts val="2888"/>
              </a:lnSpc>
            </a:pPr>
          </a:p>
          <a:p>
            <a:pPr algn="l">
              <a:lnSpc>
                <a:spcPts val="2888"/>
              </a:lnSpc>
            </a:pPr>
          </a:p>
          <a:p>
            <a:pPr algn="l" marL="0" indent="0" lvl="0">
              <a:lnSpc>
                <a:spcPts val="288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4809" y="3165168"/>
            <a:ext cx="7783981" cy="2447904"/>
          </a:xfrm>
          <a:custGeom>
            <a:avLst/>
            <a:gdLst/>
            <a:ahLst/>
            <a:cxnLst/>
            <a:rect r="r" b="b" t="t" l="l"/>
            <a:pathLst>
              <a:path h="2447904" w="7783981">
                <a:moveTo>
                  <a:pt x="0" y="0"/>
                </a:moveTo>
                <a:lnTo>
                  <a:pt x="7783982" y="0"/>
                </a:lnTo>
                <a:lnTo>
                  <a:pt x="7783982" y="2447904"/>
                </a:lnTo>
                <a:lnTo>
                  <a:pt x="0" y="2447904"/>
                </a:lnTo>
                <a:lnTo>
                  <a:pt x="0" y="0"/>
                </a:lnTo>
                <a:close/>
              </a:path>
            </a:pathLst>
          </a:custGeom>
          <a:blipFill>
            <a:blip r:embed="rId2"/>
            <a:stretch>
              <a:fillRect l="0" t="0" r="0" b="0"/>
            </a:stretch>
          </a:blipFill>
        </p:spPr>
      </p:sp>
      <p:sp>
        <p:nvSpPr>
          <p:cNvPr name="TextBox 3" id="3"/>
          <p:cNvSpPr txBox="true"/>
          <p:nvPr/>
        </p:nvSpPr>
        <p:spPr>
          <a:xfrm rot="0">
            <a:off x="-2070789"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Spatial EQ </a:t>
            </a:r>
            <a:r>
              <a:rPr lang="en-US" sz="4178">
                <a:solidFill>
                  <a:srgbClr val="111111"/>
                </a:solidFill>
                <a:latin typeface="Public Sans Thin"/>
              </a:rPr>
              <a:t> </a:t>
            </a:r>
          </a:p>
        </p:txBody>
      </p:sp>
      <p:sp>
        <p:nvSpPr>
          <p:cNvPr name="TextBox 4" id="4"/>
          <p:cNvSpPr txBox="true"/>
          <p:nvPr/>
        </p:nvSpPr>
        <p:spPr>
          <a:xfrm rot="0">
            <a:off x="248817" y="721995"/>
            <a:ext cx="9408718" cy="36671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Thin"/>
              </a:rPr>
              <a:t>Sound can also be viewed as a field, something that arrives from various directions. Most commonly, audio is delivered as a stereo signal which consists of a </a:t>
            </a:r>
            <a:r>
              <a:rPr lang="en-US" sz="2406">
                <a:solidFill>
                  <a:srgbClr val="00BF63"/>
                </a:solidFill>
                <a:latin typeface="Public Sans Bold"/>
              </a:rPr>
              <a:t>left</a:t>
            </a:r>
            <a:r>
              <a:rPr lang="en-US" sz="2406">
                <a:solidFill>
                  <a:srgbClr val="111111"/>
                </a:solidFill>
                <a:latin typeface="Public Sans Thin"/>
              </a:rPr>
              <a:t> and a </a:t>
            </a:r>
            <a:r>
              <a:rPr lang="en-US" sz="2406">
                <a:solidFill>
                  <a:srgbClr val="00BF63"/>
                </a:solidFill>
                <a:latin typeface="Public Sans Bold"/>
              </a:rPr>
              <a:t>right</a:t>
            </a:r>
            <a:r>
              <a:rPr lang="en-US" sz="2406">
                <a:solidFill>
                  <a:srgbClr val="111111"/>
                </a:solidFill>
                <a:latin typeface="Public Sans Thin"/>
              </a:rPr>
              <a:t> channel. Simple math allows these to be converted into </a:t>
            </a:r>
            <a:r>
              <a:rPr lang="en-US" sz="2406">
                <a:solidFill>
                  <a:srgbClr val="00BF63"/>
                </a:solidFill>
                <a:latin typeface="Public Sans Bold"/>
              </a:rPr>
              <a:t>center</a:t>
            </a:r>
            <a:r>
              <a:rPr lang="en-US" sz="2406">
                <a:solidFill>
                  <a:srgbClr val="111111"/>
                </a:solidFill>
                <a:latin typeface="Public Sans Thin"/>
              </a:rPr>
              <a:t> and </a:t>
            </a:r>
            <a:r>
              <a:rPr lang="en-US" sz="2406">
                <a:solidFill>
                  <a:srgbClr val="00BF63"/>
                </a:solidFill>
                <a:latin typeface="Public Sans Bold"/>
              </a:rPr>
              <a:t>side</a:t>
            </a:r>
            <a:r>
              <a:rPr lang="en-US" sz="2406">
                <a:solidFill>
                  <a:srgbClr val="111111"/>
                </a:solidFill>
                <a:latin typeface="Public Sans Thin"/>
              </a:rPr>
              <a:t> channels. </a:t>
            </a:r>
            <a:r>
              <a:rPr lang="en-US" sz="2406">
                <a:solidFill>
                  <a:srgbClr val="111111"/>
                </a:solidFill>
                <a:latin typeface="Public Sans Bold"/>
              </a:rPr>
              <a:t>accessEQ</a:t>
            </a:r>
            <a:r>
              <a:rPr lang="en-US" sz="2406">
                <a:solidFill>
                  <a:srgbClr val="111111"/>
                </a:solidFill>
                <a:latin typeface="Public Sans Thin"/>
              </a:rPr>
              <a:t> provides independent gain controls for all 4 channels, which are displayed intuitively as follows:</a:t>
            </a:r>
          </a:p>
          <a:p>
            <a:pPr algn="l">
              <a:lnSpc>
                <a:spcPts val="3968"/>
              </a:lnSpc>
            </a:pPr>
          </a:p>
          <a:p>
            <a:pPr algn="l">
              <a:lnSpc>
                <a:spcPts val="3968"/>
              </a:lnSpc>
            </a:pPr>
          </a:p>
          <a:p>
            <a:pPr algn="l" marL="0" indent="0" lvl="0">
              <a:lnSpc>
                <a:spcPts val="3968"/>
              </a:lnSpc>
            </a:pPr>
          </a:p>
        </p:txBody>
      </p:sp>
      <p:sp>
        <p:nvSpPr>
          <p:cNvPr name="TextBox 5" id="5"/>
          <p:cNvSpPr txBox="true"/>
          <p:nvPr/>
        </p:nvSpPr>
        <p:spPr>
          <a:xfrm rot="0">
            <a:off x="248817" y="5883738"/>
            <a:ext cx="9408718" cy="258127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Bold"/>
              </a:rPr>
              <a:t>NOTE</a:t>
            </a:r>
            <a:r>
              <a:rPr lang="en-US" sz="2406">
                <a:solidFill>
                  <a:srgbClr val="111111"/>
                </a:solidFill>
                <a:latin typeface="Public Sans Thin"/>
              </a:rPr>
              <a:t>: The Precedence effect allows some delay to be introduced between the </a:t>
            </a:r>
            <a:r>
              <a:rPr lang="en-US" sz="2406">
                <a:solidFill>
                  <a:srgbClr val="00BF63"/>
                </a:solidFill>
                <a:latin typeface="Public Sans Bold"/>
              </a:rPr>
              <a:t>center</a:t>
            </a:r>
            <a:r>
              <a:rPr lang="en-US" sz="2406">
                <a:solidFill>
                  <a:srgbClr val="111111"/>
                </a:solidFill>
                <a:latin typeface="Public Sans Thin"/>
              </a:rPr>
              <a:t> and </a:t>
            </a:r>
            <a:r>
              <a:rPr lang="en-US" sz="2406">
                <a:solidFill>
                  <a:srgbClr val="00BF63"/>
                </a:solidFill>
                <a:latin typeface="Public Sans Bold"/>
              </a:rPr>
              <a:t>side </a:t>
            </a:r>
            <a:r>
              <a:rPr lang="en-US" sz="2406">
                <a:solidFill>
                  <a:srgbClr val="111111"/>
                </a:solidFill>
                <a:latin typeface="Public Sans Thin"/>
              </a:rPr>
              <a:t>channels. This can be used to add more of a “live” feel to both recorded audio and video soundtracks.</a:t>
            </a:r>
          </a:p>
          <a:p>
            <a:pPr algn="l">
              <a:lnSpc>
                <a:spcPts val="3968"/>
              </a:lnSpc>
            </a:pPr>
          </a:p>
          <a:p>
            <a:pPr algn="l">
              <a:lnSpc>
                <a:spcPts val="3968"/>
              </a:lnSpc>
            </a:pPr>
          </a:p>
          <a:p>
            <a:pPr algn="l" marL="0" indent="0" lvl="0">
              <a:lnSpc>
                <a:spcPts val="3968"/>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TextBox 3" id="3"/>
          <p:cNvSpPr txBox="true"/>
          <p:nvPr/>
        </p:nvSpPr>
        <p:spPr>
          <a:xfrm rot="0">
            <a:off x="355862" y="809625"/>
            <a:ext cx="4801957" cy="3181350"/>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Older music was recorded with vocals in the </a:t>
            </a:r>
            <a:r>
              <a:rPr lang="en-US" sz="2206">
                <a:solidFill>
                  <a:srgbClr val="00BF63"/>
                </a:solidFill>
                <a:latin typeface="Public Sans Bold"/>
              </a:rPr>
              <a:t>center</a:t>
            </a:r>
            <a:r>
              <a:rPr lang="en-US" sz="2206">
                <a:solidFill>
                  <a:srgbClr val="111111"/>
                </a:solidFill>
                <a:latin typeface="Public Sans Thin"/>
              </a:rPr>
              <a:t> and instruments on the </a:t>
            </a:r>
            <a:r>
              <a:rPr lang="en-US" sz="2206">
                <a:solidFill>
                  <a:srgbClr val="00BF63"/>
                </a:solidFill>
                <a:latin typeface="Public Sans Bold"/>
              </a:rPr>
              <a:t>side</a:t>
            </a:r>
            <a:r>
              <a:rPr lang="en-US" sz="2206">
                <a:solidFill>
                  <a:srgbClr val="111111"/>
                </a:solidFill>
                <a:latin typeface="Public Sans Thin"/>
              </a:rPr>
              <a:t>. This was intended to replicate live performance setups as shown below. However, this tended to “mask” the instrument tracks, which can now be brought back out by applying</a:t>
            </a:r>
            <a:r>
              <a:rPr lang="en-US" sz="2206">
                <a:solidFill>
                  <a:srgbClr val="00BF63"/>
                </a:solidFill>
                <a:latin typeface="Public Sans Bold"/>
              </a:rPr>
              <a:t> side</a:t>
            </a:r>
            <a:r>
              <a:rPr lang="en-US" sz="2206">
                <a:solidFill>
                  <a:srgbClr val="111111"/>
                </a:solidFill>
                <a:latin typeface="Public Sans Thin"/>
              </a:rPr>
              <a:t> gain.</a:t>
            </a:r>
          </a:p>
          <a:p>
            <a:pPr algn="l">
              <a:lnSpc>
                <a:spcPts val="3968"/>
              </a:lnSpc>
              <a:spcBef>
                <a:spcPct val="0"/>
              </a:spcBef>
            </a:pPr>
            <a:r>
              <a:rPr lang="en-US" sz="3306">
                <a:solidFill>
                  <a:srgbClr val="111111"/>
                </a:solidFill>
                <a:latin typeface="Public Sans Thin"/>
              </a:rPr>
              <a:t> </a:t>
            </a:r>
          </a:p>
        </p:txBody>
      </p:sp>
      <p:sp>
        <p:nvSpPr>
          <p:cNvPr name="Freeform 4" id="4"/>
          <p:cNvSpPr/>
          <p:nvPr/>
        </p:nvSpPr>
        <p:spPr>
          <a:xfrm flipH="false" flipV="false" rot="0">
            <a:off x="5157819" y="2876100"/>
            <a:ext cx="4401491" cy="3524700"/>
          </a:xfrm>
          <a:custGeom>
            <a:avLst/>
            <a:gdLst/>
            <a:ahLst/>
            <a:cxnLst/>
            <a:rect r="r" b="b" t="t" l="l"/>
            <a:pathLst>
              <a:path h="3524700" w="4401491">
                <a:moveTo>
                  <a:pt x="0" y="0"/>
                </a:moveTo>
                <a:lnTo>
                  <a:pt x="4401491" y="0"/>
                </a:lnTo>
                <a:lnTo>
                  <a:pt x="4401491" y="3524700"/>
                </a:lnTo>
                <a:lnTo>
                  <a:pt x="0" y="3524700"/>
                </a:lnTo>
                <a:lnTo>
                  <a:pt x="0" y="0"/>
                </a:lnTo>
                <a:close/>
              </a:path>
            </a:pathLst>
          </a:custGeom>
          <a:blipFill>
            <a:blip r:embed="rId2"/>
            <a:stretch>
              <a:fillRect l="0" t="0" r="0" b="0"/>
            </a:stretch>
          </a:blipFill>
        </p:spPr>
      </p:sp>
      <p:sp>
        <p:nvSpPr>
          <p:cNvPr name="Freeform 5" id="5"/>
          <p:cNvSpPr/>
          <p:nvPr/>
        </p:nvSpPr>
        <p:spPr>
          <a:xfrm flipH="false" flipV="false" rot="0">
            <a:off x="234808" y="3817372"/>
            <a:ext cx="4768223" cy="1388103"/>
          </a:xfrm>
          <a:custGeom>
            <a:avLst/>
            <a:gdLst/>
            <a:ahLst/>
            <a:cxnLst/>
            <a:rect r="r" b="b" t="t" l="l"/>
            <a:pathLst>
              <a:path h="1388103" w="4768223">
                <a:moveTo>
                  <a:pt x="0" y="0"/>
                </a:moveTo>
                <a:lnTo>
                  <a:pt x="4768223" y="0"/>
                </a:lnTo>
                <a:lnTo>
                  <a:pt x="4768223" y="1388103"/>
                </a:lnTo>
                <a:lnTo>
                  <a:pt x="0" y="1388103"/>
                </a:lnTo>
                <a:lnTo>
                  <a:pt x="0" y="0"/>
                </a:lnTo>
                <a:close/>
              </a:path>
            </a:pathLst>
          </a:custGeom>
          <a:blipFill>
            <a:blip r:embed="rId3"/>
            <a:stretch>
              <a:fillRect l="0" t="0" r="0" b="0"/>
            </a:stretch>
          </a:blipFill>
        </p:spPr>
      </p:sp>
      <p:sp>
        <p:nvSpPr>
          <p:cNvPr name="TextBox 6" id="6"/>
          <p:cNvSpPr txBox="true"/>
          <p:nvPr/>
        </p:nvSpPr>
        <p:spPr>
          <a:xfrm rot="0">
            <a:off x="5449967" y="809625"/>
            <a:ext cx="4303633" cy="2019300"/>
          </a:xfrm>
          <a:prstGeom prst="rect">
            <a:avLst/>
          </a:prstGeom>
        </p:spPr>
        <p:txBody>
          <a:bodyPr anchor="t" rtlCol="false" tIns="0" lIns="0" bIns="0" rIns="0">
            <a:spAutoFit/>
          </a:bodyPr>
          <a:lstStyle/>
          <a:p>
            <a:pPr algn="l" marL="0" indent="0" lvl="0">
              <a:lnSpc>
                <a:spcPts val="2648"/>
              </a:lnSpc>
            </a:pPr>
            <a:r>
              <a:rPr lang="en-US" sz="2206">
                <a:solidFill>
                  <a:srgbClr val="111111"/>
                </a:solidFill>
                <a:latin typeface="Public Sans Thin"/>
              </a:rPr>
              <a:t>In home theater and vehicle settings, spatial EQ likewise allows for compensating out changes in the spatial signal balance due to distributed speaker placements:</a:t>
            </a:r>
          </a:p>
        </p:txBody>
      </p:sp>
      <p:sp>
        <p:nvSpPr>
          <p:cNvPr name="TextBox 7" id="7"/>
          <p:cNvSpPr txBox="true"/>
          <p:nvPr/>
        </p:nvSpPr>
        <p:spPr>
          <a:xfrm rot="0">
            <a:off x="-2082027"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Spatial EQ</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8769" y="933023"/>
            <a:ext cx="7375188" cy="67913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Thin"/>
              </a:rPr>
              <a:t>SNR is a function of:</a:t>
            </a:r>
          </a:p>
          <a:p>
            <a:pPr algn="l">
              <a:lnSpc>
                <a:spcPts val="2888"/>
              </a:lnSpc>
            </a:pPr>
          </a:p>
          <a:p>
            <a:pPr algn="l" marL="519604" indent="-259802" lvl="1">
              <a:lnSpc>
                <a:spcPts val="2888"/>
              </a:lnSpc>
              <a:buFont typeface="Arial"/>
              <a:buChar char="•"/>
            </a:pPr>
            <a:r>
              <a:rPr lang="en-US" sz="2406">
                <a:solidFill>
                  <a:srgbClr val="111111"/>
                </a:solidFill>
                <a:latin typeface="Public Sans Thin"/>
              </a:rPr>
              <a:t>Signal amplitude</a:t>
            </a:r>
          </a:p>
          <a:p>
            <a:pPr algn="l" marL="519604" indent="-259802" lvl="1">
              <a:lnSpc>
                <a:spcPts val="2888"/>
              </a:lnSpc>
              <a:buFont typeface="Arial"/>
              <a:buChar char="•"/>
            </a:pPr>
            <a:r>
              <a:rPr lang="en-US" sz="2406">
                <a:solidFill>
                  <a:srgbClr val="111111"/>
                </a:solidFill>
                <a:latin typeface="Public Sans Thin"/>
              </a:rPr>
              <a:t>Noise from frequency components</a:t>
            </a:r>
          </a:p>
          <a:p>
            <a:pPr algn="l" marL="519604" indent="-259802" lvl="1">
              <a:lnSpc>
                <a:spcPts val="2888"/>
              </a:lnSpc>
              <a:buFont typeface="Arial"/>
              <a:buChar char="•"/>
            </a:pPr>
            <a:r>
              <a:rPr lang="en-US" sz="2406">
                <a:solidFill>
                  <a:srgbClr val="111111"/>
                </a:solidFill>
                <a:latin typeface="Public Sans Thin"/>
              </a:rPr>
              <a:t>Noise from spatial components </a:t>
            </a:r>
          </a:p>
          <a:p>
            <a:pPr algn="l" marL="519604" indent="-259802" lvl="1">
              <a:lnSpc>
                <a:spcPts val="2888"/>
              </a:lnSpc>
              <a:buFont typeface="Arial"/>
              <a:buChar char="•"/>
            </a:pPr>
            <a:r>
              <a:rPr lang="en-US" sz="2406">
                <a:solidFill>
                  <a:srgbClr val="111111"/>
                </a:solidFill>
                <a:latin typeface="Public Sans Thin"/>
              </a:rPr>
              <a:t>Reduced frequency resolution due to mixing multiple audio sources at different loudness levels</a:t>
            </a:r>
          </a:p>
          <a:p>
            <a:pPr algn="l">
              <a:lnSpc>
                <a:spcPts val="2888"/>
              </a:lnSpc>
            </a:pPr>
          </a:p>
          <a:p>
            <a:pPr algn="l">
              <a:lnSpc>
                <a:spcPts val="2888"/>
              </a:lnSpc>
            </a:pPr>
            <a:r>
              <a:rPr lang="en-US" sz="2406">
                <a:solidFill>
                  <a:srgbClr val="111111"/>
                </a:solidFill>
                <a:latin typeface="Public Sans Thin"/>
              </a:rPr>
              <a:t>For these reasons, </a:t>
            </a:r>
            <a:r>
              <a:rPr lang="en-US" sz="2406">
                <a:solidFill>
                  <a:srgbClr val="111111"/>
                </a:solidFill>
                <a:latin typeface="Public Sans Bold"/>
              </a:rPr>
              <a:t>accessEQ</a:t>
            </a:r>
            <a:r>
              <a:rPr lang="en-US" sz="2406">
                <a:solidFill>
                  <a:srgbClr val="111111"/>
                </a:solidFill>
                <a:latin typeface="Public Sans Thin"/>
              </a:rPr>
              <a:t> provides a single control, shown to the right, that “overrides” all effects settings to simplify improving speech intelligibilty real-time.  The user only needs to select the desired speech channel (</a:t>
            </a:r>
            <a:r>
              <a:rPr lang="en-US" sz="2406">
                <a:solidFill>
                  <a:srgbClr val="00BF63"/>
                </a:solidFill>
                <a:latin typeface="Public Sans Bold"/>
              </a:rPr>
              <a:t>center</a:t>
            </a:r>
            <a:r>
              <a:rPr lang="en-US" sz="2406">
                <a:solidFill>
                  <a:srgbClr val="111111"/>
                </a:solidFill>
                <a:latin typeface="Public Sans Thin"/>
              </a:rPr>
              <a:t> or </a:t>
            </a:r>
            <a:r>
              <a:rPr lang="en-US" sz="2406">
                <a:solidFill>
                  <a:srgbClr val="00BF63"/>
                </a:solidFill>
                <a:latin typeface="Public Sans Bold"/>
              </a:rPr>
              <a:t>side</a:t>
            </a:r>
            <a:r>
              <a:rPr lang="en-US" sz="2406">
                <a:solidFill>
                  <a:srgbClr val="111111"/>
                </a:solidFill>
                <a:latin typeface="Public Sans Thin"/>
              </a:rPr>
              <a:t>). </a:t>
            </a:r>
          </a:p>
          <a:p>
            <a:pPr algn="l">
              <a:lnSpc>
                <a:spcPts val="2888"/>
              </a:lnSpc>
            </a:pPr>
          </a:p>
          <a:p>
            <a:pPr algn="l">
              <a:lnSpc>
                <a:spcPts val="2888"/>
              </a:lnSpc>
            </a:pPr>
            <a:r>
              <a:rPr lang="en-US" sz="2406">
                <a:solidFill>
                  <a:srgbClr val="111111"/>
                </a:solidFill>
                <a:latin typeface="Public Sans Thin"/>
              </a:rPr>
              <a:t>Works great on web calls!</a:t>
            </a:r>
          </a:p>
          <a:p>
            <a:pPr algn="l">
              <a:lnSpc>
                <a:spcPts val="3968"/>
              </a:lnSpc>
            </a:pPr>
          </a:p>
          <a:p>
            <a:pPr algn="l" marL="0" indent="0" lvl="0">
              <a:lnSpc>
                <a:spcPts val="3968"/>
              </a:lnSpc>
            </a:pPr>
          </a:p>
        </p:txBody>
      </p:sp>
      <p:sp>
        <p:nvSpPr>
          <p:cNvPr name="Freeform 3" id="3"/>
          <p:cNvSpPr/>
          <p:nvPr/>
        </p:nvSpPr>
        <p:spPr>
          <a:xfrm flipH="false" flipV="false" rot="0">
            <a:off x="8465290" y="1600331"/>
            <a:ext cx="1113580" cy="4500239"/>
          </a:xfrm>
          <a:custGeom>
            <a:avLst/>
            <a:gdLst/>
            <a:ahLst/>
            <a:cxnLst/>
            <a:rect r="r" b="b" t="t" l="l"/>
            <a:pathLst>
              <a:path h="4500239" w="1113580">
                <a:moveTo>
                  <a:pt x="0" y="0"/>
                </a:moveTo>
                <a:lnTo>
                  <a:pt x="1113580" y="0"/>
                </a:lnTo>
                <a:lnTo>
                  <a:pt x="1113580" y="4500240"/>
                </a:lnTo>
                <a:lnTo>
                  <a:pt x="0" y="4500240"/>
                </a:lnTo>
                <a:lnTo>
                  <a:pt x="0" y="0"/>
                </a:lnTo>
                <a:close/>
              </a:path>
            </a:pathLst>
          </a:custGeom>
          <a:blipFill>
            <a:blip r:embed="rId2"/>
            <a:stretch>
              <a:fillRect l="0" t="0" r="0" b="0"/>
            </a:stretch>
          </a:blipFill>
        </p:spPr>
      </p:sp>
      <p:sp>
        <p:nvSpPr>
          <p:cNvPr name="TextBox 4" id="4"/>
          <p:cNvSpPr txBox="true"/>
          <p:nvPr/>
        </p:nvSpPr>
        <p:spPr>
          <a:xfrm rot="0">
            <a:off x="-2036463"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Speech EQ </a:t>
            </a:r>
            <a:r>
              <a:rPr lang="en-US" sz="4178">
                <a:solidFill>
                  <a:srgbClr val="111111"/>
                </a:solidFill>
                <a:latin typeface="Public Sans Thin"/>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3161" y="18074"/>
            <a:ext cx="9027278"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Background</a:t>
            </a:r>
          </a:p>
        </p:txBody>
      </p:sp>
      <p:sp>
        <p:nvSpPr>
          <p:cNvPr name="TextBox 3" id="3"/>
          <p:cNvSpPr txBox="true"/>
          <p:nvPr/>
        </p:nvSpPr>
        <p:spPr>
          <a:xfrm rot="0">
            <a:off x="731520" y="1719961"/>
            <a:ext cx="7839098" cy="3566669"/>
          </a:xfrm>
          <a:prstGeom prst="rect">
            <a:avLst/>
          </a:prstGeom>
        </p:spPr>
        <p:txBody>
          <a:bodyPr anchor="t" rtlCol="false" tIns="0" lIns="0" bIns="0" rIns="0">
            <a:spAutoFit/>
          </a:bodyPr>
          <a:lstStyle/>
          <a:p>
            <a:pPr algn="l">
              <a:lnSpc>
                <a:spcPts val="4171"/>
              </a:lnSpc>
            </a:pPr>
            <a:r>
              <a:rPr lang="en-US" sz="2979">
                <a:solidFill>
                  <a:srgbClr val="111111"/>
                </a:solidFill>
                <a:latin typeface="Public Sans"/>
              </a:rPr>
              <a:t> 80% of hearing aid demos are returned by </a:t>
            </a:r>
            <a:r>
              <a:rPr lang="en-US" sz="2979">
                <a:solidFill>
                  <a:srgbClr val="111111"/>
                </a:solidFill>
                <a:latin typeface="Public Sans"/>
              </a:rPr>
              <a:t>dissatisfied users, why?</a:t>
            </a:r>
          </a:p>
          <a:p>
            <a:pPr algn="l">
              <a:lnSpc>
                <a:spcPts val="4171"/>
              </a:lnSpc>
            </a:pPr>
          </a:p>
          <a:p>
            <a:pPr algn="l">
              <a:lnSpc>
                <a:spcPts val="4171"/>
              </a:lnSpc>
            </a:pPr>
          </a:p>
          <a:p>
            <a:pPr algn="l">
              <a:lnSpc>
                <a:spcPts val="4171"/>
              </a:lnSpc>
            </a:pPr>
            <a:r>
              <a:rPr lang="en-US" sz="2979">
                <a:solidFill>
                  <a:srgbClr val="111111"/>
                </a:solidFill>
                <a:latin typeface="Public Sans"/>
              </a:rPr>
              <a:t>      Speech intelligibility is not improved</a:t>
            </a:r>
          </a:p>
          <a:p>
            <a:pPr algn="l">
              <a:lnSpc>
                <a:spcPts val="3751"/>
              </a:lnSpc>
            </a:pPr>
          </a:p>
          <a:p>
            <a:pPr algn="l">
              <a:lnSpc>
                <a:spcPts val="3751"/>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80541" y="1039113"/>
            <a:ext cx="1593941" cy="4105605"/>
          </a:xfrm>
          <a:custGeom>
            <a:avLst/>
            <a:gdLst/>
            <a:ahLst/>
            <a:cxnLst/>
            <a:rect r="r" b="b" t="t" l="l"/>
            <a:pathLst>
              <a:path h="4105605" w="1593941">
                <a:moveTo>
                  <a:pt x="0" y="0"/>
                </a:moveTo>
                <a:lnTo>
                  <a:pt x="1593941" y="0"/>
                </a:lnTo>
                <a:lnTo>
                  <a:pt x="1593941" y="4105605"/>
                </a:lnTo>
                <a:lnTo>
                  <a:pt x="0" y="4105605"/>
                </a:lnTo>
                <a:lnTo>
                  <a:pt x="0" y="0"/>
                </a:lnTo>
                <a:close/>
              </a:path>
            </a:pathLst>
          </a:custGeom>
          <a:blipFill>
            <a:blip r:embed="rId2"/>
            <a:stretch>
              <a:fillRect l="0" t="0" r="0" b="0"/>
            </a:stretch>
          </a:blipFill>
        </p:spPr>
      </p:sp>
      <p:sp>
        <p:nvSpPr>
          <p:cNvPr name="TextBox 3" id="3"/>
          <p:cNvSpPr txBox="true"/>
          <p:nvPr/>
        </p:nvSpPr>
        <p:spPr>
          <a:xfrm rot="0">
            <a:off x="307048" y="1020063"/>
            <a:ext cx="7226188" cy="3067050"/>
          </a:xfrm>
          <a:prstGeom prst="rect">
            <a:avLst/>
          </a:prstGeom>
        </p:spPr>
        <p:txBody>
          <a:bodyPr anchor="t" rtlCol="false" tIns="0" lIns="0" bIns="0" rIns="0">
            <a:spAutoFit/>
          </a:bodyPr>
          <a:lstStyle/>
          <a:p>
            <a:pPr algn="l" marL="0" indent="0" lvl="0">
              <a:lnSpc>
                <a:spcPts val="3008"/>
              </a:lnSpc>
            </a:pPr>
            <a:r>
              <a:rPr lang="en-US" sz="2506">
                <a:solidFill>
                  <a:srgbClr val="111111"/>
                </a:solidFill>
                <a:latin typeface="Public Sans Bold"/>
              </a:rPr>
              <a:t>accessEQ</a:t>
            </a:r>
            <a:r>
              <a:rPr lang="en-US" sz="2506">
                <a:solidFill>
                  <a:srgbClr val="111111"/>
                </a:solidFill>
                <a:latin typeface="Public Sans Thin"/>
              </a:rPr>
              <a:t> was built for the purpose of enhancing audio quality at the SAME volume. After all the previous effects are applied, the new “wet” signal volume changes. Therefore, a Master Volume  control is provided to allow users to adjust the wet volume back to the dry volume level. In this way, the master volume really should be considered a Loudness EQ effect. </a:t>
            </a:r>
          </a:p>
        </p:txBody>
      </p:sp>
      <p:sp>
        <p:nvSpPr>
          <p:cNvPr name="TextBox 4" id="4"/>
          <p:cNvSpPr txBox="true"/>
          <p:nvPr/>
        </p:nvSpPr>
        <p:spPr>
          <a:xfrm rot="0">
            <a:off x="-183686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Loudness EQ</a:t>
            </a:r>
          </a:p>
        </p:txBody>
      </p:sp>
      <p:sp>
        <p:nvSpPr>
          <p:cNvPr name="TextBox 5" id="5"/>
          <p:cNvSpPr txBox="true"/>
          <p:nvPr/>
        </p:nvSpPr>
        <p:spPr>
          <a:xfrm rot="0">
            <a:off x="172441" y="5439993"/>
            <a:ext cx="9408718" cy="29432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Bold"/>
              </a:rPr>
              <a:t>NOTE</a:t>
            </a:r>
            <a:r>
              <a:rPr lang="en-US" sz="2406">
                <a:solidFill>
                  <a:srgbClr val="111111"/>
                </a:solidFill>
                <a:latin typeface="Public Sans Thin"/>
              </a:rPr>
              <a:t>: All the hosting apps provide a master “enable/disable” control for plugins. Toggling it, while adjusting the Master Volume, is a simple way to match the wet &amp; dry volume </a:t>
            </a:r>
            <a:r>
              <a:rPr lang="en-US" sz="2406">
                <a:solidFill>
                  <a:srgbClr val="111111"/>
                </a:solidFill>
                <a:latin typeface="Public Sans Thin Italics"/>
              </a:rPr>
              <a:t>after</a:t>
            </a:r>
            <a:r>
              <a:rPr lang="en-US" sz="2406">
                <a:solidFill>
                  <a:srgbClr val="111111"/>
                </a:solidFill>
                <a:latin typeface="Public Sans Thin"/>
              </a:rPr>
              <a:t> all other effects have been set.</a:t>
            </a:r>
          </a:p>
          <a:p>
            <a:pPr algn="l">
              <a:lnSpc>
                <a:spcPts val="3968"/>
              </a:lnSpc>
            </a:pPr>
          </a:p>
          <a:p>
            <a:pPr algn="l">
              <a:lnSpc>
                <a:spcPts val="3968"/>
              </a:lnSpc>
            </a:pPr>
          </a:p>
          <a:p>
            <a:pPr algn="l" marL="0" indent="0" lvl="0">
              <a:lnSpc>
                <a:spcPts val="3968"/>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979740" y="2971726"/>
            <a:ext cx="7311135" cy="4008939"/>
          </a:xfrm>
          <a:custGeom>
            <a:avLst/>
            <a:gdLst/>
            <a:ahLst/>
            <a:cxnLst/>
            <a:rect r="r" b="b" t="t" l="l"/>
            <a:pathLst>
              <a:path h="4008939" w="7311135">
                <a:moveTo>
                  <a:pt x="0" y="0"/>
                </a:moveTo>
                <a:lnTo>
                  <a:pt x="7311135" y="0"/>
                </a:lnTo>
                <a:lnTo>
                  <a:pt x="7311135" y="4008939"/>
                </a:lnTo>
                <a:lnTo>
                  <a:pt x="0" y="4008939"/>
                </a:lnTo>
                <a:lnTo>
                  <a:pt x="0" y="0"/>
                </a:lnTo>
                <a:close/>
              </a:path>
            </a:pathLst>
          </a:custGeom>
          <a:blipFill>
            <a:blip r:embed="rId2"/>
            <a:stretch>
              <a:fillRect l="0" t="0" r="0" b="0"/>
            </a:stretch>
          </a:blipFill>
        </p:spPr>
      </p:sp>
      <p:sp>
        <p:nvSpPr>
          <p:cNvPr name="TextBox 4" id="4"/>
          <p:cNvSpPr txBox="true"/>
          <p:nvPr/>
        </p:nvSpPr>
        <p:spPr>
          <a:xfrm rot="0">
            <a:off x="148132" y="895350"/>
            <a:ext cx="9457335" cy="2676525"/>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Despite all the audio signal processing </a:t>
            </a:r>
            <a:r>
              <a:rPr lang="en-US" sz="2206">
                <a:solidFill>
                  <a:srgbClr val="111111"/>
                </a:solidFill>
                <a:latin typeface="Public Sans Bold"/>
              </a:rPr>
              <a:t>accessEQ</a:t>
            </a:r>
            <a:r>
              <a:rPr lang="en-US" sz="2206">
                <a:solidFill>
                  <a:srgbClr val="111111"/>
                </a:solidFill>
                <a:latin typeface="Public Sans Thin"/>
              </a:rPr>
              <a:t> performs real-time, when run from a SWAC hosting app there is minimal impact on the Mac’s processor loading. The screen capture below shows the Mac’s real-time Acitivity Monitor CPU (Quad-Core) Usage bar graph display. SoundSource is hosting </a:t>
            </a:r>
            <a:r>
              <a:rPr lang="en-US" sz="2206">
                <a:solidFill>
                  <a:srgbClr val="111111"/>
                </a:solidFill>
                <a:latin typeface="Public Sans Bold"/>
              </a:rPr>
              <a:t>accessEQ</a:t>
            </a:r>
            <a:r>
              <a:rPr lang="en-US" sz="2206">
                <a:solidFill>
                  <a:srgbClr val="111111"/>
                </a:solidFill>
                <a:latin typeface="Public Sans Thin"/>
              </a:rPr>
              <a:t> which is processing the audio QuickTime is playing.</a:t>
            </a:r>
          </a:p>
          <a:p>
            <a:pPr algn="l">
              <a:lnSpc>
                <a:spcPts val="3968"/>
              </a:lnSpc>
            </a:pPr>
          </a:p>
          <a:p>
            <a:pPr algn="l" marL="0" indent="0" lvl="0">
              <a:lnSpc>
                <a:spcPts val="3968"/>
              </a:lnSpc>
            </a:pPr>
          </a:p>
        </p:txBody>
      </p:sp>
      <p:sp>
        <p:nvSpPr>
          <p:cNvPr name="TextBox 5" id="5"/>
          <p:cNvSpPr txBox="true"/>
          <p:nvPr/>
        </p:nvSpPr>
        <p:spPr>
          <a:xfrm rot="0">
            <a:off x="-493270"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Mac Processor Loading </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3161" y="67056"/>
            <a:ext cx="9027278"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Open Source Motivation</a:t>
            </a:r>
          </a:p>
        </p:txBody>
      </p:sp>
      <p:sp>
        <p:nvSpPr>
          <p:cNvPr name="TextBox 3" id="3"/>
          <p:cNvSpPr txBox="true"/>
          <p:nvPr/>
        </p:nvSpPr>
        <p:spPr>
          <a:xfrm rot="0">
            <a:off x="363161" y="1486331"/>
            <a:ext cx="9119386" cy="3937509"/>
          </a:xfrm>
          <a:prstGeom prst="rect">
            <a:avLst/>
          </a:prstGeom>
        </p:spPr>
        <p:txBody>
          <a:bodyPr anchor="t" rtlCol="false" tIns="0" lIns="0" bIns="0" rIns="0">
            <a:spAutoFit/>
          </a:bodyPr>
          <a:lstStyle/>
          <a:p>
            <a:pPr algn="l" marL="535426" indent="-267713" lvl="1">
              <a:lnSpc>
                <a:spcPts val="3471"/>
              </a:lnSpc>
              <a:buFont typeface="Arial"/>
              <a:buChar char="•"/>
            </a:pPr>
            <a:r>
              <a:rPr lang="en-US" sz="2479">
                <a:solidFill>
                  <a:srgbClr val="111111"/>
                </a:solidFill>
                <a:latin typeface="Public Sans"/>
              </a:rPr>
              <a:t>50% for better user support</a:t>
            </a:r>
          </a:p>
          <a:p>
            <a:pPr algn="l" marL="1070852" indent="-356951" lvl="2">
              <a:lnSpc>
                <a:spcPts val="3471"/>
              </a:lnSpc>
              <a:buFont typeface="Arial"/>
              <a:buChar char="⚬"/>
            </a:pPr>
            <a:r>
              <a:rPr lang="en-US" sz="2479">
                <a:solidFill>
                  <a:srgbClr val="111111"/>
                </a:solidFill>
                <a:latin typeface="Public Sans"/>
              </a:rPr>
              <a:t>As the user base grows, it will quickly become to much for one person (me) to support</a:t>
            </a:r>
          </a:p>
          <a:p>
            <a:pPr algn="l" marL="1070852" indent="-356951" lvl="2">
              <a:lnSpc>
                <a:spcPts val="3471"/>
              </a:lnSpc>
              <a:buFont typeface="Arial"/>
              <a:buChar char="⚬"/>
            </a:pPr>
            <a:r>
              <a:rPr lang="en-US" sz="2479">
                <a:solidFill>
                  <a:srgbClr val="111111"/>
                </a:solidFill>
                <a:latin typeface="Public Sans"/>
              </a:rPr>
              <a:t>Finding the right effect settings can be challenging </a:t>
            </a:r>
          </a:p>
          <a:p>
            <a:pPr algn="l" marL="1606278" indent="-401570" lvl="3">
              <a:lnSpc>
                <a:spcPts val="3471"/>
              </a:lnSpc>
              <a:buFont typeface="Arial"/>
              <a:buChar char="￭"/>
            </a:pPr>
            <a:r>
              <a:rPr lang="en-US" sz="2479">
                <a:solidFill>
                  <a:srgbClr val="111111"/>
                </a:solidFill>
                <a:latin typeface="Public Sans"/>
              </a:rPr>
              <a:t>Particularly for non-technical users</a:t>
            </a:r>
          </a:p>
          <a:p>
            <a:pPr algn="l">
              <a:lnSpc>
                <a:spcPts val="3471"/>
              </a:lnSpc>
            </a:pPr>
          </a:p>
          <a:p>
            <a:pPr algn="l" marL="535426" indent="-267713" lvl="1">
              <a:lnSpc>
                <a:spcPts val="3471"/>
              </a:lnSpc>
              <a:buFont typeface="Arial"/>
              <a:buChar char="•"/>
            </a:pPr>
            <a:r>
              <a:rPr lang="en-US" sz="2479">
                <a:solidFill>
                  <a:srgbClr val="111111"/>
                </a:solidFill>
                <a:latin typeface="Public Sans"/>
              </a:rPr>
              <a:t>50% for broader platform deployment</a:t>
            </a:r>
          </a:p>
          <a:p>
            <a:pPr algn="l" marL="1070852" indent="-356951" lvl="2">
              <a:lnSpc>
                <a:spcPts val="3471"/>
              </a:lnSpc>
              <a:buFont typeface="Arial"/>
              <a:buChar char="⚬"/>
            </a:pPr>
            <a:r>
              <a:rPr lang="en-US" sz="2479">
                <a:solidFill>
                  <a:srgbClr val="111111"/>
                </a:solidFill>
                <a:latin typeface="Public Sans"/>
              </a:rPr>
              <a:t>iOS/Android/Windows</a:t>
            </a:r>
          </a:p>
          <a:p>
            <a:pPr algn="l" marL="1606278" indent="-401570" lvl="3">
              <a:lnSpc>
                <a:spcPts val="3471"/>
              </a:lnSpc>
              <a:buFont typeface="Arial"/>
              <a:buChar char="￭"/>
            </a:pPr>
            <a:r>
              <a:rPr lang="en-US" sz="2479">
                <a:solidFill>
                  <a:srgbClr val="111111"/>
                </a:solidFill>
                <a:latin typeface="Public Sans"/>
              </a:rPr>
              <a:t>See the Fork Wishlist for details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TextBox 3" id="3"/>
          <p:cNvSpPr txBox="true"/>
          <p:nvPr/>
        </p:nvSpPr>
        <p:spPr>
          <a:xfrm rot="0">
            <a:off x="448392" y="895350"/>
            <a:ext cx="8856815" cy="6019800"/>
          </a:xfrm>
          <a:prstGeom prst="rect">
            <a:avLst/>
          </a:prstGeom>
        </p:spPr>
        <p:txBody>
          <a:bodyPr anchor="t" rtlCol="false" tIns="0" lIns="0" bIns="0" rIns="0">
            <a:spAutoFit/>
          </a:bodyPr>
          <a:lstStyle/>
          <a:p>
            <a:pPr algn="l">
              <a:lnSpc>
                <a:spcPts val="2652"/>
              </a:lnSpc>
            </a:pPr>
            <a:r>
              <a:rPr lang="en-US" sz="2210" u="sng">
                <a:solidFill>
                  <a:srgbClr val="111111"/>
                </a:solidFill>
                <a:latin typeface="Public Sans Thin"/>
              </a:rPr>
              <a:t>End Users</a:t>
            </a:r>
          </a:p>
          <a:p>
            <a:pPr algn="l">
              <a:lnSpc>
                <a:spcPts val="2652"/>
              </a:lnSpc>
            </a:pPr>
          </a:p>
          <a:p>
            <a:pPr algn="l" marL="477140" indent="-238570" lvl="1">
              <a:lnSpc>
                <a:spcPts val="2652"/>
              </a:lnSpc>
              <a:buFont typeface="Arial"/>
              <a:buChar char="•"/>
            </a:pPr>
            <a:r>
              <a:rPr lang="en-US" sz="2210">
                <a:solidFill>
                  <a:srgbClr val="111111"/>
                </a:solidFill>
                <a:latin typeface="Public Sans Thin"/>
              </a:rPr>
              <a:t>I’ll create Youtube videos and share them on my YouTube channel:</a:t>
            </a:r>
          </a:p>
          <a:p>
            <a:pPr algn="l" marL="954279" indent="-318093" lvl="2">
              <a:lnSpc>
                <a:spcPts val="2652"/>
              </a:lnSpc>
              <a:buFont typeface="Arial"/>
              <a:buChar char="⚬"/>
            </a:pPr>
            <a:r>
              <a:rPr lang="en-US" sz="2210" u="sng">
                <a:solidFill>
                  <a:srgbClr val="5271FF"/>
                </a:solidFill>
                <a:latin typeface="Public Sans Thin"/>
                <a:hlinkClick r:id="rId2" tooltip="https://www.youtube.com/@RaidioTony"/>
              </a:rPr>
              <a:t>https://www.youtube.com/@RaidioTony</a:t>
            </a:r>
          </a:p>
          <a:p>
            <a:pPr algn="l">
              <a:lnSpc>
                <a:spcPts val="2652"/>
              </a:lnSpc>
            </a:pPr>
          </a:p>
          <a:p>
            <a:pPr algn="l" marL="477140" indent="-238570" lvl="1">
              <a:lnSpc>
                <a:spcPts val="2652"/>
              </a:lnSpc>
              <a:buFont typeface="Arial"/>
              <a:buChar char="•"/>
            </a:pPr>
            <a:r>
              <a:rPr lang="en-US" sz="2210">
                <a:solidFill>
                  <a:srgbClr val="111111"/>
                </a:solidFill>
                <a:latin typeface="Public Sans Thin"/>
              </a:rPr>
              <a:t>I’ll create an AI chatbot assistant trained on </a:t>
            </a:r>
            <a:r>
              <a:rPr lang="en-US" sz="2210">
                <a:solidFill>
                  <a:srgbClr val="111111"/>
                </a:solidFill>
                <a:latin typeface="Public Sans Bold"/>
              </a:rPr>
              <a:t>accessEQ, </a:t>
            </a:r>
            <a:r>
              <a:rPr lang="en-US" sz="2210">
                <a:solidFill>
                  <a:srgbClr val="111111"/>
                </a:solidFill>
                <a:latin typeface="Public Sans Thin"/>
              </a:rPr>
              <a:t>it could be integrated with an </a:t>
            </a:r>
            <a:r>
              <a:rPr lang="en-US" sz="2210">
                <a:solidFill>
                  <a:srgbClr val="111111"/>
                </a:solidFill>
                <a:latin typeface="Public Sans Bold"/>
              </a:rPr>
              <a:t>accessEQ</a:t>
            </a:r>
            <a:r>
              <a:rPr lang="en-US" sz="2210">
                <a:solidFill>
                  <a:srgbClr val="111111"/>
                </a:solidFill>
                <a:latin typeface="Public Sans Thin"/>
              </a:rPr>
              <a:t> host app (see the Fork Wishlist).</a:t>
            </a:r>
          </a:p>
          <a:p>
            <a:pPr algn="l">
              <a:lnSpc>
                <a:spcPts val="2652"/>
              </a:lnSpc>
            </a:pPr>
          </a:p>
          <a:p>
            <a:pPr algn="l">
              <a:lnSpc>
                <a:spcPts val="2652"/>
              </a:lnSpc>
            </a:pPr>
            <a:r>
              <a:rPr lang="en-US" sz="2210" u="sng">
                <a:solidFill>
                  <a:srgbClr val="111111"/>
                </a:solidFill>
                <a:latin typeface="Public Sans Thin"/>
              </a:rPr>
              <a:t>Developers</a:t>
            </a:r>
          </a:p>
          <a:p>
            <a:pPr algn="l">
              <a:lnSpc>
                <a:spcPts val="2652"/>
              </a:lnSpc>
            </a:pPr>
          </a:p>
          <a:p>
            <a:pPr algn="l" marL="477140" indent="-238570" lvl="1">
              <a:lnSpc>
                <a:spcPts val="2652"/>
              </a:lnSpc>
              <a:buFont typeface="Arial"/>
              <a:buChar char="•"/>
            </a:pPr>
            <a:r>
              <a:rPr lang="en-US" sz="2210">
                <a:solidFill>
                  <a:srgbClr val="111111"/>
                </a:solidFill>
                <a:latin typeface="Public Sans Thin"/>
              </a:rPr>
              <a:t>My LinkedIn account is publicly open to developers to connect with me for technical Q&amp;A:</a:t>
            </a:r>
          </a:p>
          <a:p>
            <a:pPr algn="l" marL="954279" indent="-318093" lvl="2">
              <a:lnSpc>
                <a:spcPts val="2652"/>
              </a:lnSpc>
              <a:buFont typeface="Arial"/>
              <a:buChar char="⚬"/>
            </a:pPr>
            <a:r>
              <a:rPr lang="en-US" sz="2210" u="sng">
                <a:solidFill>
                  <a:srgbClr val="5271FF"/>
                </a:solidFill>
                <a:latin typeface="Public Sans Thin"/>
                <a:hlinkClick r:id="rId3" tooltip="https://www.linkedin.com/in/tonycupolo/"/>
              </a:rPr>
              <a:t>https://www.linkedin.com/in/tonycupolo/</a:t>
            </a:r>
          </a:p>
          <a:p>
            <a:pPr algn="l">
              <a:lnSpc>
                <a:spcPts val="2652"/>
              </a:lnSpc>
            </a:pPr>
          </a:p>
          <a:p>
            <a:pPr algn="l" marL="477140" indent="-238570" lvl="1">
              <a:lnSpc>
                <a:spcPts val="2652"/>
              </a:lnSpc>
              <a:buFont typeface="Arial"/>
              <a:buChar char="•"/>
            </a:pPr>
            <a:r>
              <a:rPr lang="en-US" sz="2210">
                <a:solidFill>
                  <a:srgbClr val="111111"/>
                </a:solidFill>
                <a:latin typeface="Public Sans Thin"/>
              </a:rPr>
              <a:t>I’</a:t>
            </a:r>
            <a:r>
              <a:rPr lang="en-US" sz="2210">
                <a:solidFill>
                  <a:srgbClr val="111111"/>
                </a:solidFill>
                <a:latin typeface="Public Sans Thin"/>
              </a:rPr>
              <a:t>ll add technical content to the </a:t>
            </a:r>
            <a:r>
              <a:rPr lang="en-US" sz="2210">
                <a:solidFill>
                  <a:srgbClr val="111111"/>
                </a:solidFill>
                <a:latin typeface="Public Sans Bold"/>
              </a:rPr>
              <a:t>accessEQ</a:t>
            </a:r>
            <a:r>
              <a:rPr lang="en-US" sz="2210">
                <a:solidFill>
                  <a:srgbClr val="111111"/>
                </a:solidFill>
                <a:latin typeface="Public Sans Thin"/>
              </a:rPr>
              <a:t> Github Wiki</a:t>
            </a:r>
          </a:p>
          <a:p>
            <a:pPr algn="l" marL="954279" indent="-318093" lvl="2">
              <a:lnSpc>
                <a:spcPts val="2652"/>
              </a:lnSpc>
              <a:buFont typeface="Arial"/>
              <a:buChar char="⚬"/>
            </a:pPr>
            <a:r>
              <a:rPr lang="en-US" sz="2210" u="sng">
                <a:solidFill>
                  <a:srgbClr val="5271FF"/>
                </a:solidFill>
                <a:latin typeface="Public Sans Thin"/>
                <a:hlinkClick r:id="rId4" tooltip="https://github.com/TCupolo/accessEQ/wiki"/>
              </a:rPr>
              <a:t>https://github.com/TCupolo/accessEQ/wiki</a:t>
            </a:r>
          </a:p>
          <a:p>
            <a:pPr algn="l" marL="0" indent="0" lvl="0">
              <a:lnSpc>
                <a:spcPts val="2652"/>
              </a:lnSpc>
            </a:pPr>
          </a:p>
        </p:txBody>
      </p:sp>
      <p:sp>
        <p:nvSpPr>
          <p:cNvPr name="TextBox 4" id="4"/>
          <p:cNvSpPr txBox="true"/>
          <p:nvPr/>
        </p:nvSpPr>
        <p:spPr>
          <a:xfrm rot="0">
            <a:off x="-1808900"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Support Plan </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2735" y="731520"/>
            <a:ext cx="8399345" cy="6124575"/>
          </a:xfrm>
          <a:prstGeom prst="rect">
            <a:avLst/>
          </a:prstGeom>
        </p:spPr>
        <p:txBody>
          <a:bodyPr anchor="t" rtlCol="false" tIns="0" lIns="0" bIns="0" rIns="0">
            <a:spAutoFit/>
          </a:bodyPr>
          <a:lstStyle/>
          <a:p>
            <a:pPr algn="l">
              <a:lnSpc>
                <a:spcPts val="2176"/>
              </a:lnSpc>
            </a:pPr>
            <a:r>
              <a:rPr lang="en-US" sz="1813">
                <a:solidFill>
                  <a:srgbClr val="111111"/>
                </a:solidFill>
                <a:latin typeface="Public Sans Thin"/>
              </a:rPr>
              <a:t>Branch here means features I plan on implementing in future Github releases. Matlab releases come out bi-annually, most contain new audio features. </a:t>
            </a:r>
            <a:r>
              <a:rPr lang="en-US" sz="1813">
                <a:solidFill>
                  <a:srgbClr val="111111"/>
                </a:solidFill>
                <a:latin typeface="Public Sans Bold"/>
              </a:rPr>
              <a:t>accessEQ</a:t>
            </a:r>
            <a:r>
              <a:rPr lang="en-US" sz="1813">
                <a:solidFill>
                  <a:srgbClr val="111111"/>
                </a:solidFill>
                <a:latin typeface="Public Sans Thin"/>
              </a:rPr>
              <a:t> releases will follow the same schedule.  </a:t>
            </a:r>
          </a:p>
          <a:p>
            <a:pPr algn="l">
              <a:lnSpc>
                <a:spcPts val="2656"/>
              </a:lnSpc>
            </a:pPr>
          </a:p>
          <a:p>
            <a:pPr algn="l">
              <a:lnSpc>
                <a:spcPts val="2656"/>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marL="0" indent="0" lvl="0">
              <a:lnSpc>
                <a:spcPts val="4095"/>
              </a:lnSpc>
            </a:pPr>
          </a:p>
        </p:txBody>
      </p:sp>
      <p:graphicFrame>
        <p:nvGraphicFramePr>
          <p:cNvPr name="Table 3" id="3"/>
          <p:cNvGraphicFramePr>
            <a:graphicFrameLocks noGrp="true"/>
          </p:cNvGraphicFramePr>
          <p:nvPr/>
        </p:nvGraphicFramePr>
        <p:xfrm>
          <a:off x="731520" y="1684448"/>
          <a:ext cx="8163338" cy="4899232"/>
        </p:xfrm>
        <a:graphic>
          <a:graphicData uri="http://schemas.openxmlformats.org/drawingml/2006/table">
            <a:tbl>
              <a:tblPr/>
              <a:tblGrid>
                <a:gridCol w="1730506"/>
                <a:gridCol w="1730506"/>
                <a:gridCol w="4702327"/>
              </a:tblGrid>
              <a:tr h="584434">
                <a:tc>
                  <a:txBody>
                    <a:bodyPr anchor="t" rtlCol="false"/>
                    <a:lstStyle/>
                    <a:p>
                      <a:pPr algn="ctr">
                        <a:lnSpc>
                          <a:spcPts val="1679"/>
                        </a:lnSpc>
                        <a:defRPr/>
                      </a:pPr>
                      <a:r>
                        <a:rPr lang="en-US" sz="1200">
                          <a:solidFill>
                            <a:srgbClr val="000000"/>
                          </a:solidFill>
                          <a:latin typeface="Public Sans Bold"/>
                        </a:rPr>
                        <a:t>Branch Relase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Description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38331">
                <a:tc>
                  <a:txBody>
                    <a:bodyPr anchor="t" rtlCol="false"/>
                    <a:lstStyle/>
                    <a:p>
                      <a:pPr algn="ctr">
                        <a:lnSpc>
                          <a:spcPts val="1679"/>
                        </a:lnSpc>
                        <a:defRPr/>
                      </a:pPr>
                      <a:r>
                        <a:rPr lang="en-US" sz="1200">
                          <a:solidFill>
                            <a:srgbClr val="000000"/>
                          </a:solidFill>
                          <a:latin typeface="Public Sans"/>
                        </a:rPr>
                        <a:t>2024B</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Compression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 tri-band compressor that will  raise </a:t>
                      </a:r>
                      <a:r>
                        <a:rPr lang="en-US" sz="1200">
                          <a:solidFill>
                            <a:srgbClr val="000000"/>
                          </a:solidFill>
                          <a:latin typeface="Public Sans Bold"/>
                        </a:rPr>
                        <a:t>accessEQ</a:t>
                      </a:r>
                      <a:r>
                        <a:rPr lang="en-US" sz="1200">
                          <a:solidFill>
                            <a:srgbClr val="000000"/>
                          </a:solidFill>
                          <a:latin typeface="Public Sans"/>
                        </a:rPr>
                        <a:t> status to a full software hearing aid. Matlab already has support for compresion but the UI is too complicated given accessEQ’s other features. So, this release is pending the release of an enhanced plugin UI feature from Matlab. I have submitted a request for such an improvement to Matlab.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57245">
                <a:tc>
                  <a:txBody>
                    <a:bodyPr anchor="t" rtlCol="false"/>
                    <a:lstStyle/>
                    <a:p>
                      <a:pPr algn="ctr">
                        <a:lnSpc>
                          <a:spcPts val="1679"/>
                        </a:lnSpc>
                        <a:defRPr/>
                      </a:pPr>
                      <a:r>
                        <a:rPr lang="en-US" sz="1200">
                          <a:solidFill>
                            <a:srgbClr val="000000"/>
                          </a:solidFill>
                          <a:latin typeface="Public Sans"/>
                        </a:rPr>
                        <a:t>2025A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Selectivity EQ</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The second frequency resolution feature that will further improve speech intelligibility.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795213">
                <a:tc>
                  <a:txBody>
                    <a:bodyPr anchor="t" rtlCol="false"/>
                    <a:lstStyle/>
                    <a:p>
                      <a:pPr algn="ctr">
                        <a:lnSpc>
                          <a:spcPts val="1679"/>
                        </a:lnSpc>
                        <a:defRPr/>
                      </a:pPr>
                      <a:r>
                        <a:rPr lang="en-US" sz="1200">
                          <a:solidFill>
                            <a:srgbClr val="000000"/>
                          </a:solidFill>
                          <a:latin typeface="Public Sans"/>
                        </a:rPr>
                        <a:t>2025B</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Tuning EQ</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The third frequency resolution feature that will further improve speech intelligibility.</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4010">
                <a:tc>
                  <a:txBody>
                    <a:bodyPr anchor="t" rtlCol="false"/>
                    <a:lstStyle/>
                    <a:p>
                      <a:pPr algn="ctr">
                        <a:lnSpc>
                          <a:spcPts val="1679"/>
                        </a:lnSpc>
                        <a:defRPr/>
                      </a:pPr>
                      <a:r>
                        <a:rPr lang="en-US" sz="1200">
                          <a:solidFill>
                            <a:srgbClr val="000000"/>
                          </a:solidFill>
                          <a:latin typeface="Public Sans"/>
                        </a:rPr>
                        <a:t>2026A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Speech Extraction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AI can already extract speech from any background but not yet in real-time.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256705"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Branch Roadmap </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2735" y="735330"/>
            <a:ext cx="8399345" cy="5848350"/>
          </a:xfrm>
          <a:prstGeom prst="rect">
            <a:avLst/>
          </a:prstGeom>
        </p:spPr>
        <p:txBody>
          <a:bodyPr anchor="t" rtlCol="false" tIns="0" lIns="0" bIns="0" rIns="0">
            <a:spAutoFit/>
          </a:bodyPr>
          <a:lstStyle/>
          <a:p>
            <a:pPr algn="l">
              <a:lnSpc>
                <a:spcPts val="2176"/>
              </a:lnSpc>
            </a:pPr>
            <a:r>
              <a:rPr lang="en-US" sz="1813">
                <a:solidFill>
                  <a:srgbClr val="111111"/>
                </a:solidFill>
                <a:latin typeface="Public Sans Thin"/>
              </a:rPr>
              <a:t>Fork here means features I hope others will implement in future Github releases.  </a:t>
            </a:r>
          </a:p>
          <a:p>
            <a:pPr algn="l">
              <a:lnSpc>
                <a:spcPts val="2656"/>
              </a:lnSpc>
            </a:pPr>
          </a:p>
          <a:p>
            <a:pPr algn="l">
              <a:lnSpc>
                <a:spcPts val="2656"/>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marL="0" indent="0" lvl="0">
              <a:lnSpc>
                <a:spcPts val="4095"/>
              </a:lnSpc>
            </a:pPr>
          </a:p>
        </p:txBody>
      </p:sp>
      <p:graphicFrame>
        <p:nvGraphicFramePr>
          <p:cNvPr name="Table 3" id="3"/>
          <p:cNvGraphicFramePr>
            <a:graphicFrameLocks noGrp="true"/>
          </p:cNvGraphicFramePr>
          <p:nvPr/>
        </p:nvGraphicFramePr>
        <p:xfrm>
          <a:off x="731520" y="1497960"/>
          <a:ext cx="8163338" cy="5495925"/>
        </p:xfrm>
        <a:graphic>
          <a:graphicData uri="http://schemas.openxmlformats.org/drawingml/2006/table">
            <a:tbl>
              <a:tblPr/>
              <a:tblGrid>
                <a:gridCol w="1512172"/>
                <a:gridCol w="1948840"/>
                <a:gridCol w="4702327"/>
              </a:tblGrid>
              <a:tr h="584062">
                <a:tc>
                  <a:txBody>
                    <a:bodyPr anchor="t" rtlCol="false"/>
                    <a:lstStyle/>
                    <a:p>
                      <a:pPr algn="ctr">
                        <a:lnSpc>
                          <a:spcPts val="1679"/>
                        </a:lnSpc>
                        <a:defRPr/>
                      </a:pPr>
                      <a:r>
                        <a:rPr lang="en-US" sz="1200">
                          <a:solidFill>
                            <a:srgbClr val="000000"/>
                          </a:solidFill>
                          <a:latin typeface="Public Sans Bold"/>
                        </a:rPr>
                        <a:t>Fork</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Description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37288">
                <a:tc>
                  <a:txBody>
                    <a:bodyPr anchor="t" rtlCol="false"/>
                    <a:lstStyle/>
                    <a:p>
                      <a:pPr algn="ctr">
                        <a:lnSpc>
                          <a:spcPts val="1679"/>
                        </a:lnSpc>
                        <a:defRPr/>
                      </a:pPr>
                      <a:r>
                        <a:rPr lang="en-US" sz="1200">
                          <a:solidFill>
                            <a:srgbClr val="000000"/>
                          </a:solidFill>
                          <a:latin typeface="Public Sans"/>
                        </a:rPr>
                        <a:t>macOS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Audio Server Driver </a:t>
                      </a:r>
                      <a:endParaRPr lang="en-US" sz="1100"/>
                    </a:p>
                    <a:p>
                      <a:pPr algn="ctr">
                        <a:lnSpc>
                          <a:spcPts val="1679"/>
                        </a:lnSpc>
                      </a:pPr>
                      <a:r>
                        <a:rPr lang="en-US" sz="1200">
                          <a:solidFill>
                            <a:srgbClr val="000000"/>
                          </a:solidFill>
                          <a:latin typeface="Public Sans"/>
                        </a:rPr>
                        <a:t>Based SWAC Host</a:t>
                      </a:r>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Apple only allows SWAC hosting apps into the Mac App store if they use this method. (SoundSource and eqMAC do not.) Getting an integrated </a:t>
                      </a:r>
                      <a:r>
                        <a:rPr lang="en-US" sz="1200">
                          <a:solidFill>
                            <a:srgbClr val="000000"/>
                          </a:solidFill>
                          <a:latin typeface="Public Sans Bold"/>
                        </a:rPr>
                        <a:t>accessEQ </a:t>
                      </a:r>
                      <a:r>
                        <a:rPr lang="en-US" sz="1200">
                          <a:solidFill>
                            <a:srgbClr val="000000"/>
                          </a:solidFill>
                          <a:latin typeface="Public Sans"/>
                        </a:rPr>
                        <a:t>SWAC host/plugin app into the Mac App store would be a big adoption driver, particularly if it’s free. An integrated AI chatbot assistant would be a great addtional 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58578">
                <a:tc>
                  <a:txBody>
                    <a:bodyPr anchor="t" rtlCol="false"/>
                    <a:lstStyle/>
                    <a:p>
                      <a:pPr algn="ctr">
                        <a:lnSpc>
                          <a:spcPts val="1679"/>
                        </a:lnSpc>
                        <a:defRPr/>
                      </a:pPr>
                      <a:r>
                        <a:rPr lang="en-US" sz="1200">
                          <a:solidFill>
                            <a:srgbClr val="000000"/>
                          </a:solidFill>
                          <a:latin typeface="Public Sans"/>
                        </a:rPr>
                        <a:t>iOS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AudioBus Host / </a:t>
                      </a:r>
                      <a:endParaRPr lang="en-US" sz="1100"/>
                    </a:p>
                    <a:p>
                      <a:pPr algn="ctr">
                        <a:lnSpc>
                          <a:spcPts val="1679"/>
                        </a:lnSpc>
                      </a:pPr>
                      <a:r>
                        <a:rPr lang="en-US" sz="1200">
                          <a:solidFill>
                            <a:srgbClr val="000000"/>
                          </a:solidFill>
                          <a:latin typeface="Public Sans"/>
                        </a:rPr>
                        <a:t>iOS App Extensions</a:t>
                      </a:r>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Apple doesn’t offer any SWAC type framework on iOS due to their app sandbox policy. However, Audiobus is a highly adopted 3rd party API that allows apps to voluntarily exchange audio data real-time. This opens the door to the possibility of an Audiobus based integrated accessEQ host/plugin app. However, App Extensions for the core Apple iOS apps would also have to be developed to support sharing their audio data with </a:t>
                      </a:r>
                      <a:r>
                        <a:rPr lang="en-US" sz="1200">
                          <a:solidFill>
                            <a:srgbClr val="000000"/>
                          </a:solidFill>
                          <a:latin typeface="Public Sans Bold"/>
                        </a:rPr>
                        <a:t>accessEQ</a:t>
                      </a:r>
                      <a:r>
                        <a:rPr lang="en-US" sz="1200">
                          <a:solidFill>
                            <a:srgbClr val="000000"/>
                          </a:solidFill>
                          <a:latin typeface="Public Sans"/>
                        </a:rPr>
                        <a:t> over Audiobus.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15997">
                <a:tc>
                  <a:txBody>
                    <a:bodyPr anchor="t" rtlCol="false"/>
                    <a:lstStyle/>
                    <a:p>
                      <a:pPr algn="ctr">
                        <a:lnSpc>
                          <a:spcPts val="1679"/>
                        </a:lnSpc>
                        <a:defRPr/>
                      </a:pPr>
                      <a:r>
                        <a:rPr lang="en-US" sz="1200">
                          <a:solidFill>
                            <a:srgbClr val="000000"/>
                          </a:solidFill>
                          <a:latin typeface="Public Sans"/>
                        </a:rPr>
                        <a:t>Windows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SWAC Host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Converting </a:t>
                      </a:r>
                      <a:r>
                        <a:rPr lang="en-US" sz="1200">
                          <a:solidFill>
                            <a:srgbClr val="000000"/>
                          </a:solidFill>
                          <a:latin typeface="Public Sans Bold"/>
                        </a:rPr>
                        <a:t>accessEQ</a:t>
                      </a:r>
                      <a:r>
                        <a:rPr lang="en-US" sz="1200">
                          <a:solidFill>
                            <a:srgbClr val="000000"/>
                          </a:solidFill>
                          <a:latin typeface="Public Sans"/>
                        </a:rPr>
                        <a:t> to the PC compatible VST plugin format is trivial. However, I don’t know of any SWAC hosting apps for the PC. Further, the Windows audio engine is well known to suffer from large audio latency.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707384"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Fork Wishlist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4111" y="67056"/>
            <a:ext cx="8677969"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Background</a:t>
            </a:r>
          </a:p>
        </p:txBody>
      </p:sp>
      <p:sp>
        <p:nvSpPr>
          <p:cNvPr name="TextBox 3" id="3"/>
          <p:cNvSpPr txBox="true"/>
          <p:nvPr/>
        </p:nvSpPr>
        <p:spPr>
          <a:xfrm rot="0">
            <a:off x="731520" y="1258529"/>
            <a:ext cx="8677969" cy="5041774"/>
          </a:xfrm>
          <a:prstGeom prst="rect">
            <a:avLst/>
          </a:prstGeom>
        </p:spPr>
        <p:txBody>
          <a:bodyPr anchor="t" rtlCol="false" tIns="0" lIns="0" bIns="0" rIns="0">
            <a:spAutoFit/>
          </a:bodyPr>
          <a:lstStyle/>
          <a:p>
            <a:pPr algn="l">
              <a:lnSpc>
                <a:spcPts val="4031"/>
              </a:lnSpc>
            </a:pPr>
            <a:r>
              <a:rPr lang="en-US" sz="2879">
                <a:solidFill>
                  <a:srgbClr val="111111"/>
                </a:solidFill>
                <a:latin typeface="Public Sans"/>
              </a:rPr>
              <a:t>SNR determines s</a:t>
            </a:r>
            <a:r>
              <a:rPr lang="en-US" sz="2879">
                <a:solidFill>
                  <a:srgbClr val="111111"/>
                </a:solidFill>
                <a:latin typeface="Public Sans"/>
              </a:rPr>
              <a:t>peech intelligibility, </a:t>
            </a:r>
          </a:p>
          <a:p>
            <a:pPr algn="l">
              <a:lnSpc>
                <a:spcPts val="4031"/>
              </a:lnSpc>
            </a:pPr>
            <a:r>
              <a:rPr lang="en-US" sz="2879">
                <a:solidFill>
                  <a:srgbClr val="111111"/>
                </a:solidFill>
                <a:latin typeface="Public Sans"/>
              </a:rPr>
              <a:t>generic gain does not improve SNR</a:t>
            </a:r>
          </a:p>
          <a:p>
            <a:pPr algn="l">
              <a:lnSpc>
                <a:spcPts val="4031"/>
              </a:lnSpc>
            </a:pPr>
          </a:p>
          <a:p>
            <a:pPr algn="l">
              <a:lnSpc>
                <a:spcPts val="4031"/>
              </a:lnSpc>
            </a:pPr>
            <a:r>
              <a:rPr lang="en-US" sz="2879">
                <a:solidFill>
                  <a:srgbClr val="111111"/>
                </a:solidFill>
                <a:latin typeface="Public Sans"/>
              </a:rPr>
              <a:t>The</a:t>
            </a:r>
            <a:r>
              <a:rPr lang="en-US" sz="2879">
                <a:solidFill>
                  <a:srgbClr val="111111"/>
                </a:solidFill>
                <a:latin typeface="Public Sans"/>
              </a:rPr>
              <a:t> hearing aids </a:t>
            </a:r>
            <a:r>
              <a:rPr lang="en-US" sz="2879">
                <a:solidFill>
                  <a:srgbClr val="111111"/>
                </a:solidFill>
                <a:latin typeface="Public Sans"/>
              </a:rPr>
              <a:t>DSP is computationally weak compared to the Mac’s processor</a:t>
            </a:r>
          </a:p>
          <a:p>
            <a:pPr algn="l">
              <a:lnSpc>
                <a:spcPts val="4031"/>
              </a:lnSpc>
            </a:pPr>
          </a:p>
          <a:p>
            <a:pPr algn="l">
              <a:lnSpc>
                <a:spcPts val="4031"/>
              </a:lnSpc>
            </a:pPr>
            <a:r>
              <a:rPr lang="en-US" sz="2879">
                <a:solidFill>
                  <a:srgbClr val="111111"/>
                </a:solidFill>
                <a:latin typeface="Public Sans"/>
              </a:rPr>
              <a:t>Can the Mac processor be used to improve </a:t>
            </a:r>
          </a:p>
          <a:p>
            <a:pPr algn="l">
              <a:lnSpc>
                <a:spcPts val="4031"/>
              </a:lnSpc>
            </a:pPr>
            <a:r>
              <a:rPr lang="en-US" sz="2879">
                <a:solidFill>
                  <a:srgbClr val="111111"/>
                </a:solidFill>
                <a:latin typeface="Public Sans"/>
              </a:rPr>
              <a:t>speech intellibility of Mac audio in real-time? </a:t>
            </a:r>
          </a:p>
          <a:p>
            <a:pPr algn="l">
              <a:lnSpc>
                <a:spcPts val="4031"/>
              </a:lnSpc>
            </a:pPr>
          </a:p>
          <a:p>
            <a:pPr algn="l">
              <a:lnSpc>
                <a:spcPts val="4031"/>
              </a:lnSpc>
            </a:pPr>
            <a:r>
              <a:rPr lang="en-US" sz="2879">
                <a:solidFill>
                  <a:srgbClr val="111111"/>
                </a:solidFill>
                <a:latin typeface="Public Sans Bold"/>
              </a:rPr>
              <a:t>A</a:t>
            </a:r>
            <a:r>
              <a:rPr lang="en-US" sz="2879">
                <a:solidFill>
                  <a:srgbClr val="111111"/>
                </a:solidFill>
                <a:latin typeface="Public Sans"/>
              </a:rPr>
              <a:t>:     </a:t>
            </a:r>
            <a:r>
              <a:rPr lang="en-US" sz="2879">
                <a:solidFill>
                  <a:srgbClr val="111111"/>
                </a:solidFill>
                <a:latin typeface="Public Sans Bold"/>
              </a:rPr>
              <a:t>accessEQ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8574" y="74820"/>
            <a:ext cx="8856452" cy="656700"/>
          </a:xfrm>
          <a:prstGeom prst="rect">
            <a:avLst/>
          </a:prstGeom>
        </p:spPr>
        <p:txBody>
          <a:bodyPr anchor="t" rtlCol="false" tIns="0" lIns="0" bIns="0" rIns="0">
            <a:spAutoFit/>
          </a:bodyPr>
          <a:lstStyle/>
          <a:p>
            <a:pPr algn="l" marL="0" indent="0" lvl="0">
              <a:lnSpc>
                <a:spcPts val="5278"/>
              </a:lnSpc>
              <a:spcBef>
                <a:spcPct val="0"/>
              </a:spcBef>
            </a:pPr>
            <a:r>
              <a:rPr lang="en-US" sz="3770">
                <a:solidFill>
                  <a:srgbClr val="111111"/>
                </a:solidFill>
                <a:latin typeface="Public Sans"/>
              </a:rPr>
              <a:t>Downloading &amp; Installing </a:t>
            </a:r>
            <a:r>
              <a:rPr lang="en-US" sz="3770">
                <a:solidFill>
                  <a:srgbClr val="111111"/>
                </a:solidFill>
                <a:latin typeface="Public Sans Bold"/>
              </a:rPr>
              <a:t>accessEQ</a:t>
            </a:r>
          </a:p>
        </p:txBody>
      </p:sp>
      <p:sp>
        <p:nvSpPr>
          <p:cNvPr name="TextBox 3" id="3"/>
          <p:cNvSpPr txBox="true"/>
          <p:nvPr/>
        </p:nvSpPr>
        <p:spPr>
          <a:xfrm rot="0">
            <a:off x="143704" y="93870"/>
            <a:ext cx="9466193" cy="7957684"/>
          </a:xfrm>
          <a:prstGeom prst="rect">
            <a:avLst/>
          </a:prstGeom>
        </p:spPr>
        <p:txBody>
          <a:bodyPr anchor="t" rtlCol="false" tIns="0" lIns="0" bIns="0" rIns="0">
            <a:spAutoFit/>
          </a:bodyPr>
          <a:lstStyle/>
          <a:p>
            <a:pPr algn="l">
              <a:lnSpc>
                <a:spcPts val="4026"/>
              </a:lnSpc>
            </a:pPr>
          </a:p>
          <a:p>
            <a:pPr algn="l">
              <a:lnSpc>
                <a:spcPts val="4026"/>
              </a:lnSpc>
            </a:pPr>
          </a:p>
          <a:p>
            <a:pPr algn="l" marL="620903" indent="-310452" lvl="1">
              <a:lnSpc>
                <a:spcPts val="4026"/>
              </a:lnSpc>
              <a:buFont typeface="Arial"/>
              <a:buChar char="•"/>
            </a:pPr>
            <a:r>
              <a:rPr lang="en-US" sz="2875">
                <a:solidFill>
                  <a:srgbClr val="111111"/>
                </a:solidFill>
                <a:latin typeface="Public Sans"/>
              </a:rPr>
              <a:t>Download the free </a:t>
            </a:r>
            <a:r>
              <a:rPr lang="en-US" sz="2875">
                <a:solidFill>
                  <a:srgbClr val="111111"/>
                </a:solidFill>
                <a:latin typeface="Public Sans Bold"/>
              </a:rPr>
              <a:t>accessEQ</a:t>
            </a:r>
            <a:r>
              <a:rPr lang="en-US" sz="2875">
                <a:solidFill>
                  <a:srgbClr val="111111"/>
                </a:solidFill>
                <a:latin typeface="Public Sans"/>
              </a:rPr>
              <a:t> 2024A release (1.0.0.0) from Github </a:t>
            </a:r>
            <a:r>
              <a:rPr lang="en-US" sz="2875">
                <a:solidFill>
                  <a:srgbClr val="111111"/>
                </a:solidFill>
                <a:latin typeface="Public Sans Bold"/>
              </a:rPr>
              <a:t>@</a:t>
            </a:r>
          </a:p>
          <a:p>
            <a:pPr algn="l">
              <a:lnSpc>
                <a:spcPts val="4026"/>
              </a:lnSpc>
            </a:pPr>
          </a:p>
          <a:p>
            <a:pPr algn="l" marL="1040038" indent="-346679" lvl="2">
              <a:lnSpc>
                <a:spcPts val="3372"/>
              </a:lnSpc>
              <a:buFont typeface="Arial"/>
              <a:buChar char="⚬"/>
            </a:pPr>
            <a:r>
              <a:rPr lang="en-US" sz="2408" u="sng">
                <a:solidFill>
                  <a:srgbClr val="5271FF"/>
                </a:solidFill>
                <a:latin typeface="Public Sans"/>
                <a:hlinkClick r:id="rId2" tooltip="https://github.com/TCupolo/accessEQ/releases/download/1.0.0.0/accessEQ.app.zip"/>
              </a:rPr>
              <a:t>https://github.com/TCupolo/accessEQ/releases/download/1.0.0.0/accessEQ.app.zip</a:t>
            </a:r>
          </a:p>
          <a:p>
            <a:pPr algn="l">
              <a:lnSpc>
                <a:spcPts val="4026"/>
              </a:lnSpc>
            </a:pPr>
          </a:p>
          <a:p>
            <a:pPr algn="l" marL="620903" indent="-310452" lvl="1">
              <a:lnSpc>
                <a:spcPts val="4026"/>
              </a:lnSpc>
              <a:buFont typeface="Arial"/>
              <a:buChar char="•"/>
            </a:pPr>
            <a:r>
              <a:rPr lang="en-US" sz="2875">
                <a:solidFill>
                  <a:srgbClr val="111111"/>
                </a:solidFill>
                <a:latin typeface="Public Sans"/>
              </a:rPr>
              <a:t>Unzip </a:t>
            </a:r>
            <a:r>
              <a:rPr lang="en-US" sz="2875">
                <a:solidFill>
                  <a:srgbClr val="111111"/>
                </a:solidFill>
                <a:latin typeface="Public Sans Bold"/>
              </a:rPr>
              <a:t>accessEQ.app.zip</a:t>
            </a:r>
            <a:r>
              <a:rPr lang="en-US" sz="2875">
                <a:solidFill>
                  <a:srgbClr val="111111"/>
                </a:solidFill>
                <a:latin typeface="Public Sans"/>
              </a:rPr>
              <a:t> to </a:t>
            </a:r>
            <a:r>
              <a:rPr lang="en-US" sz="2875">
                <a:solidFill>
                  <a:srgbClr val="111111"/>
                </a:solidFill>
                <a:latin typeface="Public Sans Bold"/>
              </a:rPr>
              <a:t>accessEQ.app</a:t>
            </a:r>
          </a:p>
          <a:p>
            <a:pPr algn="l">
              <a:lnSpc>
                <a:spcPts val="4026"/>
              </a:lnSpc>
            </a:pPr>
          </a:p>
          <a:p>
            <a:pPr algn="l" marL="620903" indent="-310452" lvl="1">
              <a:lnSpc>
                <a:spcPts val="4026"/>
              </a:lnSpc>
              <a:buFont typeface="Arial"/>
              <a:buChar char="•"/>
            </a:pPr>
            <a:r>
              <a:rPr lang="en-US" sz="2875">
                <a:solidFill>
                  <a:srgbClr val="111111"/>
                </a:solidFill>
                <a:latin typeface="Public Sans"/>
              </a:rPr>
              <a:t>Move </a:t>
            </a:r>
            <a:r>
              <a:rPr lang="en-US" sz="2875">
                <a:solidFill>
                  <a:srgbClr val="111111"/>
                </a:solidFill>
                <a:latin typeface="Public Sans Bold"/>
              </a:rPr>
              <a:t>accessEQ.app</a:t>
            </a:r>
            <a:r>
              <a:rPr lang="en-US" sz="2875">
                <a:solidFill>
                  <a:srgbClr val="111111"/>
                </a:solidFill>
                <a:latin typeface="Public Sans"/>
              </a:rPr>
              <a:t> over to the standard Mac Applications folder</a:t>
            </a:r>
          </a:p>
          <a:p>
            <a:pPr algn="l">
              <a:lnSpc>
                <a:spcPts val="4026"/>
              </a:lnSpc>
            </a:pPr>
          </a:p>
          <a:p>
            <a:pPr algn="l" marL="620903" indent="-310452" lvl="1">
              <a:lnSpc>
                <a:spcPts val="4026"/>
              </a:lnSpc>
              <a:buFont typeface="Arial"/>
              <a:buChar char="•"/>
            </a:pPr>
            <a:r>
              <a:rPr lang="en-US" sz="2875">
                <a:solidFill>
                  <a:srgbClr val="111111"/>
                </a:solidFill>
                <a:latin typeface="Public Sans"/>
              </a:rPr>
              <a:t>Double click </a:t>
            </a:r>
            <a:r>
              <a:rPr lang="en-US" sz="2875">
                <a:solidFill>
                  <a:srgbClr val="111111"/>
                </a:solidFill>
                <a:latin typeface="Public Sans Bold"/>
              </a:rPr>
              <a:t>accessEQ.app</a:t>
            </a:r>
            <a:r>
              <a:rPr lang="en-US" sz="2875">
                <a:solidFill>
                  <a:srgbClr val="111111"/>
                </a:solidFill>
                <a:latin typeface="Public Sans"/>
              </a:rPr>
              <a:t> to run it</a:t>
            </a:r>
          </a:p>
          <a:p>
            <a:pPr algn="l">
              <a:lnSpc>
                <a:spcPts val="2848"/>
              </a:lnSpc>
            </a:pPr>
          </a:p>
          <a:p>
            <a:pPr algn="l">
              <a:lnSpc>
                <a:spcPts val="2848"/>
              </a:lnSpc>
            </a:pPr>
          </a:p>
          <a:p>
            <a:pPr algn="l">
              <a:lnSpc>
                <a:spcPts val="28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5628" y="46563"/>
            <a:ext cx="8856452" cy="713215"/>
          </a:xfrm>
          <a:prstGeom prst="rect">
            <a:avLst/>
          </a:prstGeom>
        </p:spPr>
        <p:txBody>
          <a:bodyPr anchor="t" rtlCol="false" tIns="0" lIns="0" bIns="0" rIns="0">
            <a:spAutoFit/>
          </a:bodyPr>
          <a:lstStyle/>
          <a:p>
            <a:pPr algn="l" marL="0" indent="0" lvl="0">
              <a:lnSpc>
                <a:spcPts val="5838"/>
              </a:lnSpc>
              <a:spcBef>
                <a:spcPct val="0"/>
              </a:spcBef>
            </a:pPr>
            <a:r>
              <a:rPr lang="en-US" sz="4170">
                <a:solidFill>
                  <a:srgbClr val="111111"/>
                </a:solidFill>
                <a:latin typeface="Public Sans Bold"/>
              </a:rPr>
              <a:t>accessEQ</a:t>
            </a:r>
            <a:r>
              <a:rPr lang="en-US" sz="4170">
                <a:solidFill>
                  <a:srgbClr val="111111"/>
                </a:solidFill>
                <a:latin typeface="Public Sans"/>
              </a:rPr>
              <a:t> App</a:t>
            </a:r>
          </a:p>
        </p:txBody>
      </p:sp>
      <p:sp>
        <p:nvSpPr>
          <p:cNvPr name="Freeform 3" id="3"/>
          <p:cNvSpPr/>
          <p:nvPr/>
        </p:nvSpPr>
        <p:spPr>
          <a:xfrm flipH="false" flipV="false" rot="0">
            <a:off x="2785799" y="1186158"/>
            <a:ext cx="6643591" cy="4759687"/>
          </a:xfrm>
          <a:custGeom>
            <a:avLst/>
            <a:gdLst/>
            <a:ahLst/>
            <a:cxnLst/>
            <a:rect r="r" b="b" t="t" l="l"/>
            <a:pathLst>
              <a:path h="4759687" w="6643591">
                <a:moveTo>
                  <a:pt x="0" y="0"/>
                </a:moveTo>
                <a:lnTo>
                  <a:pt x="6643591" y="0"/>
                </a:lnTo>
                <a:lnTo>
                  <a:pt x="6643591" y="4759687"/>
                </a:lnTo>
                <a:lnTo>
                  <a:pt x="0" y="4759687"/>
                </a:lnTo>
                <a:lnTo>
                  <a:pt x="0" y="0"/>
                </a:lnTo>
                <a:close/>
              </a:path>
            </a:pathLst>
          </a:custGeom>
          <a:blipFill>
            <a:blip r:embed="rId2"/>
            <a:stretch>
              <a:fillRect l="0" t="0" r="0" b="0"/>
            </a:stretch>
          </a:blipFill>
        </p:spPr>
      </p:sp>
      <p:sp>
        <p:nvSpPr>
          <p:cNvPr name="TextBox 4" id="4"/>
          <p:cNvSpPr txBox="true"/>
          <p:nvPr/>
        </p:nvSpPr>
        <p:spPr>
          <a:xfrm rot="0">
            <a:off x="165628" y="1218883"/>
            <a:ext cx="2065894" cy="5295900"/>
          </a:xfrm>
          <a:prstGeom prst="rect">
            <a:avLst/>
          </a:prstGeom>
        </p:spPr>
        <p:txBody>
          <a:bodyPr anchor="t" rtlCol="false" tIns="0" lIns="0" bIns="0" rIns="0">
            <a:spAutoFit/>
          </a:bodyPr>
          <a:lstStyle/>
          <a:p>
            <a:pPr algn="l">
              <a:lnSpc>
                <a:spcPts val="2812"/>
              </a:lnSpc>
            </a:pPr>
            <a:r>
              <a:rPr lang="en-US" sz="2343">
                <a:solidFill>
                  <a:srgbClr val="111111"/>
                </a:solidFill>
                <a:latin typeface="Public Sans Bold"/>
              </a:rPr>
              <a:t>accessEQ</a:t>
            </a:r>
            <a:r>
              <a:rPr lang="en-US" sz="2343">
                <a:solidFill>
                  <a:srgbClr val="111111"/>
                </a:solidFill>
                <a:latin typeface="Public Sans Thin"/>
              </a:rPr>
              <a:t> is like a software hearing aid when run as an app. It uses the Mac’s built-in microphone.</a:t>
            </a:r>
          </a:p>
          <a:p>
            <a:pPr algn="l">
              <a:lnSpc>
                <a:spcPts val="2812"/>
              </a:lnSpc>
            </a:pPr>
            <a:r>
              <a:rPr lang="en-US" sz="2343">
                <a:solidFill>
                  <a:srgbClr val="111111"/>
                </a:solidFill>
                <a:latin typeface="Public Sans Thin"/>
              </a:rPr>
              <a:t> </a:t>
            </a:r>
          </a:p>
          <a:p>
            <a:pPr algn="l">
              <a:lnSpc>
                <a:spcPts val="2812"/>
              </a:lnSpc>
            </a:pPr>
            <a:r>
              <a:rPr lang="en-US" sz="2343">
                <a:solidFill>
                  <a:srgbClr val="111111"/>
                </a:solidFill>
                <a:latin typeface="Public Sans Thin"/>
              </a:rPr>
              <a:t>Also, the very 1st time its run, it registers as an AUv3 plugin with macOS.</a:t>
            </a:r>
          </a:p>
          <a:p>
            <a:pPr algn="l">
              <a:lnSpc>
                <a:spcPts val="2791"/>
              </a:lnSpc>
            </a:pPr>
          </a:p>
          <a:p>
            <a:pPr algn="l" marL="0" indent="0" lvl="0">
              <a:lnSpc>
                <a:spcPts val="2791"/>
              </a:lnSpc>
            </a:pPr>
            <a:r>
              <a:rPr lang="en-US" sz="2326">
                <a:solidFill>
                  <a:srgbClr val="111111"/>
                </a:solidFill>
                <a:latin typeface="Public Sans Thin"/>
              </a:rPr>
              <a:t> </a:t>
            </a:r>
          </a:p>
        </p:txBody>
      </p:sp>
      <p:sp>
        <p:nvSpPr>
          <p:cNvPr name="TextBox 5" id="5"/>
          <p:cNvSpPr txBox="true"/>
          <p:nvPr/>
        </p:nvSpPr>
        <p:spPr>
          <a:xfrm rot="0">
            <a:off x="389721" y="6353175"/>
            <a:ext cx="9196000" cy="1905000"/>
          </a:xfrm>
          <a:prstGeom prst="rect">
            <a:avLst/>
          </a:prstGeom>
        </p:spPr>
        <p:txBody>
          <a:bodyPr anchor="t" rtlCol="false" tIns="0" lIns="0" bIns="0" rIns="0">
            <a:spAutoFit/>
          </a:bodyPr>
          <a:lstStyle/>
          <a:p>
            <a:pPr algn="l">
              <a:lnSpc>
                <a:spcPts val="2510"/>
              </a:lnSpc>
            </a:pPr>
            <a:r>
              <a:rPr lang="en-US" sz="2091">
                <a:solidFill>
                  <a:srgbClr val="111111"/>
                </a:solidFill>
                <a:latin typeface="Public Sans Bold"/>
              </a:rPr>
              <a:t>NOTE</a:t>
            </a:r>
            <a:r>
              <a:rPr lang="en-US" sz="2091">
                <a:solidFill>
                  <a:srgbClr val="111111"/>
                </a:solidFill>
                <a:latin typeface="Public Sans"/>
              </a:rPr>
              <a:t>: </a:t>
            </a:r>
            <a:r>
              <a:rPr lang="en-US" sz="2091">
                <a:solidFill>
                  <a:srgbClr val="111111"/>
                </a:solidFill>
                <a:latin typeface="Public Sans Thin"/>
              </a:rPr>
              <a:t> to confirm registration was successful, run</a:t>
            </a:r>
            <a:r>
              <a:rPr lang="en-US" sz="2091">
                <a:solidFill>
                  <a:srgbClr val="00BF63"/>
                </a:solidFill>
                <a:latin typeface="Public Sans Thin"/>
              </a:rPr>
              <a:t> </a:t>
            </a:r>
            <a:r>
              <a:rPr lang="en-US" sz="2091">
                <a:solidFill>
                  <a:srgbClr val="00BF63"/>
                </a:solidFill>
                <a:latin typeface="Public Sans Bold"/>
              </a:rPr>
              <a:t>auval -a </a:t>
            </a:r>
            <a:r>
              <a:rPr lang="en-US" sz="2091">
                <a:solidFill>
                  <a:srgbClr val="111111"/>
                </a:solidFill>
                <a:latin typeface="Public Sans Thin"/>
              </a:rPr>
              <a:t>in the terminal, a complete list of installed plugins is returned.</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814" y="927015"/>
            <a:ext cx="9587972" cy="6743700"/>
          </a:xfrm>
          <a:prstGeom prst="rect">
            <a:avLst/>
          </a:prstGeom>
        </p:spPr>
        <p:txBody>
          <a:bodyPr anchor="t" rtlCol="false" tIns="0" lIns="0" bIns="0" rIns="0">
            <a:spAutoFit/>
          </a:bodyPr>
          <a:lstStyle/>
          <a:p>
            <a:pPr algn="l">
              <a:lnSpc>
                <a:spcPts val="3787"/>
              </a:lnSpc>
            </a:pPr>
            <a:r>
              <a:rPr lang="en-US" sz="3156">
                <a:solidFill>
                  <a:srgbClr val="111111"/>
                </a:solidFill>
                <a:latin typeface="Public Sans Thin"/>
              </a:rPr>
              <a:t>Even when </a:t>
            </a:r>
            <a:r>
              <a:rPr lang="en-US" sz="3156">
                <a:solidFill>
                  <a:srgbClr val="111111"/>
                </a:solidFill>
                <a:latin typeface="Public Sans Bold"/>
              </a:rPr>
              <a:t>accessEQ</a:t>
            </a:r>
            <a:r>
              <a:rPr lang="en-US" sz="3156">
                <a:solidFill>
                  <a:srgbClr val="111111"/>
                </a:solidFill>
                <a:latin typeface="Public Sans Thin"/>
              </a:rPr>
              <a:t> is not being run as an app, it can still function as a plugin with 3rd party hosting apps. There are 2 types of hosting apps.</a:t>
            </a:r>
          </a:p>
          <a:p>
            <a:pPr algn="l">
              <a:lnSpc>
                <a:spcPts val="4267"/>
              </a:lnSpc>
            </a:pPr>
          </a:p>
          <a:p>
            <a:pPr algn="l" marL="573532" indent="-286766" lvl="1">
              <a:lnSpc>
                <a:spcPts val="3187"/>
              </a:lnSpc>
              <a:buFont typeface="Arial"/>
              <a:buChar char="•"/>
            </a:pPr>
            <a:r>
              <a:rPr lang="en-US" sz="2656">
                <a:solidFill>
                  <a:srgbClr val="111111"/>
                </a:solidFill>
                <a:latin typeface="Public Sans Bold"/>
              </a:rPr>
              <a:t>SWAC</a:t>
            </a:r>
            <a:r>
              <a:rPr lang="en-US" sz="2656">
                <a:solidFill>
                  <a:srgbClr val="111111"/>
                </a:solidFill>
                <a:latin typeface="Public Sans Thin"/>
              </a:rPr>
              <a:t>: System Wide Audio Capture</a:t>
            </a:r>
          </a:p>
          <a:p>
            <a:pPr algn="l">
              <a:lnSpc>
                <a:spcPts val="3187"/>
              </a:lnSpc>
            </a:pPr>
          </a:p>
          <a:p>
            <a:pPr algn="l" marL="1147064" indent="-382355" lvl="2">
              <a:lnSpc>
                <a:spcPts val="3187"/>
              </a:lnSpc>
              <a:buFont typeface="Arial"/>
              <a:buChar char="⚬"/>
            </a:pPr>
            <a:r>
              <a:rPr lang="en-US" sz="2656">
                <a:solidFill>
                  <a:srgbClr val="111111"/>
                </a:solidFill>
                <a:latin typeface="Public Sans Thin"/>
              </a:rPr>
              <a:t>Enables </a:t>
            </a:r>
            <a:r>
              <a:rPr lang="en-US" sz="2656">
                <a:solidFill>
                  <a:srgbClr val="111111"/>
                </a:solidFill>
                <a:latin typeface="Public Sans Bold"/>
              </a:rPr>
              <a:t>accessEQ</a:t>
            </a:r>
            <a:r>
              <a:rPr lang="en-US" sz="2656">
                <a:solidFill>
                  <a:srgbClr val="111111"/>
                </a:solidFill>
                <a:latin typeface="Public Sans Thin"/>
              </a:rPr>
              <a:t> to process all Mac audio </a:t>
            </a:r>
            <a:r>
              <a:rPr lang="en-US" sz="2656" u="sng">
                <a:solidFill>
                  <a:srgbClr val="111111"/>
                </a:solidFill>
                <a:latin typeface="Public Sans Thin"/>
              </a:rPr>
              <a:t>real-time</a:t>
            </a:r>
            <a:r>
              <a:rPr lang="en-US" sz="2656">
                <a:solidFill>
                  <a:srgbClr val="111111"/>
                </a:solidFill>
                <a:latin typeface="Public Sans Thin"/>
              </a:rPr>
              <a:t> </a:t>
            </a:r>
          </a:p>
          <a:p>
            <a:pPr algn="l" marL="1147064" indent="-382355" lvl="2">
              <a:lnSpc>
                <a:spcPts val="3187"/>
              </a:lnSpc>
              <a:buFont typeface="Arial"/>
              <a:buChar char="⚬"/>
            </a:pPr>
            <a:r>
              <a:rPr lang="en-US" sz="2656">
                <a:solidFill>
                  <a:srgbClr val="111111"/>
                </a:solidFill>
                <a:latin typeface="Public Sans Thin"/>
              </a:rPr>
              <a:t>The </a:t>
            </a:r>
            <a:r>
              <a:rPr lang="en-US" sz="2656">
                <a:solidFill>
                  <a:srgbClr val="111111"/>
                </a:solidFill>
                <a:latin typeface="Public Sans Thin Italics"/>
              </a:rPr>
              <a:t>primary</a:t>
            </a:r>
            <a:r>
              <a:rPr lang="en-US" sz="2656">
                <a:solidFill>
                  <a:srgbClr val="111111"/>
                </a:solidFill>
                <a:latin typeface="Public Sans Thin"/>
              </a:rPr>
              <a:t> use case</a:t>
            </a:r>
          </a:p>
          <a:p>
            <a:pPr algn="l">
              <a:lnSpc>
                <a:spcPts val="3187"/>
              </a:lnSpc>
            </a:pPr>
          </a:p>
          <a:p>
            <a:pPr algn="l" marL="573532" indent="-286766" lvl="1">
              <a:lnSpc>
                <a:spcPts val="3187"/>
              </a:lnSpc>
              <a:buFont typeface="Arial"/>
              <a:buChar char="•"/>
            </a:pPr>
            <a:r>
              <a:rPr lang="en-US" sz="2656">
                <a:solidFill>
                  <a:srgbClr val="111111"/>
                </a:solidFill>
                <a:latin typeface="Public Sans Bold"/>
              </a:rPr>
              <a:t>DAW</a:t>
            </a:r>
            <a:r>
              <a:rPr lang="en-US" sz="2656">
                <a:solidFill>
                  <a:srgbClr val="111111"/>
                </a:solidFill>
                <a:latin typeface="Public Sans Thin"/>
              </a:rPr>
              <a:t>: Digital Audio Workstation </a:t>
            </a:r>
          </a:p>
          <a:p>
            <a:pPr algn="l">
              <a:lnSpc>
                <a:spcPts val="3187"/>
              </a:lnSpc>
            </a:pPr>
          </a:p>
          <a:p>
            <a:pPr algn="l" marL="1147064" indent="-382355" lvl="2">
              <a:lnSpc>
                <a:spcPts val="3187"/>
              </a:lnSpc>
              <a:buFont typeface="Arial"/>
              <a:buChar char="⚬"/>
            </a:pPr>
            <a:r>
              <a:rPr lang="en-US" sz="2656">
                <a:solidFill>
                  <a:srgbClr val="111111"/>
                </a:solidFill>
                <a:latin typeface="Public Sans Thin"/>
              </a:rPr>
              <a:t>Enables </a:t>
            </a:r>
            <a:r>
              <a:rPr lang="en-US" sz="2656">
                <a:solidFill>
                  <a:srgbClr val="111111"/>
                </a:solidFill>
                <a:latin typeface="Public Sans Bold"/>
              </a:rPr>
              <a:t>accessEQ</a:t>
            </a:r>
            <a:r>
              <a:rPr lang="en-US" sz="2656">
                <a:solidFill>
                  <a:srgbClr val="111111"/>
                </a:solidFill>
                <a:latin typeface="Public Sans Thin"/>
              </a:rPr>
              <a:t> to process </a:t>
            </a:r>
            <a:r>
              <a:rPr lang="en-US" sz="2656" u="sng">
                <a:solidFill>
                  <a:srgbClr val="111111"/>
                </a:solidFill>
                <a:latin typeface="Public Sans Thin"/>
              </a:rPr>
              <a:t>recorded</a:t>
            </a:r>
            <a:r>
              <a:rPr lang="en-US" sz="2656">
                <a:solidFill>
                  <a:srgbClr val="111111"/>
                </a:solidFill>
                <a:latin typeface="Public Sans Thin"/>
              </a:rPr>
              <a:t> audio  </a:t>
            </a:r>
          </a:p>
          <a:p>
            <a:pPr algn="l" marL="1147064" indent="-382355" lvl="2">
              <a:lnSpc>
                <a:spcPts val="3187"/>
              </a:lnSpc>
              <a:buFont typeface="Arial"/>
              <a:buChar char="⚬"/>
            </a:pPr>
            <a:r>
              <a:rPr lang="en-US" sz="2656">
                <a:solidFill>
                  <a:srgbClr val="111111"/>
                </a:solidFill>
                <a:latin typeface="Public Sans Thin"/>
              </a:rPr>
              <a:t>A </a:t>
            </a:r>
            <a:r>
              <a:rPr lang="en-US" sz="2656">
                <a:solidFill>
                  <a:srgbClr val="111111"/>
                </a:solidFill>
                <a:latin typeface="Public Sans Thin Italics"/>
              </a:rPr>
              <a:t>secondary</a:t>
            </a:r>
            <a:r>
              <a:rPr lang="en-US" sz="2656">
                <a:solidFill>
                  <a:srgbClr val="111111"/>
                </a:solidFill>
                <a:latin typeface="Public Sans Thin"/>
              </a:rPr>
              <a:t> use case</a:t>
            </a:r>
          </a:p>
          <a:p>
            <a:pPr algn="l">
              <a:lnSpc>
                <a:spcPts val="4147"/>
              </a:lnSpc>
            </a:pPr>
          </a:p>
          <a:p>
            <a:pPr algn="l" marL="0" indent="0" lvl="0">
              <a:lnSpc>
                <a:spcPts val="5107"/>
              </a:lnSpc>
            </a:pPr>
            <a:r>
              <a:rPr lang="en-US" sz="4256">
                <a:solidFill>
                  <a:srgbClr val="111111"/>
                </a:solidFill>
                <a:latin typeface="Public Sans Thin"/>
              </a:rPr>
              <a:t> </a:t>
            </a:r>
          </a:p>
        </p:txBody>
      </p:sp>
      <p:sp>
        <p:nvSpPr>
          <p:cNvPr name="TextBox 3" id="3"/>
          <p:cNvSpPr txBox="true"/>
          <p:nvPr/>
        </p:nvSpPr>
        <p:spPr>
          <a:xfrm rot="0">
            <a:off x="165628" y="46563"/>
            <a:ext cx="8856452" cy="713215"/>
          </a:xfrm>
          <a:prstGeom prst="rect">
            <a:avLst/>
          </a:prstGeom>
        </p:spPr>
        <p:txBody>
          <a:bodyPr anchor="t" rtlCol="false" tIns="0" lIns="0" bIns="0" rIns="0">
            <a:spAutoFit/>
          </a:bodyPr>
          <a:lstStyle/>
          <a:p>
            <a:pPr algn="l" marL="0" indent="0" lvl="0">
              <a:lnSpc>
                <a:spcPts val="5838"/>
              </a:lnSpc>
              <a:spcBef>
                <a:spcPct val="0"/>
              </a:spcBef>
            </a:pPr>
            <a:r>
              <a:rPr lang="en-US" sz="4170">
                <a:solidFill>
                  <a:srgbClr val="111111"/>
                </a:solidFill>
                <a:latin typeface="Public Sans Bold"/>
              </a:rPr>
              <a:t>accessEQ</a:t>
            </a:r>
            <a:r>
              <a:rPr lang="en-US" sz="4170">
                <a:solidFill>
                  <a:srgbClr val="111111"/>
                </a:solidFill>
                <a:latin typeface="Public Sans"/>
              </a:rPr>
              <a:t> Plugin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22421" y="5570106"/>
            <a:ext cx="9319291" cy="2857500"/>
          </a:xfrm>
          <a:prstGeom prst="rect">
            <a:avLst/>
          </a:prstGeom>
        </p:spPr>
        <p:txBody>
          <a:bodyPr anchor="t" rtlCol="false" tIns="0" lIns="0" bIns="0" rIns="0">
            <a:spAutoFit/>
          </a:bodyPr>
          <a:lstStyle/>
          <a:p>
            <a:pPr algn="l">
              <a:lnSpc>
                <a:spcPts val="2150"/>
              </a:lnSpc>
            </a:pPr>
            <a:r>
              <a:rPr lang="en-US" sz="1791">
                <a:solidFill>
                  <a:srgbClr val="111111"/>
                </a:solidFill>
                <a:latin typeface="Public Sans Bold"/>
              </a:rPr>
              <a:t>NOTE</a:t>
            </a:r>
            <a:r>
              <a:rPr lang="en-US" sz="1791">
                <a:solidFill>
                  <a:srgbClr val="111111"/>
                </a:solidFill>
                <a:latin typeface="Public Sans"/>
              </a:rPr>
              <a:t>:  Both of these apps must be downloaded from the above sites. Around 2022,  as an enhanced security measure, Apple decided to make installing any app downloaded outside the Mac App Store intentionally difficult. As a result, the installation process for both of these apps now requires some manual intervention. This consists of changing security settings (which you will be prompted for) and rebooting the Mac before the installation can complete. </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TextBox 3" id="3"/>
          <p:cNvSpPr txBox="true"/>
          <p:nvPr/>
        </p:nvSpPr>
        <p:spPr>
          <a:xfrm rot="0">
            <a:off x="217155" y="862851"/>
            <a:ext cx="9319291" cy="5991225"/>
          </a:xfrm>
          <a:prstGeom prst="rect">
            <a:avLst/>
          </a:prstGeom>
        </p:spPr>
        <p:txBody>
          <a:bodyPr anchor="t" rtlCol="false" tIns="0" lIns="0" bIns="0" rIns="0">
            <a:spAutoFit/>
          </a:bodyPr>
          <a:lstStyle/>
          <a:p>
            <a:pPr algn="l" marL="451627" indent="-225813" lvl="1">
              <a:lnSpc>
                <a:spcPts val="2510"/>
              </a:lnSpc>
              <a:buFont typeface="Arial"/>
              <a:buChar char="•"/>
            </a:pPr>
            <a:r>
              <a:rPr lang="en-US" sz="2091">
                <a:solidFill>
                  <a:srgbClr val="111111"/>
                </a:solidFill>
                <a:latin typeface="Public Sans Bold"/>
              </a:rPr>
              <a:t>SoundSource </a:t>
            </a:r>
            <a:r>
              <a:rPr lang="en-US" sz="2091">
                <a:solidFill>
                  <a:srgbClr val="111111"/>
                </a:solidFill>
                <a:latin typeface="Public Sans"/>
              </a:rPr>
              <a:t>by Rogue Amoeba</a:t>
            </a:r>
          </a:p>
          <a:p>
            <a:pPr algn="l">
              <a:lnSpc>
                <a:spcPts val="2510"/>
              </a:lnSpc>
            </a:pPr>
          </a:p>
          <a:p>
            <a:pPr algn="l" marL="903253" indent="-301084" lvl="2">
              <a:lnSpc>
                <a:spcPts val="2510"/>
              </a:lnSpc>
              <a:buFont typeface="Arial"/>
              <a:buChar char="⚬"/>
            </a:pPr>
            <a:r>
              <a:rPr lang="en-US" sz="2091">
                <a:solidFill>
                  <a:srgbClr val="111111"/>
                </a:solidFill>
                <a:latin typeface="Public Sans"/>
              </a:rPr>
              <a:t>Has been around for over 10 years</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1354880" indent="-338720" lvl="3">
              <a:lnSpc>
                <a:spcPts val="2510"/>
              </a:lnSpc>
              <a:buFont typeface="Arial"/>
              <a:buChar char="￭"/>
            </a:pPr>
            <a:r>
              <a:rPr lang="en-US" sz="2091">
                <a:solidFill>
                  <a:srgbClr val="111111"/>
                </a:solidFill>
                <a:latin typeface="Public Sans"/>
              </a:rPr>
              <a:t>Regular updates for bug fixes/new features</a:t>
            </a:r>
          </a:p>
          <a:p>
            <a:pPr algn="l" marL="903253" indent="-301084" lvl="2">
              <a:lnSpc>
                <a:spcPts val="2510"/>
              </a:lnSpc>
              <a:buFont typeface="Arial"/>
              <a:buChar char="⚬"/>
            </a:pPr>
            <a:r>
              <a:rPr lang="en-US" sz="2091">
                <a:solidFill>
                  <a:srgbClr val="111111"/>
                </a:solidFill>
                <a:latin typeface="Public Sans"/>
              </a:rPr>
              <a:t>Free 14 day trial then paid</a:t>
            </a:r>
          </a:p>
          <a:p>
            <a:pPr algn="l" marL="903253" indent="-301084" lvl="2">
              <a:lnSpc>
                <a:spcPts val="2510"/>
              </a:lnSpc>
              <a:buFont typeface="Arial"/>
              <a:buChar char="⚬"/>
            </a:pPr>
            <a:r>
              <a:rPr lang="en-US" sz="2091" u="sng">
                <a:solidFill>
                  <a:srgbClr val="5271FF"/>
                </a:solidFill>
                <a:latin typeface="Public Sans"/>
                <a:hlinkClick r:id="rId2" tooltip="https://rogueamoeba.com/soundsource/"/>
              </a:rPr>
              <a:t>https://rogueamoeba.com/soundsource/</a:t>
            </a:r>
          </a:p>
          <a:p>
            <a:pPr algn="l">
              <a:lnSpc>
                <a:spcPts val="2510"/>
              </a:lnSpc>
            </a:pPr>
          </a:p>
          <a:p>
            <a:pPr algn="l" marL="451627" indent="-225813" lvl="1">
              <a:lnSpc>
                <a:spcPts val="2510"/>
              </a:lnSpc>
              <a:buFont typeface="Arial"/>
              <a:buChar char="•"/>
            </a:pPr>
            <a:r>
              <a:rPr lang="en-US" sz="2091">
                <a:solidFill>
                  <a:srgbClr val="111111"/>
                </a:solidFill>
                <a:latin typeface="Public Sans Bold"/>
              </a:rPr>
              <a:t>eqMAC </a:t>
            </a:r>
            <a:r>
              <a:rPr lang="en-US" sz="2091">
                <a:solidFill>
                  <a:srgbClr val="111111"/>
                </a:solidFill>
                <a:latin typeface="Public Sans"/>
              </a:rPr>
              <a:t>by Roman Kisil</a:t>
            </a:r>
          </a:p>
          <a:p>
            <a:pPr algn="l">
              <a:lnSpc>
                <a:spcPts val="2510"/>
              </a:lnSpc>
            </a:pPr>
          </a:p>
          <a:p>
            <a:pPr algn="l" marL="903253" indent="-301084" lvl="2">
              <a:lnSpc>
                <a:spcPts val="2510"/>
              </a:lnSpc>
              <a:buFont typeface="Arial"/>
              <a:buChar char="⚬"/>
            </a:pPr>
            <a:r>
              <a:rPr lang="en-US" sz="2091">
                <a:solidFill>
                  <a:srgbClr val="111111"/>
                </a:solidFill>
                <a:latin typeface="Public Sans"/>
              </a:rPr>
              <a:t>Has been around for about 2 years</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1+ year</a:t>
            </a:r>
          </a:p>
          <a:p>
            <a:pPr algn="l" marL="903253" indent="-301084" lvl="2">
              <a:lnSpc>
                <a:spcPts val="2510"/>
              </a:lnSpc>
              <a:buFont typeface="Arial"/>
              <a:buChar char="⚬"/>
            </a:pPr>
            <a:r>
              <a:rPr lang="en-US" sz="2091">
                <a:solidFill>
                  <a:srgbClr val="111111"/>
                </a:solidFill>
                <a:latin typeface="Public Sans"/>
              </a:rPr>
              <a:t>Free Basic version, paid Pro version</a:t>
            </a:r>
          </a:p>
          <a:p>
            <a:pPr algn="l" marL="903253" indent="-301084" lvl="2">
              <a:lnSpc>
                <a:spcPts val="2510"/>
              </a:lnSpc>
              <a:buFont typeface="Arial"/>
              <a:buChar char="⚬"/>
            </a:pPr>
            <a:r>
              <a:rPr lang="en-US" sz="2091" u="sng">
                <a:solidFill>
                  <a:srgbClr val="5271FF"/>
                </a:solidFill>
                <a:latin typeface="Public Sans"/>
                <a:hlinkClick r:id="rId3" tooltip="https://eqmac.app"/>
              </a:rPr>
              <a:t>https://eqMAC.app</a:t>
            </a:r>
          </a:p>
          <a:p>
            <a:pPr algn="l">
              <a:lnSpc>
                <a:spcPts val="2510"/>
              </a:lnSpc>
            </a:pPr>
          </a:p>
          <a:p>
            <a:pPr algn="l">
              <a:lnSpc>
                <a:spcPts val="2510"/>
              </a:lnSpc>
            </a:pPr>
            <a:r>
              <a:rPr lang="en-US" sz="2091">
                <a:solidFill>
                  <a:srgbClr val="111111"/>
                </a:solidFill>
                <a:latin typeface="Public Sans"/>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Freeform 4" id="4"/>
          <p:cNvSpPr/>
          <p:nvPr/>
        </p:nvSpPr>
        <p:spPr>
          <a:xfrm flipH="false" flipV="false" rot="0">
            <a:off x="7364602" y="1013041"/>
            <a:ext cx="1949464" cy="1793507"/>
          </a:xfrm>
          <a:custGeom>
            <a:avLst/>
            <a:gdLst/>
            <a:ahLst/>
            <a:cxnLst/>
            <a:rect r="r" b="b" t="t" l="l"/>
            <a:pathLst>
              <a:path h="1793507" w="1949464">
                <a:moveTo>
                  <a:pt x="0" y="0"/>
                </a:moveTo>
                <a:lnTo>
                  <a:pt x="1949463" y="0"/>
                </a:lnTo>
                <a:lnTo>
                  <a:pt x="1949463" y="1793506"/>
                </a:lnTo>
                <a:lnTo>
                  <a:pt x="0" y="1793506"/>
                </a:lnTo>
                <a:lnTo>
                  <a:pt x="0" y="0"/>
                </a:lnTo>
                <a:close/>
              </a:path>
            </a:pathLst>
          </a:custGeom>
          <a:blipFill>
            <a:blip r:embed="rId4"/>
            <a:stretch>
              <a:fillRect l="0" t="0" r="0" b="0"/>
            </a:stretch>
          </a:blipFill>
        </p:spPr>
      </p:sp>
      <p:sp>
        <p:nvSpPr>
          <p:cNvPr name="Freeform 5" id="5"/>
          <p:cNvSpPr/>
          <p:nvPr/>
        </p:nvSpPr>
        <p:spPr>
          <a:xfrm flipH="false" flipV="false" rot="0">
            <a:off x="7340899" y="3390601"/>
            <a:ext cx="1973166" cy="1959651"/>
          </a:xfrm>
          <a:custGeom>
            <a:avLst/>
            <a:gdLst/>
            <a:ahLst/>
            <a:cxnLst/>
            <a:rect r="r" b="b" t="t" l="l"/>
            <a:pathLst>
              <a:path h="1959651" w="1973166">
                <a:moveTo>
                  <a:pt x="0" y="0"/>
                </a:moveTo>
                <a:lnTo>
                  <a:pt x="1973166" y="0"/>
                </a:lnTo>
                <a:lnTo>
                  <a:pt x="1973166" y="1959651"/>
                </a:lnTo>
                <a:lnTo>
                  <a:pt x="0" y="1959651"/>
                </a:lnTo>
                <a:lnTo>
                  <a:pt x="0" y="0"/>
                </a:lnTo>
                <a:close/>
              </a:path>
            </a:pathLst>
          </a:custGeom>
          <a:blipFill>
            <a:blip r:embed="rId5"/>
            <a:stretch>
              <a:fillRect l="0" t="0" r="0" b="0"/>
            </a:stretch>
          </a:blipFill>
        </p:spPr>
      </p:sp>
      <p:sp>
        <p:nvSpPr>
          <p:cNvPr name="TextBox 6" id="6"/>
          <p:cNvSpPr txBox="true"/>
          <p:nvPr/>
        </p:nvSpPr>
        <p:spPr>
          <a:xfrm rot="0">
            <a:off x="-119720" y="-85725"/>
            <a:ext cx="7575984"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SWAC </a:t>
            </a:r>
            <a:r>
              <a:rPr lang="en-US" sz="4178">
                <a:solidFill>
                  <a:srgbClr val="111111"/>
                </a:solidFill>
                <a:latin typeface="Public Sans"/>
              </a:rPr>
              <a:t>Hosting App Options </a:t>
            </a:r>
            <a:r>
              <a:rPr lang="en-US" sz="4178">
                <a:solidFill>
                  <a:srgbClr val="111111"/>
                </a:solidFill>
                <a:latin typeface="Public Sans Thin"/>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5693343" y="811869"/>
            <a:ext cx="3882443" cy="4719261"/>
          </a:xfrm>
          <a:custGeom>
            <a:avLst/>
            <a:gdLst/>
            <a:ahLst/>
            <a:cxnLst/>
            <a:rect r="r" b="b" t="t" l="l"/>
            <a:pathLst>
              <a:path h="4719261" w="3882443">
                <a:moveTo>
                  <a:pt x="0" y="0"/>
                </a:moveTo>
                <a:lnTo>
                  <a:pt x="3882444" y="0"/>
                </a:lnTo>
                <a:lnTo>
                  <a:pt x="3882444" y="4719261"/>
                </a:lnTo>
                <a:lnTo>
                  <a:pt x="0" y="4719261"/>
                </a:lnTo>
                <a:lnTo>
                  <a:pt x="0" y="0"/>
                </a:lnTo>
                <a:close/>
              </a:path>
            </a:pathLst>
          </a:custGeom>
          <a:blipFill>
            <a:blip r:embed="rId2"/>
            <a:stretch>
              <a:fillRect l="0" t="0" r="0" b="0"/>
            </a:stretch>
          </a:blipFill>
        </p:spPr>
      </p:sp>
      <p:sp>
        <p:nvSpPr>
          <p:cNvPr name="Freeform 4" id="4"/>
          <p:cNvSpPr/>
          <p:nvPr/>
        </p:nvSpPr>
        <p:spPr>
          <a:xfrm flipH="false" flipV="false" rot="0">
            <a:off x="4444153" y="5706187"/>
            <a:ext cx="5131634" cy="1389227"/>
          </a:xfrm>
          <a:custGeom>
            <a:avLst/>
            <a:gdLst/>
            <a:ahLst/>
            <a:cxnLst/>
            <a:rect r="r" b="b" t="t" l="l"/>
            <a:pathLst>
              <a:path h="1389227" w="5131634">
                <a:moveTo>
                  <a:pt x="0" y="0"/>
                </a:moveTo>
                <a:lnTo>
                  <a:pt x="5131634" y="0"/>
                </a:lnTo>
                <a:lnTo>
                  <a:pt x="5131634" y="1389226"/>
                </a:lnTo>
                <a:lnTo>
                  <a:pt x="0" y="1389226"/>
                </a:lnTo>
                <a:lnTo>
                  <a:pt x="0" y="0"/>
                </a:lnTo>
                <a:close/>
              </a:path>
            </a:pathLst>
          </a:custGeom>
          <a:blipFill>
            <a:blip r:embed="rId3"/>
            <a:stretch>
              <a:fillRect l="0" t="0" r="0" b="0"/>
            </a:stretch>
          </a:blipFill>
        </p:spPr>
      </p:sp>
      <p:sp>
        <p:nvSpPr>
          <p:cNvPr name="TextBox 5" id="5"/>
          <p:cNvSpPr txBox="true"/>
          <p:nvPr/>
        </p:nvSpPr>
        <p:spPr>
          <a:xfrm rot="0">
            <a:off x="-272177" y="792819"/>
            <a:ext cx="5965520" cy="4648200"/>
          </a:xfrm>
          <a:prstGeom prst="rect">
            <a:avLst/>
          </a:prstGeom>
        </p:spPr>
        <p:txBody>
          <a:bodyPr anchor="t" rtlCol="false" tIns="0" lIns="0" bIns="0" rIns="0">
            <a:spAutoFit/>
          </a:bodyPr>
          <a:lstStyle/>
          <a:p>
            <a:pPr algn="l" marL="738852" indent="-369426" lvl="1">
              <a:lnSpc>
                <a:spcPts val="4106"/>
              </a:lnSpc>
              <a:buFont typeface="Arial"/>
              <a:buChar char="•"/>
            </a:pPr>
            <a:r>
              <a:rPr lang="en-US" sz="3422">
                <a:solidFill>
                  <a:srgbClr val="111111"/>
                </a:solidFill>
                <a:latin typeface="Public Sans Thin"/>
              </a:rPr>
              <a:t>Run SoundSource</a:t>
            </a:r>
          </a:p>
          <a:p>
            <a:pPr algn="l">
              <a:lnSpc>
                <a:spcPts val="4106"/>
              </a:lnSpc>
            </a:pPr>
          </a:p>
          <a:p>
            <a:pPr algn="l" marL="738852" indent="-369426" lvl="1">
              <a:lnSpc>
                <a:spcPts val="4106"/>
              </a:lnSpc>
              <a:buFont typeface="Arial"/>
              <a:buChar char="•"/>
            </a:pPr>
            <a:r>
              <a:rPr lang="en-US" sz="3422">
                <a:solidFill>
                  <a:srgbClr val="111111"/>
                </a:solidFill>
                <a:latin typeface="Public Sans Thin"/>
              </a:rPr>
              <a:t>Click Add Effect</a:t>
            </a:r>
          </a:p>
          <a:p>
            <a:pPr algn="l">
              <a:lnSpc>
                <a:spcPts val="4106"/>
              </a:lnSpc>
            </a:pPr>
          </a:p>
          <a:p>
            <a:pPr algn="l" marL="738852" indent="-369426" lvl="1">
              <a:lnSpc>
                <a:spcPts val="4106"/>
              </a:lnSpc>
              <a:buFont typeface="Arial"/>
              <a:buChar char="•"/>
            </a:pPr>
            <a:r>
              <a:rPr lang="en-US" sz="3422">
                <a:solidFill>
                  <a:srgbClr val="111111"/>
                </a:solidFill>
                <a:latin typeface="Public Sans Thin"/>
              </a:rPr>
              <a:t>Select Tony Cupolo</a:t>
            </a:r>
          </a:p>
          <a:p>
            <a:pPr algn="l">
              <a:lnSpc>
                <a:spcPts val="4106"/>
              </a:lnSpc>
            </a:pPr>
          </a:p>
          <a:p>
            <a:pPr algn="l" marL="738852" indent="-369426" lvl="1">
              <a:lnSpc>
                <a:spcPts val="4106"/>
              </a:lnSpc>
              <a:buFont typeface="Arial"/>
              <a:buChar char="•"/>
            </a:pPr>
            <a:r>
              <a:rPr lang="en-US" sz="3422">
                <a:solidFill>
                  <a:srgbClr val="111111"/>
                </a:solidFill>
                <a:latin typeface="Public Sans Thin"/>
              </a:rPr>
              <a:t>Select </a:t>
            </a:r>
            <a:r>
              <a:rPr lang="en-US" sz="3422">
                <a:solidFill>
                  <a:srgbClr val="111111"/>
                </a:solidFill>
                <a:latin typeface="Public Sans Bold"/>
              </a:rPr>
              <a:t>accessEQ</a:t>
            </a:r>
            <a:r>
              <a:rPr lang="en-US" sz="3422">
                <a:solidFill>
                  <a:srgbClr val="111111"/>
                </a:solidFill>
                <a:latin typeface="Public Sans Thin"/>
              </a:rPr>
              <a:t> 2024A</a:t>
            </a:r>
          </a:p>
          <a:p>
            <a:pPr algn="l">
              <a:lnSpc>
                <a:spcPts val="4106"/>
              </a:lnSpc>
            </a:pPr>
          </a:p>
          <a:p>
            <a:pPr algn="l" marL="738852" indent="-369426" lvl="1">
              <a:lnSpc>
                <a:spcPts val="4106"/>
              </a:lnSpc>
              <a:buFont typeface="Arial"/>
              <a:buChar char="•"/>
            </a:pPr>
            <a:r>
              <a:rPr lang="en-US" sz="3422">
                <a:solidFill>
                  <a:srgbClr val="111111"/>
                </a:solidFill>
                <a:latin typeface="Public Sans Thin"/>
              </a:rPr>
              <a:t>Enable </a:t>
            </a:r>
            <a:r>
              <a:rPr lang="en-US" sz="3422">
                <a:solidFill>
                  <a:srgbClr val="111111"/>
                </a:solidFill>
                <a:latin typeface="Public Sans Bold"/>
              </a:rPr>
              <a:t>accessEQ</a:t>
            </a:r>
            <a:r>
              <a:rPr lang="en-US" sz="3422">
                <a:solidFill>
                  <a:srgbClr val="111111"/>
                </a:solidFill>
                <a:latin typeface="Public Sans Thin"/>
              </a:rPr>
              <a:t> 2024A</a:t>
            </a:r>
          </a:p>
        </p:txBody>
      </p:sp>
      <p:sp>
        <p:nvSpPr>
          <p:cNvPr name="TextBox 6" id="6"/>
          <p:cNvSpPr txBox="true"/>
          <p:nvPr/>
        </p:nvSpPr>
        <p:spPr>
          <a:xfrm rot="0">
            <a:off x="-174597" y="-85725"/>
            <a:ext cx="919667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Using</a:t>
            </a:r>
            <a:r>
              <a:rPr lang="en-US" sz="4178">
                <a:solidFill>
                  <a:srgbClr val="111111"/>
                </a:solidFill>
                <a:latin typeface="Public Sans Bold"/>
              </a:rPr>
              <a:t> accessEQ </a:t>
            </a:r>
            <a:r>
              <a:rPr lang="en-US" sz="4178">
                <a:solidFill>
                  <a:srgbClr val="111111"/>
                </a:solidFill>
                <a:latin typeface="Public Sans"/>
              </a:rPr>
              <a:t>with SoundSource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4784544" y="6229350"/>
            <a:ext cx="4621590" cy="799222"/>
          </a:xfrm>
          <a:custGeom>
            <a:avLst/>
            <a:gdLst/>
            <a:ahLst/>
            <a:cxnLst/>
            <a:rect r="r" b="b" t="t" l="l"/>
            <a:pathLst>
              <a:path h="799222" w="4621590">
                <a:moveTo>
                  <a:pt x="0" y="0"/>
                </a:moveTo>
                <a:lnTo>
                  <a:pt x="4621591" y="0"/>
                </a:lnTo>
                <a:lnTo>
                  <a:pt x="4621591" y="799222"/>
                </a:lnTo>
                <a:lnTo>
                  <a:pt x="0" y="799222"/>
                </a:lnTo>
                <a:lnTo>
                  <a:pt x="0" y="0"/>
                </a:lnTo>
                <a:close/>
              </a:path>
            </a:pathLst>
          </a:custGeom>
          <a:blipFill>
            <a:blip r:embed="rId2"/>
            <a:stretch>
              <a:fillRect l="0" t="0" r="0" b="0"/>
            </a:stretch>
          </a:blipFill>
        </p:spPr>
      </p:sp>
      <p:sp>
        <p:nvSpPr>
          <p:cNvPr name="TextBox 4" id="4"/>
          <p:cNvSpPr txBox="true"/>
          <p:nvPr/>
        </p:nvSpPr>
        <p:spPr>
          <a:xfrm rot="0">
            <a:off x="207226" y="1066800"/>
            <a:ext cx="8521080" cy="5162550"/>
          </a:xfrm>
          <a:prstGeom prst="rect">
            <a:avLst/>
          </a:prstGeom>
        </p:spPr>
        <p:txBody>
          <a:bodyPr anchor="t" rtlCol="false" tIns="0" lIns="0" bIns="0" rIns="0">
            <a:spAutoFit/>
          </a:bodyPr>
          <a:lstStyle/>
          <a:p>
            <a:pPr algn="l" marL="738852" indent="-369426" lvl="1">
              <a:lnSpc>
                <a:spcPts val="4106"/>
              </a:lnSpc>
              <a:buFont typeface="Arial"/>
              <a:buChar char="•"/>
            </a:pPr>
            <a:r>
              <a:rPr lang="en-US" sz="3422">
                <a:solidFill>
                  <a:srgbClr val="111111"/>
                </a:solidFill>
                <a:latin typeface="Public Sans Thin"/>
              </a:rPr>
              <a:t>Run eqMAC</a:t>
            </a:r>
          </a:p>
          <a:p>
            <a:pPr algn="l">
              <a:lnSpc>
                <a:spcPts val="4106"/>
              </a:lnSpc>
            </a:pPr>
          </a:p>
          <a:p>
            <a:pPr algn="l">
              <a:lnSpc>
                <a:spcPts val="4106"/>
              </a:lnSpc>
            </a:pPr>
          </a:p>
          <a:p>
            <a:pPr algn="l">
              <a:lnSpc>
                <a:spcPts val="4106"/>
              </a:lnSpc>
            </a:pPr>
          </a:p>
          <a:p>
            <a:pPr algn="l" marL="738852" indent="-369426" lvl="1">
              <a:lnSpc>
                <a:spcPts val="4106"/>
              </a:lnSpc>
              <a:buFont typeface="Arial"/>
              <a:buChar char="•"/>
            </a:pPr>
            <a:r>
              <a:rPr lang="en-US" sz="3422">
                <a:solidFill>
                  <a:srgbClr val="111111"/>
                </a:solidFill>
                <a:latin typeface="Public Sans Thin"/>
              </a:rPr>
              <a:t>Click Add Effect</a:t>
            </a:r>
          </a:p>
          <a:p>
            <a:pPr algn="l" marL="738852" indent="-369426" lvl="1">
              <a:lnSpc>
                <a:spcPts val="4106"/>
              </a:lnSpc>
              <a:buFont typeface="Arial"/>
              <a:buChar char="•"/>
            </a:pPr>
            <a:r>
              <a:rPr lang="en-US" sz="3422">
                <a:solidFill>
                  <a:srgbClr val="111111"/>
                </a:solidFill>
                <a:latin typeface="Public Sans Thin"/>
              </a:rPr>
              <a:t>Select Tony Cupolo: </a:t>
            </a:r>
            <a:r>
              <a:rPr lang="en-US" sz="3422">
                <a:solidFill>
                  <a:srgbClr val="111111"/>
                </a:solidFill>
                <a:latin typeface="Public Sans Bold"/>
              </a:rPr>
              <a:t>accessEQ</a:t>
            </a:r>
            <a:r>
              <a:rPr lang="en-US" sz="3422">
                <a:solidFill>
                  <a:srgbClr val="111111"/>
                </a:solidFill>
                <a:latin typeface="Public Sans Thin"/>
              </a:rPr>
              <a:t> 2024A</a:t>
            </a:r>
          </a:p>
          <a:p>
            <a:pPr algn="l">
              <a:lnSpc>
                <a:spcPts val="4106"/>
              </a:lnSpc>
            </a:pPr>
          </a:p>
          <a:p>
            <a:pPr algn="l">
              <a:lnSpc>
                <a:spcPts val="4106"/>
              </a:lnSpc>
            </a:pPr>
          </a:p>
          <a:p>
            <a:pPr algn="l">
              <a:lnSpc>
                <a:spcPts val="4106"/>
              </a:lnSpc>
            </a:pPr>
          </a:p>
          <a:p>
            <a:pPr algn="l" marL="738852" indent="-369426" lvl="1">
              <a:lnSpc>
                <a:spcPts val="4106"/>
              </a:lnSpc>
              <a:buFont typeface="Arial"/>
              <a:buChar char="•"/>
            </a:pPr>
            <a:r>
              <a:rPr lang="en-US" sz="3422">
                <a:solidFill>
                  <a:srgbClr val="111111"/>
                </a:solidFill>
                <a:latin typeface="Public Sans Thin"/>
              </a:rPr>
              <a:t>Enable  Tony Cupolo </a:t>
            </a:r>
            <a:r>
              <a:rPr lang="en-US" sz="3422">
                <a:solidFill>
                  <a:srgbClr val="111111"/>
                </a:solidFill>
                <a:latin typeface="Public Sans Bold"/>
              </a:rPr>
              <a:t>accessEQ</a:t>
            </a:r>
            <a:r>
              <a:rPr lang="en-US" sz="3422">
                <a:solidFill>
                  <a:srgbClr val="111111"/>
                </a:solidFill>
                <a:latin typeface="Public Sans Thin"/>
              </a:rPr>
              <a:t> 2024A</a:t>
            </a:r>
          </a:p>
        </p:txBody>
      </p:sp>
      <p:sp>
        <p:nvSpPr>
          <p:cNvPr name="Freeform 5" id="5"/>
          <p:cNvSpPr/>
          <p:nvPr/>
        </p:nvSpPr>
        <p:spPr>
          <a:xfrm flipH="false" flipV="false" rot="0">
            <a:off x="4767818" y="4196746"/>
            <a:ext cx="4638317" cy="861074"/>
          </a:xfrm>
          <a:custGeom>
            <a:avLst/>
            <a:gdLst/>
            <a:ahLst/>
            <a:cxnLst/>
            <a:rect r="r" b="b" t="t" l="l"/>
            <a:pathLst>
              <a:path h="861074" w="4638317">
                <a:moveTo>
                  <a:pt x="0" y="0"/>
                </a:moveTo>
                <a:lnTo>
                  <a:pt x="4638317" y="0"/>
                </a:lnTo>
                <a:lnTo>
                  <a:pt x="4638317" y="861074"/>
                </a:lnTo>
                <a:lnTo>
                  <a:pt x="0" y="861074"/>
                </a:lnTo>
                <a:lnTo>
                  <a:pt x="0" y="0"/>
                </a:lnTo>
                <a:close/>
              </a:path>
            </a:pathLst>
          </a:custGeom>
          <a:blipFill>
            <a:blip r:embed="rId3"/>
            <a:stretch>
              <a:fillRect l="0" t="0" r="0" b="0"/>
            </a:stretch>
          </a:blipFill>
        </p:spPr>
      </p:sp>
      <p:sp>
        <p:nvSpPr>
          <p:cNvPr name="Freeform 6" id="6"/>
          <p:cNvSpPr/>
          <p:nvPr/>
        </p:nvSpPr>
        <p:spPr>
          <a:xfrm flipH="false" flipV="false" rot="0">
            <a:off x="4784544" y="1085850"/>
            <a:ext cx="4621590" cy="1731663"/>
          </a:xfrm>
          <a:custGeom>
            <a:avLst/>
            <a:gdLst/>
            <a:ahLst/>
            <a:cxnLst/>
            <a:rect r="r" b="b" t="t" l="l"/>
            <a:pathLst>
              <a:path h="1731663" w="4621590">
                <a:moveTo>
                  <a:pt x="0" y="0"/>
                </a:moveTo>
                <a:lnTo>
                  <a:pt x="4621591" y="0"/>
                </a:lnTo>
                <a:lnTo>
                  <a:pt x="4621591" y="1731663"/>
                </a:lnTo>
                <a:lnTo>
                  <a:pt x="0" y="1731663"/>
                </a:lnTo>
                <a:lnTo>
                  <a:pt x="0" y="0"/>
                </a:lnTo>
                <a:close/>
              </a:path>
            </a:pathLst>
          </a:custGeom>
          <a:blipFill>
            <a:blip r:embed="rId4"/>
            <a:stretch>
              <a:fillRect l="0" t="0" r="0" b="0"/>
            </a:stretch>
          </a:blipFill>
        </p:spPr>
      </p:sp>
      <p:sp>
        <p:nvSpPr>
          <p:cNvPr name="TextBox 7" id="7"/>
          <p:cNvSpPr txBox="true"/>
          <p:nvPr/>
        </p:nvSpPr>
        <p:spPr>
          <a:xfrm rot="0">
            <a:off x="-933469" y="-85725"/>
            <a:ext cx="919667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Using</a:t>
            </a:r>
            <a:r>
              <a:rPr lang="en-US" sz="4178">
                <a:solidFill>
                  <a:srgbClr val="111111"/>
                </a:solidFill>
                <a:latin typeface="Public Sans Bold"/>
              </a:rPr>
              <a:t> accessEQ </a:t>
            </a:r>
            <a:r>
              <a:rPr lang="en-US" sz="4178">
                <a:solidFill>
                  <a:srgbClr val="111111"/>
                </a:solidFill>
                <a:latin typeface="Public Sans"/>
              </a:rPr>
              <a:t>with eqMAC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DAGJiBaaxdc</dc:identifier>
  <dcterms:modified xsi:type="dcterms:W3CDTF">2011-08-01T06:04:30Z</dcterms:modified>
  <cp:revision>1</cp:revision>
  <dc:title>Introducing accessEQ</dc:title>
</cp:coreProperties>
</file>