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73" r:id="rId6"/>
    <p:sldId id="267" r:id="rId7"/>
    <p:sldId id="268" r:id="rId8"/>
    <p:sldId id="262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43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3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9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8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0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D9063E-FCF1-F341-91E9-AAEE54CC4655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6F899E-CAB5-9240-B3F3-B2651BAF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or.org/stable/pdf/2109862.pdf?refreqid=excelsior:e63ca42d28926ae072081efa15b2633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ist.com/news/united-states/21736102-low-teacher-pay-and-severe-budget-cuts-are-driving-schools-brink-whats-matter" TargetMode="External"/><Relationship Id="rId2" Type="http://schemas.openxmlformats.org/officeDocument/2006/relationships/hyperlink" Target="https://www.usnews.com/news/best-states/rankings/edu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shingtonpost.com/local/education/with-state-budget-in-crisis-many-oklahoma-schools-hold-classes-four-days-a-week/2017/05/27/24f73288-3cb8-11e7-8854-21f359183e8c_story.html?utm_term=.ee63829d7e5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FAEC-E358-654D-993F-5051A8208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844258"/>
            <a:ext cx="10668000" cy="2487110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Ad Valorem Revenue and School Quality</a:t>
            </a:r>
            <a:r>
              <a:rPr lang="en-US" dirty="0"/>
              <a:t>: </a:t>
            </a:r>
            <a:br>
              <a:rPr lang="en-US" dirty="0"/>
            </a:br>
            <a:r>
              <a:rPr lang="en-US" sz="2700" dirty="0"/>
              <a:t>Predicting School Performance in Oklahoma Public Schools Using Neural Networks, PCA and 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CB8BF-C8E5-8A47-BAE0-50DEEC0C2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9811"/>
            <a:ext cx="9144000" cy="1564105"/>
          </a:xfrm>
        </p:spPr>
        <p:txBody>
          <a:bodyPr>
            <a:normAutofit/>
          </a:bodyPr>
          <a:lstStyle/>
          <a:p>
            <a:r>
              <a:rPr lang="en-US" dirty="0"/>
              <a:t>Tom Curran</a:t>
            </a:r>
          </a:p>
          <a:p>
            <a:r>
              <a:rPr lang="en-US" dirty="0"/>
              <a:t>MACSS Project Proposal</a:t>
            </a:r>
          </a:p>
          <a:p>
            <a:r>
              <a:rPr lang="en-US" dirty="0"/>
              <a:t>April 4, 2018</a:t>
            </a:r>
          </a:p>
        </p:txBody>
      </p:sp>
    </p:spTree>
    <p:extLst>
      <p:ext uri="{BB962C8B-B14F-4D97-AF65-F5344CB8AC3E}">
        <p14:creationId xmlns:p14="http://schemas.microsoft.com/office/powerpoint/2010/main" val="362719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6DED-2A4D-714B-9012-CFFEE08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0312"/>
            <a:ext cx="11601450" cy="829818"/>
          </a:xfrm>
        </p:spPr>
        <p:txBody>
          <a:bodyPr/>
          <a:lstStyle/>
          <a:p>
            <a:r>
              <a:rPr lang="en-US" dirty="0"/>
              <a:t>Computational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FE0A-C6B8-0D43-B590-596AAC7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177290"/>
            <a:ext cx="11601450" cy="5474970"/>
          </a:xfrm>
        </p:spPr>
        <p:txBody>
          <a:bodyPr>
            <a:normAutofit/>
          </a:bodyPr>
          <a:lstStyle/>
          <a:p>
            <a:pPr lvl="2"/>
            <a:r>
              <a:rPr lang="en-US" sz="2800" b="1" dirty="0"/>
              <a:t>MySQL</a:t>
            </a:r>
            <a:r>
              <a:rPr lang="en-US" sz="2800" dirty="0"/>
              <a:t> </a:t>
            </a:r>
          </a:p>
          <a:p>
            <a:pPr lvl="3"/>
            <a:r>
              <a:rPr lang="en-US" sz="2800" dirty="0"/>
              <a:t>Use database hosted by the Oklahoma Public School Resource Center to aggregate and manage necessary data</a:t>
            </a:r>
          </a:p>
          <a:p>
            <a:pPr marL="685800" lvl="3" indent="0">
              <a:buNone/>
            </a:pPr>
            <a:endParaRPr lang="en-US" sz="2800" dirty="0"/>
          </a:p>
          <a:p>
            <a:pPr lvl="2"/>
            <a:r>
              <a:rPr lang="en-US" sz="2800" b="1" dirty="0"/>
              <a:t>Python</a:t>
            </a:r>
          </a:p>
          <a:p>
            <a:pPr lvl="3"/>
            <a:r>
              <a:rPr lang="en-US" sz="2800" dirty="0"/>
              <a:t>Data Cleaning and Management – </a:t>
            </a:r>
            <a:r>
              <a:rPr lang="en-US" sz="2800" dirty="0" err="1"/>
              <a:t>SQLAlchemy</a:t>
            </a:r>
            <a:r>
              <a:rPr lang="en-US" sz="2800" dirty="0"/>
              <a:t>, Pandas, Numpy</a:t>
            </a:r>
          </a:p>
          <a:p>
            <a:pPr lvl="3"/>
            <a:r>
              <a:rPr lang="en-US" sz="2800" dirty="0"/>
              <a:t>Multinomial Logistic Regression – Scikit learn </a:t>
            </a:r>
            <a:r>
              <a:rPr lang="en-US" sz="2800" dirty="0" err="1"/>
              <a:t>LogisticRegression</a:t>
            </a:r>
            <a:r>
              <a:rPr lang="en-US" sz="2800" dirty="0"/>
              <a:t>()</a:t>
            </a:r>
          </a:p>
          <a:p>
            <a:pPr lvl="3"/>
            <a:r>
              <a:rPr lang="en-US" sz="2800" dirty="0"/>
              <a:t>Principal Component Analysis – Scikit Learn Decomposition()</a:t>
            </a:r>
          </a:p>
          <a:p>
            <a:pPr lvl="3"/>
            <a:r>
              <a:rPr lang="en-US" sz="2800" dirty="0"/>
              <a:t>Artificial Neural Network – Tensor Flow, </a:t>
            </a:r>
            <a:r>
              <a:rPr lang="en-US" sz="2800" dirty="0" err="1"/>
              <a:t>PyTorch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627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7CE7-CB54-9D44-AC20-B08DC5F2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56" y="1476875"/>
            <a:ext cx="11729085" cy="1666375"/>
          </a:xfrm>
        </p:spPr>
        <p:txBody>
          <a:bodyPr>
            <a:normAutofit/>
          </a:bodyPr>
          <a:lstStyle/>
          <a:p>
            <a:r>
              <a:rPr lang="en-US" sz="3600" b="1" dirty="0"/>
              <a:t>Is a school district’s ad valorem revenue the primary driver of school quality in Oklahoma?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A14646-4321-8E4E-85B1-2821AFF8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" y="377190"/>
            <a:ext cx="11729085" cy="93268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Research Question: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71F1-5FBD-834D-B6AA-CAB8C503472E}"/>
              </a:ext>
            </a:extLst>
          </p:cNvPr>
          <p:cNvSpPr txBox="1"/>
          <p:nvPr/>
        </p:nvSpPr>
        <p:spPr>
          <a:xfrm>
            <a:off x="231456" y="3143250"/>
            <a:ext cx="790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Oklahoma school quality is measured in through a statewide evaluation tool called the A – F Report card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Schools are issued a letter grade at the end of each academic year to judge their academic performance on end of year state subject tests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A-F Letter grade is based entirely on test performance and does not account for socio-economic factors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FFA066-D988-5C41-83B7-0F8C56736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2570803"/>
            <a:ext cx="3822381" cy="41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0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13FE-F580-E044-8529-11CB239E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81" y="240030"/>
            <a:ext cx="11649837" cy="932688"/>
          </a:xfrm>
        </p:spPr>
        <p:txBody>
          <a:bodyPr>
            <a:normAutofit/>
          </a:bodyPr>
          <a:lstStyle/>
          <a:p>
            <a:r>
              <a:rPr lang="en-US" dirty="0"/>
              <a:t>research supports conventional wisdom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3348-CB04-B348-8115-BA4CB477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80" y="1312164"/>
            <a:ext cx="11649837" cy="5054346"/>
          </a:xfrm>
        </p:spPr>
        <p:txBody>
          <a:bodyPr>
            <a:normAutofit/>
          </a:bodyPr>
          <a:lstStyle/>
          <a:p>
            <a:r>
              <a:rPr lang="en-US" sz="3200" b="1" dirty="0"/>
              <a:t>More money means more and better teachers:</a:t>
            </a:r>
          </a:p>
          <a:p>
            <a:pPr lvl="1"/>
            <a:r>
              <a:rPr lang="en-US" sz="2800" b="1" dirty="0"/>
              <a:t>“</a:t>
            </a:r>
            <a:r>
              <a:rPr lang="en-US" sz="2800" dirty="0"/>
              <a:t>Students of less effective teachers experienced reading achievement gains of one third of a standard deviation less than that of students with effective teachers. In mathematics the differences was slightly less than one half a standard deviation.” (</a:t>
            </a:r>
            <a:r>
              <a:rPr lang="en-US" sz="2800" dirty="0" err="1"/>
              <a:t>Stronge</a:t>
            </a:r>
            <a:r>
              <a:rPr lang="en-US" sz="2800" dirty="0"/>
              <a:t> et al 2008)</a:t>
            </a:r>
          </a:p>
          <a:p>
            <a:r>
              <a:rPr lang="en-US" sz="3200" b="1" dirty="0"/>
              <a:t>More money means smaller class sizes, even when quality teachers are not available</a:t>
            </a:r>
          </a:p>
          <a:p>
            <a:pPr lvl="1" fontAlgn="base"/>
            <a:r>
              <a:rPr lang="en-US" sz="2800" i="1" dirty="0"/>
              <a:t>Class Size Reduction and Student Achievement: The Potential Tradeoff between Teacher Quality and Class Size </a:t>
            </a:r>
            <a:r>
              <a:rPr lang="en-US" sz="2800" dirty="0"/>
              <a:t>(Jepsen et al 2007)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65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E0D2-618E-7648-9ED9-E0216A35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21" y="251460"/>
            <a:ext cx="11611897" cy="965315"/>
          </a:xfrm>
        </p:spPr>
        <p:txBody>
          <a:bodyPr/>
          <a:lstStyle/>
          <a:p>
            <a:r>
              <a:rPr lang="en-US" dirty="0"/>
              <a:t>Research also disproves conventional wisdom: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417A-7D04-7E44-900D-41C421EC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20" y="1394460"/>
            <a:ext cx="11611897" cy="546354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b="1" dirty="0"/>
              <a:t>School quality and outcomes of students is not related to student teacher ratio or spending:</a:t>
            </a:r>
          </a:p>
          <a:p>
            <a:pPr lvl="2"/>
            <a:r>
              <a:rPr lang="en-US" sz="2400" dirty="0"/>
              <a:t>“…studies find that, on balance, improving school resources such as the pupil-teacher ratio or per pupil spending do not improve students performance on standardized achievement tests” (</a:t>
            </a:r>
            <a:r>
              <a:rPr lang="en-US" sz="2400" dirty="0" err="1"/>
              <a:t>Eide</a:t>
            </a:r>
            <a:r>
              <a:rPr lang="en-US" sz="2400" dirty="0"/>
              <a:t> et al 1997)</a:t>
            </a:r>
          </a:p>
          <a:p>
            <a:pPr lvl="2"/>
            <a:r>
              <a:rPr lang="en-US" sz="2400" i="1" dirty="0"/>
              <a:t>The Effects of Class Size on Student Achievement: New Evidence from Population Variation </a:t>
            </a:r>
            <a:r>
              <a:rPr lang="en-US" sz="2400" dirty="0"/>
              <a:t>(</a:t>
            </a:r>
            <a:r>
              <a:rPr lang="en-US" sz="2400" dirty="0" err="1"/>
              <a:t>Hoxby</a:t>
            </a:r>
            <a:r>
              <a:rPr lang="en-US" sz="2400" dirty="0"/>
              <a:t> 2008)</a:t>
            </a:r>
          </a:p>
          <a:p>
            <a:pPr lvl="1"/>
            <a:r>
              <a:rPr lang="en-US" sz="2400" b="1" dirty="0"/>
              <a:t>A students performance is not related to school quality but more reliant on parents and family:</a:t>
            </a:r>
          </a:p>
          <a:p>
            <a:pPr lvl="2"/>
            <a:r>
              <a:rPr lang="en-US" sz="2400" dirty="0"/>
              <a:t>“Most previous research on effects of school has concluded that the effect of school or teacher quality on academic achievement is less than that of family background or other characteristics” (</a:t>
            </a:r>
            <a:r>
              <a:rPr lang="en-US" sz="2400" dirty="0" err="1"/>
              <a:t>Heyneman</a:t>
            </a:r>
            <a:r>
              <a:rPr lang="en-US" sz="2400" dirty="0"/>
              <a:t> et al 1983)</a:t>
            </a:r>
          </a:p>
          <a:p>
            <a:pPr lvl="1"/>
            <a:r>
              <a:rPr lang="en-US" sz="2400" b="1" dirty="0"/>
              <a:t>School quality doesn’t matter at all:</a:t>
            </a:r>
          </a:p>
          <a:p>
            <a:pPr lvl="2"/>
            <a:r>
              <a:rPr lang="en-US" sz="2400" i="1" dirty="0"/>
              <a:t>Does School Quality Matter? Evidence From The National Longitudinal Survey of Youth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Betts 1995</a:t>
            </a:r>
            <a:r>
              <a:rPr lang="en-US" sz="2400" dirty="0"/>
              <a:t>)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4621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6DED-2A4D-714B-9012-CFFEE08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0312"/>
            <a:ext cx="11601450" cy="829818"/>
          </a:xfrm>
        </p:spPr>
        <p:txBody>
          <a:bodyPr/>
          <a:lstStyle/>
          <a:p>
            <a:r>
              <a:rPr lang="en-US" dirty="0"/>
              <a:t>Goals &amp; Contribution of Research: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FE0A-C6B8-0D43-B590-596AAC7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177290"/>
            <a:ext cx="11601450" cy="5474970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sz="2400" b="1" dirty="0"/>
              <a:t>Goals</a:t>
            </a:r>
            <a:r>
              <a:rPr lang="en-US" sz="2400" dirty="0"/>
              <a:t>:</a:t>
            </a:r>
          </a:p>
          <a:p>
            <a:pPr lvl="3"/>
            <a:r>
              <a:rPr lang="en-US" sz="2400" dirty="0"/>
              <a:t>Understand how different economic and sociological factors interact with each other to influence school quality</a:t>
            </a:r>
          </a:p>
          <a:p>
            <a:pPr lvl="3"/>
            <a:r>
              <a:rPr lang="en-US" sz="2400" dirty="0"/>
              <a:t>Create predictive model for school quality using Oklahoma’s existing A-F Framework</a:t>
            </a:r>
          </a:p>
          <a:p>
            <a:pPr lvl="3"/>
            <a:r>
              <a:rPr lang="en-US" sz="2400" dirty="0"/>
              <a:t>Employ model to create and enhance existing policy levers</a:t>
            </a:r>
          </a:p>
          <a:p>
            <a:pPr lvl="3"/>
            <a:endParaRPr lang="en-US" sz="2400" dirty="0"/>
          </a:p>
          <a:p>
            <a:pPr lvl="2"/>
            <a:r>
              <a:rPr lang="en-US" sz="2400" b="1" dirty="0"/>
              <a:t>Research Contribution:</a:t>
            </a:r>
          </a:p>
          <a:p>
            <a:pPr lvl="3"/>
            <a:r>
              <a:rPr lang="en-US" sz="2400" dirty="0"/>
              <a:t>Very little school quality program evaluation literature employs neural networks</a:t>
            </a:r>
          </a:p>
          <a:p>
            <a:pPr lvl="3"/>
            <a:r>
              <a:rPr lang="en-US" sz="2400" dirty="0"/>
              <a:t>Using neural networks and other theoretical approaches means model is not constrained to a subject domain </a:t>
            </a:r>
          </a:p>
          <a:p>
            <a:pPr lvl="3"/>
            <a:r>
              <a:rPr lang="en-US" sz="2400" dirty="0"/>
              <a:t>Captures the complex interactions of variables that eludes other predictive or explanatory models</a:t>
            </a:r>
          </a:p>
          <a:p>
            <a:pPr lvl="3"/>
            <a:r>
              <a:rPr lang="en-US" sz="2400" dirty="0"/>
              <a:t>Brings together diverse but related data sets to develop a more robust models</a:t>
            </a:r>
          </a:p>
          <a:p>
            <a:pPr lvl="3"/>
            <a:endParaRPr lang="en-US" dirty="0"/>
          </a:p>
          <a:p>
            <a:pPr marL="6858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E172-67C3-F84B-932E-0A78B9A4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16535"/>
            <a:ext cx="11612880" cy="972185"/>
          </a:xfrm>
        </p:spPr>
        <p:txBody>
          <a:bodyPr/>
          <a:lstStyle/>
          <a:p>
            <a:r>
              <a:rPr lang="en-US" dirty="0"/>
              <a:t>Why this project is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8D51-EC5A-D948-BB9D-5CBE804C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393825"/>
            <a:ext cx="11612880" cy="51212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Oklahoma is ranked </a:t>
            </a:r>
            <a:r>
              <a:rPr lang="en-US" sz="2800" dirty="0">
                <a:hlinkClick r:id="rId2"/>
              </a:rPr>
              <a:t>#39 </a:t>
            </a:r>
            <a:r>
              <a:rPr lang="en-US" sz="2800" dirty="0"/>
              <a:t>in education</a:t>
            </a:r>
          </a:p>
          <a:p>
            <a:r>
              <a:rPr lang="en-US" sz="2800" dirty="0">
                <a:hlinkClick r:id="rId3"/>
              </a:rPr>
              <a:t>What's the Matter with Oklahoma</a:t>
            </a:r>
            <a:r>
              <a:rPr lang="en-US" sz="2800" dirty="0"/>
              <a:t> – Economist Article from January 30</a:t>
            </a:r>
            <a:r>
              <a:rPr lang="en-US" sz="2800" baseline="30000" dirty="0"/>
              <a:t>th</a:t>
            </a:r>
            <a:r>
              <a:rPr lang="en-US" sz="2800" dirty="0"/>
              <a:t> 2018</a:t>
            </a:r>
          </a:p>
          <a:p>
            <a:r>
              <a:rPr lang="en-US" sz="2800" dirty="0">
                <a:hlinkClick r:id="rId4"/>
              </a:rPr>
              <a:t>Budget Crisis forces 4 day school week</a:t>
            </a:r>
            <a:endParaRPr lang="en-US" sz="2800" dirty="0"/>
          </a:p>
          <a:p>
            <a:r>
              <a:rPr lang="en-US" sz="2800" dirty="0"/>
              <a:t>As of April 2, 2018 Teachers in Oklahoma are on strike – similar to West Virginia</a:t>
            </a:r>
          </a:p>
          <a:p>
            <a:r>
              <a:rPr lang="en-US" sz="2800" dirty="0"/>
              <a:t>Ad Valorem Taxes make up a large percentage of school district’s revenue</a:t>
            </a:r>
          </a:p>
          <a:p>
            <a:r>
              <a:rPr lang="en-US" sz="2800" dirty="0"/>
              <a:t>Lots of economic activity in Oklahoma</a:t>
            </a:r>
          </a:p>
          <a:p>
            <a:pPr lvl="1"/>
            <a:r>
              <a:rPr lang="en-US" sz="2400" dirty="0"/>
              <a:t>Scott Pruitt, former AG of Oklahoma, opened Oklahoma to fracking for oil and gas causing a surge in revenues for Oklahoma counties and added land valuation</a:t>
            </a:r>
          </a:p>
          <a:p>
            <a:pPr lvl="1"/>
            <a:r>
              <a:rPr lang="en-US" sz="2400" dirty="0"/>
              <a:t>Google building server farms in Oklahoma (Minco County)</a:t>
            </a:r>
          </a:p>
        </p:txBody>
      </p:sp>
    </p:spTree>
    <p:extLst>
      <p:ext uri="{BB962C8B-B14F-4D97-AF65-F5344CB8AC3E}">
        <p14:creationId xmlns:p14="http://schemas.microsoft.com/office/powerpoint/2010/main" val="142820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6DED-2A4D-714B-9012-CFFEE08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0312"/>
            <a:ext cx="11601450" cy="829818"/>
          </a:xfrm>
        </p:spPr>
        <p:txBody>
          <a:bodyPr/>
          <a:lstStyle/>
          <a:p>
            <a:r>
              <a:rPr lang="en-US" dirty="0"/>
              <a:t>Data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FE0A-C6B8-0D43-B590-596AAC7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177290"/>
            <a:ext cx="11601450" cy="5474970"/>
          </a:xfrm>
        </p:spPr>
        <p:txBody>
          <a:bodyPr/>
          <a:lstStyle/>
          <a:p>
            <a:r>
              <a:rPr lang="en-US" dirty="0"/>
              <a:t>Oklahoma has a robust reporting index that offers rich variety of data source:</a:t>
            </a:r>
          </a:p>
          <a:p>
            <a:pPr lvl="1"/>
            <a:r>
              <a:rPr lang="en-US" b="1" dirty="0"/>
              <a:t>Office of Educational Quality and Accountability District and School Profile Reports</a:t>
            </a:r>
          </a:p>
          <a:p>
            <a:pPr lvl="2"/>
            <a:r>
              <a:rPr lang="en-US" dirty="0"/>
              <a:t>Reports will provide basis for non financial dimensions to analysis </a:t>
            </a:r>
          </a:p>
          <a:p>
            <a:pPr lvl="2"/>
            <a:r>
              <a:rPr lang="en-US" dirty="0"/>
              <a:t>Included Data:</a:t>
            </a:r>
          </a:p>
          <a:p>
            <a:pPr lvl="3"/>
            <a:r>
              <a:rPr lang="en-US" dirty="0"/>
              <a:t>ADM,  ADA, % Attending College, Average ACT Score,  Suspension Rates,  Average Income, Average Property Value, % of parents attending Parent Teacher Conference, juvenile arrests, Free and Reduced Lunch</a:t>
            </a:r>
          </a:p>
          <a:p>
            <a:pPr marL="685800" lvl="3" indent="0">
              <a:buNone/>
            </a:pPr>
            <a:endParaRPr lang="en-US" dirty="0"/>
          </a:p>
          <a:p>
            <a:pPr lvl="1"/>
            <a:r>
              <a:rPr lang="en-US" b="1" dirty="0"/>
              <a:t>Oklahoma Cost Accounting System District Revenue Summary Reports:</a:t>
            </a:r>
          </a:p>
          <a:p>
            <a:pPr lvl="2"/>
            <a:r>
              <a:rPr lang="en-US" dirty="0"/>
              <a:t>Detailed break down of state and federal incomes for school budgets</a:t>
            </a:r>
          </a:p>
          <a:p>
            <a:pPr lvl="2"/>
            <a:r>
              <a:rPr lang="en-US" dirty="0"/>
              <a:t>Will act as the main source of calculating ad valorem revenue as well as any other revenue source</a:t>
            </a:r>
          </a:p>
          <a:p>
            <a:pPr lvl="2"/>
            <a:r>
              <a:rPr lang="en-US" dirty="0"/>
              <a:t>Data available from 2006 to 2017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Oklahoma A-F Reporting Index:</a:t>
            </a:r>
          </a:p>
          <a:p>
            <a:pPr lvl="2"/>
            <a:r>
              <a:rPr lang="en-US" dirty="0"/>
              <a:t>Contains A-F Index Scores and inputs into A-F Score for 2013 - 2016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9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35938-CD9B-9C42-BD29-E9C67AB3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23" y="982980"/>
            <a:ext cx="4901616" cy="4982385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57CF626-AC65-A04B-B962-CABEB4598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766" y="982980"/>
            <a:ext cx="5767767" cy="49876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65FE13-A301-364B-8B2C-C5B808B0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22" y="251461"/>
            <a:ext cx="4901616" cy="548640"/>
          </a:xfrm>
        </p:spPr>
        <p:txBody>
          <a:bodyPr>
            <a:noAutofit/>
          </a:bodyPr>
          <a:lstStyle/>
          <a:p>
            <a:r>
              <a:rPr lang="en-US" sz="1600" dirty="0"/>
              <a:t>Source: OKSDE A-F Report Index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0C6592-FDEE-7247-B007-694966603385}"/>
              </a:ext>
            </a:extLst>
          </p:cNvPr>
          <p:cNvSpPr txBox="1">
            <a:spLocks/>
          </p:cNvSpPr>
          <p:nvPr/>
        </p:nvSpPr>
        <p:spPr bwMode="black">
          <a:xfrm>
            <a:off x="6144766" y="251461"/>
            <a:ext cx="5767767" cy="5486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Source: OCAS District Revenue Summary Report</a:t>
            </a:r>
          </a:p>
        </p:txBody>
      </p:sp>
    </p:spTree>
    <p:extLst>
      <p:ext uri="{BB962C8B-B14F-4D97-AF65-F5344CB8AC3E}">
        <p14:creationId xmlns:p14="http://schemas.microsoft.com/office/powerpoint/2010/main" val="118186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6DED-2A4D-714B-9012-CFFEE08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10312"/>
            <a:ext cx="11601450" cy="829818"/>
          </a:xfrm>
        </p:spPr>
        <p:txBody>
          <a:bodyPr/>
          <a:lstStyle/>
          <a:p>
            <a:r>
              <a:rPr lang="en-US" dirty="0"/>
              <a:t>Theory &amp;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FE0A-C6B8-0D43-B590-596AAC7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177290"/>
            <a:ext cx="11601450" cy="5474970"/>
          </a:xfrm>
        </p:spPr>
        <p:txBody>
          <a:bodyPr>
            <a:normAutofit fontScale="92500" lnSpcReduction="10000"/>
          </a:bodyPr>
          <a:lstStyle/>
          <a:p>
            <a:pPr lvl="2"/>
            <a:endParaRPr lang="en-US" dirty="0"/>
          </a:p>
          <a:p>
            <a:pPr lvl="1"/>
            <a:r>
              <a:rPr lang="en-US" sz="2800" dirty="0"/>
              <a:t>Use three different methods to test model:</a:t>
            </a:r>
          </a:p>
          <a:p>
            <a:pPr lvl="2"/>
            <a:r>
              <a:rPr lang="en-US" sz="2800" b="1" dirty="0"/>
              <a:t>Linear Regression </a:t>
            </a:r>
          </a:p>
          <a:p>
            <a:pPr lvl="3"/>
            <a:r>
              <a:rPr lang="en-US" sz="2800" dirty="0"/>
              <a:t>Predict A-F Index </a:t>
            </a:r>
            <a:r>
              <a:rPr lang="en-US" sz="2800"/>
              <a:t>Score using linear model</a:t>
            </a:r>
            <a:endParaRPr lang="en-US" sz="2800" dirty="0"/>
          </a:p>
          <a:p>
            <a:pPr lvl="2"/>
            <a:r>
              <a:rPr lang="en-US" sz="2800" b="1" dirty="0"/>
              <a:t>Principal Component Analysis (PCA)</a:t>
            </a:r>
          </a:p>
          <a:p>
            <a:pPr lvl="3"/>
            <a:r>
              <a:rPr lang="en-US" sz="2800" dirty="0"/>
              <a:t>Dimensionality Reduction combined with Regression methods</a:t>
            </a:r>
          </a:p>
          <a:p>
            <a:pPr lvl="2"/>
            <a:r>
              <a:rPr lang="en-US" sz="2800" b="1" dirty="0"/>
              <a:t>Artificial Neural Network</a:t>
            </a:r>
          </a:p>
          <a:p>
            <a:pPr lvl="3"/>
            <a:r>
              <a:rPr lang="en-US" sz="2800" dirty="0"/>
              <a:t>Capture hidden layers, non-linear relationships and interaction effects that illustrates the complexity that goes into measuring school quality. </a:t>
            </a:r>
          </a:p>
          <a:p>
            <a:pPr lvl="2"/>
            <a:endParaRPr lang="en-US" sz="2800" dirty="0"/>
          </a:p>
          <a:p>
            <a:pPr lvl="1"/>
            <a:r>
              <a:rPr lang="en-US" sz="2800" dirty="0"/>
              <a:t>Using these theories and methods I will evaluate the performance to see which one provides the most accurate prediction of school quality</a:t>
            </a:r>
          </a:p>
        </p:txBody>
      </p:sp>
    </p:spTree>
    <p:extLst>
      <p:ext uri="{BB962C8B-B14F-4D97-AF65-F5344CB8AC3E}">
        <p14:creationId xmlns:p14="http://schemas.microsoft.com/office/powerpoint/2010/main" val="35990468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{6AF118FE-62F3-FF40-ABBC-35A1104D0B02}tf10001120</Template>
  <TotalTime>143</TotalTime>
  <Words>831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Ad Valorem Revenue and School Quality:  Predicting School Performance in Oklahoma Public Schools Using Neural Networks, PCA and Regression</vt:lpstr>
      <vt:lpstr>Research Question:</vt:lpstr>
      <vt:lpstr>research supports conventional wisdom</vt:lpstr>
      <vt:lpstr>Research also disproves conventional wisdom:</vt:lpstr>
      <vt:lpstr>Goals &amp; Contribution of Research:</vt:lpstr>
      <vt:lpstr>Why this project is interesting</vt:lpstr>
      <vt:lpstr>Data and Sources</vt:lpstr>
      <vt:lpstr>Source: OKSDE A-F Report Index</vt:lpstr>
      <vt:lpstr>Theory &amp; Methods:</vt:lpstr>
      <vt:lpstr>Computational Tools: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Curran</dc:creator>
  <cp:lastModifiedBy>Tom Curran</cp:lastModifiedBy>
  <cp:revision>18</cp:revision>
  <cp:lastPrinted>2018-04-04T04:29:24Z</cp:lastPrinted>
  <dcterms:created xsi:type="dcterms:W3CDTF">2018-04-04T02:08:08Z</dcterms:created>
  <dcterms:modified xsi:type="dcterms:W3CDTF">2018-04-04T04:35:50Z</dcterms:modified>
</cp:coreProperties>
</file>