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88" r:id="rId6"/>
    <p:sldId id="289" r:id="rId7"/>
    <p:sldId id="291" r:id="rId8"/>
    <p:sldId id="303" r:id="rId9"/>
    <p:sldId id="304" r:id="rId10"/>
    <p:sldId id="290" r:id="rId11"/>
    <p:sldId id="292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87900" autoAdjust="0"/>
  </p:normalViewPr>
  <p:slideViewPr>
    <p:cSldViewPr snapToGrid="0" snapToObjects="1">
      <p:cViewPr>
        <p:scale>
          <a:sx n="68" d="100"/>
          <a:sy n="68" d="100"/>
        </p:scale>
        <p:origin x="-7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32F2-921B-44C9-B9D2-EA80C7B5F03D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8A3-FFF8-4775-BC0C-AA72F6AA1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6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53633" y="4768355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WQYkoAA7k" TargetMode="External"/><Relationship Id="rId2" Type="http://schemas.openxmlformats.org/officeDocument/2006/relationships/hyperlink" Target="https://www.youtube.com/watch?v=f0yHTZaHu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916" y="740979"/>
            <a:ext cx="11272345" cy="3953085"/>
          </a:xfrm>
        </p:spPr>
        <p:txBody>
          <a:bodyPr/>
          <a:lstStyle/>
          <a:p>
            <a:pPr algn="ctr"/>
            <a:r>
              <a:rPr lang="en-US" altLang="ko-KR" dirty="0"/>
              <a:t>Computer </a:t>
            </a:r>
            <a:r>
              <a:rPr lang="en-US" altLang="ko-KR" dirty="0" smtClean="0"/>
              <a:t>Vision</a:t>
            </a:r>
            <a:br>
              <a:rPr lang="en-US" altLang="ko-KR" dirty="0" smtClean="0"/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36" y="5147212"/>
            <a:ext cx="7727824" cy="1526122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11: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trận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8227" y="4513457"/>
            <a:ext cx="1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26.01.2018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02" y="4891104"/>
            <a:ext cx="4217438" cy="196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3808" y="6488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447188"/>
            <a:ext cx="11170983" cy="1297206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vector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2043175"/>
            <a:ext cx="5202681" cy="239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07" y="2043175"/>
            <a:ext cx="5389572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1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25" y="447187"/>
            <a:ext cx="11044373" cy="1240935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vector </a:t>
            </a:r>
            <a:r>
              <a:rPr lang="en-US" dirty="0" err="1" smtClean="0"/>
              <a:t>riêng</a:t>
            </a:r>
            <a:endParaRPr lang="en-US" dirty="0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2031418"/>
            <a:ext cx="6910580" cy="47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8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2152502"/>
            <a:ext cx="6718935" cy="45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3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447187"/>
            <a:ext cx="11142847" cy="1353477"/>
          </a:xfrm>
        </p:spPr>
        <p:txBody>
          <a:bodyPr/>
          <a:lstStyle/>
          <a:p>
            <a:r>
              <a:rPr lang="en-US" dirty="0" smtClean="0"/>
              <a:t>6.Ứng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vector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03" y="2403168"/>
            <a:ext cx="6992661" cy="42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2" y="3447276"/>
            <a:ext cx="3555598" cy="21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1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95" y="447188"/>
            <a:ext cx="11258103" cy="1269070"/>
          </a:xfrm>
        </p:spPr>
        <p:txBody>
          <a:bodyPr/>
          <a:lstStyle/>
          <a:p>
            <a:r>
              <a:rPr lang="en-US" dirty="0" smtClean="0"/>
              <a:t>Eigen face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38156" y="3100103"/>
            <a:ext cx="26860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1964" y="3109627"/>
            <a:ext cx="26955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115" y="1955410"/>
            <a:ext cx="3976434" cy="242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115" y="4430651"/>
            <a:ext cx="3976434" cy="230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3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47187"/>
            <a:ext cx="11016238" cy="1339409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nơ</a:t>
            </a:r>
            <a:r>
              <a:rPr lang="en-US" dirty="0" smtClean="0"/>
              <a:t> </a:t>
            </a:r>
            <a:r>
              <a:rPr lang="en-US" dirty="0" err="1" smtClean="0"/>
              <a:t>ron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415906"/>
            <a:ext cx="5269523" cy="411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53" y="2476169"/>
            <a:ext cx="54483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00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1" y="2106689"/>
            <a:ext cx="5416721" cy="44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1" y="2106689"/>
            <a:ext cx="6095168" cy="319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71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18" y="447187"/>
            <a:ext cx="11128780" cy="1325341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1" y="2351196"/>
            <a:ext cx="6499272" cy="422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433" y="2591430"/>
            <a:ext cx="4268551" cy="3742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7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18" y="447188"/>
            <a:ext cx="11128780" cy="1367544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8" y="2505766"/>
            <a:ext cx="4044975" cy="382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976" y="3137096"/>
            <a:ext cx="4836200" cy="296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78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8" y="3655337"/>
            <a:ext cx="4685331" cy="156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8" y="2403601"/>
            <a:ext cx="2661276" cy="8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14" y="2597359"/>
            <a:ext cx="5084362" cy="26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2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16" y="452064"/>
            <a:ext cx="11928296" cy="1058042"/>
          </a:xfrm>
        </p:spPr>
        <p:txBody>
          <a:bodyPr/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29" y="2147780"/>
            <a:ext cx="2732927" cy="36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6" y="2056283"/>
            <a:ext cx="4477714" cy="381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834" y="6113124"/>
            <a:ext cx="285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0329" y="6080858"/>
            <a:ext cx="285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www.youtube.com/watch?v=f0yHTZaHuDo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www.youtube.com/watch?v=ohWQYkoAA7k</a:t>
            </a:r>
            <a:endParaRPr lang="en-US" dirty="0" smtClean="0"/>
          </a:p>
          <a:p>
            <a:r>
              <a:rPr lang="en-US" dirty="0"/>
              <a:t>Best Cheap Photography Books</a:t>
            </a:r>
          </a:p>
          <a:p>
            <a:pPr marL="0" indent="0">
              <a:buNone/>
            </a:pPr>
            <a:r>
              <a:rPr lang="en-US"/>
              <a:t>https://www.youtube.com/watch?v=aEcBnD80nLg</a:t>
            </a:r>
          </a:p>
        </p:txBody>
      </p:sp>
    </p:spTree>
    <p:extLst>
      <p:ext uri="{BB962C8B-B14F-4D97-AF65-F5344CB8AC3E}">
        <p14:creationId xmlns:p14="http://schemas.microsoft.com/office/powerpoint/2010/main" val="218303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447188"/>
            <a:ext cx="11185050" cy="1269070"/>
          </a:xfrm>
        </p:spPr>
        <p:txBody>
          <a:bodyPr/>
          <a:lstStyle/>
          <a:p>
            <a:r>
              <a:rPr lang="en-US" dirty="0" smtClean="0"/>
              <a:t>2. Ma </a:t>
            </a:r>
            <a:r>
              <a:rPr lang="en-US" dirty="0" err="1" smtClean="0"/>
              <a:t>trận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5" y="1948844"/>
            <a:ext cx="6991644" cy="493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1" y="447187"/>
            <a:ext cx="11255387" cy="1353477"/>
          </a:xfrm>
        </p:spPr>
        <p:txBody>
          <a:bodyPr/>
          <a:lstStyle/>
          <a:p>
            <a:r>
              <a:rPr lang="en-US" dirty="0"/>
              <a:t>2. Ma </a:t>
            </a:r>
            <a:r>
              <a:rPr lang="en-US" dirty="0" err="1"/>
              <a:t>trận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611" y="2194560"/>
            <a:ext cx="4375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990000"/>
                </a:solidFill>
              </a:rPr>
              <a:t>Các</a:t>
            </a:r>
            <a:r>
              <a:rPr lang="en-US" b="1" dirty="0">
                <a:solidFill>
                  <a:srgbClr val="990000"/>
                </a:solidFill>
              </a:rPr>
              <a:t> ma </a:t>
            </a:r>
            <a:r>
              <a:rPr lang="en-US" b="1" dirty="0" err="1">
                <a:solidFill>
                  <a:srgbClr val="990000"/>
                </a:solidFill>
              </a:rPr>
              <a:t>trận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đặc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err="1">
                <a:solidFill>
                  <a:srgbClr val="990000"/>
                </a:solidFill>
              </a:rPr>
              <a:t>biệt</a:t>
            </a:r>
            <a:r>
              <a:rPr lang="en-US" b="1" dirty="0">
                <a:solidFill>
                  <a:srgbClr val="990000"/>
                </a:solidFill>
              </a:rPr>
              <a:t>:</a:t>
            </a:r>
          </a:p>
          <a:p>
            <a:r>
              <a:rPr lang="en-US" b="1" i="1" dirty="0" smtClean="0"/>
              <a:t> </a:t>
            </a:r>
          </a:p>
          <a:p>
            <a:r>
              <a:rPr lang="en-US" b="1" i="1" dirty="0" smtClean="0"/>
              <a:t>Ma </a:t>
            </a:r>
            <a:r>
              <a:rPr lang="en-US" b="1" i="1" dirty="0" err="1"/>
              <a:t>trận</a:t>
            </a:r>
            <a:r>
              <a:rPr lang="en-US" b="1" i="1" dirty="0"/>
              <a:t> </a:t>
            </a:r>
            <a:r>
              <a:rPr lang="en-US" b="1" i="1" dirty="0" err="1"/>
              <a:t>cột</a:t>
            </a:r>
            <a:r>
              <a:rPr lang="en-US" b="1" i="1" dirty="0" smtClean="0"/>
              <a:t>: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dirty="0"/>
              <a:t>n=1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55" y="3765356"/>
            <a:ext cx="954445" cy="29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3"/>
          <p:cNvSpPr txBox="1">
            <a:spLocks noChangeAspect="1" noChangeArrowheads="1"/>
          </p:cNvSpPr>
          <p:nvPr/>
        </p:nvSpPr>
        <p:spPr bwMode="auto">
          <a:xfrm>
            <a:off x="4895019" y="2194560"/>
            <a:ext cx="7136658" cy="4557934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b="1" dirty="0" err="1" smtClean="0">
                <a:solidFill>
                  <a:srgbClr val="990000"/>
                </a:solidFill>
              </a:rPr>
              <a:t>Các</a:t>
            </a:r>
            <a:r>
              <a:rPr lang="en-US" b="1" dirty="0" smtClean="0">
                <a:solidFill>
                  <a:srgbClr val="990000"/>
                </a:solidFill>
              </a:rPr>
              <a:t> ma </a:t>
            </a:r>
            <a:r>
              <a:rPr lang="en-US" b="1" dirty="0" err="1" smtClean="0">
                <a:solidFill>
                  <a:srgbClr val="990000"/>
                </a:solidFill>
              </a:rPr>
              <a:t>trận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đặc</a:t>
            </a:r>
            <a:r>
              <a:rPr lang="en-US" b="1" dirty="0" smtClean="0">
                <a:solidFill>
                  <a:srgbClr val="990000"/>
                </a:solidFill>
              </a:rPr>
              <a:t> </a:t>
            </a:r>
            <a:r>
              <a:rPr lang="en-US" b="1" dirty="0" err="1" smtClean="0">
                <a:solidFill>
                  <a:srgbClr val="990000"/>
                </a:solidFill>
              </a:rPr>
              <a:t>biệt</a:t>
            </a:r>
            <a:r>
              <a:rPr lang="en-US" b="1" dirty="0" smtClean="0">
                <a:solidFill>
                  <a:srgbClr val="99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b="1" i="1" dirty="0" smtClean="0"/>
              <a:t>Ma </a:t>
            </a:r>
            <a:r>
              <a:rPr lang="en-US" b="1" i="1" dirty="0" err="1" smtClean="0"/>
              <a:t>trận</a:t>
            </a:r>
            <a:r>
              <a:rPr lang="en-US" b="1" i="1" dirty="0" smtClean="0"/>
              <a:t> </a:t>
            </a:r>
            <a:r>
              <a:rPr lang="en-US" b="1" i="1" dirty="0" err="1" smtClean="0"/>
              <a:t>hàng</a:t>
            </a:r>
            <a:r>
              <a:rPr lang="en-US" b="1" i="1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i="1" dirty="0" smtClean="0"/>
              <a:t>m=1.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06912" y="3291840"/>
            <a:ext cx="365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75717" y="4121834"/>
                <a:ext cx="4276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.5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1.0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2.0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     1.5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3.5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      ]</m:t>
                          </m:r>
                        </m:e>
                      </m:mr>
                    </m:m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17" y="4121834"/>
                <a:ext cx="427657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2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6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447187"/>
            <a:ext cx="11241321" cy="1170597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2222287"/>
            <a:ext cx="11479237" cy="43895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" y="2082019"/>
            <a:ext cx="11745434" cy="452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2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447187"/>
            <a:ext cx="11086576" cy="1339409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2 ma </a:t>
            </a:r>
            <a:r>
              <a:rPr lang="en-US" dirty="0" err="1" smtClean="0"/>
              <a:t>trận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2222287"/>
            <a:ext cx="11507372" cy="4417664"/>
          </a:xfrm>
        </p:spPr>
        <p:txBody>
          <a:bodyPr>
            <a:normAutofit fontScale="92500" lnSpcReduction="20000"/>
          </a:bodyPr>
          <a:lstStyle/>
          <a:p>
            <a:r>
              <a:rPr lang="vi-VN" b="1" dirty="0"/>
              <a:t>1.5.4. Nhân hai ma trận</a:t>
            </a:r>
          </a:p>
          <a:p>
            <a:r>
              <a:rPr lang="vi-VN" dirty="0"/>
              <a:t>Cho ma trận A = (a</a:t>
            </a:r>
            <a:r>
              <a:rPr lang="vi-VN" baseline="-25000" dirty="0"/>
              <a:t>ij</a:t>
            </a:r>
            <a:r>
              <a:rPr lang="vi-VN" dirty="0"/>
              <a:t>)</a:t>
            </a:r>
            <a:r>
              <a:rPr lang="vi-VN" baseline="-25000" dirty="0"/>
              <a:t>mxn</a:t>
            </a:r>
            <a:r>
              <a:rPr lang="vi-VN" dirty="0"/>
              <a:t> có cấp mxn và ma trận B = (b</a:t>
            </a:r>
            <a:r>
              <a:rPr lang="vi-VN" baseline="-25000" dirty="0"/>
              <a:t>ij</a:t>
            </a:r>
            <a:r>
              <a:rPr lang="vi-VN" dirty="0"/>
              <a:t>)</a:t>
            </a:r>
            <a:r>
              <a:rPr lang="vi-VN" baseline="-25000" dirty="0"/>
              <a:t>nxp</a:t>
            </a:r>
            <a:r>
              <a:rPr lang="vi-VN" dirty="0"/>
              <a:t> có cấp nxp. Tích của hai ma trận A và B là một ma trận cấp mxp, ta viết:</a:t>
            </a:r>
          </a:p>
          <a:p>
            <a:r>
              <a:rPr lang="vi-VN" dirty="0"/>
              <a:t>C = A.B = (c</a:t>
            </a:r>
            <a:r>
              <a:rPr lang="vi-VN" baseline="-25000" dirty="0"/>
              <a:t>ik</a:t>
            </a:r>
            <a:r>
              <a:rPr lang="vi-VN" dirty="0"/>
              <a:t>)</a:t>
            </a:r>
            <a:r>
              <a:rPr lang="vi-VN" baseline="-25000" dirty="0"/>
              <a:t>mxp</a:t>
            </a:r>
            <a:r>
              <a:rPr lang="vi-VN" dirty="0"/>
              <a:t> với .</a:t>
            </a:r>
          </a:p>
          <a:p>
            <a:r>
              <a:rPr lang="vi-VN" i="1" dirty="0"/>
              <a:t>Sơ đồ mô tả phép nhân hai ma trận</a:t>
            </a:r>
            <a:r>
              <a:rPr lang="vi-VN" i="1" dirty="0" smtClean="0"/>
              <a:t>:</a:t>
            </a:r>
            <a:endParaRPr lang="vi-VN" dirty="0"/>
          </a:p>
          <a:p>
            <a:r>
              <a:rPr lang="vi-VN" i="1" dirty="0"/>
              <a:t>Ma trận kết quả: </a:t>
            </a:r>
            <a:r>
              <a:rPr lang="vi-VN" dirty="0"/>
              <a:t>Vị trí:</a:t>
            </a:r>
          </a:p>
          <a:p>
            <a:r>
              <a:rPr lang="vi-VN" dirty="0"/>
              <a:t>  </a:t>
            </a:r>
            <a:r>
              <a:rPr lang="vi-VN" dirty="0" smtClean="0"/>
              <a:t> </a:t>
            </a:r>
            <a:r>
              <a:rPr lang="vi-VN" dirty="0"/>
              <a:t>dòng 1, cột 1 = tổng (dòng 1 x cột 1)</a:t>
            </a:r>
          </a:p>
          <a:p>
            <a:r>
              <a:rPr lang="vi-VN" dirty="0"/>
              <a:t>  </a:t>
            </a:r>
            <a:r>
              <a:rPr lang="vi-VN" dirty="0" smtClean="0"/>
              <a:t> </a:t>
            </a:r>
            <a:r>
              <a:rPr lang="vi-VN" dirty="0"/>
              <a:t>dòng 1, cột 2 = tổng (dòng 1 x cột 2)</a:t>
            </a:r>
          </a:p>
          <a:p>
            <a:r>
              <a:rPr lang="vi-VN" dirty="0"/>
              <a:t>  </a:t>
            </a:r>
            <a:r>
              <a:rPr lang="vi-VN" dirty="0" smtClean="0"/>
              <a:t> </a:t>
            </a:r>
            <a:r>
              <a:rPr lang="vi-VN" dirty="0"/>
              <a:t>dòng 1, cột 3 = tổng (dòng 1 x cột 3)</a:t>
            </a:r>
          </a:p>
          <a:p>
            <a:r>
              <a:rPr lang="vi-VN" dirty="0"/>
              <a:t>   </a:t>
            </a:r>
            <a:r>
              <a:rPr lang="vi-VN" dirty="0" smtClean="0"/>
              <a:t> </a:t>
            </a:r>
            <a:r>
              <a:rPr lang="vi-VN" dirty="0"/>
              <a:t>....................................................</a:t>
            </a:r>
          </a:p>
          <a:p>
            <a:r>
              <a:rPr lang="vi-VN" dirty="0"/>
              <a:t>    </a:t>
            </a:r>
            <a:r>
              <a:rPr lang="vi-VN" dirty="0" smtClean="0"/>
              <a:t>dòng </a:t>
            </a:r>
            <a:r>
              <a:rPr lang="vi-VN" dirty="0"/>
              <a:t>i, cột j = tổng (dòng i x cột j)</a:t>
            </a:r>
          </a:p>
          <a:p>
            <a:r>
              <a:rPr lang="vi-VN" dirty="0"/>
              <a:t>    </a:t>
            </a:r>
            <a:r>
              <a:rPr lang="vi-VN" dirty="0" smtClean="0"/>
              <a:t>....................................................</a:t>
            </a:r>
            <a:endParaRPr lang="vi-VN" dirty="0"/>
          </a:p>
          <a:p>
            <a:r>
              <a:rPr lang="vi-VN" dirty="0"/>
              <a:t>   </a:t>
            </a:r>
            <a:r>
              <a:rPr lang="vi-VN" dirty="0" smtClean="0"/>
              <a:t>dòng </a:t>
            </a:r>
            <a:r>
              <a:rPr lang="vi-VN" dirty="0"/>
              <a:t>m, cột n = tổng (dòng m x cột 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65" y="3727938"/>
            <a:ext cx="5084715" cy="247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1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447187"/>
            <a:ext cx="11086576" cy="1240935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2 ma </a:t>
            </a:r>
            <a:r>
              <a:rPr lang="en-US" dirty="0" err="1"/>
              <a:t>trận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36" y="2370186"/>
            <a:ext cx="67913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5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8" y="2532185"/>
            <a:ext cx="6030909" cy="3830442"/>
          </a:xfrm>
        </p:spPr>
      </p:pic>
    </p:spTree>
    <p:extLst>
      <p:ext uri="{BB962C8B-B14F-4D97-AF65-F5344CB8AC3E}">
        <p14:creationId xmlns:p14="http://schemas.microsoft.com/office/powerpoint/2010/main" val="7970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5" y="447188"/>
            <a:ext cx="11227253" cy="1212800"/>
          </a:xfrm>
        </p:spPr>
        <p:txBody>
          <a:bodyPr/>
          <a:lstStyle/>
          <a:p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1" y="3137096"/>
            <a:ext cx="8868632" cy="2785660"/>
          </a:xfrm>
        </p:spPr>
      </p:pic>
    </p:spTree>
    <p:extLst>
      <p:ext uri="{BB962C8B-B14F-4D97-AF65-F5344CB8AC3E}">
        <p14:creationId xmlns:p14="http://schemas.microsoft.com/office/powerpoint/2010/main" val="34075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981</TotalTime>
  <Words>186</Words>
  <Application>Microsoft Office PowerPoint</Application>
  <PresentationFormat>Custom</PresentationFormat>
  <Paragraphs>47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Quotable</vt:lpstr>
      <vt:lpstr>Computer Vision     </vt:lpstr>
      <vt:lpstr>1. Khái niệm ảnh</vt:lpstr>
      <vt:lpstr>2. Ma trận</vt:lpstr>
      <vt:lpstr>2. Ma trận</vt:lpstr>
      <vt:lpstr>2. Các phép toán với ma trận</vt:lpstr>
      <vt:lpstr>2. Các phép toán nhân 2 ma trận</vt:lpstr>
      <vt:lpstr>3. Các phép toán nhân 2 ma trận</vt:lpstr>
      <vt:lpstr>PowerPoint Presentation</vt:lpstr>
      <vt:lpstr>Tích chập</vt:lpstr>
      <vt:lpstr>4. Trị riêng và vector riêng của ma trận</vt:lpstr>
      <vt:lpstr>5. Thuật toán tìm trị riêng và vector riêng</vt:lpstr>
      <vt:lpstr>PowerPoint Presentation</vt:lpstr>
      <vt:lpstr>6.Ứng dụng của trị riêng và vector riêng </vt:lpstr>
      <vt:lpstr>Eigen face</vt:lpstr>
      <vt:lpstr>7. Mạng nơ ron</vt:lpstr>
      <vt:lpstr>PowerPoint Presentation</vt:lpstr>
      <vt:lpstr>Ví dụ</vt:lpstr>
      <vt:lpstr>Ví dụ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name</dc:title>
  <dc:creator>Microsoft Office User</dc:creator>
  <cp:lastModifiedBy>Windows User</cp:lastModifiedBy>
  <cp:revision>138</cp:revision>
  <dcterms:created xsi:type="dcterms:W3CDTF">2017-10-15T21:55:47Z</dcterms:created>
  <dcterms:modified xsi:type="dcterms:W3CDTF">2018-05-27T10:25:29Z</dcterms:modified>
</cp:coreProperties>
</file>