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34" r:id="rId1"/>
    <p:sldMasterId id="2147485053" r:id="rId2"/>
  </p:sldMasterIdLst>
  <p:notesMasterIdLst>
    <p:notesMasterId r:id="rId27"/>
  </p:notesMasterIdLst>
  <p:handoutMasterIdLst>
    <p:handoutMasterId r:id="rId28"/>
  </p:handoutMasterIdLst>
  <p:sldIdLst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09" r:id="rId26"/>
  </p:sldIdLst>
  <p:sldSz cx="9144000" cy="6858000" type="screen4x3"/>
  <p:notesSz cx="6918325" cy="93853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66FF"/>
    <a:srgbClr val="66FF33"/>
    <a:srgbClr val="FFCC00"/>
    <a:srgbClr val="3333FF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83" autoAdjust="0"/>
  </p:normalViewPr>
  <p:slideViewPr>
    <p:cSldViewPr snapToGrid="0" snapToObjects="1">
      <p:cViewPr varScale="1">
        <p:scale>
          <a:sx n="57" d="100"/>
          <a:sy n="57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4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5" rIns="94708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pPr>
              <a:defRPr/>
            </a:pPr>
            <a:fld id="{F7E0CAF0-A662-490A-8C90-C3EE09505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53088" cy="51435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029200"/>
            <a:ext cx="7772400" cy="933450"/>
          </a:xfr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816604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46722-8C7A-4CB3-94B3-A4C4BE0540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"/>
            <a:ext cx="9144000" cy="51530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BC04E-573D-48AE-9749-18A9B50471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050"/>
            <a:ext cx="20574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26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1435100"/>
            <a:ext cx="20574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688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0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1CEA0-7265-48A3-A063-05E9F1459C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E6B58-4D37-4478-A3D5-BC205BFC58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B05C2-2758-480C-9601-20FB27DE5F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5800" y="15240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495800" y="23622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495800" y="32004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95800" y="40386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1066800"/>
            <a:ext cx="2514599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657600" cy="23622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514599" y="3581400"/>
            <a:ext cx="251459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181600" y="3581400"/>
            <a:ext cx="3657600" cy="24384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4904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858000" y="3581400"/>
            <a:ext cx="1981199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2514600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4694904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858001" y="1295400"/>
            <a:ext cx="1981199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e Light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fld id="{6EB7948D-65B7-4FEC-80B5-36D7629B101D}" type="datetimeFigureOut">
              <a:rPr lang="en-US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000000">
                    <a:tint val="75000"/>
                  </a:srgbClr>
                </a:solidFill>
                <a:latin typeface="Tahoma"/>
              </a:defRPr>
            </a:lvl1pPr>
          </a:lstStyle>
          <a:p>
            <a:pPr>
              <a:defRPr/>
            </a:pPr>
            <a:fld id="{06A90091-23EA-4204-9044-EEEA1966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029200"/>
            <a:ext cx="7772400" cy="933450"/>
          </a:xfrm>
        </p:spPr>
        <p:txBody>
          <a:bodyPr anchor="b">
            <a:normAutofit/>
          </a:bodyPr>
          <a:lstStyle>
            <a:lvl1pPr algn="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816604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800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7206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8195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495800"/>
            <a:ext cx="4572000" cy="93345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334000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495800"/>
            <a:ext cx="4572000" cy="933450"/>
          </a:xfrm>
        </p:spPr>
        <p:txBody>
          <a:bodyPr anchor="b">
            <a:normAutofit/>
          </a:bodyPr>
          <a:lstStyle>
            <a:lvl1pPr algn="r">
              <a:defRPr sz="4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334000"/>
            <a:ext cx="6400800" cy="685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8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Arial" pitchFamily="34" charset="0"/>
              <a:buChar char="•"/>
              <a:defRPr sz="2400"/>
            </a:lvl1pPr>
            <a:lvl2pPr marL="628650" indent="-171450">
              <a:buFont typeface="Arial" pitchFamily="34" charset="0"/>
              <a:buChar char="•"/>
              <a:defRPr sz="2000"/>
            </a:lvl2pPr>
            <a:lvl3pPr marL="1085850" indent="-171450">
              <a:buFont typeface="Arial" pitchFamily="34" charset="0"/>
              <a:buChar char="•"/>
              <a:defRPr sz="1800"/>
            </a:lvl3pPr>
            <a:lvl4pPr marL="1543050" indent="-171450">
              <a:buFont typeface="Arial" pitchFamily="34" charset="0"/>
              <a:buChar char="•"/>
              <a:defRPr sz="1600"/>
            </a:lvl4pPr>
            <a:lvl5pPr marL="2000250" indent="-17145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3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 Backgr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87" y="4167187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87" y="2667000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08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265238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981200"/>
            <a:ext cx="3048000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002" y="1265238"/>
            <a:ext cx="30491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002" y="1981200"/>
            <a:ext cx="304919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0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2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8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050"/>
            <a:ext cx="20574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73050"/>
            <a:ext cx="426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1435100"/>
            <a:ext cx="20574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88F7F-2E63-412D-B9F0-25B42C6676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8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688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0" y="51355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1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5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5800" y="15240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495800" y="23622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495800" y="32004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95800" y="4038600"/>
            <a:ext cx="4191000" cy="838200"/>
          </a:xfrm>
        </p:spPr>
        <p:txBody>
          <a:bodyPr anchor="ctr"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1066800"/>
            <a:ext cx="2514599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657600" cy="23622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514599" y="3581400"/>
            <a:ext cx="251459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181600" y="3581400"/>
            <a:ext cx="3657600" cy="24384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4904" y="3581400"/>
            <a:ext cx="1981200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858000" y="3581400"/>
            <a:ext cx="1981199" cy="2544763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2514600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4694904" y="1295400"/>
            <a:ext cx="19812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858001" y="1295400"/>
            <a:ext cx="1981199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1450" indent="-171450">
              <a:buFont typeface="Arial" pitchFamily="34" charset="0"/>
              <a:buChar char="•"/>
              <a:defRPr sz="2400"/>
            </a:lvl1pPr>
            <a:lvl2pPr marL="628650" indent="-171450">
              <a:buFont typeface="Arial" pitchFamily="34" charset="0"/>
              <a:buChar char="•"/>
              <a:defRPr sz="2000"/>
            </a:lvl2pPr>
            <a:lvl3pPr marL="1085850" indent="-171450">
              <a:buFont typeface="Arial" pitchFamily="34" charset="0"/>
              <a:buChar char="•"/>
              <a:defRPr sz="1800"/>
            </a:lvl3pPr>
            <a:lvl4pPr marL="1543050" indent="-171450">
              <a:buFont typeface="Arial" pitchFamily="34" charset="0"/>
              <a:buChar char="•"/>
              <a:defRPr sz="1600"/>
            </a:lvl4pPr>
            <a:lvl5pPr marL="2000250" indent="-17145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2D2D3-C3C4-49C4-B8D8-5B1E86C347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 Backgr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87" y="4167187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87" y="2667000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933-2576-4B83-8ABF-E2EDEFD1D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219200"/>
            <a:ext cx="30480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EBE85-9679-4CF7-A18E-320B015964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265238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1981200"/>
            <a:ext cx="3048000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002" y="1265238"/>
            <a:ext cx="30491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002" y="1981200"/>
            <a:ext cx="304919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F2C1A-0987-41B8-A7E7-1FF1BD3CD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7948D-65B7-4FEC-80B5-36D7629B101D}" type="datetimeFigureOut">
              <a:rPr lang="en-US" smtClean="0"/>
              <a:pPr>
                <a:defRPr/>
              </a:pPr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C2A305-9856-42C3-A1E9-FE7455363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ideo" Target="../media/media1.wmv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media" Target="../media/media1.wm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4000">
              <a:schemeClr val="bg1">
                <a:lumMod val="12000"/>
                <a:lumOff val="88000"/>
              </a:schemeClr>
            </a:gs>
            <a:gs pos="100000">
              <a:schemeClr val="accent1">
                <a:lumMod val="67000"/>
                <a:lumOff val="3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0"/>
            <a:ext cx="238125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19200"/>
            <a:ext cx="6248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slide.mov">
            <a:hlinkClick r:id="" action="ppaction://media"/>
          </p:cNvPr>
          <p:cNvPicPr>
            <a:picLocks noChangeAspect="1"/>
          </p:cNvPicPr>
          <p:nvPr>
            <a:videoFile r:link="rId21"/>
            <p:extLst>
              <p:ext uri="{DAA4B4D4-6D71-4841-9C94-3DE7FCFB9230}">
                <p14:media xmlns:p14="http://schemas.microsoft.com/office/powerpoint/2010/main" r:embed="rId20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0" y="2458"/>
            <a:ext cx="238125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5438775"/>
            <a:ext cx="9144000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5438782"/>
            <a:ext cx="9144000" cy="1419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  <p:sldLayoutId id="2147485046" r:id="rId12"/>
    <p:sldLayoutId id="2147485047" r:id="rId13"/>
    <p:sldLayoutId id="2147485048" r:id="rId14"/>
    <p:sldLayoutId id="2147485049" r:id="rId15"/>
    <p:sldLayoutId id="2147485050" r:id="rId16"/>
    <p:sldLayoutId id="2147485051" r:id="rId17"/>
    <p:sldLayoutId id="2147485052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4000">
              <a:schemeClr val="bg1">
                <a:lumMod val="12000"/>
                <a:lumOff val="88000"/>
              </a:schemeClr>
            </a:gs>
            <a:gs pos="100000">
              <a:schemeClr val="accent1">
                <a:lumMod val="67000"/>
                <a:lumOff val="3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125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0" y="0"/>
            <a:ext cx="238125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19200"/>
            <a:ext cx="6248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4" r:id="rId1"/>
    <p:sldLayoutId id="2147485055" r:id="rId2"/>
    <p:sldLayoutId id="2147485056" r:id="rId3"/>
    <p:sldLayoutId id="2147485057" r:id="rId4"/>
    <p:sldLayoutId id="2147485058" r:id="rId5"/>
    <p:sldLayoutId id="2147485059" r:id="rId6"/>
    <p:sldLayoutId id="2147485060" r:id="rId7"/>
    <p:sldLayoutId id="2147485061" r:id="rId8"/>
    <p:sldLayoutId id="2147485062" r:id="rId9"/>
    <p:sldLayoutId id="2147485063" r:id="rId10"/>
    <p:sldLayoutId id="2147485064" r:id="rId11"/>
    <p:sldLayoutId id="2147485065" r:id="rId12"/>
    <p:sldLayoutId id="2147485066" r:id="rId13"/>
    <p:sldLayoutId id="2147485067" r:id="rId14"/>
    <p:sldLayoutId id="2147485068" r:id="rId15"/>
    <p:sldLayoutId id="2147485069" r:id="rId16"/>
    <p:sldLayoutId id="214748507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890650"/>
            <a:ext cx="7772400" cy="933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C++: Exercises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Presenter: Dr. Ha Viet </a:t>
            </a:r>
            <a:r>
              <a:rPr lang="en-US" dirty="0" err="1" smtClean="0"/>
              <a:t>Uyen</a:t>
            </a:r>
            <a:r>
              <a:rPr lang="en-US" dirty="0" smtClean="0"/>
              <a:t> </a:t>
            </a:r>
            <a:r>
              <a:rPr lang="en-US" dirty="0" err="1" smtClean="0"/>
              <a:t>Synh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value does </a:t>
            </a:r>
            <a:r>
              <a:rPr lang="en-US" dirty="0" err="1"/>
              <a:t>testarray</a:t>
            </a:r>
            <a:r>
              <a:rPr lang="en-US" dirty="0"/>
              <a:t>[2][1][0] in the sample code above contain?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testarray</a:t>
            </a:r>
            <a:r>
              <a:rPr lang="en-US" dirty="0"/>
              <a:t>[3][2][2] = {</a:t>
            </a:r>
          </a:p>
          <a:p>
            <a:r>
              <a:rPr lang="en-US" dirty="0"/>
              <a:t>1, 2, 3, 4, 5, 6, 7, 8, 9, 10, 11, 12}; </a:t>
            </a:r>
          </a:p>
          <a:p>
            <a:r>
              <a:rPr lang="en-US" dirty="0"/>
              <a:t>a)3		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5		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7	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) 9		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/>
              <a:t>)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number will z in the sample code above contain?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z,x</a:t>
            </a:r>
            <a:r>
              <a:rPr lang="en-US" dirty="0"/>
              <a:t>=5,y=-10,a=4,b=2;</a:t>
            </a:r>
          </a:p>
          <a:p>
            <a:r>
              <a:rPr lang="en-US" dirty="0"/>
              <a:t>z = x++ - --y * b / a;</a:t>
            </a:r>
          </a:p>
          <a:p>
            <a:r>
              <a:rPr lang="en-US" dirty="0"/>
              <a:t>a</a:t>
            </a:r>
            <a:r>
              <a:rPr lang="en-US" dirty="0" smtClean="0"/>
              <a:t>) 5</a:t>
            </a:r>
            <a:r>
              <a:rPr lang="en-US" dirty="0"/>
              <a:t>		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) 6		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) 10		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) 11		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/>
              <a:t>) </a:t>
            </a:r>
            <a:r>
              <a:rPr lang="en-US" dirty="0" smtClean="0"/>
              <a:t>12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Point out the error, if any in the for loop.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	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    for(;;) 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&gt;10)</a:t>
            </a:r>
          </a:p>
          <a:p>
            <a:r>
              <a:rPr lang="en-US" dirty="0"/>
              <a:t>           break;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A.	There should be a condition in the for loop</a:t>
            </a:r>
          </a:p>
          <a:p>
            <a:r>
              <a:rPr lang="en-US" dirty="0"/>
              <a:t>B.	The two semicolons should be dropped</a:t>
            </a:r>
          </a:p>
          <a:p>
            <a:r>
              <a:rPr lang="en-US" dirty="0"/>
              <a:t>C.	The for loop should be replaced with while loop.</a:t>
            </a:r>
          </a:p>
          <a:p>
            <a:r>
              <a:rPr lang="en-US" dirty="0"/>
              <a:t>D.	No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the program?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=-3, j=2, k=0, m;</a:t>
            </a:r>
          </a:p>
          <a:p>
            <a:r>
              <a:rPr lang="en-US" dirty="0"/>
              <a:t>    m = ++</a:t>
            </a:r>
            <a:r>
              <a:rPr lang="en-US" dirty="0" err="1"/>
              <a:t>i</a:t>
            </a:r>
            <a:r>
              <a:rPr lang="en-US" dirty="0"/>
              <a:t> &amp;&amp; ++j &amp;&amp; ++k;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("%d, %d, %d, %d\n", </a:t>
            </a:r>
            <a:r>
              <a:rPr lang="en-US" dirty="0" err="1"/>
              <a:t>i</a:t>
            </a:r>
            <a:r>
              <a:rPr lang="en-US" dirty="0"/>
              <a:t>, j, k, m);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-</a:t>
            </a:r>
            <a:r>
              <a:rPr lang="en-US" dirty="0"/>
              <a:t>2, 3, 1, 1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2</a:t>
            </a:r>
            <a:r>
              <a:rPr lang="en-US" dirty="0"/>
              <a:t>, 3, 1, 2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</a:t>
            </a:r>
            <a:r>
              <a:rPr lang="en-US" dirty="0"/>
              <a:t>, 2, 3, 1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3</a:t>
            </a:r>
            <a:r>
              <a:rPr lang="en-US" dirty="0"/>
              <a:t>, 3, 1, 2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will be the output of the program?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*, </a:t>
            </a:r>
            <a:r>
              <a:rPr lang="en-US" dirty="0" err="1"/>
              <a:t>int</a:t>
            </a:r>
            <a:r>
              <a:rPr lang="en-US" dirty="0"/>
              <a:t>*);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=5, j=2;</a:t>
            </a:r>
          </a:p>
          <a:p>
            <a:r>
              <a:rPr lang="en-US" dirty="0"/>
              <a:t>    fun(&amp;</a:t>
            </a:r>
            <a:r>
              <a:rPr lang="en-US" dirty="0" err="1"/>
              <a:t>i</a:t>
            </a:r>
            <a:r>
              <a:rPr lang="en-US" dirty="0"/>
              <a:t>, &amp;j);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("%d, %d",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*j) {</a:t>
            </a:r>
          </a:p>
          <a:p>
            <a:r>
              <a:rPr lang="en-US" dirty="0"/>
              <a:t>    *</a:t>
            </a:r>
            <a:r>
              <a:rPr lang="en-US" dirty="0" err="1"/>
              <a:t>i</a:t>
            </a:r>
            <a:r>
              <a:rPr lang="en-US" dirty="0"/>
              <a:t> = *</a:t>
            </a:r>
            <a:r>
              <a:rPr lang="en-US" dirty="0" err="1"/>
              <a:t>i</a:t>
            </a:r>
            <a:r>
              <a:rPr lang="en-US" dirty="0"/>
              <a:t>**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*j = *j**j;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5</a:t>
            </a:r>
            <a:r>
              <a:rPr lang="en-US" dirty="0"/>
              <a:t>, 2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10</a:t>
            </a:r>
            <a:r>
              <a:rPr lang="en-US" dirty="0"/>
              <a:t>, 4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2</a:t>
            </a:r>
            <a:r>
              <a:rPr lang="en-US" dirty="0"/>
              <a:t>, 5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25</a:t>
            </a:r>
            <a:r>
              <a:rPr lang="en-US" dirty="0"/>
              <a:t>,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be the content of '</a:t>
            </a:r>
            <a:r>
              <a:rPr lang="en-US" dirty="0" err="1"/>
              <a:t>file.c</a:t>
            </a:r>
            <a:r>
              <a:rPr lang="en-US" dirty="0"/>
              <a:t>' after executing the following program?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FILE *fp1, *fp2;</a:t>
            </a:r>
          </a:p>
          <a:p>
            <a:r>
              <a:rPr lang="en-US" dirty="0"/>
              <a:t>    fp1=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file.c</a:t>
            </a:r>
            <a:r>
              <a:rPr lang="en-US" dirty="0"/>
              <a:t>", "w");	    fp2=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file.c</a:t>
            </a:r>
            <a:r>
              <a:rPr lang="en-US" dirty="0"/>
              <a:t>", "w");</a:t>
            </a:r>
          </a:p>
          <a:p>
            <a:r>
              <a:rPr lang="en-US" dirty="0"/>
              <a:t>    </a:t>
            </a:r>
            <a:r>
              <a:rPr lang="en-US" dirty="0" err="1"/>
              <a:t>fputc</a:t>
            </a:r>
            <a:r>
              <a:rPr lang="en-US" dirty="0"/>
              <a:t>('A', fp1);		    </a:t>
            </a:r>
            <a:r>
              <a:rPr lang="en-US" dirty="0" err="1"/>
              <a:t>fputc</a:t>
            </a:r>
            <a:r>
              <a:rPr lang="en-US" dirty="0"/>
              <a:t>('B', fp2);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(fp1);			    </a:t>
            </a:r>
            <a:r>
              <a:rPr lang="en-US" dirty="0" err="1"/>
              <a:t>fclose</a:t>
            </a:r>
            <a:r>
              <a:rPr lang="en-US" dirty="0"/>
              <a:t>(fp2);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B</a:t>
            </a:r>
            <a:r>
              <a:rPr lang="en-US" dirty="0"/>
              <a:t>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B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B </a:t>
            </a:r>
            <a:r>
              <a:rPr lang="en-US" dirty="0" err="1"/>
              <a:t>B</a:t>
            </a:r>
            <a:r>
              <a:rPr lang="en-US" dirty="0"/>
              <a:t>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Error </a:t>
            </a:r>
            <a:r>
              <a:rPr lang="en-US" dirty="0"/>
              <a:t>in opening file 'file1.c'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will be the output of the program 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static char *s[] = {"black", "white", "pink", "violet"};</a:t>
            </a:r>
          </a:p>
          <a:p>
            <a:r>
              <a:rPr lang="en-US" dirty="0"/>
              <a:t>    char **</a:t>
            </a:r>
            <a:r>
              <a:rPr lang="en-US" dirty="0" err="1"/>
              <a:t>ptr</a:t>
            </a:r>
            <a:r>
              <a:rPr lang="en-US" dirty="0"/>
              <a:t>[] = {s+3, s+2, s+1, s}, ***p;</a:t>
            </a:r>
          </a:p>
          <a:p>
            <a:r>
              <a:rPr lang="en-US" dirty="0"/>
              <a:t>    p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    ++p;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("%s", **p+1);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ink</a:t>
            </a:r>
            <a:r>
              <a:rPr lang="en-US" dirty="0"/>
              <a:t>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err="1" smtClean="0"/>
              <a:t>ack</a:t>
            </a:r>
            <a:r>
              <a:rPr lang="en-US" dirty="0"/>
              <a:t>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err="1" smtClean="0"/>
              <a:t>ite</a:t>
            </a:r>
            <a:r>
              <a:rPr lang="en-US" dirty="0"/>
              <a:t>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let</a:t>
            </a:r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values of the following expressions given a natural number 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02" y="2071254"/>
            <a:ext cx="182165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reverses a string.</a:t>
            </a:r>
          </a:p>
          <a:p>
            <a:r>
              <a:rPr lang="en-US" dirty="0"/>
              <a:t>char *</a:t>
            </a:r>
            <a:r>
              <a:rPr lang="en-US" dirty="0" err="1"/>
              <a:t>mystrrev</a:t>
            </a:r>
            <a:r>
              <a:rPr lang="en-US" dirty="0"/>
              <a:t>(char *s);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program that calculates the values of below </a:t>
            </a:r>
            <a:r>
              <a:rPr lang="en-US" dirty="0" smtClean="0"/>
              <a:t>expressions. </a:t>
            </a:r>
            <a:r>
              <a:rPr lang="en-US" dirty="0"/>
              <a:t>You can assume that n &amp; x are passed 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23" y="2165003"/>
            <a:ext cx="2537066" cy="165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2944" y="1219200"/>
            <a:ext cx="7786255" cy="4906963"/>
          </a:xfrm>
        </p:spPr>
        <p:txBody>
          <a:bodyPr>
            <a:normAutofit lnSpcReduction="10000"/>
          </a:bodyPr>
          <a:lstStyle/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What will be the output of following program </a:t>
            </a:r>
            <a:r>
              <a:rPr lang="en-US" sz="1400" dirty="0" smtClean="0">
                <a:latin typeface="Century Gothic"/>
                <a:ea typeface="Century Gothic"/>
                <a:cs typeface="Times New Roman"/>
              </a:rPr>
              <a:t>?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#include&lt;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iostream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&gt;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int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 main( )        {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     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int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=2,j=3,k,l;              float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a,b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;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      k =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/j * j;              l =  j/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 * j;              a =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/j * j;              b = j/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 *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i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;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      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std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::</a:t>
            </a:r>
            <a:r>
              <a:rPr lang="en-US" sz="1400" dirty="0" err="1">
                <a:latin typeface="Century Gothic"/>
                <a:ea typeface="Century Gothic"/>
                <a:cs typeface="Times New Roman"/>
              </a:rPr>
              <a:t>cout</a:t>
            </a:r>
            <a:r>
              <a:rPr lang="en-US" sz="1400" dirty="0">
                <a:latin typeface="Century Gothic"/>
                <a:ea typeface="Century Gothic"/>
                <a:cs typeface="Times New Roman"/>
              </a:rPr>
              <a:t>&lt;&lt;k &lt;&lt;l &lt;&lt;a &lt;&lt;b;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      return 0;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       }  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a.	3, 0, 0, 0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b.	0, 3, 0.000000, 2.000000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latin typeface="Century Gothic"/>
                <a:ea typeface="Century Gothic"/>
                <a:cs typeface="Times New Roman"/>
              </a:rPr>
              <a:t>c.	0,0,0,0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pPr marL="1783080" marR="26924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lphaLcPeriod" startAt="4"/>
            </a:pPr>
            <a:r>
              <a:rPr lang="en-US" sz="1400" dirty="0" smtClean="0">
                <a:latin typeface="Century Gothic"/>
                <a:ea typeface="Century Gothic"/>
                <a:cs typeface="Times New Roman"/>
              </a:rPr>
              <a:t>Error</a:t>
            </a:r>
          </a:p>
          <a:p>
            <a:pPr marL="1440180" marR="26924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latin typeface="Century Gothic"/>
                <a:ea typeface="Century Gothic"/>
                <a:cs typeface="Times New Roman"/>
              </a:rPr>
              <a:t>..</a:t>
            </a:r>
            <a:endParaRPr lang="en-US" dirty="0">
              <a:latin typeface="Century Gothic"/>
              <a:ea typeface="Century Gothic"/>
              <a:cs typeface="Times New Roman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35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19.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arrays of integers a1, a2, . . . , an, b1, b2, . . . , </a:t>
            </a:r>
            <a:r>
              <a:rPr lang="en-US" dirty="0" err="1"/>
              <a:t>bn</a:t>
            </a:r>
            <a:r>
              <a:rPr lang="en-US" dirty="0"/>
              <a:t> where </a:t>
            </a:r>
            <a:r>
              <a:rPr lang="en-US" dirty="0" err="1"/>
              <a:t>ai≠aj</a:t>
            </a:r>
            <a:r>
              <a:rPr lang="en-US" dirty="0"/>
              <a:t> or </a:t>
            </a:r>
            <a:r>
              <a:rPr lang="en-US" dirty="0" err="1"/>
              <a:t>bi≠bj</a:t>
            </a:r>
            <a:r>
              <a:rPr lang="en-US" dirty="0"/>
              <a:t> if i ≠ j.</a:t>
            </a:r>
          </a:p>
          <a:p>
            <a:r>
              <a:rPr lang="en-US" dirty="0"/>
              <a:t>a)	Find the intersection of two above arrays.</a:t>
            </a:r>
          </a:p>
          <a:p>
            <a:r>
              <a:rPr lang="en-US" dirty="0"/>
              <a:t>b)	Find the union of two above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20.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natural number is perfect </a:t>
            </a:r>
            <a:r>
              <a:rPr lang="en-US" dirty="0" err="1"/>
              <a:t>iff</a:t>
            </a:r>
            <a:r>
              <a:rPr lang="en-US" dirty="0"/>
              <a:t> the sum of its factors equals itself. Ex: 6 is a perfect number because 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/>
              <a:t>= 1+ 2+3.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21.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program that’s calculates the value of the expression f(t,2s, 1.17) + f(2.2, t, s-t) where: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can assume that s &amp; t are passed in.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28" y="1878676"/>
            <a:ext cx="2833431" cy="82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22.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program to input an integer n. Then create an array with n integers. Check if the array is symmetric or not. Example: 1 2 3 3 2 1 : symmetric, 1 2 3 2 1: symmetric, 1 2 3 4: not 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01750"/>
            <a:ext cx="3810000" cy="3810000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359742" y="228600"/>
            <a:ext cx="6174658" cy="79216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184324" name="Content Placeholder 6"/>
          <p:cNvSpPr>
            <a:spLocks noGrp="1"/>
          </p:cNvSpPr>
          <p:nvPr>
            <p:ph sz="half" idx="4294967295"/>
          </p:nvPr>
        </p:nvSpPr>
        <p:spPr>
          <a:xfrm>
            <a:off x="5410200" y="5525240"/>
            <a:ext cx="3733800" cy="4191000"/>
          </a:xfrm>
        </p:spPr>
        <p:txBody>
          <a:bodyPr/>
          <a:lstStyle/>
          <a:p>
            <a:pPr marL="0" indent="0" eaLnBrk="1" hangingPunct="1"/>
            <a:r>
              <a:rPr lang="en-US" dirty="0">
                <a:sym typeface="Wingdings" pitchFamily="2" charset="2"/>
              </a:rPr>
              <a:t> </a:t>
            </a:r>
            <a:r>
              <a:rPr lang="en-US" dirty="0"/>
              <a:t>hvusynh@hcmiu.edu.vn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following program ?</a:t>
            </a:r>
          </a:p>
          <a:p>
            <a:r>
              <a:rPr lang="en-US" dirty="0"/>
              <a:t>           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main( )            { </a:t>
            </a:r>
          </a:p>
          <a:p>
            <a:r>
              <a:rPr lang="en-US" dirty="0"/>
              <a:t>                 float a=5,b=2;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c,d</a:t>
            </a:r>
            <a:r>
              <a:rPr lang="en-US" dirty="0"/>
              <a:t>;</a:t>
            </a:r>
          </a:p>
          <a:p>
            <a:r>
              <a:rPr lang="en-US" dirty="0"/>
              <a:t>                 c =</a:t>
            </a:r>
            <a:r>
              <a:rPr lang="en-US" dirty="0" err="1"/>
              <a:t>a%d</a:t>
            </a:r>
            <a:r>
              <a:rPr lang="en-US" dirty="0"/>
              <a:t>;                  d =a/2;</a:t>
            </a:r>
          </a:p>
          <a:p>
            <a:r>
              <a:rPr lang="en-US" dirty="0"/>
              <a:t>         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&lt;&lt;d;</a:t>
            </a:r>
          </a:p>
          <a:p>
            <a:r>
              <a:rPr lang="en-US" dirty="0"/>
              <a:t>                 return 0;</a:t>
            </a:r>
          </a:p>
          <a:p>
            <a:r>
              <a:rPr lang="en-US" dirty="0"/>
              <a:t>           }  </a:t>
            </a:r>
          </a:p>
          <a:p>
            <a:r>
              <a:rPr lang="en-US" dirty="0"/>
              <a:t>a.	3</a:t>
            </a:r>
          </a:p>
          <a:p>
            <a:r>
              <a:rPr lang="en-US" dirty="0"/>
              <a:t>b.	2</a:t>
            </a:r>
          </a:p>
          <a:p>
            <a:r>
              <a:rPr lang="en-US" dirty="0"/>
              <a:t>c.	Error</a:t>
            </a:r>
          </a:p>
          <a:p>
            <a:pPr marL="457200" indent="-457200">
              <a:buAutoNum type="alphaLcPeriod" startAt="4"/>
            </a:pPr>
            <a:r>
              <a:rPr lang="en-US" dirty="0" smtClean="0"/>
              <a:t>None </a:t>
            </a:r>
            <a:r>
              <a:rPr lang="en-US" dirty="0"/>
              <a:t>of </a:t>
            </a:r>
            <a:r>
              <a:rPr lang="en-US" dirty="0" smtClean="0"/>
              <a:t>above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will be the output of the program?</a:t>
            </a:r>
          </a:p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a[5] = {5, 1, 15, 20, 25};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m;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++a[1];</a:t>
            </a:r>
          </a:p>
          <a:p>
            <a:r>
              <a:rPr lang="en-US" dirty="0"/>
              <a:t>    j = a[1]++;</a:t>
            </a:r>
          </a:p>
          <a:p>
            <a:r>
              <a:rPr lang="en-US" dirty="0"/>
              <a:t>    m = a[</a:t>
            </a:r>
            <a:r>
              <a:rPr lang="en-US" dirty="0" err="1"/>
              <a:t>i</a:t>
            </a:r>
            <a:r>
              <a:rPr lang="en-US" dirty="0"/>
              <a:t>++];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&lt;&lt;”,”&lt;&lt; j &lt;&lt;”,”&lt;&lt; m;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2</a:t>
            </a:r>
            <a:r>
              <a:rPr lang="en-US" dirty="0"/>
              <a:t>, 1, 15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</a:t>
            </a:r>
            <a:r>
              <a:rPr lang="en-US" dirty="0"/>
              <a:t>, 2, 5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3</a:t>
            </a:r>
            <a:r>
              <a:rPr lang="en-US" dirty="0"/>
              <a:t>, 2, 15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2</a:t>
            </a:r>
            <a:r>
              <a:rPr lang="en-US" dirty="0"/>
              <a:t>, 3, </a:t>
            </a:r>
            <a:r>
              <a:rPr lang="en-US" dirty="0" smtClean="0"/>
              <a:t>20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many times "hello" is get printed?</a:t>
            </a:r>
          </a:p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for(x=-1; x&lt;=10; x++)     {</a:t>
            </a:r>
          </a:p>
          <a:p>
            <a:r>
              <a:rPr lang="en-US" dirty="0"/>
              <a:t>        if(x &lt; 5)</a:t>
            </a:r>
          </a:p>
          <a:p>
            <a:r>
              <a:rPr lang="en-US" dirty="0"/>
              <a:t>            continue;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break;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&lt;&lt;"hello";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Infinite </a:t>
            </a:r>
            <a:r>
              <a:rPr lang="en-US" dirty="0"/>
              <a:t>times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11 </a:t>
            </a:r>
            <a:r>
              <a:rPr lang="en-US" dirty="0"/>
              <a:t>times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0 </a:t>
            </a:r>
            <a:r>
              <a:rPr lang="en-US" dirty="0"/>
              <a:t>times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10 times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the program?</a:t>
            </a:r>
          </a:p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  for(; </a:t>
            </a:r>
            <a:r>
              <a:rPr lang="en-US" dirty="0" err="1"/>
              <a:t>i</a:t>
            </a:r>
            <a:r>
              <a:rPr lang="en-US" dirty="0"/>
              <a:t>&lt;=5;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/>
              <a:t>    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457200" indent="-457200">
              <a:buAutoNum type="alphaUcPeriod"/>
            </a:pPr>
            <a:r>
              <a:rPr lang="en-US" dirty="0" smtClean="0"/>
              <a:t>0</a:t>
            </a:r>
            <a:r>
              <a:rPr lang="en-US" dirty="0"/>
              <a:t>, 1, 2, 3, 4, 5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5</a:t>
            </a:r>
            <a:r>
              <a:rPr lang="en-US" dirty="0"/>
              <a:t>	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1</a:t>
            </a:r>
            <a:r>
              <a:rPr lang="en-US" dirty="0"/>
              <a:t>, 2, 3, 4		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Ex6.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What is the output of the following code?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main()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s=0;</a:t>
            </a:r>
          </a:p>
          <a:p>
            <a:r>
              <a:rPr lang="en-US" dirty="0"/>
              <a:t>   while(s++&lt;10)    {</a:t>
            </a:r>
          </a:p>
          <a:p>
            <a:r>
              <a:rPr lang="en-US" dirty="0"/>
              <a:t>      if(s&lt;4 &amp;&amp; s&lt;9)</a:t>
            </a:r>
          </a:p>
          <a:p>
            <a:r>
              <a:rPr lang="en-US" dirty="0"/>
              <a:t>         continue;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\</a:t>
            </a:r>
            <a:r>
              <a:rPr lang="en-US" dirty="0" err="1"/>
              <a:t>t",s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a) 1 2 3 4 5 6 7 8 9 </a:t>
            </a:r>
          </a:p>
          <a:p>
            <a:r>
              <a:rPr lang="en-US" dirty="0"/>
              <a:t>b) 1 2 3 10 </a:t>
            </a:r>
          </a:p>
          <a:p>
            <a:r>
              <a:rPr lang="en-US" dirty="0"/>
              <a:t>c) 4 5 6 7 8 9 10 </a:t>
            </a:r>
          </a:p>
          <a:p>
            <a:r>
              <a:rPr lang="en-US" dirty="0"/>
              <a:t>d) 4 5 6 7 8 9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output of this program?</a:t>
            </a:r>
          </a:p>
          <a:p>
            <a:r>
              <a:rPr lang="en-US" dirty="0"/>
              <a:t>main() {</a:t>
            </a:r>
          </a:p>
          <a:p>
            <a:r>
              <a:rPr lang="en-US" dirty="0"/>
              <a:t>char thought[2][30]={"Don`t walk in front of me</a:t>
            </a:r>
            <a:r>
              <a:rPr lang="en-US" dirty="0" smtClean="0"/>
              <a:t>..",</a:t>
            </a:r>
          </a:p>
          <a:p>
            <a:r>
              <a:rPr lang="en-US" dirty="0"/>
              <a:t>	</a:t>
            </a:r>
            <a:r>
              <a:rPr lang="en-US" dirty="0" smtClean="0"/>
              <a:t>	        "</a:t>
            </a:r>
            <a:r>
              <a:rPr lang="en-US" dirty="0"/>
              <a:t>I am not follow"};</a:t>
            </a:r>
          </a:p>
          <a:p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c%c</a:t>
            </a:r>
            <a:r>
              <a:rPr lang="en-US" dirty="0"/>
              <a:t>",*(thought[0]+9),*(*(thought+0)+5));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a) k </a:t>
            </a:r>
            <a:r>
              <a:rPr lang="en-US" dirty="0" err="1"/>
              <a:t>k</a:t>
            </a:r>
            <a:r>
              <a:rPr lang="en-US" dirty="0"/>
              <a:t> </a:t>
            </a:r>
          </a:p>
          <a:p>
            <a:r>
              <a:rPr lang="en-US" dirty="0"/>
              <a:t>b) Don`t walk in front of me </a:t>
            </a:r>
          </a:p>
          <a:p>
            <a:r>
              <a:rPr lang="en-US" dirty="0"/>
              <a:t>c) I may not follow </a:t>
            </a:r>
          </a:p>
          <a:p>
            <a:r>
              <a:rPr lang="en-US" dirty="0"/>
              <a:t>d) K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the output of the following code?</a:t>
            </a:r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&amp;, </a:t>
            </a:r>
            <a:r>
              <a:rPr lang="en-US" dirty="0" err="1"/>
              <a:t>int</a:t>
            </a:r>
            <a:r>
              <a:rPr lang="en-US" dirty="0"/>
              <a:t>&amp;); </a:t>
            </a:r>
          </a:p>
          <a:p>
            <a:r>
              <a:rPr lang="en-US" dirty="0"/>
              <a:t>void main()  { </a:t>
            </a:r>
          </a:p>
          <a:p>
            <a:r>
              <a:rPr lang="en-US" dirty="0" err="1"/>
              <a:t>int</a:t>
            </a:r>
            <a:r>
              <a:rPr lang="en-US" dirty="0"/>
              <a:t> a = 10,b=20; </a:t>
            </a:r>
          </a:p>
          <a:p>
            <a:r>
              <a:rPr lang="en-US" dirty="0"/>
              <a:t>swap (a++,b++); </a:t>
            </a:r>
          </a:p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\</a:t>
            </a:r>
            <a:r>
              <a:rPr lang="en-US" dirty="0" err="1"/>
              <a:t>t%d</a:t>
            </a:r>
            <a:r>
              <a:rPr lang="en-US" dirty="0"/>
              <a:t>\</a:t>
            </a:r>
            <a:r>
              <a:rPr lang="en-US" dirty="0" err="1"/>
              <a:t>t",a</a:t>
            </a:r>
            <a:r>
              <a:rPr lang="en-US" dirty="0"/>
              <a:t>, b);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&amp; x, </a:t>
            </a:r>
            <a:r>
              <a:rPr lang="en-US" dirty="0" err="1"/>
              <a:t>int</a:t>
            </a:r>
            <a:r>
              <a:rPr lang="en-US" dirty="0"/>
              <a:t>&amp; y)  { </a:t>
            </a:r>
          </a:p>
          <a:p>
            <a:r>
              <a:rPr lang="en-US" dirty="0"/>
              <a:t>x+=2; </a:t>
            </a:r>
          </a:p>
          <a:p>
            <a:r>
              <a:rPr lang="en-US" dirty="0"/>
              <a:t>y+=3;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a) 14, 24 </a:t>
            </a:r>
          </a:p>
          <a:p>
            <a:r>
              <a:rPr lang="en-US" dirty="0"/>
              <a:t>b) 11, 21 </a:t>
            </a:r>
          </a:p>
          <a:p>
            <a:r>
              <a:rPr lang="en-US" dirty="0"/>
              <a:t>c) 10, 20 </a:t>
            </a:r>
          </a:p>
          <a:p>
            <a:r>
              <a:rPr lang="en-US" dirty="0"/>
              <a:t>d) Error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PresenterMedia.com Animated Theme">
  <a:themeElements>
    <a:clrScheme name="countdow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64BD"/>
      </a:accent2>
      <a:accent3>
        <a:srgbClr val="4F59BD"/>
      </a:accent3>
      <a:accent4>
        <a:srgbClr val="4C99C0"/>
      </a:accent4>
      <a:accent5>
        <a:srgbClr val="1F497D"/>
      </a:accent5>
      <a:accent6>
        <a:srgbClr val="F79646"/>
      </a:accent6>
      <a:hlink>
        <a:srgbClr val="FAC08F"/>
      </a:hlink>
      <a:folHlink>
        <a:srgbClr val="97480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esenterMedia.com Static Theme">
  <a:themeElements>
    <a:clrScheme name="countdow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64BD"/>
      </a:accent2>
      <a:accent3>
        <a:srgbClr val="4F59BD"/>
      </a:accent3>
      <a:accent4>
        <a:srgbClr val="4C99C0"/>
      </a:accent4>
      <a:accent5>
        <a:srgbClr val="1F497D"/>
      </a:accent5>
      <a:accent6>
        <a:srgbClr val="F79646"/>
      </a:accent6>
      <a:hlink>
        <a:srgbClr val="FAC08F"/>
      </a:hlink>
      <a:folHlink>
        <a:srgbClr val="97480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autumn_abstract_2010</Template>
  <TotalTime>3389</TotalTime>
  <Words>1132</Words>
  <Application>Microsoft Office PowerPoint</Application>
  <PresentationFormat>On-screen Show (4:3)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6_PresenterMedia.com Animated Theme</vt:lpstr>
      <vt:lpstr>2_PresenterMedia.com Static Theme</vt:lpstr>
      <vt:lpstr>C++: Exercises</vt:lpstr>
      <vt:lpstr>Ex1</vt:lpstr>
      <vt:lpstr>Ex2.</vt:lpstr>
      <vt:lpstr>Ex3.</vt:lpstr>
      <vt:lpstr>Ex4.</vt:lpstr>
      <vt:lpstr>Ex5.</vt:lpstr>
      <vt:lpstr>Ex6.</vt:lpstr>
      <vt:lpstr>Ex7.</vt:lpstr>
      <vt:lpstr>Ex8.</vt:lpstr>
      <vt:lpstr>Ex9.</vt:lpstr>
      <vt:lpstr>Ex10.</vt:lpstr>
      <vt:lpstr>Ex11.</vt:lpstr>
      <vt:lpstr>Ex12.</vt:lpstr>
      <vt:lpstr>Ex13.</vt:lpstr>
      <vt:lpstr>Ex14.</vt:lpstr>
      <vt:lpstr>Ex15.</vt:lpstr>
      <vt:lpstr>Ex16.</vt:lpstr>
      <vt:lpstr>Ex17.</vt:lpstr>
      <vt:lpstr>Ex 18.</vt:lpstr>
      <vt:lpstr>Ex 19.</vt:lpstr>
      <vt:lpstr>Ex 20.</vt:lpstr>
      <vt:lpstr>Ex 21.</vt:lpstr>
      <vt:lpstr>Ex 22.</vt:lpstr>
      <vt:lpstr>Any Questions?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Ha Synh</dc:creator>
  <cp:lastModifiedBy>HaSynh</cp:lastModifiedBy>
  <cp:revision>168</cp:revision>
  <cp:lastPrinted>1998-09-15T17:57:57Z</cp:lastPrinted>
  <dcterms:created xsi:type="dcterms:W3CDTF">1999-07-26T21:29:53Z</dcterms:created>
  <dcterms:modified xsi:type="dcterms:W3CDTF">2013-07-23T02:15:10Z</dcterms:modified>
  <cp:category>DSA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r8>1</vt:r8>
  </property>
</Properties>
</file>