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9" r:id="rId4"/>
    <p:sldId id="257" r:id="rId5"/>
    <p:sldId id="277" r:id="rId6"/>
    <p:sldId id="278" r:id="rId7"/>
    <p:sldId id="258" r:id="rId8"/>
    <p:sldId id="259" r:id="rId9"/>
    <p:sldId id="280" r:id="rId10"/>
    <p:sldId id="260" r:id="rId11"/>
    <p:sldId id="261" r:id="rId12"/>
    <p:sldId id="281" r:id="rId13"/>
    <p:sldId id="262" r:id="rId14"/>
    <p:sldId id="286" r:id="rId15"/>
    <p:sldId id="287" r:id="rId16"/>
    <p:sldId id="288" r:id="rId17"/>
    <p:sldId id="289" r:id="rId18"/>
    <p:sldId id="263" r:id="rId19"/>
    <p:sldId id="264" r:id="rId20"/>
    <p:sldId id="265" r:id="rId21"/>
    <p:sldId id="266" r:id="rId22"/>
    <p:sldId id="282" r:id="rId23"/>
    <p:sldId id="283" r:id="rId24"/>
    <p:sldId id="284" r:id="rId25"/>
    <p:sldId id="285" r:id="rId26"/>
    <p:sldId id="267" r:id="rId27"/>
    <p:sldId id="290" r:id="rId28"/>
    <p:sldId id="291" r:id="rId29"/>
    <p:sldId id="268" r:id="rId30"/>
    <p:sldId id="269" r:id="rId31"/>
    <p:sldId id="270" r:id="rId32"/>
    <p:sldId id="271" r:id="rId33"/>
    <p:sldId id="272" r:id="rId34"/>
    <p:sldId id="274" r:id="rId35"/>
    <p:sldId id="275"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72" d="100"/>
          <a:sy n="72" d="100"/>
        </p:scale>
        <p:origin x="6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6E2E-E081-4EB5-812E-EEE2E6114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8A70DA-01E8-40AB-8688-02E6FB595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BC890B-ED06-45E8-B6AC-5F127726E5DB}"/>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5" name="Footer Placeholder 4">
            <a:extLst>
              <a:ext uri="{FF2B5EF4-FFF2-40B4-BE49-F238E27FC236}">
                <a16:creationId xmlns:a16="http://schemas.microsoft.com/office/drawing/2014/main" id="{D01E5279-02C4-4BE6-B03A-FF7A68DFA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608A4-80E0-4FDF-9027-9177C1C31806}"/>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341702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4A69-5998-43F2-B2E7-70BC943B00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1FED5F-FBAA-46AD-899D-2B35A5FB78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E87D5-C32C-47E4-A43B-988E1D6F1411}"/>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5" name="Footer Placeholder 4">
            <a:extLst>
              <a:ext uri="{FF2B5EF4-FFF2-40B4-BE49-F238E27FC236}">
                <a16:creationId xmlns:a16="http://schemas.microsoft.com/office/drawing/2014/main" id="{039CAAD0-4177-434F-A0F7-524721C33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C5D2D-B225-434B-9D02-A55F63CC54D6}"/>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243080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23C60-5C18-4136-8792-BE364847B8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38BDBC-C50C-4220-A4BD-3D5CE4AF24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F727B-BD38-4C7F-960E-CA82003C3349}"/>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5" name="Footer Placeholder 4">
            <a:extLst>
              <a:ext uri="{FF2B5EF4-FFF2-40B4-BE49-F238E27FC236}">
                <a16:creationId xmlns:a16="http://schemas.microsoft.com/office/drawing/2014/main" id="{529D501D-14B0-420E-A5BB-D51E57E13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C908E-AC3D-4AC0-BE91-0FE588533716}"/>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25680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CC6-103B-4F45-91DA-C296C9F19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C63DD-3E67-4245-9401-46E766CB3C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B242B-D7C0-4D1B-A87B-35714CCF85ED}"/>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5" name="Footer Placeholder 4">
            <a:extLst>
              <a:ext uri="{FF2B5EF4-FFF2-40B4-BE49-F238E27FC236}">
                <a16:creationId xmlns:a16="http://schemas.microsoft.com/office/drawing/2014/main" id="{FB1D1748-E512-47A0-861B-4B90934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0DD06-DD98-4C42-A3F1-5DEBEC4A5898}"/>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87740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70A6-AAD3-42DF-A9A0-A3E753BDEA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2ADF37-FB76-4631-AC08-9E88AC0324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001EEE-47BF-41DB-837C-5635119DBE4E}"/>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5" name="Footer Placeholder 4">
            <a:extLst>
              <a:ext uri="{FF2B5EF4-FFF2-40B4-BE49-F238E27FC236}">
                <a16:creationId xmlns:a16="http://schemas.microsoft.com/office/drawing/2014/main" id="{CAF05C37-4536-4881-B731-DDF7BCFFD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3C032-833B-4AE7-973C-77E2611E41B8}"/>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181452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C9EE-7DF8-4542-8CA1-DCADAEDCB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36137-9B25-4BAB-97F2-0314D09EC0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6233E7-62C2-4C88-AF1A-E1E93FF11B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CD1294-2A57-4FEF-A647-F1BE3799F288}"/>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6" name="Footer Placeholder 5">
            <a:extLst>
              <a:ext uri="{FF2B5EF4-FFF2-40B4-BE49-F238E27FC236}">
                <a16:creationId xmlns:a16="http://schemas.microsoft.com/office/drawing/2014/main" id="{EDC102E9-7DC1-42A0-8E45-C5665BA2E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EFA5B-D9AD-4B72-9C73-5AF9430C83A1}"/>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207177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25D5-06D6-476D-A721-325B57BDD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3962FC-BC9E-455C-90F4-36FF792A3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E2EFB6-4CA2-47EB-9672-B1F3575E4F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BB1222-79BC-4430-9855-918E8B005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93B2E6-1581-4F97-BEC3-CB0F497DC0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60A4-AF04-46BD-AD1B-67B58BF16364}"/>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8" name="Footer Placeholder 7">
            <a:extLst>
              <a:ext uri="{FF2B5EF4-FFF2-40B4-BE49-F238E27FC236}">
                <a16:creationId xmlns:a16="http://schemas.microsoft.com/office/drawing/2014/main" id="{2FFA4806-EF69-4724-A222-06DB43AB7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702DDE-0525-42B7-BDF1-00FEAEFB34F2}"/>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305123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CB0F-F3EA-43B6-A67C-70F55F660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09F8B-CEDF-4D02-B1A3-ED652AD45E4E}"/>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4" name="Footer Placeholder 3">
            <a:extLst>
              <a:ext uri="{FF2B5EF4-FFF2-40B4-BE49-F238E27FC236}">
                <a16:creationId xmlns:a16="http://schemas.microsoft.com/office/drawing/2014/main" id="{1CC96576-C09E-42C2-9BC1-B54788F35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6760FA-C010-4943-82DF-9EE398910451}"/>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353120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961165-F4BA-4EEE-8850-CFD1F65B58E9}"/>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3" name="Footer Placeholder 2">
            <a:extLst>
              <a:ext uri="{FF2B5EF4-FFF2-40B4-BE49-F238E27FC236}">
                <a16:creationId xmlns:a16="http://schemas.microsoft.com/office/drawing/2014/main" id="{AD279FA7-E174-4A8C-B1D2-904B011BE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A338E-967F-4898-867D-9F359F05F9CB}"/>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53267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862D-5C77-4FE2-BCB7-38CE91054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595E02-B498-4FB7-BD1C-5D0BF34A9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F0FF23-52A2-46B0-B8D1-ADD7E745D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7A9352-7A28-4CFE-B5FA-74A178C2F284}"/>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6" name="Footer Placeholder 5">
            <a:extLst>
              <a:ext uri="{FF2B5EF4-FFF2-40B4-BE49-F238E27FC236}">
                <a16:creationId xmlns:a16="http://schemas.microsoft.com/office/drawing/2014/main" id="{20423667-E73C-4D2D-93EA-BF3965509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1CEE7-C192-41F6-ABE8-AB36F16675B5}"/>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426964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9683-1DEE-435A-AA4F-F08D6CE8C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CEE28D-7175-49A1-9A48-F23487BD4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5E8BDE-5989-4BFB-8048-29B2F00A0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468D64-2DF5-4679-B0A9-E230A957A8DB}"/>
              </a:ext>
            </a:extLst>
          </p:cNvPr>
          <p:cNvSpPr>
            <a:spLocks noGrp="1"/>
          </p:cNvSpPr>
          <p:nvPr>
            <p:ph type="dt" sz="half" idx="10"/>
          </p:nvPr>
        </p:nvSpPr>
        <p:spPr/>
        <p:txBody>
          <a:bodyPr/>
          <a:lstStyle/>
          <a:p>
            <a:fld id="{4198209A-85BC-41BA-9479-74859B721470}" type="datetimeFigureOut">
              <a:rPr lang="en-US" smtClean="0"/>
              <a:t>12/27/2017</a:t>
            </a:fld>
            <a:endParaRPr lang="en-US"/>
          </a:p>
        </p:txBody>
      </p:sp>
      <p:sp>
        <p:nvSpPr>
          <p:cNvPr id="6" name="Footer Placeholder 5">
            <a:extLst>
              <a:ext uri="{FF2B5EF4-FFF2-40B4-BE49-F238E27FC236}">
                <a16:creationId xmlns:a16="http://schemas.microsoft.com/office/drawing/2014/main" id="{D7401F1E-5B75-451A-A985-F59A38AD4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62C1B-DE08-4A77-A8A4-590AEF252EF7}"/>
              </a:ext>
            </a:extLst>
          </p:cNvPr>
          <p:cNvSpPr>
            <a:spLocks noGrp="1"/>
          </p:cNvSpPr>
          <p:nvPr>
            <p:ph type="sldNum" sz="quarter" idx="12"/>
          </p:nvPr>
        </p:nvSpPr>
        <p:spPr/>
        <p:txBody>
          <a:bodyPr/>
          <a:lstStyle/>
          <a:p>
            <a:fld id="{5C555652-E6A5-4BB2-AAC1-7683FFB77545}" type="slidenum">
              <a:rPr lang="en-US" smtClean="0"/>
              <a:t>‹#›</a:t>
            </a:fld>
            <a:endParaRPr lang="en-US"/>
          </a:p>
        </p:txBody>
      </p:sp>
    </p:spTree>
    <p:extLst>
      <p:ext uri="{BB962C8B-B14F-4D97-AF65-F5344CB8AC3E}">
        <p14:creationId xmlns:p14="http://schemas.microsoft.com/office/powerpoint/2010/main" val="264142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64DF3-3955-4C58-969F-962E23ADB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6BF88-0516-44B0-B69B-4F481A975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16D5D-76D2-4221-88D3-2E7E2C0A1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8209A-85BC-41BA-9479-74859B721470}" type="datetimeFigureOut">
              <a:rPr lang="en-US" smtClean="0"/>
              <a:t>12/27/2017</a:t>
            </a:fld>
            <a:endParaRPr lang="en-US"/>
          </a:p>
        </p:txBody>
      </p:sp>
      <p:sp>
        <p:nvSpPr>
          <p:cNvPr id="5" name="Footer Placeholder 4">
            <a:extLst>
              <a:ext uri="{FF2B5EF4-FFF2-40B4-BE49-F238E27FC236}">
                <a16:creationId xmlns:a16="http://schemas.microsoft.com/office/drawing/2014/main" id="{940E4DDE-F92C-47AC-91E7-6F9665926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F895F-1B59-4415-8573-1FDFDF28B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55652-E6A5-4BB2-AAC1-7683FFB77545}" type="slidenum">
              <a:rPr lang="en-US" smtClean="0"/>
              <a:t>‹#›</a:t>
            </a:fld>
            <a:endParaRPr lang="en-US"/>
          </a:p>
        </p:txBody>
      </p:sp>
    </p:spTree>
    <p:extLst>
      <p:ext uri="{BB962C8B-B14F-4D97-AF65-F5344CB8AC3E}">
        <p14:creationId xmlns:p14="http://schemas.microsoft.com/office/powerpoint/2010/main" val="325216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hyperlink" Target="http://codeforces.com/contest/81/problem/A" TargetMode="External"/><Relationship Id="rId2" Type="http://schemas.openxmlformats.org/officeDocument/2006/relationships/hyperlink" Target="http://codeforces.com/problemset/problem/26/B" TargetMode="External"/><Relationship Id="rId1" Type="http://schemas.openxmlformats.org/officeDocument/2006/relationships/slideLayout" Target="../slideLayouts/slideLayout2.xml"/><Relationship Id="rId5" Type="http://schemas.openxmlformats.org/officeDocument/2006/relationships/hyperlink" Target="https://www.hackerearth.com/practice/data-structures/arrays/1-d/practice-problems/algorithm/the-amazing-race-1/" TargetMode="External"/><Relationship Id="rId4" Type="http://schemas.openxmlformats.org/officeDocument/2006/relationships/hyperlink" Target="http://acmicpc-vietnam.github.io/2016/regional/problems.pdf"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2" Type="http://schemas.openxmlformats.org/officeDocument/2006/relationships/hyperlink" Target="http://www.cplusplus.com/reference/deque/dequ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hyperlink" Target="https://hochiminh17.kattis.com/problems/icpcawards" TargetMode="External"/><Relationship Id="rId2" Type="http://schemas.openxmlformats.org/officeDocument/2006/relationships/hyperlink" Target="http://www.mediafire.com/file/5o1gllos4gjkz3k/STL.pdf" TargetMode="External"/><Relationship Id="rId1" Type="http://schemas.openxmlformats.org/officeDocument/2006/relationships/slideLayout" Target="../slideLayouts/slideLayout2.xml"/><Relationship Id="rId4" Type="http://schemas.openxmlformats.org/officeDocument/2006/relationships/hyperlink" Target="https://www.hackerearth.com/practice/algorithms/searching/binary-search/practice-problems/algorithm/bishu-and-soldiers/" TargetMode="Externa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wmf"/></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hackerearth.com/practice/algorithms/graphs/graph-representation/practice-problems/algorithm/monk-in-the-real-estate/" TargetMode="External"/><Relationship Id="rId2" Type="http://schemas.openxmlformats.org/officeDocument/2006/relationships/hyperlink" Target="https://www.hackerearth.com/practice/algorithms/graphs/graph-representation/practice-problems/algorithm/monk-at-the-graph-factor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10.bin"/><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odeforces.com/contest/264/problem/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3773-A702-4A87-912A-7DC86E79C4D5}"/>
              </a:ext>
            </a:extLst>
          </p:cNvPr>
          <p:cNvSpPr>
            <a:spLocks noGrp="1"/>
          </p:cNvSpPr>
          <p:nvPr>
            <p:ph type="ctrTitle"/>
          </p:nvPr>
        </p:nvSpPr>
        <p:spPr>
          <a:xfrm>
            <a:off x="1524000" y="711546"/>
            <a:ext cx="9144000" cy="997985"/>
          </a:xfrm>
        </p:spPr>
        <p:txBody>
          <a:bodyPr>
            <a:normAutofit fontScale="90000"/>
          </a:bodyPr>
          <a:lstStyle/>
          <a:p>
            <a:r>
              <a:rPr lang="en-US" dirty="0"/>
              <a:t>Basic data structure and Graph</a:t>
            </a:r>
          </a:p>
        </p:txBody>
      </p:sp>
      <p:sp>
        <p:nvSpPr>
          <p:cNvPr id="3" name="Subtitle 2">
            <a:extLst>
              <a:ext uri="{FF2B5EF4-FFF2-40B4-BE49-F238E27FC236}">
                <a16:creationId xmlns:a16="http://schemas.microsoft.com/office/drawing/2014/main" id="{E16787AD-F50F-4773-8781-98F59F10612F}"/>
              </a:ext>
            </a:extLst>
          </p:cNvPr>
          <p:cNvSpPr>
            <a:spLocks noGrp="1"/>
          </p:cNvSpPr>
          <p:nvPr>
            <p:ph type="subTitle" idx="1"/>
          </p:nvPr>
        </p:nvSpPr>
        <p:spPr>
          <a:xfrm>
            <a:off x="1524000" y="1974575"/>
            <a:ext cx="9144000" cy="3283226"/>
          </a:xfrm>
        </p:spPr>
        <p:txBody>
          <a:bodyPr>
            <a:normAutofit fontScale="92500" lnSpcReduction="10000"/>
          </a:bodyPr>
          <a:lstStyle/>
          <a:p>
            <a:endParaRPr lang="en-US" dirty="0"/>
          </a:p>
          <a:p>
            <a:pPr marL="457200" indent="-457200" algn="l">
              <a:buFont typeface="+mj-lt"/>
              <a:buAutoNum type="arabicPeriod"/>
            </a:pPr>
            <a:r>
              <a:rPr lang="en-US" dirty="0"/>
              <a:t>Array</a:t>
            </a:r>
          </a:p>
          <a:p>
            <a:pPr marL="457200" indent="-457200" algn="l">
              <a:buFont typeface="+mj-lt"/>
              <a:buAutoNum type="arabicPeriod"/>
            </a:pPr>
            <a:r>
              <a:rPr lang="en-US" dirty="0"/>
              <a:t>Stack</a:t>
            </a:r>
          </a:p>
          <a:p>
            <a:pPr marL="457200" indent="-457200" algn="l">
              <a:buFont typeface="+mj-lt"/>
              <a:buAutoNum type="arabicPeriod"/>
            </a:pPr>
            <a:r>
              <a:rPr lang="en-US" dirty="0"/>
              <a:t>Queue</a:t>
            </a:r>
          </a:p>
          <a:p>
            <a:pPr marL="457200" indent="-457200" algn="l">
              <a:buFont typeface="+mj-lt"/>
              <a:buAutoNum type="arabicPeriod"/>
            </a:pPr>
            <a:r>
              <a:rPr lang="en-US" dirty="0"/>
              <a:t>Deque</a:t>
            </a:r>
          </a:p>
          <a:p>
            <a:pPr marL="457200" indent="-457200" algn="l">
              <a:buFont typeface="+mj-lt"/>
              <a:buAutoNum type="arabicPeriod"/>
            </a:pPr>
            <a:r>
              <a:rPr lang="en-US" dirty="0"/>
              <a:t>STL</a:t>
            </a:r>
          </a:p>
          <a:p>
            <a:pPr marL="457200" indent="-457200" algn="l">
              <a:buFont typeface="+mj-lt"/>
              <a:buAutoNum type="arabicPeriod"/>
            </a:pPr>
            <a:r>
              <a:rPr lang="en-US" dirty="0"/>
              <a:t>Graph</a:t>
            </a:r>
          </a:p>
          <a:p>
            <a:pPr marL="457200" indent="-457200" algn="l">
              <a:buFont typeface="+mj-lt"/>
              <a:buAutoNum type="arabicPeriod"/>
            </a:pPr>
            <a:r>
              <a:rPr lang="en-US" dirty="0"/>
              <a:t>Tree </a:t>
            </a:r>
          </a:p>
        </p:txBody>
      </p:sp>
    </p:spTree>
    <p:extLst>
      <p:ext uri="{BB962C8B-B14F-4D97-AF65-F5344CB8AC3E}">
        <p14:creationId xmlns:p14="http://schemas.microsoft.com/office/powerpoint/2010/main" val="95554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A2F8-9A6B-48B5-A187-828978998E98}"/>
              </a:ext>
            </a:extLst>
          </p:cNvPr>
          <p:cNvSpPr>
            <a:spLocks noGrp="1"/>
          </p:cNvSpPr>
          <p:nvPr>
            <p:ph type="title"/>
          </p:nvPr>
        </p:nvSpPr>
        <p:spPr/>
        <p:txBody>
          <a:bodyPr/>
          <a:lstStyle/>
          <a:p>
            <a:pPr algn="ctr"/>
            <a:r>
              <a:rPr lang="en-US" dirty="0"/>
              <a:t>Stack, Queue</a:t>
            </a:r>
          </a:p>
        </p:txBody>
      </p:sp>
      <p:sp>
        <p:nvSpPr>
          <p:cNvPr id="3" name="Content Placeholder 2">
            <a:extLst>
              <a:ext uri="{FF2B5EF4-FFF2-40B4-BE49-F238E27FC236}">
                <a16:creationId xmlns:a16="http://schemas.microsoft.com/office/drawing/2014/main" id="{0A15E5DF-FA93-4359-B7C3-EB7469C0D974}"/>
              </a:ext>
            </a:extLst>
          </p:cNvPr>
          <p:cNvSpPr>
            <a:spLocks noGrp="1"/>
          </p:cNvSpPr>
          <p:nvPr>
            <p:ph idx="1"/>
          </p:nvPr>
        </p:nvSpPr>
        <p:spPr>
          <a:xfrm>
            <a:off x="3067050" y="2002571"/>
            <a:ext cx="6057900" cy="701795"/>
          </a:xfrm>
        </p:spPr>
        <p:txBody>
          <a:bodyPr>
            <a:normAutofit fontScale="92500" lnSpcReduction="20000"/>
          </a:bodyPr>
          <a:lstStyle/>
          <a:p>
            <a:r>
              <a:rPr lang="en-US" sz="2400" dirty="0"/>
              <a:t>Stack: First In Last Out (FILO)</a:t>
            </a:r>
          </a:p>
          <a:p>
            <a:r>
              <a:rPr lang="en-US" sz="2400" dirty="0"/>
              <a:t>Queue: First In First Out (FIFO)</a:t>
            </a:r>
          </a:p>
          <a:p>
            <a:pPr marL="0" indent="0">
              <a:buNone/>
            </a:pPr>
            <a:endParaRPr lang="en-US" sz="2400" dirty="0"/>
          </a:p>
        </p:txBody>
      </p:sp>
      <p:pic>
        <p:nvPicPr>
          <p:cNvPr id="2050" name="Picture 2" descr="Kết quả hình ảnh cho stack queue">
            <a:extLst>
              <a:ext uri="{FF2B5EF4-FFF2-40B4-BE49-F238E27FC236}">
                <a16:creationId xmlns:a16="http://schemas.microsoft.com/office/drawing/2014/main" id="{2F1B41F0-7D53-4257-9F37-371BAE3EA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408" y="3016249"/>
            <a:ext cx="7023652" cy="300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3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54B8-E140-445C-8710-39DD8BB95071}"/>
              </a:ext>
            </a:extLst>
          </p:cNvPr>
          <p:cNvSpPr>
            <a:spLocks noGrp="1"/>
          </p:cNvSpPr>
          <p:nvPr>
            <p:ph type="title"/>
          </p:nvPr>
        </p:nvSpPr>
        <p:spPr/>
        <p:txBody>
          <a:bodyPr/>
          <a:lstStyle/>
          <a:p>
            <a:pPr algn="ctr"/>
            <a:r>
              <a:rPr lang="en-US" dirty="0"/>
              <a:t>Stack, Queue</a:t>
            </a:r>
          </a:p>
        </p:txBody>
      </p:sp>
      <p:sp>
        <p:nvSpPr>
          <p:cNvPr id="3" name="Content Placeholder 2">
            <a:extLst>
              <a:ext uri="{FF2B5EF4-FFF2-40B4-BE49-F238E27FC236}">
                <a16:creationId xmlns:a16="http://schemas.microsoft.com/office/drawing/2014/main" id="{5180D674-A805-42C1-BA5F-176C40F5AE3D}"/>
              </a:ext>
            </a:extLst>
          </p:cNvPr>
          <p:cNvSpPr>
            <a:spLocks noGrp="1"/>
          </p:cNvSpPr>
          <p:nvPr>
            <p:ph idx="1"/>
          </p:nvPr>
        </p:nvSpPr>
        <p:spPr/>
        <p:txBody>
          <a:bodyPr/>
          <a:lstStyle/>
          <a:p>
            <a:r>
              <a:rPr lang="en-US" dirty="0"/>
              <a:t>Available in C++</a:t>
            </a:r>
          </a:p>
          <a:p>
            <a:r>
              <a:rPr lang="en-US" dirty="0"/>
              <a:t>For reference go to cplusplus.com</a:t>
            </a:r>
          </a:p>
          <a:p>
            <a:r>
              <a:rPr lang="en-US" dirty="0"/>
              <a:t>Example problem: Given an array a. Find the first element to the left that is smaller than a[</a:t>
            </a:r>
            <a:r>
              <a:rPr lang="en-US" dirty="0" err="1"/>
              <a:t>i</a:t>
            </a:r>
            <a:r>
              <a:rPr lang="en-US" dirty="0"/>
              <a:t>] ( 1 &lt;= </a:t>
            </a:r>
            <a:r>
              <a:rPr lang="en-US" dirty="0" err="1"/>
              <a:t>i</a:t>
            </a:r>
            <a:r>
              <a:rPr lang="en-US" dirty="0"/>
              <a:t> &lt;= n)</a:t>
            </a:r>
          </a:p>
          <a:p>
            <a:r>
              <a:rPr lang="en-US" dirty="0"/>
              <a:t>With this problem we can do a O(n^2) brute force algorithm</a:t>
            </a:r>
          </a:p>
          <a:p>
            <a:r>
              <a:rPr lang="en-US" dirty="0"/>
              <a:t>With stack we can do in O(n)</a:t>
            </a:r>
          </a:p>
          <a:p>
            <a:pPr marL="0" indent="0">
              <a:buNone/>
            </a:pPr>
            <a:endParaRPr lang="en-US" dirty="0"/>
          </a:p>
        </p:txBody>
      </p:sp>
    </p:spTree>
    <p:extLst>
      <p:ext uri="{BB962C8B-B14F-4D97-AF65-F5344CB8AC3E}">
        <p14:creationId xmlns:p14="http://schemas.microsoft.com/office/powerpoint/2010/main" val="361938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BC140D21-504D-480E-B966-DE278DA7A27C}"/>
              </a:ext>
            </a:extLst>
          </p:cNvPr>
          <p:cNvGraphicFramePr>
            <a:graphicFrameLocks noGrp="1" noChangeAspect="1"/>
          </p:cNvGraphicFramePr>
          <p:nvPr>
            <p:ph idx="1"/>
            <p:extLst>
              <p:ext uri="{D42A27DB-BD31-4B8C-83A1-F6EECF244321}">
                <p14:modId xmlns:p14="http://schemas.microsoft.com/office/powerpoint/2010/main" val="4191049959"/>
              </p:ext>
            </p:extLst>
          </p:nvPr>
        </p:nvGraphicFramePr>
        <p:xfrm>
          <a:off x="0" y="0"/>
          <a:ext cx="12192000" cy="6855969"/>
        </p:xfrm>
        <a:graphic>
          <a:graphicData uri="http://schemas.openxmlformats.org/presentationml/2006/ole">
            <mc:AlternateContent xmlns:mc="http://schemas.openxmlformats.org/markup-compatibility/2006">
              <mc:Choice xmlns:v="urn:schemas-microsoft-com:vml" Requires="v">
                <p:oleObj spid="_x0000_s2091" name="Document" r:id="rId3" imgW="8124840" imgH="5418000" progId="Word.OpenDocumentText.12">
                  <p:embed/>
                </p:oleObj>
              </mc:Choice>
              <mc:Fallback>
                <p:oleObj name="Document" r:id="rId3" imgW="8124840" imgH="5418000" progId="Word.OpenDocumentText.12">
                  <p:embed/>
                  <p:pic>
                    <p:nvPicPr>
                      <p:cNvPr id="0" name=""/>
                      <p:cNvPicPr/>
                      <p:nvPr/>
                    </p:nvPicPr>
                    <p:blipFill>
                      <a:blip r:embed="rId4"/>
                      <a:stretch>
                        <a:fillRect/>
                      </a:stretch>
                    </p:blipFill>
                    <p:spPr>
                      <a:xfrm>
                        <a:off x="0" y="0"/>
                        <a:ext cx="12192000" cy="6855969"/>
                      </a:xfrm>
                      <a:prstGeom prst="rect">
                        <a:avLst/>
                      </a:prstGeom>
                    </p:spPr>
                  </p:pic>
                </p:oleObj>
              </mc:Fallback>
            </mc:AlternateContent>
          </a:graphicData>
        </a:graphic>
      </p:graphicFrame>
    </p:spTree>
    <p:extLst>
      <p:ext uri="{BB962C8B-B14F-4D97-AF65-F5344CB8AC3E}">
        <p14:creationId xmlns:p14="http://schemas.microsoft.com/office/powerpoint/2010/main" val="10661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E8AE-40B9-4536-A604-8A4F14822EA3}"/>
              </a:ext>
            </a:extLst>
          </p:cNvPr>
          <p:cNvSpPr>
            <a:spLocks noGrp="1"/>
          </p:cNvSpPr>
          <p:nvPr>
            <p:ph type="title"/>
          </p:nvPr>
        </p:nvSpPr>
        <p:spPr/>
        <p:txBody>
          <a:bodyPr/>
          <a:lstStyle/>
          <a:p>
            <a:pPr algn="ctr"/>
            <a:r>
              <a:rPr lang="en-US" dirty="0"/>
              <a:t>Stack, Queue</a:t>
            </a:r>
          </a:p>
        </p:txBody>
      </p:sp>
      <p:sp>
        <p:nvSpPr>
          <p:cNvPr id="3" name="Content Placeholder 2">
            <a:extLst>
              <a:ext uri="{FF2B5EF4-FFF2-40B4-BE49-F238E27FC236}">
                <a16:creationId xmlns:a16="http://schemas.microsoft.com/office/drawing/2014/main" id="{7D0E9CCC-6872-4AA5-9CBA-E4610B92F22D}"/>
              </a:ext>
            </a:extLst>
          </p:cNvPr>
          <p:cNvSpPr>
            <a:spLocks noGrp="1"/>
          </p:cNvSpPr>
          <p:nvPr>
            <p:ph idx="1"/>
          </p:nvPr>
        </p:nvSpPr>
        <p:spPr>
          <a:xfrm>
            <a:off x="838200" y="1825625"/>
            <a:ext cx="10515600" cy="2613853"/>
          </a:xfrm>
        </p:spPr>
        <p:txBody>
          <a:bodyPr>
            <a:normAutofit/>
          </a:bodyPr>
          <a:lstStyle/>
          <a:p>
            <a:r>
              <a:rPr lang="en-US" sz="2400" dirty="0">
                <a:hlinkClick r:id="rId2"/>
              </a:rPr>
              <a:t>http://codeforces.com/problemset/problem/26/B</a:t>
            </a:r>
            <a:endParaRPr lang="en-US" sz="2400" dirty="0"/>
          </a:p>
          <a:p>
            <a:r>
              <a:rPr lang="en-US" sz="2400" dirty="0">
                <a:hlinkClick r:id="rId3"/>
              </a:rPr>
              <a:t>http://codeforces.com/contest/81/problem/A</a:t>
            </a:r>
            <a:endParaRPr lang="en-US" sz="2400" dirty="0"/>
          </a:p>
          <a:p>
            <a:r>
              <a:rPr lang="en-US" sz="2400" dirty="0">
                <a:hlinkClick r:id="rId4"/>
              </a:rPr>
              <a:t>http://acmicpc-vietnam.github.io/2016/regional/problems.pdf</a:t>
            </a:r>
            <a:r>
              <a:rPr lang="en-US" sz="2400" dirty="0"/>
              <a:t> ( Solve A using queue)</a:t>
            </a:r>
          </a:p>
          <a:p>
            <a:r>
              <a:rPr lang="en-US" sz="2400" dirty="0">
                <a:hlinkClick r:id="rId5"/>
              </a:rPr>
              <a:t>https://www.hackerearth.com/practice/data-structures/arrays/1-d/practice-problems/algorithm/the-amazing-race-1/</a:t>
            </a:r>
            <a:endParaRPr lang="en-US" sz="2400" dirty="0"/>
          </a:p>
          <a:p>
            <a:endParaRPr lang="en-US" sz="2400" dirty="0"/>
          </a:p>
        </p:txBody>
      </p:sp>
    </p:spTree>
    <p:extLst>
      <p:ext uri="{BB962C8B-B14F-4D97-AF65-F5344CB8AC3E}">
        <p14:creationId xmlns:p14="http://schemas.microsoft.com/office/powerpoint/2010/main" val="293465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C2AC-BAC7-4A5F-B557-BD0DB091423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B7991B6-01C1-4992-8A44-4788DCD843EB}"/>
              </a:ext>
            </a:extLst>
          </p:cNvPr>
          <p:cNvGraphicFramePr>
            <a:graphicFrameLocks noGrp="1" noChangeAspect="1"/>
          </p:cNvGraphicFramePr>
          <p:nvPr>
            <p:ph idx="1"/>
            <p:extLst>
              <p:ext uri="{D42A27DB-BD31-4B8C-83A1-F6EECF244321}">
                <p14:modId xmlns:p14="http://schemas.microsoft.com/office/powerpoint/2010/main" val="1049563435"/>
              </p:ext>
            </p:extLst>
          </p:nvPr>
        </p:nvGraphicFramePr>
        <p:xfrm>
          <a:off x="0" y="0"/>
          <a:ext cx="12176832" cy="8378739"/>
        </p:xfrm>
        <a:graphic>
          <a:graphicData uri="http://schemas.openxmlformats.org/presentationml/2006/ole">
            <mc:AlternateContent xmlns:mc="http://schemas.openxmlformats.org/markup-compatibility/2006">
              <mc:Choice xmlns:v="urn:schemas-microsoft-com:vml" Requires="v">
                <p:oleObj spid="_x0000_s3089" name="Document" r:id="rId3" imgW="8232840" imgH="5418000" progId="Word.OpenDocumentText.12">
                  <p:embed/>
                </p:oleObj>
              </mc:Choice>
              <mc:Fallback>
                <p:oleObj name="Document" r:id="rId3" imgW="8232840" imgH="5418000" progId="Word.OpenDocumentText.12">
                  <p:embed/>
                  <p:pic>
                    <p:nvPicPr>
                      <p:cNvPr id="0" name=""/>
                      <p:cNvPicPr/>
                      <p:nvPr/>
                    </p:nvPicPr>
                    <p:blipFill>
                      <a:blip r:embed="rId4"/>
                      <a:stretch>
                        <a:fillRect/>
                      </a:stretch>
                    </p:blipFill>
                    <p:spPr>
                      <a:xfrm>
                        <a:off x="0" y="0"/>
                        <a:ext cx="12176832" cy="8378739"/>
                      </a:xfrm>
                      <a:prstGeom prst="rect">
                        <a:avLst/>
                      </a:prstGeom>
                    </p:spPr>
                  </p:pic>
                </p:oleObj>
              </mc:Fallback>
            </mc:AlternateContent>
          </a:graphicData>
        </a:graphic>
      </p:graphicFrame>
    </p:spTree>
    <p:extLst>
      <p:ext uri="{BB962C8B-B14F-4D97-AF65-F5344CB8AC3E}">
        <p14:creationId xmlns:p14="http://schemas.microsoft.com/office/powerpoint/2010/main" val="190931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6E28-F383-4550-8D58-8FB35E7B087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8C80DF5-0D07-4C7D-B1CC-41C2683E39B2}"/>
              </a:ext>
            </a:extLst>
          </p:cNvPr>
          <p:cNvGraphicFramePr>
            <a:graphicFrameLocks noGrp="1" noChangeAspect="1"/>
          </p:cNvGraphicFramePr>
          <p:nvPr>
            <p:ph idx="1"/>
            <p:extLst>
              <p:ext uri="{D42A27DB-BD31-4B8C-83A1-F6EECF244321}">
                <p14:modId xmlns:p14="http://schemas.microsoft.com/office/powerpoint/2010/main" val="4268753436"/>
              </p:ext>
            </p:extLst>
          </p:nvPr>
        </p:nvGraphicFramePr>
        <p:xfrm>
          <a:off x="0" y="0"/>
          <a:ext cx="12192000" cy="7288695"/>
        </p:xfrm>
        <a:graphic>
          <a:graphicData uri="http://schemas.openxmlformats.org/presentationml/2006/ole">
            <mc:AlternateContent xmlns:mc="http://schemas.openxmlformats.org/markup-compatibility/2006">
              <mc:Choice xmlns:v="urn:schemas-microsoft-com:vml" Requires="v">
                <p:oleObj spid="_x0000_s4110" name="Document" r:id="rId3" imgW="8176320" imgH="5247000" progId="Word.OpenDocumentText.12">
                  <p:embed/>
                </p:oleObj>
              </mc:Choice>
              <mc:Fallback>
                <p:oleObj name="Document" r:id="rId3" imgW="8176320" imgH="5247000" progId="Word.OpenDocumentText.12">
                  <p:embed/>
                  <p:pic>
                    <p:nvPicPr>
                      <p:cNvPr id="0" name=""/>
                      <p:cNvPicPr/>
                      <p:nvPr/>
                    </p:nvPicPr>
                    <p:blipFill>
                      <a:blip r:embed="rId4"/>
                      <a:stretch>
                        <a:fillRect/>
                      </a:stretch>
                    </p:blipFill>
                    <p:spPr>
                      <a:xfrm>
                        <a:off x="0" y="0"/>
                        <a:ext cx="12192000" cy="7288695"/>
                      </a:xfrm>
                      <a:prstGeom prst="rect">
                        <a:avLst/>
                      </a:prstGeom>
                    </p:spPr>
                  </p:pic>
                </p:oleObj>
              </mc:Fallback>
            </mc:AlternateContent>
          </a:graphicData>
        </a:graphic>
      </p:graphicFrame>
    </p:spTree>
    <p:extLst>
      <p:ext uri="{BB962C8B-B14F-4D97-AF65-F5344CB8AC3E}">
        <p14:creationId xmlns:p14="http://schemas.microsoft.com/office/powerpoint/2010/main" val="240933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24E4433-6DDB-4F14-8B1B-8E4B0E9F8EEF}"/>
              </a:ext>
            </a:extLst>
          </p:cNvPr>
          <p:cNvGraphicFramePr>
            <a:graphicFrameLocks noGrp="1" noChangeAspect="1"/>
          </p:cNvGraphicFramePr>
          <p:nvPr>
            <p:ph idx="1"/>
            <p:extLst>
              <p:ext uri="{D42A27DB-BD31-4B8C-83A1-F6EECF244321}">
                <p14:modId xmlns:p14="http://schemas.microsoft.com/office/powerpoint/2010/main" val="3762888221"/>
              </p:ext>
            </p:extLst>
          </p:nvPr>
        </p:nvGraphicFramePr>
        <p:xfrm>
          <a:off x="0" y="868363"/>
          <a:ext cx="10755313" cy="11122025"/>
        </p:xfrm>
        <a:graphic>
          <a:graphicData uri="http://schemas.openxmlformats.org/presentationml/2006/ole">
            <mc:AlternateContent xmlns:mc="http://schemas.openxmlformats.org/markup-compatibility/2006">
              <mc:Choice xmlns:v="urn:schemas-microsoft-com:vml" Requires="v">
                <p:oleObj spid="_x0000_s5133" name="Document" r:id="rId3" imgW="7445880" imgH="7700040" progId="Word.OpenDocumentText.12">
                  <p:embed/>
                </p:oleObj>
              </mc:Choice>
              <mc:Fallback>
                <p:oleObj name="Document" r:id="rId3" imgW="7445880" imgH="7700040" progId="Word.OpenDocumentText.12">
                  <p:embed/>
                  <p:pic>
                    <p:nvPicPr>
                      <p:cNvPr id="0" name=""/>
                      <p:cNvPicPr/>
                      <p:nvPr/>
                    </p:nvPicPr>
                    <p:blipFill>
                      <a:blip r:embed="rId4"/>
                      <a:stretch>
                        <a:fillRect/>
                      </a:stretch>
                    </p:blipFill>
                    <p:spPr>
                      <a:xfrm>
                        <a:off x="0" y="868363"/>
                        <a:ext cx="10755313" cy="11122025"/>
                      </a:xfrm>
                      <a:prstGeom prst="rect">
                        <a:avLst/>
                      </a:prstGeom>
                    </p:spPr>
                  </p:pic>
                </p:oleObj>
              </mc:Fallback>
            </mc:AlternateContent>
          </a:graphicData>
        </a:graphic>
      </p:graphicFrame>
    </p:spTree>
    <p:extLst>
      <p:ext uri="{BB962C8B-B14F-4D97-AF65-F5344CB8AC3E}">
        <p14:creationId xmlns:p14="http://schemas.microsoft.com/office/powerpoint/2010/main" val="388919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12D9EE9-56E0-4B49-891C-A5E1A80606B0}"/>
              </a:ext>
            </a:extLst>
          </p:cNvPr>
          <p:cNvGraphicFramePr>
            <a:graphicFrameLocks noGrp="1" noChangeAspect="1"/>
          </p:cNvGraphicFramePr>
          <p:nvPr>
            <p:ph idx="1"/>
            <p:extLst>
              <p:ext uri="{D42A27DB-BD31-4B8C-83A1-F6EECF244321}">
                <p14:modId xmlns:p14="http://schemas.microsoft.com/office/powerpoint/2010/main" val="2085923338"/>
              </p:ext>
            </p:extLst>
          </p:nvPr>
        </p:nvGraphicFramePr>
        <p:xfrm>
          <a:off x="904875" y="225287"/>
          <a:ext cx="10382250" cy="6923088"/>
        </p:xfrm>
        <a:graphic>
          <a:graphicData uri="http://schemas.openxmlformats.org/presentationml/2006/ole">
            <mc:AlternateContent xmlns:mc="http://schemas.openxmlformats.org/markup-compatibility/2006">
              <mc:Choice xmlns:v="urn:schemas-microsoft-com:vml" Requires="v">
                <p:oleObj spid="_x0000_s6156" name="Document" r:id="rId3" imgW="8124840" imgH="5418000" progId="Word.OpenDocumentText.12">
                  <p:embed/>
                </p:oleObj>
              </mc:Choice>
              <mc:Fallback>
                <p:oleObj name="Document" r:id="rId3" imgW="8124840" imgH="5418000" progId="Word.OpenDocumentText.12">
                  <p:embed/>
                  <p:pic>
                    <p:nvPicPr>
                      <p:cNvPr id="0" name=""/>
                      <p:cNvPicPr/>
                      <p:nvPr/>
                    </p:nvPicPr>
                    <p:blipFill>
                      <a:blip r:embed="rId4"/>
                      <a:stretch>
                        <a:fillRect/>
                      </a:stretch>
                    </p:blipFill>
                    <p:spPr>
                      <a:xfrm>
                        <a:off x="904875" y="225287"/>
                        <a:ext cx="10382250" cy="6923088"/>
                      </a:xfrm>
                      <a:prstGeom prst="rect">
                        <a:avLst/>
                      </a:prstGeom>
                    </p:spPr>
                  </p:pic>
                </p:oleObj>
              </mc:Fallback>
            </mc:AlternateContent>
          </a:graphicData>
        </a:graphic>
      </p:graphicFrame>
    </p:spTree>
    <p:extLst>
      <p:ext uri="{BB962C8B-B14F-4D97-AF65-F5344CB8AC3E}">
        <p14:creationId xmlns:p14="http://schemas.microsoft.com/office/powerpoint/2010/main" val="104632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9E6-9B24-4562-83DE-AF856A25D381}"/>
              </a:ext>
            </a:extLst>
          </p:cNvPr>
          <p:cNvSpPr>
            <a:spLocks noGrp="1"/>
          </p:cNvSpPr>
          <p:nvPr>
            <p:ph type="title"/>
          </p:nvPr>
        </p:nvSpPr>
        <p:spPr/>
        <p:txBody>
          <a:bodyPr/>
          <a:lstStyle/>
          <a:p>
            <a:pPr algn="ctr"/>
            <a:r>
              <a:rPr lang="en-US" dirty="0"/>
              <a:t>Deque</a:t>
            </a:r>
          </a:p>
        </p:txBody>
      </p:sp>
      <p:sp>
        <p:nvSpPr>
          <p:cNvPr id="3" name="Content Placeholder 2">
            <a:extLst>
              <a:ext uri="{FF2B5EF4-FFF2-40B4-BE49-F238E27FC236}">
                <a16:creationId xmlns:a16="http://schemas.microsoft.com/office/drawing/2014/main" id="{95F2CD00-5DD2-42C2-BC35-314AFF094654}"/>
              </a:ext>
            </a:extLst>
          </p:cNvPr>
          <p:cNvSpPr>
            <a:spLocks noGrp="1"/>
          </p:cNvSpPr>
          <p:nvPr>
            <p:ph idx="1"/>
          </p:nvPr>
        </p:nvSpPr>
        <p:spPr>
          <a:xfrm>
            <a:off x="838200" y="1690688"/>
            <a:ext cx="10515600" cy="4351338"/>
          </a:xfrm>
        </p:spPr>
        <p:txBody>
          <a:bodyPr>
            <a:normAutofit fontScale="85000" lnSpcReduction="20000"/>
          </a:bodyPr>
          <a:lstStyle/>
          <a:p>
            <a:r>
              <a:rPr lang="en-US" dirty="0"/>
              <a:t>Double ended queue</a:t>
            </a:r>
          </a:p>
          <a:p>
            <a:r>
              <a:rPr lang="en-US" dirty="0"/>
              <a:t>Can pop in the back and in the front in O(1)</a:t>
            </a:r>
          </a:p>
          <a:p>
            <a:r>
              <a:rPr lang="en-US" sz="2400" b="1" dirty="0"/>
              <a:t>deque</a:t>
            </a:r>
            <a:r>
              <a:rPr lang="en-US" sz="2400" dirty="0"/>
              <a:t> (usually pronounced like </a:t>
            </a:r>
            <a:r>
              <a:rPr lang="en-US" sz="2400" i="1" dirty="0"/>
              <a:t>"deck"</a:t>
            </a:r>
            <a:r>
              <a:rPr lang="en-US" sz="2400" dirty="0"/>
              <a:t>) is an irregular acronym of </a:t>
            </a:r>
            <a:r>
              <a:rPr lang="en-US" sz="2400" b="1" dirty="0"/>
              <a:t>d</a:t>
            </a:r>
            <a:r>
              <a:rPr lang="en-US" sz="2400" dirty="0"/>
              <a:t>ouble-</a:t>
            </a:r>
            <a:r>
              <a:rPr lang="en-US" sz="2400" b="1" dirty="0"/>
              <a:t>e</a:t>
            </a:r>
            <a:r>
              <a:rPr lang="en-US" sz="2400" dirty="0"/>
              <a:t>nded </a:t>
            </a:r>
            <a:r>
              <a:rPr lang="en-US" sz="2400" b="1" dirty="0"/>
              <a:t>que</a:t>
            </a:r>
            <a:r>
              <a:rPr lang="en-US" sz="2400" dirty="0"/>
              <a:t>ue. Double-ended queues are sequence containers with dynamic sizes that can be expanded or contracted on both ends (either its front or its back) =&gt; Can be accessed through [] operator like vector. Has all the function vector has. Can be used with binary search </a:t>
            </a:r>
          </a:p>
          <a:p>
            <a:r>
              <a:rPr lang="en-US" sz="2400" dirty="0">
                <a:hlinkClick r:id="rId2"/>
              </a:rPr>
              <a:t>http://www.cplusplus.com/reference/deque/deque/</a:t>
            </a:r>
            <a:endParaRPr lang="en-US" sz="2400" dirty="0"/>
          </a:p>
          <a:p>
            <a:r>
              <a:rPr lang="en-US" i="1" dirty="0"/>
              <a:t>Both vectors and deques provide a very similar interface and can be used for similar purposes, but internally both work in quite different ways: While vectors use a single array that needs to be occasionally reallocated for growth, the elements of a deque can be scattered in different chunks of storage</a:t>
            </a:r>
            <a:endParaRPr lang="en-US" dirty="0"/>
          </a:p>
          <a:p>
            <a:r>
              <a:rPr lang="en-US" dirty="0"/>
              <a:t>Therefore the indexing operator[]() could take more time because you need to determine the certain chunk of memory at first and then the position of an element in this chunk</a:t>
            </a:r>
          </a:p>
          <a:p>
            <a:endParaRPr lang="en-US" sz="2400" dirty="0"/>
          </a:p>
          <a:p>
            <a:endParaRPr lang="en-US" sz="2400" dirty="0"/>
          </a:p>
          <a:p>
            <a:endParaRPr lang="en-US" dirty="0"/>
          </a:p>
          <a:p>
            <a:endParaRPr lang="en-US" dirty="0"/>
          </a:p>
        </p:txBody>
      </p:sp>
    </p:spTree>
    <p:extLst>
      <p:ext uri="{BB962C8B-B14F-4D97-AF65-F5344CB8AC3E}">
        <p14:creationId xmlns:p14="http://schemas.microsoft.com/office/powerpoint/2010/main" val="416968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11F6-EDD2-4D00-A7A9-A8B103324E02}"/>
              </a:ext>
            </a:extLst>
          </p:cNvPr>
          <p:cNvSpPr>
            <a:spLocks noGrp="1"/>
          </p:cNvSpPr>
          <p:nvPr>
            <p:ph type="title"/>
          </p:nvPr>
        </p:nvSpPr>
        <p:spPr>
          <a:xfrm>
            <a:off x="838200" y="0"/>
            <a:ext cx="10515600" cy="967409"/>
          </a:xfrm>
        </p:spPr>
        <p:txBody>
          <a:bodyPr/>
          <a:lstStyle/>
          <a:p>
            <a:pPr algn="ctr"/>
            <a:r>
              <a:rPr lang="en-US" dirty="0"/>
              <a:t>STL</a:t>
            </a:r>
          </a:p>
        </p:txBody>
      </p:sp>
      <p:sp>
        <p:nvSpPr>
          <p:cNvPr id="3" name="Content Placeholder 2">
            <a:extLst>
              <a:ext uri="{FF2B5EF4-FFF2-40B4-BE49-F238E27FC236}">
                <a16:creationId xmlns:a16="http://schemas.microsoft.com/office/drawing/2014/main" id="{21AF5823-F63F-41FB-BAD7-F9BAE90BF79F}"/>
              </a:ext>
            </a:extLst>
          </p:cNvPr>
          <p:cNvSpPr>
            <a:spLocks noGrp="1"/>
          </p:cNvSpPr>
          <p:nvPr>
            <p:ph idx="1"/>
          </p:nvPr>
        </p:nvSpPr>
        <p:spPr>
          <a:xfrm>
            <a:off x="798443" y="967409"/>
            <a:ext cx="10515600" cy="5397500"/>
          </a:xfrm>
        </p:spPr>
        <p:txBody>
          <a:bodyPr>
            <a:normAutofit fontScale="92500" lnSpcReduction="10000"/>
          </a:bodyPr>
          <a:lstStyle/>
          <a:p>
            <a:r>
              <a:rPr lang="en-US" sz="2400" dirty="0"/>
              <a:t>The Standard Template Library (STL) is a software library for the C++ programming language that influenced many parts of the C++ Standard Library. It provides three components called algorithms, containers, and iterators.</a:t>
            </a:r>
          </a:p>
          <a:p>
            <a:r>
              <a:rPr lang="en-US" sz="2400" dirty="0"/>
              <a:t>Containers are used to store a collection of objects</a:t>
            </a:r>
          </a:p>
          <a:p>
            <a:r>
              <a:rPr lang="en-US" sz="2400" dirty="0"/>
              <a:t>Most used containers:</a:t>
            </a:r>
          </a:p>
          <a:p>
            <a:pPr>
              <a:buFontTx/>
              <a:buChar char="-"/>
            </a:pPr>
            <a:r>
              <a:rPr lang="en-US" sz="2400" dirty="0"/>
              <a:t>vector</a:t>
            </a:r>
          </a:p>
          <a:p>
            <a:pPr>
              <a:buFontTx/>
              <a:buChar char="-"/>
            </a:pPr>
            <a:r>
              <a:rPr lang="en-US" sz="2400" dirty="0"/>
              <a:t>pair</a:t>
            </a:r>
          </a:p>
          <a:p>
            <a:pPr>
              <a:buFontTx/>
              <a:buChar char="-"/>
            </a:pPr>
            <a:r>
              <a:rPr lang="en-US" sz="2400" dirty="0"/>
              <a:t>list</a:t>
            </a:r>
          </a:p>
          <a:p>
            <a:pPr>
              <a:buFontTx/>
              <a:buChar char="-"/>
            </a:pPr>
            <a:r>
              <a:rPr lang="en-US" sz="2400" dirty="0" err="1"/>
              <a:t>priority_queue</a:t>
            </a:r>
            <a:endParaRPr lang="en-US" sz="2400" dirty="0"/>
          </a:p>
          <a:p>
            <a:pPr>
              <a:buFontTx/>
              <a:buChar char="-"/>
            </a:pPr>
            <a:r>
              <a:rPr lang="en-US" sz="2400" dirty="0"/>
              <a:t>set</a:t>
            </a:r>
          </a:p>
          <a:p>
            <a:pPr>
              <a:buFontTx/>
              <a:buChar char="-"/>
            </a:pPr>
            <a:r>
              <a:rPr lang="en-US" sz="2400" dirty="0"/>
              <a:t>map</a:t>
            </a:r>
          </a:p>
          <a:p>
            <a:pPr>
              <a:buFontTx/>
              <a:buChar char="-"/>
            </a:pPr>
            <a:r>
              <a:rPr lang="en-US" sz="2400" dirty="0"/>
              <a:t>multimap/set</a:t>
            </a:r>
          </a:p>
          <a:p>
            <a:pPr>
              <a:buFontTx/>
              <a:buChar char="-"/>
            </a:pPr>
            <a:r>
              <a:rPr lang="en-US" sz="2400" dirty="0" err="1"/>
              <a:t>bitset</a:t>
            </a:r>
            <a:endParaRPr lang="en-US" sz="2400" dirty="0"/>
          </a:p>
          <a:p>
            <a:pPr>
              <a:buFontTx/>
              <a:buChar char="-"/>
            </a:pPr>
            <a:r>
              <a:rPr lang="en-US" sz="2400" dirty="0"/>
              <a:t>stack/queue</a:t>
            </a:r>
          </a:p>
          <a:p>
            <a:pPr>
              <a:buFontTx/>
              <a:buChar char="-"/>
            </a:pPr>
            <a:endParaRPr lang="en-US" sz="2400" dirty="0"/>
          </a:p>
          <a:p>
            <a:pPr>
              <a:buFontTx/>
              <a:buChar char="-"/>
            </a:pPr>
            <a:endParaRPr lang="en-US" sz="2400" dirty="0"/>
          </a:p>
        </p:txBody>
      </p:sp>
    </p:spTree>
    <p:extLst>
      <p:ext uri="{BB962C8B-B14F-4D97-AF65-F5344CB8AC3E}">
        <p14:creationId xmlns:p14="http://schemas.microsoft.com/office/powerpoint/2010/main" val="250577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83C5-42F5-403B-B4EB-9BE8CADA05DE}"/>
              </a:ext>
            </a:extLst>
          </p:cNvPr>
          <p:cNvSpPr>
            <a:spLocks noGrp="1"/>
          </p:cNvSpPr>
          <p:nvPr>
            <p:ph type="title"/>
          </p:nvPr>
        </p:nvSpPr>
        <p:spPr/>
        <p:txBody>
          <a:bodyPr/>
          <a:lstStyle/>
          <a:p>
            <a:pPr algn="ctr"/>
            <a:r>
              <a:rPr lang="en-US" dirty="0"/>
              <a:t>Big O notation</a:t>
            </a:r>
          </a:p>
        </p:txBody>
      </p:sp>
      <p:sp>
        <p:nvSpPr>
          <p:cNvPr id="3" name="Content Placeholder 2">
            <a:extLst>
              <a:ext uri="{FF2B5EF4-FFF2-40B4-BE49-F238E27FC236}">
                <a16:creationId xmlns:a16="http://schemas.microsoft.com/office/drawing/2014/main" id="{AB284515-16C0-4079-8346-6AA78FD223B7}"/>
              </a:ext>
            </a:extLst>
          </p:cNvPr>
          <p:cNvSpPr>
            <a:spLocks noGrp="1"/>
          </p:cNvSpPr>
          <p:nvPr>
            <p:ph idx="1"/>
          </p:nvPr>
        </p:nvSpPr>
        <p:spPr/>
        <p:txBody>
          <a:bodyPr>
            <a:normAutofit/>
          </a:bodyPr>
          <a:lstStyle/>
          <a:p>
            <a:r>
              <a:rPr lang="en-US" sz="2400" dirty="0"/>
              <a:t>Big O is defined as the asymptotic upper limit of a function. In plain English, it means that is a function that cover the maximum values a function could take. This notation help us to predict performance and compare algorithms</a:t>
            </a:r>
          </a:p>
        </p:txBody>
      </p:sp>
      <p:pic>
        <p:nvPicPr>
          <p:cNvPr id="4" name="Picture 3">
            <a:extLst>
              <a:ext uri="{FF2B5EF4-FFF2-40B4-BE49-F238E27FC236}">
                <a16:creationId xmlns:a16="http://schemas.microsoft.com/office/drawing/2014/main" id="{C39E5266-B969-4C3C-8456-59824021FF86}"/>
              </a:ext>
            </a:extLst>
          </p:cNvPr>
          <p:cNvPicPr>
            <a:picLocks noChangeAspect="1"/>
          </p:cNvPicPr>
          <p:nvPr/>
        </p:nvPicPr>
        <p:blipFill>
          <a:blip r:embed="rId2"/>
          <a:stretch>
            <a:fillRect/>
          </a:stretch>
        </p:blipFill>
        <p:spPr>
          <a:xfrm>
            <a:off x="4325799" y="2818296"/>
            <a:ext cx="2771775" cy="3771900"/>
          </a:xfrm>
          <a:prstGeom prst="rect">
            <a:avLst/>
          </a:prstGeom>
        </p:spPr>
      </p:pic>
    </p:spTree>
    <p:extLst>
      <p:ext uri="{BB962C8B-B14F-4D97-AF65-F5344CB8AC3E}">
        <p14:creationId xmlns:p14="http://schemas.microsoft.com/office/powerpoint/2010/main" val="1384286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40A6-44F4-43C3-BEC6-3F0BF827B2C3}"/>
              </a:ext>
            </a:extLst>
          </p:cNvPr>
          <p:cNvSpPr>
            <a:spLocks noGrp="1"/>
          </p:cNvSpPr>
          <p:nvPr>
            <p:ph type="title"/>
          </p:nvPr>
        </p:nvSpPr>
        <p:spPr/>
        <p:txBody>
          <a:bodyPr/>
          <a:lstStyle/>
          <a:p>
            <a:pPr algn="ctr"/>
            <a:r>
              <a:rPr lang="en-US" dirty="0"/>
              <a:t>STL</a:t>
            </a:r>
          </a:p>
        </p:txBody>
      </p:sp>
      <p:sp>
        <p:nvSpPr>
          <p:cNvPr id="3" name="Content Placeholder 2">
            <a:extLst>
              <a:ext uri="{FF2B5EF4-FFF2-40B4-BE49-F238E27FC236}">
                <a16:creationId xmlns:a16="http://schemas.microsoft.com/office/drawing/2014/main" id="{9C781946-66FE-49E3-A6EF-E0A38A70FA40}"/>
              </a:ext>
            </a:extLst>
          </p:cNvPr>
          <p:cNvSpPr>
            <a:spLocks noGrp="1"/>
          </p:cNvSpPr>
          <p:nvPr>
            <p:ph idx="1"/>
          </p:nvPr>
        </p:nvSpPr>
        <p:spPr>
          <a:xfrm>
            <a:off x="838200" y="1454565"/>
            <a:ext cx="10515600" cy="5184774"/>
          </a:xfrm>
        </p:spPr>
        <p:txBody>
          <a:bodyPr>
            <a:normAutofit lnSpcReduction="10000"/>
          </a:bodyPr>
          <a:lstStyle/>
          <a:p>
            <a:r>
              <a:rPr lang="en-US" sz="2400" dirty="0"/>
              <a:t>Iterators: An iterator is any object that, pointing to some element in a range of elements (such as an array or a container), has the ability to iterate through the elements of that range using a set of operators (with at least the increment (++) and dereference (*) operators).</a:t>
            </a:r>
          </a:p>
          <a:p>
            <a:pPr marL="0" indent="0">
              <a:buNone/>
            </a:pPr>
            <a:endParaRPr lang="en-US" sz="2400" dirty="0"/>
          </a:p>
          <a:p>
            <a:pPr marL="0" indent="0">
              <a:buNone/>
            </a:pPr>
            <a:endParaRPr lang="en-US" sz="2400" dirty="0"/>
          </a:p>
          <a:p>
            <a:pPr marL="0" indent="0">
              <a:buNone/>
            </a:pPr>
            <a:endParaRPr lang="en-US" sz="2400" dirty="0"/>
          </a:p>
          <a:p>
            <a:r>
              <a:rPr lang="en-US" sz="2400" dirty="0"/>
              <a:t>Three main type of iterator that you will work with: bidirectional iterators (that are like forward iterators, but can also move backwards) and random access iterators (that can move freely any number of steps in one operation), forward iterators (that can be read, written to, and move forward) .</a:t>
            </a:r>
          </a:p>
          <a:p>
            <a:r>
              <a:rPr lang="en-US" sz="2400" dirty="0"/>
              <a:t>Bidirectional: set, map,…</a:t>
            </a:r>
          </a:p>
          <a:p>
            <a:r>
              <a:rPr lang="en-US" sz="2400" dirty="0"/>
              <a:t>Random access: vector</a:t>
            </a:r>
          </a:p>
          <a:p>
            <a:r>
              <a:rPr lang="en-US" sz="2400" dirty="0"/>
              <a:t>Forward: multimap/set</a:t>
            </a:r>
          </a:p>
        </p:txBody>
      </p:sp>
      <p:pic>
        <p:nvPicPr>
          <p:cNvPr id="4" name="Picture 3">
            <a:extLst>
              <a:ext uri="{FF2B5EF4-FFF2-40B4-BE49-F238E27FC236}">
                <a16:creationId xmlns:a16="http://schemas.microsoft.com/office/drawing/2014/main" id="{F83D17D7-91C1-49A0-B0E6-5AB862A27D00}"/>
              </a:ext>
            </a:extLst>
          </p:cNvPr>
          <p:cNvPicPr>
            <a:picLocks noChangeAspect="1"/>
          </p:cNvPicPr>
          <p:nvPr/>
        </p:nvPicPr>
        <p:blipFill>
          <a:blip r:embed="rId2"/>
          <a:stretch>
            <a:fillRect/>
          </a:stretch>
        </p:blipFill>
        <p:spPr>
          <a:xfrm>
            <a:off x="2411720" y="2686877"/>
            <a:ext cx="7368559" cy="1217128"/>
          </a:xfrm>
          <a:prstGeom prst="rect">
            <a:avLst/>
          </a:prstGeom>
        </p:spPr>
      </p:pic>
    </p:spTree>
    <p:extLst>
      <p:ext uri="{BB962C8B-B14F-4D97-AF65-F5344CB8AC3E}">
        <p14:creationId xmlns:p14="http://schemas.microsoft.com/office/powerpoint/2010/main" val="184279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E3E-537B-46B4-91A7-98A9818FF392}"/>
              </a:ext>
            </a:extLst>
          </p:cNvPr>
          <p:cNvSpPr>
            <a:spLocks noGrp="1"/>
          </p:cNvSpPr>
          <p:nvPr>
            <p:ph type="title"/>
          </p:nvPr>
        </p:nvSpPr>
        <p:spPr>
          <a:xfrm>
            <a:off x="838200" y="-71439"/>
            <a:ext cx="10515600" cy="1325563"/>
          </a:xfrm>
        </p:spPr>
        <p:txBody>
          <a:bodyPr/>
          <a:lstStyle/>
          <a:p>
            <a:pPr algn="ctr"/>
            <a:r>
              <a:rPr lang="en-US" dirty="0"/>
              <a:t>STL </a:t>
            </a:r>
          </a:p>
        </p:txBody>
      </p:sp>
      <p:sp>
        <p:nvSpPr>
          <p:cNvPr id="3" name="Content Placeholder 2">
            <a:extLst>
              <a:ext uri="{FF2B5EF4-FFF2-40B4-BE49-F238E27FC236}">
                <a16:creationId xmlns:a16="http://schemas.microsoft.com/office/drawing/2014/main" id="{D0BB5A49-87CD-46CB-9A8D-499158006094}"/>
              </a:ext>
            </a:extLst>
          </p:cNvPr>
          <p:cNvSpPr>
            <a:spLocks noGrp="1"/>
          </p:cNvSpPr>
          <p:nvPr>
            <p:ph idx="1"/>
          </p:nvPr>
        </p:nvSpPr>
        <p:spPr>
          <a:xfrm>
            <a:off x="838200" y="922820"/>
            <a:ext cx="10515600" cy="5935180"/>
          </a:xfrm>
        </p:spPr>
        <p:txBody>
          <a:bodyPr>
            <a:normAutofit/>
          </a:bodyPr>
          <a:lstStyle/>
          <a:p>
            <a:r>
              <a:rPr lang="en-US" sz="2400" dirty="0"/>
              <a:t>Algorithm: A large number of algorithms to perform activities such as searching and sorting are provided in the STL, each implemented to require a certain level of iterator (and therefore will work on any container that provides an interface by iterators). </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Note algorithm in </a:t>
            </a:r>
            <a:r>
              <a:rPr lang="en-US" sz="2400" dirty="0" err="1"/>
              <a:t>stl</a:t>
            </a:r>
            <a:r>
              <a:rPr lang="en-US" sz="2400" dirty="0"/>
              <a:t> usually use </a:t>
            </a:r>
            <a:r>
              <a:rPr lang="en-US" sz="2400" dirty="0" err="1"/>
              <a:t>container.begin</a:t>
            </a:r>
            <a:r>
              <a:rPr lang="en-US" sz="2400" dirty="0"/>
              <a:t>(),</a:t>
            </a:r>
            <a:r>
              <a:rPr lang="en-US" sz="2400" dirty="0" err="1"/>
              <a:t>container.end</a:t>
            </a:r>
            <a:r>
              <a:rPr lang="en-US" sz="2400" dirty="0"/>
              <a:t>() as the two parameters : </a:t>
            </a:r>
          </a:p>
          <a:p>
            <a:r>
              <a:rPr lang="en-US" sz="2400" dirty="0" err="1"/>
              <a:t>v.end</a:t>
            </a:r>
            <a:r>
              <a:rPr lang="en-US" sz="2400" dirty="0"/>
              <a:t>() pointer points to the end of the vector, no element.</a:t>
            </a:r>
          </a:p>
          <a:p>
            <a:r>
              <a:rPr lang="en-US" sz="2400" dirty="0"/>
              <a:t>The parameter passed in is taken as [ ) not [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p:txBody>
      </p:sp>
      <p:pic>
        <p:nvPicPr>
          <p:cNvPr id="1026" name="Picture 2" descr="Kết quả hình ảnh cho stl c++">
            <a:extLst>
              <a:ext uri="{FF2B5EF4-FFF2-40B4-BE49-F238E27FC236}">
                <a16:creationId xmlns:a16="http://schemas.microsoft.com/office/drawing/2014/main" id="{CD610E96-4CE7-47EA-948B-C3F995145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2035279"/>
            <a:ext cx="4277870" cy="27874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6E1AA3B-A545-4A36-A719-17DEAFEB4F10}"/>
              </a:ext>
            </a:extLst>
          </p:cNvPr>
          <p:cNvPicPr>
            <a:picLocks noChangeAspect="1"/>
          </p:cNvPicPr>
          <p:nvPr/>
        </p:nvPicPr>
        <p:blipFill>
          <a:blip r:embed="rId3"/>
          <a:stretch>
            <a:fillRect/>
          </a:stretch>
        </p:blipFill>
        <p:spPr>
          <a:xfrm>
            <a:off x="2921897" y="5488575"/>
            <a:ext cx="4221329" cy="353115"/>
          </a:xfrm>
          <a:prstGeom prst="rect">
            <a:avLst/>
          </a:prstGeom>
        </p:spPr>
      </p:pic>
    </p:spTree>
    <p:extLst>
      <p:ext uri="{BB962C8B-B14F-4D97-AF65-F5344CB8AC3E}">
        <p14:creationId xmlns:p14="http://schemas.microsoft.com/office/powerpoint/2010/main" val="1452260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FD7A-B4BC-4E3C-99A0-048E125230D0}"/>
              </a:ext>
            </a:extLst>
          </p:cNvPr>
          <p:cNvSpPr>
            <a:spLocks noGrp="1"/>
          </p:cNvSpPr>
          <p:nvPr>
            <p:ph type="title"/>
          </p:nvPr>
        </p:nvSpPr>
        <p:spPr/>
        <p:txBody>
          <a:bodyPr/>
          <a:lstStyle/>
          <a:p>
            <a:pPr algn="ctr"/>
            <a:r>
              <a:rPr lang="en-US" dirty="0"/>
              <a:t>Pair</a:t>
            </a:r>
          </a:p>
        </p:txBody>
      </p:sp>
      <p:pic>
        <p:nvPicPr>
          <p:cNvPr id="4" name="Content Placeholder 3">
            <a:extLst>
              <a:ext uri="{FF2B5EF4-FFF2-40B4-BE49-F238E27FC236}">
                <a16:creationId xmlns:a16="http://schemas.microsoft.com/office/drawing/2014/main" id="{DF4EC3AC-69B7-4886-A73A-69F0FE6040BD}"/>
              </a:ext>
            </a:extLst>
          </p:cNvPr>
          <p:cNvPicPr>
            <a:picLocks noGrp="1" noChangeAspect="1"/>
          </p:cNvPicPr>
          <p:nvPr>
            <p:ph idx="1"/>
          </p:nvPr>
        </p:nvPicPr>
        <p:blipFill>
          <a:blip r:embed="rId2"/>
          <a:stretch>
            <a:fillRect/>
          </a:stretch>
        </p:blipFill>
        <p:spPr>
          <a:xfrm>
            <a:off x="1426666" y="1795013"/>
            <a:ext cx="9338667" cy="1968604"/>
          </a:xfrm>
          <a:prstGeom prst="rect">
            <a:avLst/>
          </a:prstGeom>
        </p:spPr>
      </p:pic>
    </p:spTree>
    <p:extLst>
      <p:ext uri="{BB962C8B-B14F-4D97-AF65-F5344CB8AC3E}">
        <p14:creationId xmlns:p14="http://schemas.microsoft.com/office/powerpoint/2010/main" val="57980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FDFA-2BCC-4401-BD27-D074D8C80DA2}"/>
              </a:ext>
            </a:extLst>
          </p:cNvPr>
          <p:cNvSpPr>
            <a:spLocks noGrp="1"/>
          </p:cNvSpPr>
          <p:nvPr>
            <p:ph type="title"/>
          </p:nvPr>
        </p:nvSpPr>
        <p:spPr/>
        <p:txBody>
          <a:bodyPr/>
          <a:lstStyle/>
          <a:p>
            <a:pPr algn="ctr"/>
            <a:r>
              <a:rPr lang="en-US" dirty="0"/>
              <a:t>Set</a:t>
            </a:r>
          </a:p>
        </p:txBody>
      </p:sp>
      <p:sp>
        <p:nvSpPr>
          <p:cNvPr id="3" name="Content Placeholder 2">
            <a:extLst>
              <a:ext uri="{FF2B5EF4-FFF2-40B4-BE49-F238E27FC236}">
                <a16:creationId xmlns:a16="http://schemas.microsoft.com/office/drawing/2014/main" id="{44EA5B66-3821-42D9-922C-0799467EFE47}"/>
              </a:ext>
            </a:extLst>
          </p:cNvPr>
          <p:cNvSpPr>
            <a:spLocks noGrp="1"/>
          </p:cNvSpPr>
          <p:nvPr>
            <p:ph idx="1"/>
          </p:nvPr>
        </p:nvSpPr>
        <p:spPr/>
        <p:txBody>
          <a:bodyPr>
            <a:normAutofit/>
          </a:bodyPr>
          <a:lstStyle/>
          <a:p>
            <a:r>
              <a:rPr lang="en-US" sz="2400" dirty="0"/>
              <a:t>Sets are containers that store unique elements following a specific order.</a:t>
            </a:r>
          </a:p>
          <a:p>
            <a:r>
              <a:rPr lang="en-US" sz="2400" dirty="0"/>
              <a:t>In a set, the value of an element also identifies it (the value is itself the key, of type T), and each value must be unique. </a:t>
            </a:r>
            <a:r>
              <a:rPr lang="en-US" sz="2400" b="1" dirty="0"/>
              <a:t>The value of the elements in a set cannot be modified once in the container (the elements are always </a:t>
            </a:r>
            <a:r>
              <a:rPr lang="en-US" sz="2400" b="1" dirty="0" err="1"/>
              <a:t>const</a:t>
            </a:r>
            <a:r>
              <a:rPr lang="en-US" sz="2400" b="1" dirty="0"/>
              <a:t>), but they can be inserted or removed from the container.</a:t>
            </a:r>
          </a:p>
          <a:p>
            <a:r>
              <a:rPr lang="en-US" sz="2400" dirty="0"/>
              <a:t>Red black tree – self balance binary tree</a:t>
            </a:r>
          </a:p>
          <a:p>
            <a:r>
              <a:rPr lang="en-US" sz="2400" dirty="0"/>
              <a:t>Time complexity for insertion, deletion, finding,.. is O(log(n))</a:t>
            </a:r>
          </a:p>
        </p:txBody>
      </p:sp>
    </p:spTree>
    <p:extLst>
      <p:ext uri="{BB962C8B-B14F-4D97-AF65-F5344CB8AC3E}">
        <p14:creationId xmlns:p14="http://schemas.microsoft.com/office/powerpoint/2010/main" val="419898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32EA-1179-4613-8BBD-90C4849D6284}"/>
              </a:ext>
            </a:extLst>
          </p:cNvPr>
          <p:cNvSpPr>
            <a:spLocks noGrp="1"/>
          </p:cNvSpPr>
          <p:nvPr>
            <p:ph type="title"/>
          </p:nvPr>
        </p:nvSpPr>
        <p:spPr/>
        <p:txBody>
          <a:bodyPr/>
          <a:lstStyle/>
          <a:p>
            <a:pPr algn="ctr"/>
            <a:r>
              <a:rPr lang="en-US" dirty="0"/>
              <a:t>Set</a:t>
            </a:r>
          </a:p>
        </p:txBody>
      </p:sp>
      <p:pic>
        <p:nvPicPr>
          <p:cNvPr id="4" name="Content Placeholder 3">
            <a:extLst>
              <a:ext uri="{FF2B5EF4-FFF2-40B4-BE49-F238E27FC236}">
                <a16:creationId xmlns:a16="http://schemas.microsoft.com/office/drawing/2014/main" id="{144799E4-2D7B-4062-AAA4-712A33758502}"/>
              </a:ext>
            </a:extLst>
          </p:cNvPr>
          <p:cNvPicPr>
            <a:picLocks noGrp="1" noChangeAspect="1"/>
          </p:cNvPicPr>
          <p:nvPr>
            <p:ph idx="1"/>
          </p:nvPr>
        </p:nvPicPr>
        <p:blipFill>
          <a:blip r:embed="rId2"/>
          <a:stretch>
            <a:fillRect/>
          </a:stretch>
        </p:blipFill>
        <p:spPr>
          <a:xfrm>
            <a:off x="371267" y="1690688"/>
            <a:ext cx="5671724" cy="1175114"/>
          </a:xfrm>
          <a:prstGeom prst="rect">
            <a:avLst/>
          </a:prstGeom>
        </p:spPr>
      </p:pic>
      <p:pic>
        <p:nvPicPr>
          <p:cNvPr id="5" name="Picture 4">
            <a:extLst>
              <a:ext uri="{FF2B5EF4-FFF2-40B4-BE49-F238E27FC236}">
                <a16:creationId xmlns:a16="http://schemas.microsoft.com/office/drawing/2014/main" id="{29E39D83-31B7-455B-9D8F-59AAB47E4F7F}"/>
              </a:ext>
            </a:extLst>
          </p:cNvPr>
          <p:cNvPicPr>
            <a:picLocks noChangeAspect="1"/>
          </p:cNvPicPr>
          <p:nvPr/>
        </p:nvPicPr>
        <p:blipFill>
          <a:blip r:embed="rId3"/>
          <a:stretch>
            <a:fillRect/>
          </a:stretch>
        </p:blipFill>
        <p:spPr>
          <a:xfrm>
            <a:off x="6149011" y="1690688"/>
            <a:ext cx="5897215" cy="1325564"/>
          </a:xfrm>
          <a:prstGeom prst="rect">
            <a:avLst/>
          </a:prstGeom>
        </p:spPr>
      </p:pic>
      <p:pic>
        <p:nvPicPr>
          <p:cNvPr id="6" name="Picture 5">
            <a:extLst>
              <a:ext uri="{FF2B5EF4-FFF2-40B4-BE49-F238E27FC236}">
                <a16:creationId xmlns:a16="http://schemas.microsoft.com/office/drawing/2014/main" id="{33ACD184-CF5A-48DC-A99E-BC918973AAE2}"/>
              </a:ext>
            </a:extLst>
          </p:cNvPr>
          <p:cNvPicPr>
            <a:picLocks noChangeAspect="1"/>
          </p:cNvPicPr>
          <p:nvPr/>
        </p:nvPicPr>
        <p:blipFill>
          <a:blip r:embed="rId4"/>
          <a:stretch>
            <a:fillRect/>
          </a:stretch>
        </p:blipFill>
        <p:spPr>
          <a:xfrm>
            <a:off x="1283721" y="3472659"/>
            <a:ext cx="8314926" cy="1738312"/>
          </a:xfrm>
          <a:prstGeom prst="rect">
            <a:avLst/>
          </a:prstGeom>
        </p:spPr>
      </p:pic>
    </p:spTree>
    <p:extLst>
      <p:ext uri="{BB962C8B-B14F-4D97-AF65-F5344CB8AC3E}">
        <p14:creationId xmlns:p14="http://schemas.microsoft.com/office/powerpoint/2010/main" val="314764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E03D-A84B-44AE-853C-39C75766EF9F}"/>
              </a:ext>
            </a:extLst>
          </p:cNvPr>
          <p:cNvSpPr>
            <a:spLocks noGrp="1"/>
          </p:cNvSpPr>
          <p:nvPr>
            <p:ph type="title"/>
          </p:nvPr>
        </p:nvSpPr>
        <p:spPr/>
        <p:txBody>
          <a:bodyPr/>
          <a:lstStyle/>
          <a:p>
            <a:pPr algn="ctr"/>
            <a:r>
              <a:rPr lang="en-US" dirty="0"/>
              <a:t>Map</a:t>
            </a:r>
          </a:p>
        </p:txBody>
      </p:sp>
      <p:sp>
        <p:nvSpPr>
          <p:cNvPr id="3" name="Content Placeholder 2">
            <a:extLst>
              <a:ext uri="{FF2B5EF4-FFF2-40B4-BE49-F238E27FC236}">
                <a16:creationId xmlns:a16="http://schemas.microsoft.com/office/drawing/2014/main" id="{57A356CE-C826-4999-A6AB-758F4509D389}"/>
              </a:ext>
            </a:extLst>
          </p:cNvPr>
          <p:cNvSpPr>
            <a:spLocks noGrp="1"/>
          </p:cNvSpPr>
          <p:nvPr>
            <p:ph idx="1"/>
          </p:nvPr>
        </p:nvSpPr>
        <p:spPr/>
        <p:txBody>
          <a:bodyPr/>
          <a:lstStyle/>
          <a:p>
            <a:r>
              <a:rPr lang="en-US" dirty="0"/>
              <a:t>Red black tree same as set</a:t>
            </a:r>
          </a:p>
          <a:p>
            <a:r>
              <a:rPr lang="en-US" dirty="0"/>
              <a:t>Store two value key and value. Key are used to be insert and compare in the red black tree. Value are used for storing</a:t>
            </a:r>
          </a:p>
          <a:p>
            <a:endParaRPr lang="en-US" dirty="0"/>
          </a:p>
        </p:txBody>
      </p:sp>
      <p:pic>
        <p:nvPicPr>
          <p:cNvPr id="4" name="Picture 3">
            <a:extLst>
              <a:ext uri="{FF2B5EF4-FFF2-40B4-BE49-F238E27FC236}">
                <a16:creationId xmlns:a16="http://schemas.microsoft.com/office/drawing/2014/main" id="{7489B11B-2E36-470E-B782-88F00F01839A}"/>
              </a:ext>
            </a:extLst>
          </p:cNvPr>
          <p:cNvPicPr>
            <a:picLocks noChangeAspect="1"/>
          </p:cNvPicPr>
          <p:nvPr/>
        </p:nvPicPr>
        <p:blipFill>
          <a:blip r:embed="rId2"/>
          <a:stretch>
            <a:fillRect/>
          </a:stretch>
        </p:blipFill>
        <p:spPr>
          <a:xfrm>
            <a:off x="1227689" y="3429000"/>
            <a:ext cx="3185285" cy="1518374"/>
          </a:xfrm>
          <a:prstGeom prst="rect">
            <a:avLst/>
          </a:prstGeom>
        </p:spPr>
      </p:pic>
      <p:pic>
        <p:nvPicPr>
          <p:cNvPr id="5" name="Picture 4">
            <a:extLst>
              <a:ext uri="{FF2B5EF4-FFF2-40B4-BE49-F238E27FC236}">
                <a16:creationId xmlns:a16="http://schemas.microsoft.com/office/drawing/2014/main" id="{C2C725FA-B30A-4CAF-94E7-AB621AE400DD}"/>
              </a:ext>
            </a:extLst>
          </p:cNvPr>
          <p:cNvPicPr>
            <a:picLocks noChangeAspect="1"/>
          </p:cNvPicPr>
          <p:nvPr/>
        </p:nvPicPr>
        <p:blipFill>
          <a:blip r:embed="rId3"/>
          <a:stretch>
            <a:fillRect/>
          </a:stretch>
        </p:blipFill>
        <p:spPr>
          <a:xfrm>
            <a:off x="5387837" y="3331869"/>
            <a:ext cx="4991100" cy="1712636"/>
          </a:xfrm>
          <a:prstGeom prst="rect">
            <a:avLst/>
          </a:prstGeom>
        </p:spPr>
      </p:pic>
      <p:pic>
        <p:nvPicPr>
          <p:cNvPr id="6" name="Picture 5">
            <a:extLst>
              <a:ext uri="{FF2B5EF4-FFF2-40B4-BE49-F238E27FC236}">
                <a16:creationId xmlns:a16="http://schemas.microsoft.com/office/drawing/2014/main" id="{E8DFD078-44C5-4C3B-9C98-B0BCE1AD3210}"/>
              </a:ext>
            </a:extLst>
          </p:cNvPr>
          <p:cNvPicPr>
            <a:picLocks noChangeAspect="1"/>
          </p:cNvPicPr>
          <p:nvPr/>
        </p:nvPicPr>
        <p:blipFill>
          <a:blip r:embed="rId4"/>
          <a:stretch>
            <a:fillRect/>
          </a:stretch>
        </p:blipFill>
        <p:spPr>
          <a:xfrm>
            <a:off x="2436950" y="5435600"/>
            <a:ext cx="5648325" cy="1057275"/>
          </a:xfrm>
          <a:prstGeom prst="rect">
            <a:avLst/>
          </a:prstGeom>
        </p:spPr>
      </p:pic>
    </p:spTree>
    <p:extLst>
      <p:ext uri="{BB962C8B-B14F-4D97-AF65-F5344CB8AC3E}">
        <p14:creationId xmlns:p14="http://schemas.microsoft.com/office/powerpoint/2010/main" val="391122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80D5-D05C-4146-A17F-F37B5D5D4F67}"/>
              </a:ext>
            </a:extLst>
          </p:cNvPr>
          <p:cNvSpPr>
            <a:spLocks noGrp="1"/>
          </p:cNvSpPr>
          <p:nvPr>
            <p:ph type="title"/>
          </p:nvPr>
        </p:nvSpPr>
        <p:spPr/>
        <p:txBody>
          <a:bodyPr/>
          <a:lstStyle/>
          <a:p>
            <a:pPr algn="ctr"/>
            <a:r>
              <a:rPr lang="en-US" dirty="0"/>
              <a:t>STL</a:t>
            </a:r>
          </a:p>
        </p:txBody>
      </p:sp>
      <p:sp>
        <p:nvSpPr>
          <p:cNvPr id="3" name="Content Placeholder 2">
            <a:extLst>
              <a:ext uri="{FF2B5EF4-FFF2-40B4-BE49-F238E27FC236}">
                <a16:creationId xmlns:a16="http://schemas.microsoft.com/office/drawing/2014/main" id="{4840BC29-F61E-4AD0-A30F-C1920F79F252}"/>
              </a:ext>
            </a:extLst>
          </p:cNvPr>
          <p:cNvSpPr>
            <a:spLocks noGrp="1"/>
          </p:cNvSpPr>
          <p:nvPr>
            <p:ph idx="1"/>
          </p:nvPr>
        </p:nvSpPr>
        <p:spPr>
          <a:xfrm>
            <a:off x="838200" y="1825625"/>
            <a:ext cx="10515600" cy="4177610"/>
          </a:xfrm>
        </p:spPr>
        <p:txBody>
          <a:bodyPr>
            <a:normAutofit/>
          </a:bodyPr>
          <a:lstStyle/>
          <a:p>
            <a:r>
              <a:rPr lang="en-US" dirty="0"/>
              <a:t>For more reference read:</a:t>
            </a:r>
          </a:p>
          <a:p>
            <a:r>
              <a:rPr lang="en-US" dirty="0">
                <a:hlinkClick r:id="rId2"/>
              </a:rPr>
              <a:t>http://www.mediafire.com/file/5o1gllos4gjkz3k/STL.pdf</a:t>
            </a:r>
            <a:endParaRPr lang="en-US" dirty="0"/>
          </a:p>
          <a:p>
            <a:r>
              <a:rPr lang="en-US" dirty="0">
                <a:hlinkClick r:id="rId3"/>
              </a:rPr>
              <a:t>https://hochiminh17.kattis.com/problems/icpcawards</a:t>
            </a:r>
            <a:r>
              <a:rPr lang="en-US" dirty="0"/>
              <a:t> (solve with map)</a:t>
            </a:r>
          </a:p>
          <a:p>
            <a:r>
              <a:rPr lang="en-US" dirty="0">
                <a:hlinkClick r:id="rId4"/>
              </a:rPr>
              <a:t>https://www.hackerearth.com/practice/algorithms/searching/binary-search/practice-problems/algorithm/bishu-and-soldiers/</a:t>
            </a:r>
            <a:r>
              <a:rPr lang="en-US" dirty="0"/>
              <a:t> (solve with sort and binary search)</a:t>
            </a:r>
          </a:p>
        </p:txBody>
      </p:sp>
    </p:spTree>
    <p:extLst>
      <p:ext uri="{BB962C8B-B14F-4D97-AF65-F5344CB8AC3E}">
        <p14:creationId xmlns:p14="http://schemas.microsoft.com/office/powerpoint/2010/main" val="4044585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DEE89281-C828-4267-878E-5D4D1788D6C2}"/>
              </a:ext>
            </a:extLst>
          </p:cNvPr>
          <p:cNvGraphicFramePr>
            <a:graphicFrameLocks noChangeAspect="1"/>
          </p:cNvGraphicFramePr>
          <p:nvPr>
            <p:extLst>
              <p:ext uri="{D42A27DB-BD31-4B8C-83A1-F6EECF244321}">
                <p14:modId xmlns:p14="http://schemas.microsoft.com/office/powerpoint/2010/main" val="4266717627"/>
              </p:ext>
            </p:extLst>
          </p:nvPr>
        </p:nvGraphicFramePr>
        <p:xfrm>
          <a:off x="0" y="0"/>
          <a:ext cx="12191999" cy="7441002"/>
        </p:xfrm>
        <a:graphic>
          <a:graphicData uri="http://schemas.openxmlformats.org/presentationml/2006/ole">
            <mc:AlternateContent xmlns:mc="http://schemas.openxmlformats.org/markup-compatibility/2006">
              <mc:Choice xmlns:v="urn:schemas-microsoft-com:vml" Requires="v">
                <p:oleObj spid="_x0000_s7177" name="Document" r:id="rId3" imgW="8124840" imgH="5418000" progId="Word.OpenDocumentText.12">
                  <p:embed/>
                </p:oleObj>
              </mc:Choice>
              <mc:Fallback>
                <p:oleObj name="Document" r:id="rId3" imgW="8124840" imgH="5418000" progId="Word.OpenDocumentText.12">
                  <p:embed/>
                  <p:pic>
                    <p:nvPicPr>
                      <p:cNvPr id="0" name=""/>
                      <p:cNvPicPr/>
                      <p:nvPr/>
                    </p:nvPicPr>
                    <p:blipFill>
                      <a:blip r:embed="rId4"/>
                      <a:stretch>
                        <a:fillRect/>
                      </a:stretch>
                    </p:blipFill>
                    <p:spPr>
                      <a:xfrm>
                        <a:off x="0" y="0"/>
                        <a:ext cx="12191999" cy="7441002"/>
                      </a:xfrm>
                      <a:prstGeom prst="rect">
                        <a:avLst/>
                      </a:prstGeom>
                    </p:spPr>
                  </p:pic>
                </p:oleObj>
              </mc:Fallback>
            </mc:AlternateContent>
          </a:graphicData>
        </a:graphic>
      </p:graphicFrame>
    </p:spTree>
    <p:extLst>
      <p:ext uri="{BB962C8B-B14F-4D97-AF65-F5344CB8AC3E}">
        <p14:creationId xmlns:p14="http://schemas.microsoft.com/office/powerpoint/2010/main" val="3530314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EB109F55-4AF5-4269-9B53-59E3F48BC346}"/>
              </a:ext>
            </a:extLst>
          </p:cNvPr>
          <p:cNvGraphicFramePr>
            <a:graphicFrameLocks noChangeAspect="1"/>
          </p:cNvGraphicFramePr>
          <p:nvPr>
            <p:extLst>
              <p:ext uri="{D42A27DB-BD31-4B8C-83A1-F6EECF244321}">
                <p14:modId xmlns:p14="http://schemas.microsoft.com/office/powerpoint/2010/main" val="3399465437"/>
              </p:ext>
            </p:extLst>
          </p:nvPr>
        </p:nvGraphicFramePr>
        <p:xfrm>
          <a:off x="0" y="0"/>
          <a:ext cx="12191999" cy="7441001"/>
        </p:xfrm>
        <a:graphic>
          <a:graphicData uri="http://schemas.openxmlformats.org/presentationml/2006/ole">
            <mc:AlternateContent xmlns:mc="http://schemas.openxmlformats.org/markup-compatibility/2006">
              <mc:Choice xmlns:v="urn:schemas-microsoft-com:vml" Requires="v">
                <p:oleObj spid="_x0000_s8200" name="Document" r:id="rId3" imgW="8124840" imgH="5418000" progId="Word.OpenDocumentText.12">
                  <p:embed/>
                </p:oleObj>
              </mc:Choice>
              <mc:Fallback>
                <p:oleObj name="Document" r:id="rId3" imgW="8124840" imgH="5418000" progId="Word.OpenDocumentText.12">
                  <p:embed/>
                  <p:pic>
                    <p:nvPicPr>
                      <p:cNvPr id="0" name=""/>
                      <p:cNvPicPr/>
                      <p:nvPr/>
                    </p:nvPicPr>
                    <p:blipFill>
                      <a:blip r:embed="rId4"/>
                      <a:stretch>
                        <a:fillRect/>
                      </a:stretch>
                    </p:blipFill>
                    <p:spPr>
                      <a:xfrm>
                        <a:off x="0" y="0"/>
                        <a:ext cx="12191999" cy="7441001"/>
                      </a:xfrm>
                      <a:prstGeom prst="rect">
                        <a:avLst/>
                      </a:prstGeom>
                    </p:spPr>
                  </p:pic>
                </p:oleObj>
              </mc:Fallback>
            </mc:AlternateContent>
          </a:graphicData>
        </a:graphic>
      </p:graphicFrame>
    </p:spTree>
    <p:extLst>
      <p:ext uri="{BB962C8B-B14F-4D97-AF65-F5344CB8AC3E}">
        <p14:creationId xmlns:p14="http://schemas.microsoft.com/office/powerpoint/2010/main" val="83292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7830-329D-4B7F-B576-A4381C9830C5}"/>
              </a:ext>
            </a:extLst>
          </p:cNvPr>
          <p:cNvSpPr>
            <a:spLocks noGrp="1"/>
          </p:cNvSpPr>
          <p:nvPr>
            <p:ph type="title"/>
          </p:nvPr>
        </p:nvSpPr>
        <p:spPr/>
        <p:txBody>
          <a:bodyPr/>
          <a:lstStyle/>
          <a:p>
            <a:r>
              <a:rPr lang="en-US" dirty="0"/>
              <a:t>Graph and tree</a:t>
            </a:r>
          </a:p>
        </p:txBody>
      </p:sp>
      <p:sp>
        <p:nvSpPr>
          <p:cNvPr id="3" name="Content Placeholder 2">
            <a:extLst>
              <a:ext uri="{FF2B5EF4-FFF2-40B4-BE49-F238E27FC236}">
                <a16:creationId xmlns:a16="http://schemas.microsoft.com/office/drawing/2014/main" id="{54446DB0-48A5-4B86-9BD4-C076D641CF26}"/>
              </a:ext>
            </a:extLst>
          </p:cNvPr>
          <p:cNvSpPr>
            <a:spLocks noGrp="1"/>
          </p:cNvSpPr>
          <p:nvPr>
            <p:ph idx="1"/>
          </p:nvPr>
        </p:nvSpPr>
        <p:spPr>
          <a:xfrm>
            <a:off x="838199" y="1690688"/>
            <a:ext cx="10515600" cy="4351338"/>
          </a:xfrm>
        </p:spPr>
        <p:txBody>
          <a:bodyPr>
            <a:normAutofit/>
          </a:bodyPr>
          <a:lstStyle/>
          <a:p>
            <a:pPr marL="0" indent="0">
              <a:buNone/>
            </a:pPr>
            <a:r>
              <a:rPr lang="en-US" sz="2400" dirty="0"/>
              <a:t>Graph is a data structure that consists of following two components:</a:t>
            </a:r>
          </a:p>
          <a:p>
            <a:r>
              <a:rPr lang="en-US" sz="2400" dirty="0"/>
              <a:t>1. A finite set of vertices also called as nodes.</a:t>
            </a:r>
          </a:p>
          <a:p>
            <a:r>
              <a:rPr lang="en-US" sz="2400" dirty="0"/>
              <a:t>2. A finite set of ordered pair of the form (u, v) called as edge. The pair is ordered because (u, v) is not same as (v, u) in case of directed graph. The pair of form (u, v) indicates that there is an edge from vertex u to vertex v. The edges may contain weight/value/cost.</a:t>
            </a:r>
          </a:p>
          <a:p>
            <a:pPr marL="0" indent="0">
              <a:buNone/>
            </a:pPr>
            <a:r>
              <a:rPr lang="en-US" sz="2400" dirty="0"/>
              <a:t>Following is an example undirected graph with 5 vertices.</a:t>
            </a:r>
          </a:p>
          <a:p>
            <a:pPr marL="0" indent="0">
              <a:buNone/>
            </a:pPr>
            <a:endParaRPr lang="en-US" sz="2400" dirty="0"/>
          </a:p>
        </p:txBody>
      </p:sp>
      <p:pic>
        <p:nvPicPr>
          <p:cNvPr id="1026" name="Picture 2" descr="https://www.geeksforgeeks.org/wp-content/uploads/graph_representation12.png">
            <a:extLst>
              <a:ext uri="{FF2B5EF4-FFF2-40B4-BE49-F238E27FC236}">
                <a16:creationId xmlns:a16="http://schemas.microsoft.com/office/drawing/2014/main" id="{637DA121-765D-4E1F-B60C-D5211F3AB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511" y="4505324"/>
            <a:ext cx="1704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84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E5C678-35E5-4181-8DCD-78E4E5134F5D}"/>
              </a:ext>
            </a:extLst>
          </p:cNvPr>
          <p:cNvPicPr>
            <a:picLocks noGrp="1" noChangeAspect="1"/>
          </p:cNvPicPr>
          <p:nvPr>
            <p:ph idx="1"/>
          </p:nvPr>
        </p:nvPicPr>
        <p:blipFill>
          <a:blip r:embed="rId2"/>
          <a:stretch>
            <a:fillRect/>
          </a:stretch>
        </p:blipFill>
        <p:spPr>
          <a:xfrm>
            <a:off x="1853000" y="0"/>
            <a:ext cx="7860843" cy="2117761"/>
          </a:xfrm>
          <a:prstGeom prst="rect">
            <a:avLst/>
          </a:prstGeom>
        </p:spPr>
      </p:pic>
      <p:pic>
        <p:nvPicPr>
          <p:cNvPr id="5" name="Picture 4">
            <a:extLst>
              <a:ext uri="{FF2B5EF4-FFF2-40B4-BE49-F238E27FC236}">
                <a16:creationId xmlns:a16="http://schemas.microsoft.com/office/drawing/2014/main" id="{04BFE5CD-76B9-4D50-9349-D20B43ADA933}"/>
              </a:ext>
            </a:extLst>
          </p:cNvPr>
          <p:cNvPicPr>
            <a:picLocks noChangeAspect="1"/>
          </p:cNvPicPr>
          <p:nvPr/>
        </p:nvPicPr>
        <p:blipFill>
          <a:blip r:embed="rId3"/>
          <a:stretch>
            <a:fillRect/>
          </a:stretch>
        </p:blipFill>
        <p:spPr>
          <a:xfrm>
            <a:off x="0" y="2385391"/>
            <a:ext cx="6492782" cy="4472609"/>
          </a:xfrm>
          <a:prstGeom prst="rect">
            <a:avLst/>
          </a:prstGeom>
        </p:spPr>
      </p:pic>
      <p:pic>
        <p:nvPicPr>
          <p:cNvPr id="6" name="Picture 5">
            <a:extLst>
              <a:ext uri="{FF2B5EF4-FFF2-40B4-BE49-F238E27FC236}">
                <a16:creationId xmlns:a16="http://schemas.microsoft.com/office/drawing/2014/main" id="{B28C85EE-3C96-434A-8C03-7C2A4152FF57}"/>
              </a:ext>
            </a:extLst>
          </p:cNvPr>
          <p:cNvPicPr>
            <a:picLocks noChangeAspect="1"/>
          </p:cNvPicPr>
          <p:nvPr/>
        </p:nvPicPr>
        <p:blipFill>
          <a:blip r:embed="rId4"/>
          <a:stretch>
            <a:fillRect/>
          </a:stretch>
        </p:blipFill>
        <p:spPr>
          <a:xfrm>
            <a:off x="6492782" y="3180521"/>
            <a:ext cx="5671129" cy="3491119"/>
          </a:xfrm>
          <a:prstGeom prst="rect">
            <a:avLst/>
          </a:prstGeom>
        </p:spPr>
      </p:pic>
    </p:spTree>
    <p:extLst>
      <p:ext uri="{BB962C8B-B14F-4D97-AF65-F5344CB8AC3E}">
        <p14:creationId xmlns:p14="http://schemas.microsoft.com/office/powerpoint/2010/main" val="3742662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9D35-BA82-4447-8C75-7BDAF6B79B15}"/>
              </a:ext>
            </a:extLst>
          </p:cNvPr>
          <p:cNvSpPr>
            <a:spLocks noGrp="1"/>
          </p:cNvSpPr>
          <p:nvPr>
            <p:ph type="title"/>
          </p:nvPr>
        </p:nvSpPr>
        <p:spPr/>
        <p:txBody>
          <a:bodyPr/>
          <a:lstStyle/>
          <a:p>
            <a:pPr algn="ctr"/>
            <a:r>
              <a:rPr lang="en-US" dirty="0"/>
              <a:t>Graph and tree</a:t>
            </a:r>
          </a:p>
        </p:txBody>
      </p:sp>
      <p:sp>
        <p:nvSpPr>
          <p:cNvPr id="3" name="Content Placeholder 2">
            <a:extLst>
              <a:ext uri="{FF2B5EF4-FFF2-40B4-BE49-F238E27FC236}">
                <a16:creationId xmlns:a16="http://schemas.microsoft.com/office/drawing/2014/main" id="{22DA4D48-9EB0-45F2-A8DC-C1DF01504F64}"/>
              </a:ext>
            </a:extLst>
          </p:cNvPr>
          <p:cNvSpPr>
            <a:spLocks noGrp="1"/>
          </p:cNvSpPr>
          <p:nvPr>
            <p:ph idx="1"/>
          </p:nvPr>
        </p:nvSpPr>
        <p:spPr>
          <a:xfrm>
            <a:off x="838200" y="1414808"/>
            <a:ext cx="10515600" cy="5078067"/>
          </a:xfrm>
        </p:spPr>
        <p:txBody>
          <a:bodyPr>
            <a:normAutofit/>
          </a:bodyPr>
          <a:lstStyle/>
          <a:p>
            <a:r>
              <a:rPr lang="en-US" sz="2400" dirty="0"/>
              <a:t>Following two are the most commonly used representations of graph.</a:t>
            </a:r>
            <a:br>
              <a:rPr lang="en-US" sz="2400" dirty="0"/>
            </a:br>
            <a:r>
              <a:rPr lang="en-US" sz="2400" b="1" dirty="0"/>
              <a:t>1.</a:t>
            </a:r>
            <a:r>
              <a:rPr lang="en-US" sz="2400" dirty="0"/>
              <a:t> Adjacency Matrix: slot </a:t>
            </a:r>
            <a:r>
              <a:rPr lang="en-US" sz="2400" dirty="0" err="1"/>
              <a:t>adj</a:t>
            </a:r>
            <a:r>
              <a:rPr lang="en-US" sz="2400" dirty="0"/>
              <a:t>[</a:t>
            </a:r>
            <a:r>
              <a:rPr lang="en-US" sz="2400" dirty="0" err="1"/>
              <a:t>i</a:t>
            </a:r>
            <a:r>
              <a:rPr lang="en-US" sz="2400" dirty="0"/>
              <a:t>][j] = 1 indicates that there is an edge from vertex </a:t>
            </a:r>
            <a:r>
              <a:rPr lang="en-US" sz="2400" dirty="0" err="1"/>
              <a:t>i</a:t>
            </a:r>
            <a:r>
              <a:rPr lang="en-US" sz="2400" dirty="0"/>
              <a:t> to vertex j</a:t>
            </a:r>
          </a:p>
          <a:p>
            <a:pPr marL="0" indent="0">
              <a:buNone/>
            </a:pPr>
            <a:r>
              <a:rPr lang="en-US" sz="2400" dirty="0"/>
              <a:t>	</a:t>
            </a:r>
            <a:br>
              <a:rPr lang="en-US" sz="2400" dirty="0"/>
            </a:br>
            <a:r>
              <a:rPr lang="en-US" sz="2400" dirty="0"/>
              <a:t>    </a:t>
            </a:r>
          </a:p>
          <a:p>
            <a:pPr marL="0" indent="0">
              <a:buNone/>
            </a:pPr>
            <a:endParaRPr lang="en-US" sz="2400" b="1" dirty="0"/>
          </a:p>
          <a:p>
            <a:pPr marL="0" indent="0">
              <a:buNone/>
            </a:pPr>
            <a:endParaRPr lang="en-US" sz="2400" b="1" dirty="0"/>
          </a:p>
          <a:p>
            <a:pPr marL="0" indent="0">
              <a:buNone/>
            </a:pPr>
            <a:r>
              <a:rPr lang="en-US" sz="2400" b="1" dirty="0"/>
              <a:t>    2.</a:t>
            </a:r>
            <a:r>
              <a:rPr lang="en-US" sz="2400" dirty="0"/>
              <a:t> Adjacency </a:t>
            </a:r>
            <a:r>
              <a:rPr lang="en-US" sz="2400" dirty="0" err="1"/>
              <a:t>List:An</a:t>
            </a:r>
            <a:r>
              <a:rPr lang="en-US" sz="2400" dirty="0"/>
              <a:t> array of linked lists is used. Size of the array is equal to number of vertices. Let the array be array[]. An entry array[</a:t>
            </a:r>
            <a:r>
              <a:rPr lang="en-US" sz="2400" dirty="0" err="1"/>
              <a:t>i</a:t>
            </a:r>
            <a:r>
              <a:rPr lang="en-US" sz="2400" dirty="0"/>
              <a:t>] represents the linked list of vertices adjacent to the </a:t>
            </a:r>
            <a:r>
              <a:rPr lang="en-US" sz="2400" dirty="0" err="1"/>
              <a:t>ith</a:t>
            </a:r>
            <a:r>
              <a:rPr lang="en-US" sz="2400" dirty="0"/>
              <a:t> vertex.</a:t>
            </a:r>
          </a:p>
          <a:p>
            <a:pPr marL="0" indent="0">
              <a:buNone/>
            </a:pPr>
            <a:endParaRPr lang="en-US" sz="2400" dirty="0"/>
          </a:p>
          <a:p>
            <a:pPr marL="0" indent="0">
              <a:buNone/>
            </a:pPr>
            <a:r>
              <a:rPr lang="en-US" sz="2400" dirty="0"/>
              <a:t>	</a:t>
            </a:r>
          </a:p>
        </p:txBody>
      </p:sp>
      <p:pic>
        <p:nvPicPr>
          <p:cNvPr id="2050" name="Picture 2" descr="Adjacency Matrix Representation">
            <a:extLst>
              <a:ext uri="{FF2B5EF4-FFF2-40B4-BE49-F238E27FC236}">
                <a16:creationId xmlns:a16="http://schemas.microsoft.com/office/drawing/2014/main" id="{3D55AA19-5ABF-437D-81A7-EC5AD5E60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720" y="2305050"/>
            <a:ext cx="166687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jacency List Representation of Graph">
            <a:extLst>
              <a:ext uri="{FF2B5EF4-FFF2-40B4-BE49-F238E27FC236}">
                <a16:creationId xmlns:a16="http://schemas.microsoft.com/office/drawing/2014/main" id="{789EF446-1A1F-4A38-BA23-6DEC62E6B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5334000"/>
            <a:ext cx="318135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482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B9D7-5EF5-4A47-9CD9-8519BFAE3C43}"/>
              </a:ext>
            </a:extLst>
          </p:cNvPr>
          <p:cNvSpPr>
            <a:spLocks noGrp="1"/>
          </p:cNvSpPr>
          <p:nvPr>
            <p:ph type="title"/>
          </p:nvPr>
        </p:nvSpPr>
        <p:spPr/>
        <p:txBody>
          <a:bodyPr/>
          <a:lstStyle/>
          <a:p>
            <a:pPr algn="ctr"/>
            <a:r>
              <a:rPr lang="en-US" dirty="0"/>
              <a:t>Graph and tree</a:t>
            </a:r>
          </a:p>
        </p:txBody>
      </p:sp>
      <p:pic>
        <p:nvPicPr>
          <p:cNvPr id="4" name="Content Placeholder 3">
            <a:extLst>
              <a:ext uri="{FF2B5EF4-FFF2-40B4-BE49-F238E27FC236}">
                <a16:creationId xmlns:a16="http://schemas.microsoft.com/office/drawing/2014/main" id="{7F353783-1EFA-4A6C-875B-4BB379A9F916}"/>
              </a:ext>
            </a:extLst>
          </p:cNvPr>
          <p:cNvPicPr>
            <a:picLocks noGrp="1" noChangeAspect="1"/>
          </p:cNvPicPr>
          <p:nvPr>
            <p:ph idx="1"/>
          </p:nvPr>
        </p:nvPicPr>
        <p:blipFill>
          <a:blip r:embed="rId2"/>
          <a:stretch>
            <a:fillRect/>
          </a:stretch>
        </p:blipFill>
        <p:spPr>
          <a:xfrm>
            <a:off x="3670048" y="1828799"/>
            <a:ext cx="4361765" cy="2279374"/>
          </a:xfrm>
          <a:prstGeom prst="rect">
            <a:avLst/>
          </a:prstGeom>
        </p:spPr>
      </p:pic>
      <p:sp>
        <p:nvSpPr>
          <p:cNvPr id="5" name="TextBox 4">
            <a:extLst>
              <a:ext uri="{FF2B5EF4-FFF2-40B4-BE49-F238E27FC236}">
                <a16:creationId xmlns:a16="http://schemas.microsoft.com/office/drawing/2014/main" id="{2E194864-E12A-4234-BCC8-DD20EFA29633}"/>
              </a:ext>
            </a:extLst>
          </p:cNvPr>
          <p:cNvSpPr txBox="1"/>
          <p:nvPr/>
        </p:nvSpPr>
        <p:spPr>
          <a:xfrm>
            <a:off x="1033670" y="4890052"/>
            <a:ext cx="10164417" cy="646331"/>
          </a:xfrm>
          <a:prstGeom prst="rect">
            <a:avLst/>
          </a:prstGeom>
          <a:noFill/>
        </p:spPr>
        <p:txBody>
          <a:bodyPr wrap="square" rtlCol="0">
            <a:spAutoFit/>
          </a:bodyPr>
          <a:lstStyle/>
          <a:p>
            <a:r>
              <a:rPr lang="en-US" b="1" dirty="0"/>
              <a:t>Cyclic: A graph is cyclic if the graph comprises a path that starts from a vertex and ends at the same vertex. That path is called a cycle. An acyclic graph is a graph that has no cycle.</a:t>
            </a:r>
          </a:p>
        </p:txBody>
      </p:sp>
    </p:spTree>
    <p:extLst>
      <p:ext uri="{BB962C8B-B14F-4D97-AF65-F5344CB8AC3E}">
        <p14:creationId xmlns:p14="http://schemas.microsoft.com/office/powerpoint/2010/main" val="4003058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F09E-50E5-4C50-AF1B-BA1DE0EC70F3}"/>
              </a:ext>
            </a:extLst>
          </p:cNvPr>
          <p:cNvSpPr>
            <a:spLocks noGrp="1"/>
          </p:cNvSpPr>
          <p:nvPr>
            <p:ph type="title"/>
          </p:nvPr>
        </p:nvSpPr>
        <p:spPr/>
        <p:txBody>
          <a:bodyPr/>
          <a:lstStyle/>
          <a:p>
            <a:pPr algn="ctr"/>
            <a:r>
              <a:rPr lang="en-US" dirty="0"/>
              <a:t>Graph and tree</a:t>
            </a:r>
          </a:p>
        </p:txBody>
      </p:sp>
      <p:sp>
        <p:nvSpPr>
          <p:cNvPr id="3" name="Content Placeholder 2">
            <a:extLst>
              <a:ext uri="{FF2B5EF4-FFF2-40B4-BE49-F238E27FC236}">
                <a16:creationId xmlns:a16="http://schemas.microsoft.com/office/drawing/2014/main" id="{31908DD7-7C72-48E1-A23A-E8DD9DE5CB2D}"/>
              </a:ext>
            </a:extLst>
          </p:cNvPr>
          <p:cNvSpPr>
            <a:spLocks noGrp="1"/>
          </p:cNvSpPr>
          <p:nvPr>
            <p:ph idx="1"/>
          </p:nvPr>
        </p:nvSpPr>
        <p:spPr>
          <a:xfrm>
            <a:off x="838200" y="1690688"/>
            <a:ext cx="10515600" cy="4351338"/>
          </a:xfrm>
        </p:spPr>
        <p:txBody>
          <a:bodyPr>
            <a:normAutofit/>
          </a:bodyPr>
          <a:lstStyle/>
          <a:p>
            <a:r>
              <a:rPr lang="en-US" sz="2400" dirty="0"/>
              <a:t>Tree is a connected graph with no loops. =&gt; n vertices and n-1 edges</a:t>
            </a:r>
          </a:p>
          <a:p>
            <a:r>
              <a:rPr lang="en-US" sz="2400" dirty="0"/>
              <a:t>Root node: if not stated then can choose any</a:t>
            </a:r>
          </a:p>
          <a:p>
            <a:endParaRPr lang="en-US" sz="2400" dirty="0"/>
          </a:p>
          <a:p>
            <a:endParaRPr lang="en-US" sz="2400" dirty="0"/>
          </a:p>
        </p:txBody>
      </p:sp>
      <p:pic>
        <p:nvPicPr>
          <p:cNvPr id="3074" name="Picture 2" descr="Kết quả hình ảnh cho tree graph">
            <a:extLst>
              <a:ext uri="{FF2B5EF4-FFF2-40B4-BE49-F238E27FC236}">
                <a16:creationId xmlns:a16="http://schemas.microsoft.com/office/drawing/2014/main" id="{315386D7-47E1-478A-A246-E54DE623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513" y="2823369"/>
            <a:ext cx="4975087" cy="285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978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4320-41D7-45CC-885C-AAFE78CF6C01}"/>
              </a:ext>
            </a:extLst>
          </p:cNvPr>
          <p:cNvSpPr>
            <a:spLocks noGrp="1"/>
          </p:cNvSpPr>
          <p:nvPr>
            <p:ph type="title"/>
          </p:nvPr>
        </p:nvSpPr>
        <p:spPr/>
        <p:txBody>
          <a:bodyPr/>
          <a:lstStyle/>
          <a:p>
            <a:pPr algn="ctr"/>
            <a:r>
              <a:rPr lang="en-US" dirty="0"/>
              <a:t>Graph and tree</a:t>
            </a:r>
          </a:p>
        </p:txBody>
      </p:sp>
      <p:sp>
        <p:nvSpPr>
          <p:cNvPr id="3" name="Content Placeholder 2">
            <a:extLst>
              <a:ext uri="{FF2B5EF4-FFF2-40B4-BE49-F238E27FC236}">
                <a16:creationId xmlns:a16="http://schemas.microsoft.com/office/drawing/2014/main" id="{C7B8FDE6-8207-4F73-8BC6-280A64AECEE1}"/>
              </a:ext>
            </a:extLst>
          </p:cNvPr>
          <p:cNvSpPr>
            <a:spLocks noGrp="1"/>
          </p:cNvSpPr>
          <p:nvPr>
            <p:ph idx="1"/>
          </p:nvPr>
        </p:nvSpPr>
        <p:spPr/>
        <p:txBody>
          <a:bodyPr/>
          <a:lstStyle/>
          <a:p>
            <a:r>
              <a:rPr lang="en-US" dirty="0"/>
              <a:t>Undirected</a:t>
            </a:r>
          </a:p>
          <a:p>
            <a:endParaRPr lang="en-US" dirty="0"/>
          </a:p>
        </p:txBody>
      </p:sp>
      <p:pic>
        <p:nvPicPr>
          <p:cNvPr id="4098" name="Picture 2" descr="enter image description here">
            <a:extLst>
              <a:ext uri="{FF2B5EF4-FFF2-40B4-BE49-F238E27FC236}">
                <a16:creationId xmlns:a16="http://schemas.microsoft.com/office/drawing/2014/main" id="{120DB3CE-0B94-4D66-A82D-521EDC3BD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414463"/>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540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4320-41D7-45CC-885C-AAFE78CF6C01}"/>
              </a:ext>
            </a:extLst>
          </p:cNvPr>
          <p:cNvSpPr>
            <a:spLocks noGrp="1"/>
          </p:cNvSpPr>
          <p:nvPr>
            <p:ph type="title"/>
          </p:nvPr>
        </p:nvSpPr>
        <p:spPr/>
        <p:txBody>
          <a:bodyPr/>
          <a:lstStyle/>
          <a:p>
            <a:pPr algn="ctr"/>
            <a:r>
              <a:rPr lang="en-US" dirty="0"/>
              <a:t>Graph and tree</a:t>
            </a:r>
          </a:p>
        </p:txBody>
      </p:sp>
      <p:sp>
        <p:nvSpPr>
          <p:cNvPr id="3" name="Content Placeholder 2">
            <a:extLst>
              <a:ext uri="{FF2B5EF4-FFF2-40B4-BE49-F238E27FC236}">
                <a16:creationId xmlns:a16="http://schemas.microsoft.com/office/drawing/2014/main" id="{C7B8FDE6-8207-4F73-8BC6-280A64AECEE1}"/>
              </a:ext>
            </a:extLst>
          </p:cNvPr>
          <p:cNvSpPr>
            <a:spLocks noGrp="1"/>
          </p:cNvSpPr>
          <p:nvPr>
            <p:ph idx="1"/>
          </p:nvPr>
        </p:nvSpPr>
        <p:spPr/>
        <p:txBody>
          <a:bodyPr/>
          <a:lstStyle/>
          <a:p>
            <a:r>
              <a:rPr lang="en-US" dirty="0"/>
              <a:t>Weighted</a:t>
            </a:r>
          </a:p>
          <a:p>
            <a:endParaRPr lang="en-US" dirty="0"/>
          </a:p>
        </p:txBody>
      </p:sp>
      <p:pic>
        <p:nvPicPr>
          <p:cNvPr id="5122" name="Picture 2" descr="enter image description here">
            <a:extLst>
              <a:ext uri="{FF2B5EF4-FFF2-40B4-BE49-F238E27FC236}">
                <a16:creationId xmlns:a16="http://schemas.microsoft.com/office/drawing/2014/main" id="{80B0BBF8-0CCF-4E30-8792-3AD61EF6F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768" y="1414463"/>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nter image description here">
            <a:extLst>
              <a:ext uri="{FF2B5EF4-FFF2-40B4-BE49-F238E27FC236}">
                <a16:creationId xmlns:a16="http://schemas.microsoft.com/office/drawing/2014/main" id="{5D668A73-6FE9-4F7A-B495-D73850FC9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168" y="1566863"/>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02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D67-15B6-4F78-A35A-8CFE9857A1AA}"/>
              </a:ext>
            </a:extLst>
          </p:cNvPr>
          <p:cNvSpPr>
            <a:spLocks noGrp="1"/>
          </p:cNvSpPr>
          <p:nvPr>
            <p:ph type="title"/>
          </p:nvPr>
        </p:nvSpPr>
        <p:spPr/>
        <p:txBody>
          <a:bodyPr/>
          <a:lstStyle/>
          <a:p>
            <a:pPr algn="ctr"/>
            <a:r>
              <a:rPr lang="en-US" dirty="0"/>
              <a:t>Graph and tree</a:t>
            </a:r>
          </a:p>
        </p:txBody>
      </p:sp>
      <p:sp>
        <p:nvSpPr>
          <p:cNvPr id="3" name="Content Placeholder 2">
            <a:extLst>
              <a:ext uri="{FF2B5EF4-FFF2-40B4-BE49-F238E27FC236}">
                <a16:creationId xmlns:a16="http://schemas.microsoft.com/office/drawing/2014/main" id="{A8FCDDB1-514E-4F14-A95D-B508229D13F9}"/>
              </a:ext>
            </a:extLst>
          </p:cNvPr>
          <p:cNvSpPr>
            <a:spLocks noGrp="1"/>
          </p:cNvSpPr>
          <p:nvPr>
            <p:ph idx="1"/>
          </p:nvPr>
        </p:nvSpPr>
        <p:spPr>
          <a:xfrm>
            <a:off x="838200" y="1825625"/>
            <a:ext cx="10515600" cy="3104184"/>
          </a:xfrm>
        </p:spPr>
        <p:txBody>
          <a:bodyPr/>
          <a:lstStyle/>
          <a:p>
            <a:r>
              <a:rPr lang="en-US" dirty="0">
                <a:hlinkClick r:id="rId2"/>
              </a:rPr>
              <a:t>https://www.hackerearth.com/practice/algorithms/graphs/graph-representation/practice-problems/algorithm/monk-at-the-graph-factory/</a:t>
            </a:r>
            <a:endParaRPr lang="en-US" dirty="0"/>
          </a:p>
          <a:p>
            <a:r>
              <a:rPr lang="en-US" dirty="0">
                <a:hlinkClick r:id="rId3"/>
              </a:rPr>
              <a:t>https://www.hackerearth.com/practice/algorithms/graphs/graph-representation/practice-problems/algorithm/monk-in-the-real-estate/</a:t>
            </a:r>
            <a:endParaRPr lang="en-US" dirty="0"/>
          </a:p>
          <a:p>
            <a:endParaRPr lang="en-US" dirty="0"/>
          </a:p>
        </p:txBody>
      </p:sp>
    </p:spTree>
    <p:extLst>
      <p:ext uri="{BB962C8B-B14F-4D97-AF65-F5344CB8AC3E}">
        <p14:creationId xmlns:p14="http://schemas.microsoft.com/office/powerpoint/2010/main" val="18355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6AEE575-2619-41DF-869E-017C5E2E9F09}"/>
              </a:ext>
            </a:extLst>
          </p:cNvPr>
          <p:cNvGraphicFramePr>
            <a:graphicFrameLocks noChangeAspect="1"/>
          </p:cNvGraphicFramePr>
          <p:nvPr>
            <p:extLst>
              <p:ext uri="{D42A27DB-BD31-4B8C-83A1-F6EECF244321}">
                <p14:modId xmlns:p14="http://schemas.microsoft.com/office/powerpoint/2010/main" val="711634770"/>
              </p:ext>
            </p:extLst>
          </p:nvPr>
        </p:nvGraphicFramePr>
        <p:xfrm>
          <a:off x="2033588" y="719138"/>
          <a:ext cx="8124825" cy="5418137"/>
        </p:xfrm>
        <a:graphic>
          <a:graphicData uri="http://schemas.openxmlformats.org/presentationml/2006/ole">
            <mc:AlternateContent xmlns:mc="http://schemas.openxmlformats.org/markup-compatibility/2006">
              <mc:Choice xmlns:v="urn:schemas-microsoft-com:vml" Requires="v">
                <p:oleObj spid="_x0000_s9226" name="Document" r:id="rId3" imgW="8124840" imgH="5418000" progId="Word.OpenDocumentText.12">
                  <p:embed/>
                </p:oleObj>
              </mc:Choice>
              <mc:Fallback>
                <p:oleObj name="Document" r:id="rId3" imgW="8124840" imgH="5418000" progId="Word.OpenDocumentText.12">
                  <p:embed/>
                  <p:pic>
                    <p:nvPicPr>
                      <p:cNvPr id="0" name=""/>
                      <p:cNvPicPr/>
                      <p:nvPr/>
                    </p:nvPicPr>
                    <p:blipFill>
                      <a:blip r:embed="rId4"/>
                      <a:stretch>
                        <a:fillRect/>
                      </a:stretch>
                    </p:blipFill>
                    <p:spPr>
                      <a:xfrm>
                        <a:off x="2033588" y="719138"/>
                        <a:ext cx="8124825" cy="54181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581D4CAE-358F-4ACB-B3AE-13490D888037}"/>
              </a:ext>
            </a:extLst>
          </p:cNvPr>
          <p:cNvGraphicFramePr>
            <a:graphicFrameLocks noChangeAspect="1"/>
          </p:cNvGraphicFramePr>
          <p:nvPr>
            <p:extLst>
              <p:ext uri="{D42A27DB-BD31-4B8C-83A1-F6EECF244321}">
                <p14:modId xmlns:p14="http://schemas.microsoft.com/office/powerpoint/2010/main" val="311731822"/>
              </p:ext>
            </p:extLst>
          </p:nvPr>
        </p:nvGraphicFramePr>
        <p:xfrm>
          <a:off x="0" y="-106017"/>
          <a:ext cx="12192000" cy="7951304"/>
        </p:xfrm>
        <a:graphic>
          <a:graphicData uri="http://schemas.openxmlformats.org/presentationml/2006/ole">
            <mc:AlternateContent xmlns:mc="http://schemas.openxmlformats.org/markup-compatibility/2006">
              <mc:Choice xmlns:v="urn:schemas-microsoft-com:vml" Requires="v">
                <p:oleObj spid="_x0000_s9227" name="Document" r:id="rId5" imgW="8124840" imgH="5418000" progId="Word.OpenDocumentText.12">
                  <p:embed/>
                </p:oleObj>
              </mc:Choice>
              <mc:Fallback>
                <p:oleObj name="Document" r:id="rId5" imgW="8124840" imgH="5418000" progId="Word.OpenDocumentText.12">
                  <p:embed/>
                  <p:pic>
                    <p:nvPicPr>
                      <p:cNvPr id="0" name=""/>
                      <p:cNvPicPr/>
                      <p:nvPr/>
                    </p:nvPicPr>
                    <p:blipFill>
                      <a:blip r:embed="rId6"/>
                      <a:stretch>
                        <a:fillRect/>
                      </a:stretch>
                    </p:blipFill>
                    <p:spPr>
                      <a:xfrm>
                        <a:off x="0" y="-106017"/>
                        <a:ext cx="12192000" cy="795130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53D532A9-434D-4F84-BE41-09E62E006980}"/>
              </a:ext>
            </a:extLst>
          </p:cNvPr>
          <p:cNvSpPr txBox="1"/>
          <p:nvPr/>
        </p:nvSpPr>
        <p:spPr>
          <a:xfrm>
            <a:off x="6096000" y="2385391"/>
            <a:ext cx="1815548" cy="923330"/>
          </a:xfrm>
          <a:prstGeom prst="rect">
            <a:avLst/>
          </a:prstGeom>
          <a:noFill/>
        </p:spPr>
        <p:txBody>
          <a:bodyPr wrap="square" rtlCol="0">
            <a:spAutoFit/>
          </a:bodyPr>
          <a:lstStyle/>
          <a:p>
            <a:r>
              <a:rPr lang="en-US" dirty="0"/>
              <a:t>There is a bug in my code. Find it please ?</a:t>
            </a:r>
          </a:p>
        </p:txBody>
      </p:sp>
    </p:spTree>
    <p:extLst>
      <p:ext uri="{BB962C8B-B14F-4D97-AF65-F5344CB8AC3E}">
        <p14:creationId xmlns:p14="http://schemas.microsoft.com/office/powerpoint/2010/main" val="3646567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BE20-3C36-4144-8955-3D68EB8A7233}"/>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9E3B81EB-2DBD-4454-BF54-9E69C64C2E2A}"/>
              </a:ext>
            </a:extLst>
          </p:cNvPr>
          <p:cNvGraphicFramePr>
            <a:graphicFrameLocks noGrp="1" noChangeAspect="1"/>
          </p:cNvGraphicFramePr>
          <p:nvPr>
            <p:ph idx="1"/>
            <p:extLst>
              <p:ext uri="{D42A27DB-BD31-4B8C-83A1-F6EECF244321}">
                <p14:modId xmlns:p14="http://schemas.microsoft.com/office/powerpoint/2010/main" val="3330213659"/>
              </p:ext>
            </p:extLst>
          </p:nvPr>
        </p:nvGraphicFramePr>
        <p:xfrm>
          <a:off x="0" y="0"/>
          <a:ext cx="12192000" cy="7669067"/>
        </p:xfrm>
        <a:graphic>
          <a:graphicData uri="http://schemas.openxmlformats.org/presentationml/2006/ole">
            <mc:AlternateContent xmlns:mc="http://schemas.openxmlformats.org/markup-compatibility/2006">
              <mc:Choice xmlns:v="urn:schemas-microsoft-com:vml" Requires="v">
                <p:oleObj spid="_x0000_s10243" name="Document" r:id="rId3" imgW="8124840" imgH="5418000" progId="Word.OpenDocumentText.12">
                  <p:embed/>
                </p:oleObj>
              </mc:Choice>
              <mc:Fallback>
                <p:oleObj name="Document" r:id="rId3" imgW="8124840" imgH="5418000" progId="Word.OpenDocumentText.12">
                  <p:embed/>
                  <p:pic>
                    <p:nvPicPr>
                      <p:cNvPr id="0" name=""/>
                      <p:cNvPicPr/>
                      <p:nvPr/>
                    </p:nvPicPr>
                    <p:blipFill>
                      <a:blip r:embed="rId4"/>
                      <a:stretch>
                        <a:fillRect/>
                      </a:stretch>
                    </p:blipFill>
                    <p:spPr>
                      <a:xfrm>
                        <a:off x="0" y="0"/>
                        <a:ext cx="12192000" cy="7669067"/>
                      </a:xfrm>
                      <a:prstGeom prst="rect">
                        <a:avLst/>
                      </a:prstGeom>
                    </p:spPr>
                  </p:pic>
                </p:oleObj>
              </mc:Fallback>
            </mc:AlternateContent>
          </a:graphicData>
        </a:graphic>
      </p:graphicFrame>
    </p:spTree>
    <p:extLst>
      <p:ext uri="{BB962C8B-B14F-4D97-AF65-F5344CB8AC3E}">
        <p14:creationId xmlns:p14="http://schemas.microsoft.com/office/powerpoint/2010/main" val="81494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3773-A702-4A87-912A-7DC86E79C4D5}"/>
              </a:ext>
            </a:extLst>
          </p:cNvPr>
          <p:cNvSpPr>
            <a:spLocks noGrp="1"/>
          </p:cNvSpPr>
          <p:nvPr>
            <p:ph type="ctrTitle"/>
          </p:nvPr>
        </p:nvSpPr>
        <p:spPr>
          <a:xfrm>
            <a:off x="1524000" y="711546"/>
            <a:ext cx="9144000" cy="997985"/>
          </a:xfrm>
        </p:spPr>
        <p:txBody>
          <a:bodyPr/>
          <a:lstStyle/>
          <a:p>
            <a:r>
              <a:rPr lang="en-US" dirty="0"/>
              <a:t>Array</a:t>
            </a:r>
          </a:p>
        </p:txBody>
      </p:sp>
      <p:sp>
        <p:nvSpPr>
          <p:cNvPr id="3" name="Subtitle 2">
            <a:extLst>
              <a:ext uri="{FF2B5EF4-FFF2-40B4-BE49-F238E27FC236}">
                <a16:creationId xmlns:a16="http://schemas.microsoft.com/office/drawing/2014/main" id="{E16787AD-F50F-4773-8781-98F59F10612F}"/>
              </a:ext>
            </a:extLst>
          </p:cNvPr>
          <p:cNvSpPr>
            <a:spLocks noGrp="1"/>
          </p:cNvSpPr>
          <p:nvPr>
            <p:ph type="subTitle" idx="1"/>
          </p:nvPr>
        </p:nvSpPr>
        <p:spPr>
          <a:xfrm>
            <a:off x="1524000" y="1974575"/>
            <a:ext cx="9144000" cy="3283226"/>
          </a:xfrm>
        </p:spPr>
        <p:txBody>
          <a:bodyPr/>
          <a:lstStyle/>
          <a:p>
            <a:pPr marL="342900" indent="-342900" algn="l">
              <a:buFont typeface="Arial" panose="020B0604020202020204" pitchFamily="34" charset="0"/>
              <a:buChar char="•"/>
            </a:pPr>
            <a:r>
              <a:rPr lang="en-US" dirty="0"/>
              <a:t>Most basic data structure</a:t>
            </a:r>
          </a:p>
          <a:p>
            <a:pPr marL="342900" indent="-342900" algn="l">
              <a:buFont typeface="Arial" panose="020B0604020202020204" pitchFamily="34" charset="0"/>
              <a:buChar char="•"/>
            </a:pPr>
            <a:r>
              <a:rPr lang="en-US" dirty="0"/>
              <a:t>Two type static and dynamically allocated array</a:t>
            </a:r>
          </a:p>
          <a:p>
            <a:pPr algn="l"/>
            <a:endParaRPr lang="en-US" dirty="0"/>
          </a:p>
        </p:txBody>
      </p:sp>
      <p:graphicFrame>
        <p:nvGraphicFramePr>
          <p:cNvPr id="4" name="Table 3">
            <a:extLst>
              <a:ext uri="{FF2B5EF4-FFF2-40B4-BE49-F238E27FC236}">
                <a16:creationId xmlns:a16="http://schemas.microsoft.com/office/drawing/2014/main" id="{B84C14D7-DB9E-4E3C-9B8D-3193A70FEDB8}"/>
              </a:ext>
            </a:extLst>
          </p:cNvPr>
          <p:cNvGraphicFramePr>
            <a:graphicFrameLocks noGrp="1"/>
          </p:cNvGraphicFramePr>
          <p:nvPr>
            <p:extLst>
              <p:ext uri="{D42A27DB-BD31-4B8C-83A1-F6EECF244321}">
                <p14:modId xmlns:p14="http://schemas.microsoft.com/office/powerpoint/2010/main" val="4023839804"/>
              </p:ext>
            </p:extLst>
          </p:nvPr>
        </p:nvGraphicFramePr>
        <p:xfrm>
          <a:off x="1780208" y="3045054"/>
          <a:ext cx="8128000" cy="323169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99111131"/>
                    </a:ext>
                  </a:extLst>
                </a:gridCol>
                <a:gridCol w="4064000">
                  <a:extLst>
                    <a:ext uri="{9D8B030D-6E8A-4147-A177-3AD203B41FA5}">
                      <a16:colId xmlns:a16="http://schemas.microsoft.com/office/drawing/2014/main" val="1081776935"/>
                    </a:ext>
                  </a:extLst>
                </a:gridCol>
              </a:tblGrid>
              <a:tr h="397051">
                <a:tc>
                  <a:txBody>
                    <a:bodyPr/>
                    <a:lstStyle/>
                    <a:p>
                      <a:r>
                        <a:rPr lang="en-US" dirty="0"/>
                        <a:t>Static</a:t>
                      </a:r>
                    </a:p>
                  </a:txBody>
                  <a:tcPr/>
                </a:tc>
                <a:tc>
                  <a:txBody>
                    <a:bodyPr/>
                    <a:lstStyle/>
                    <a:p>
                      <a:r>
                        <a:rPr lang="en-US" dirty="0"/>
                        <a:t>Dynamic</a:t>
                      </a:r>
                    </a:p>
                  </a:txBody>
                  <a:tcPr/>
                </a:tc>
                <a:extLst>
                  <a:ext uri="{0D108BD9-81ED-4DB2-BD59-A6C34878D82A}">
                    <a16:rowId xmlns:a16="http://schemas.microsoft.com/office/drawing/2014/main" val="2050190236"/>
                  </a:ext>
                </a:extLst>
              </a:tr>
              <a:tr h="370840">
                <a:tc>
                  <a:txBody>
                    <a:bodyPr/>
                    <a:lstStyle/>
                    <a:p>
                      <a:endParaRPr lang="en-US" dirty="0"/>
                    </a:p>
                    <a:p>
                      <a:pPr marL="285750" indent="-285750">
                        <a:buFont typeface="Arial" panose="020B0604020202020204" pitchFamily="34" charset="0"/>
                        <a:buChar char="•"/>
                      </a:pPr>
                      <a:r>
                        <a:rPr lang="en-US" dirty="0"/>
                        <a:t>Note: Should declare {0} so that all the element of the array is 0</a:t>
                      </a:r>
                    </a:p>
                    <a:p>
                      <a:pPr marL="285750" indent="-285750">
                        <a:buFont typeface="Arial" panose="020B0604020202020204" pitchFamily="34" charset="0"/>
                        <a:buChar char="•"/>
                      </a:pPr>
                      <a:r>
                        <a:rPr lang="en-US" b="1" dirty="0"/>
                        <a:t>With array of more than 500 000 elements, declare outside main function</a:t>
                      </a:r>
                    </a:p>
                    <a:p>
                      <a:pPr marL="285750" indent="-285750">
                        <a:buFont typeface="Arial" panose="020B0604020202020204" pitchFamily="34" charset="0"/>
                        <a:buChar char="•"/>
                      </a:pPr>
                      <a:r>
                        <a:rPr lang="en-US" dirty="0"/>
                        <a:t>O(1) access, alter.</a:t>
                      </a:r>
                    </a:p>
                    <a:p>
                      <a:pPr marL="285750" indent="-285750">
                        <a:buFont typeface="Arial" panose="020B0604020202020204" pitchFamily="34" charset="0"/>
                        <a:buChar char="•"/>
                      </a:pPr>
                      <a:r>
                        <a:rPr lang="en-US" dirty="0"/>
                        <a:t>Use </a:t>
                      </a:r>
                      <a:r>
                        <a:rPr lang="en-US" dirty="0" err="1"/>
                        <a:t>memset</a:t>
                      </a:r>
                      <a:r>
                        <a:rPr lang="en-US" dirty="0"/>
                        <a:t>(a,0,sizeof(a)) to reset the array to 0. Note this should only be 0 because it deals with bits not value</a:t>
                      </a:r>
                    </a:p>
                  </a:txBody>
                  <a:tcPr/>
                </a:tc>
                <a:tc>
                  <a:txBody>
                    <a:bodyPr/>
                    <a:lstStyle/>
                    <a:p>
                      <a:pPr marL="285750" indent="-285750">
                        <a:buFont typeface="Arial" panose="020B0604020202020204" pitchFamily="34" charset="0"/>
                        <a:buChar char="•"/>
                      </a:pPr>
                      <a:r>
                        <a:rPr lang="en-US" dirty="0"/>
                        <a:t>Pointer ( but too hard )</a:t>
                      </a:r>
                    </a:p>
                    <a:p>
                      <a:pPr marL="285750" indent="-285750">
                        <a:buFont typeface="Arial" panose="020B0604020202020204" pitchFamily="34" charset="0"/>
                        <a:buChar char="•"/>
                      </a:pPr>
                      <a:r>
                        <a:rPr lang="en-US" dirty="0"/>
                        <a:t>C++ Vector is the best option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the method resize()</a:t>
                      </a:r>
                    </a:p>
                    <a:p>
                      <a:pPr marL="285750" indent="-285750">
                        <a:buFont typeface="Arial" panose="020B0604020202020204" pitchFamily="34" charset="0"/>
                        <a:buChar char="•"/>
                      </a:pPr>
                      <a:r>
                        <a:rPr lang="en-US" dirty="0"/>
                        <a:t>Note </a:t>
                      </a:r>
                      <a:r>
                        <a:rPr lang="en-US" dirty="0" err="1"/>
                        <a:t>pop_back</a:t>
                      </a:r>
                      <a:r>
                        <a:rPr lang="en-US" dirty="0"/>
                        <a:t>() + </a:t>
                      </a:r>
                      <a:r>
                        <a:rPr lang="en-US" dirty="0" err="1"/>
                        <a:t>push_back</a:t>
                      </a:r>
                      <a:r>
                        <a:rPr lang="en-US" dirty="0"/>
                        <a:t>() is O(1) all other method O(n) because vector is a sequence container</a:t>
                      </a:r>
                    </a:p>
                  </a:txBody>
                  <a:tcPr/>
                </a:tc>
                <a:extLst>
                  <a:ext uri="{0D108BD9-81ED-4DB2-BD59-A6C34878D82A}">
                    <a16:rowId xmlns:a16="http://schemas.microsoft.com/office/drawing/2014/main" val="1600943594"/>
                  </a:ext>
                </a:extLst>
              </a:tr>
            </a:tbl>
          </a:graphicData>
        </a:graphic>
      </p:graphicFrame>
      <p:pic>
        <p:nvPicPr>
          <p:cNvPr id="5" name="Picture 4">
            <a:extLst>
              <a:ext uri="{FF2B5EF4-FFF2-40B4-BE49-F238E27FC236}">
                <a16:creationId xmlns:a16="http://schemas.microsoft.com/office/drawing/2014/main" id="{40AB8EF9-E9EB-42E2-B46B-6C2A8D2C32D3}"/>
              </a:ext>
            </a:extLst>
          </p:cNvPr>
          <p:cNvPicPr>
            <a:picLocks noChangeAspect="1"/>
          </p:cNvPicPr>
          <p:nvPr/>
        </p:nvPicPr>
        <p:blipFill>
          <a:blip r:embed="rId2"/>
          <a:stretch>
            <a:fillRect/>
          </a:stretch>
        </p:blipFill>
        <p:spPr>
          <a:xfrm>
            <a:off x="2501140" y="3552205"/>
            <a:ext cx="2842187" cy="251170"/>
          </a:xfrm>
          <a:prstGeom prst="rect">
            <a:avLst/>
          </a:prstGeom>
        </p:spPr>
      </p:pic>
      <p:pic>
        <p:nvPicPr>
          <p:cNvPr id="6" name="Picture 5">
            <a:extLst>
              <a:ext uri="{FF2B5EF4-FFF2-40B4-BE49-F238E27FC236}">
                <a16:creationId xmlns:a16="http://schemas.microsoft.com/office/drawing/2014/main" id="{BD1D7E9B-2CC3-4448-800E-B32419E05F4E}"/>
              </a:ext>
            </a:extLst>
          </p:cNvPr>
          <p:cNvPicPr>
            <a:picLocks noChangeAspect="1"/>
          </p:cNvPicPr>
          <p:nvPr/>
        </p:nvPicPr>
        <p:blipFill>
          <a:blip r:embed="rId3"/>
          <a:stretch>
            <a:fillRect/>
          </a:stretch>
        </p:blipFill>
        <p:spPr>
          <a:xfrm>
            <a:off x="6297267" y="4079515"/>
            <a:ext cx="2398636" cy="251020"/>
          </a:xfrm>
          <a:prstGeom prst="rect">
            <a:avLst/>
          </a:prstGeom>
        </p:spPr>
      </p:pic>
    </p:spTree>
    <p:extLst>
      <p:ext uri="{BB962C8B-B14F-4D97-AF65-F5344CB8AC3E}">
        <p14:creationId xmlns:p14="http://schemas.microsoft.com/office/powerpoint/2010/main" val="233765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0379-B19D-4B84-AF12-9D33A72490DE}"/>
              </a:ext>
            </a:extLst>
          </p:cNvPr>
          <p:cNvSpPr>
            <a:spLocks noGrp="1"/>
          </p:cNvSpPr>
          <p:nvPr>
            <p:ph type="title"/>
          </p:nvPr>
        </p:nvSpPr>
        <p:spPr/>
        <p:txBody>
          <a:bodyPr/>
          <a:lstStyle/>
          <a:p>
            <a:pPr algn="ctr"/>
            <a:r>
              <a:rPr lang="en-US" dirty="0"/>
              <a:t>Vector</a:t>
            </a:r>
          </a:p>
        </p:txBody>
      </p:sp>
      <p:pic>
        <p:nvPicPr>
          <p:cNvPr id="4" name="Content Placeholder 3">
            <a:extLst>
              <a:ext uri="{FF2B5EF4-FFF2-40B4-BE49-F238E27FC236}">
                <a16:creationId xmlns:a16="http://schemas.microsoft.com/office/drawing/2014/main" id="{0C7EC094-FFC1-4EE3-A25F-A65F0CE2F744}"/>
              </a:ext>
            </a:extLst>
          </p:cNvPr>
          <p:cNvPicPr>
            <a:picLocks noGrp="1" noChangeAspect="1"/>
          </p:cNvPicPr>
          <p:nvPr>
            <p:ph idx="1"/>
          </p:nvPr>
        </p:nvPicPr>
        <p:blipFill>
          <a:blip r:embed="rId2"/>
          <a:stretch>
            <a:fillRect/>
          </a:stretch>
        </p:blipFill>
        <p:spPr>
          <a:xfrm>
            <a:off x="1935049" y="1841706"/>
            <a:ext cx="7928825" cy="983973"/>
          </a:xfrm>
          <a:prstGeom prst="rect">
            <a:avLst/>
          </a:prstGeom>
        </p:spPr>
      </p:pic>
      <p:pic>
        <p:nvPicPr>
          <p:cNvPr id="5" name="Picture 4">
            <a:extLst>
              <a:ext uri="{FF2B5EF4-FFF2-40B4-BE49-F238E27FC236}">
                <a16:creationId xmlns:a16="http://schemas.microsoft.com/office/drawing/2014/main" id="{9B43533E-4BB6-4D96-B865-6F9BC3F91FB4}"/>
              </a:ext>
            </a:extLst>
          </p:cNvPr>
          <p:cNvPicPr>
            <a:picLocks noChangeAspect="1"/>
          </p:cNvPicPr>
          <p:nvPr/>
        </p:nvPicPr>
        <p:blipFill>
          <a:blip r:embed="rId3"/>
          <a:stretch>
            <a:fillRect/>
          </a:stretch>
        </p:blipFill>
        <p:spPr>
          <a:xfrm>
            <a:off x="1935049" y="3048350"/>
            <a:ext cx="7928825" cy="973156"/>
          </a:xfrm>
          <a:prstGeom prst="rect">
            <a:avLst/>
          </a:prstGeom>
        </p:spPr>
      </p:pic>
      <p:pic>
        <p:nvPicPr>
          <p:cNvPr id="3" name="Picture 2">
            <a:extLst>
              <a:ext uri="{FF2B5EF4-FFF2-40B4-BE49-F238E27FC236}">
                <a16:creationId xmlns:a16="http://schemas.microsoft.com/office/drawing/2014/main" id="{F8A62316-CAC0-456B-99F6-83F1B59490F9}"/>
              </a:ext>
            </a:extLst>
          </p:cNvPr>
          <p:cNvPicPr>
            <a:picLocks noChangeAspect="1"/>
          </p:cNvPicPr>
          <p:nvPr/>
        </p:nvPicPr>
        <p:blipFill>
          <a:blip r:embed="rId4"/>
          <a:stretch>
            <a:fillRect/>
          </a:stretch>
        </p:blipFill>
        <p:spPr>
          <a:xfrm>
            <a:off x="1935049" y="4233359"/>
            <a:ext cx="8074367" cy="983973"/>
          </a:xfrm>
          <a:prstGeom prst="rect">
            <a:avLst/>
          </a:prstGeom>
        </p:spPr>
      </p:pic>
    </p:spTree>
    <p:extLst>
      <p:ext uri="{BB962C8B-B14F-4D97-AF65-F5344CB8AC3E}">
        <p14:creationId xmlns:p14="http://schemas.microsoft.com/office/powerpoint/2010/main" val="338025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B42F-889A-4204-8915-1529F9542C91}"/>
              </a:ext>
            </a:extLst>
          </p:cNvPr>
          <p:cNvSpPr>
            <a:spLocks noGrp="1"/>
          </p:cNvSpPr>
          <p:nvPr>
            <p:ph type="title"/>
          </p:nvPr>
        </p:nvSpPr>
        <p:spPr/>
        <p:txBody>
          <a:bodyPr/>
          <a:lstStyle/>
          <a:p>
            <a:pPr algn="ctr"/>
            <a:r>
              <a:rPr lang="en-US" dirty="0"/>
              <a:t>Vector</a:t>
            </a:r>
          </a:p>
        </p:txBody>
      </p:sp>
      <p:pic>
        <p:nvPicPr>
          <p:cNvPr id="4" name="Content Placeholder 3">
            <a:extLst>
              <a:ext uri="{FF2B5EF4-FFF2-40B4-BE49-F238E27FC236}">
                <a16:creationId xmlns:a16="http://schemas.microsoft.com/office/drawing/2014/main" id="{53B07DF6-706A-43CB-A40A-B2A767DB24D1}"/>
              </a:ext>
            </a:extLst>
          </p:cNvPr>
          <p:cNvPicPr>
            <a:picLocks noGrp="1" noChangeAspect="1"/>
          </p:cNvPicPr>
          <p:nvPr>
            <p:ph idx="1"/>
          </p:nvPr>
        </p:nvPicPr>
        <p:blipFill>
          <a:blip r:embed="rId2"/>
          <a:stretch>
            <a:fillRect/>
          </a:stretch>
        </p:blipFill>
        <p:spPr>
          <a:xfrm>
            <a:off x="1202635" y="1690688"/>
            <a:ext cx="3653448" cy="2139190"/>
          </a:xfrm>
          <a:prstGeom prst="rect">
            <a:avLst/>
          </a:prstGeom>
        </p:spPr>
      </p:pic>
      <p:pic>
        <p:nvPicPr>
          <p:cNvPr id="5" name="Picture 4">
            <a:extLst>
              <a:ext uri="{FF2B5EF4-FFF2-40B4-BE49-F238E27FC236}">
                <a16:creationId xmlns:a16="http://schemas.microsoft.com/office/drawing/2014/main" id="{C70D7D83-6BF8-4FB1-8667-A999A099F915}"/>
              </a:ext>
            </a:extLst>
          </p:cNvPr>
          <p:cNvPicPr>
            <a:picLocks noChangeAspect="1"/>
          </p:cNvPicPr>
          <p:nvPr/>
        </p:nvPicPr>
        <p:blipFill>
          <a:blip r:embed="rId3"/>
          <a:stretch>
            <a:fillRect/>
          </a:stretch>
        </p:blipFill>
        <p:spPr>
          <a:xfrm>
            <a:off x="5470775" y="1690689"/>
            <a:ext cx="2643719" cy="2019920"/>
          </a:xfrm>
          <a:prstGeom prst="rect">
            <a:avLst/>
          </a:prstGeom>
        </p:spPr>
      </p:pic>
    </p:spTree>
    <p:extLst>
      <p:ext uri="{BB962C8B-B14F-4D97-AF65-F5344CB8AC3E}">
        <p14:creationId xmlns:p14="http://schemas.microsoft.com/office/powerpoint/2010/main" val="142257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940F-1E62-446B-8072-0D27F84EAB1E}"/>
              </a:ext>
            </a:extLst>
          </p:cNvPr>
          <p:cNvSpPr>
            <a:spLocks noGrp="1"/>
          </p:cNvSpPr>
          <p:nvPr>
            <p:ph type="title"/>
          </p:nvPr>
        </p:nvSpPr>
        <p:spPr/>
        <p:txBody>
          <a:bodyPr/>
          <a:lstStyle/>
          <a:p>
            <a:pPr algn="ctr"/>
            <a:r>
              <a:rPr lang="en-US" dirty="0"/>
              <a:t>Linked list</a:t>
            </a:r>
          </a:p>
        </p:txBody>
      </p:sp>
      <p:sp>
        <p:nvSpPr>
          <p:cNvPr id="3" name="Content Placeholder 2">
            <a:extLst>
              <a:ext uri="{FF2B5EF4-FFF2-40B4-BE49-F238E27FC236}">
                <a16:creationId xmlns:a16="http://schemas.microsoft.com/office/drawing/2014/main" id="{483381E6-C580-4385-B845-98F9731B913A}"/>
              </a:ext>
            </a:extLst>
          </p:cNvPr>
          <p:cNvSpPr>
            <a:spLocks noGrp="1"/>
          </p:cNvSpPr>
          <p:nvPr>
            <p:ph idx="1"/>
          </p:nvPr>
        </p:nvSpPr>
        <p:spPr>
          <a:xfrm>
            <a:off x="838199" y="1727131"/>
            <a:ext cx="10515600" cy="4351338"/>
          </a:xfrm>
        </p:spPr>
        <p:txBody>
          <a:bodyPr>
            <a:normAutofit/>
          </a:bodyPr>
          <a:lstStyle/>
          <a:p>
            <a:r>
              <a:rPr lang="en-US" sz="2400" dirty="0"/>
              <a:t>Most used data structure other than array.</a:t>
            </a:r>
          </a:p>
          <a:p>
            <a:r>
              <a:rPr lang="en-US" sz="2400" dirty="0"/>
              <a:t>Link list is a self-reference data structure.</a:t>
            </a:r>
          </a:p>
          <a:p>
            <a:r>
              <a:rPr lang="en-US" sz="2400" dirty="0"/>
              <a:t>Just need to understand it, no need to code it.</a:t>
            </a:r>
          </a:p>
          <a:p>
            <a:r>
              <a:rPr lang="en-US" sz="2400" dirty="0"/>
              <a:t>The data structure that is used to implement all others</a:t>
            </a:r>
          </a:p>
          <a:p>
            <a:pPr marL="0" indent="0">
              <a:buNone/>
            </a:pPr>
            <a:endParaRPr lang="en-US" sz="2400" dirty="0"/>
          </a:p>
        </p:txBody>
      </p:sp>
      <p:pic>
        <p:nvPicPr>
          <p:cNvPr id="1026" name="Picture 2" descr="linkedlist">
            <a:extLst>
              <a:ext uri="{FF2B5EF4-FFF2-40B4-BE49-F238E27FC236}">
                <a16:creationId xmlns:a16="http://schemas.microsoft.com/office/drawing/2014/main" id="{AD8D5D5E-5435-4CC8-AF2D-A98A49B92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784601"/>
            <a:ext cx="7229475" cy="1609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59AEA8C-C5BC-4968-8054-812EB7E9EBF5}"/>
              </a:ext>
            </a:extLst>
          </p:cNvPr>
          <p:cNvPicPr>
            <a:picLocks noChangeAspect="1"/>
          </p:cNvPicPr>
          <p:nvPr/>
        </p:nvPicPr>
        <p:blipFill>
          <a:blip r:embed="rId3"/>
          <a:stretch>
            <a:fillRect/>
          </a:stretch>
        </p:blipFill>
        <p:spPr>
          <a:xfrm>
            <a:off x="8067674" y="4112897"/>
            <a:ext cx="3191496" cy="1082334"/>
          </a:xfrm>
          <a:prstGeom prst="rect">
            <a:avLst/>
          </a:prstGeom>
        </p:spPr>
      </p:pic>
    </p:spTree>
    <p:extLst>
      <p:ext uri="{BB962C8B-B14F-4D97-AF65-F5344CB8AC3E}">
        <p14:creationId xmlns:p14="http://schemas.microsoft.com/office/powerpoint/2010/main" val="1635845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5EE9-7544-43E0-BBDC-301C3D71A676}"/>
              </a:ext>
            </a:extLst>
          </p:cNvPr>
          <p:cNvSpPr>
            <a:spLocks noGrp="1"/>
          </p:cNvSpPr>
          <p:nvPr>
            <p:ph type="title"/>
          </p:nvPr>
        </p:nvSpPr>
        <p:spPr/>
        <p:txBody>
          <a:bodyPr/>
          <a:lstStyle/>
          <a:p>
            <a:pPr algn="ctr"/>
            <a:r>
              <a:rPr lang="en-US" dirty="0"/>
              <a:t>Linked list</a:t>
            </a:r>
          </a:p>
        </p:txBody>
      </p:sp>
      <p:sp>
        <p:nvSpPr>
          <p:cNvPr id="3" name="Content Placeholder 2">
            <a:extLst>
              <a:ext uri="{FF2B5EF4-FFF2-40B4-BE49-F238E27FC236}">
                <a16:creationId xmlns:a16="http://schemas.microsoft.com/office/drawing/2014/main" id="{A3EFCFF4-476A-4F54-BBDB-6ED1CB2923CA}"/>
              </a:ext>
            </a:extLst>
          </p:cNvPr>
          <p:cNvSpPr>
            <a:spLocks noGrp="1"/>
          </p:cNvSpPr>
          <p:nvPr>
            <p:ph idx="1"/>
          </p:nvPr>
        </p:nvSpPr>
        <p:spPr>
          <a:xfrm>
            <a:off x="838200" y="1441311"/>
            <a:ext cx="10515600" cy="4866723"/>
          </a:xfrm>
        </p:spPr>
        <p:txBody>
          <a:bodyPr>
            <a:normAutofit/>
          </a:bodyPr>
          <a:lstStyle/>
          <a:p>
            <a:r>
              <a:rPr lang="en-US" sz="2400" dirty="0"/>
              <a:t>Unlike arrays, linked list elements are not stored at contiguous location; the elements are linked using pointers.</a:t>
            </a:r>
          </a:p>
          <a:p>
            <a:r>
              <a:rPr lang="en-US" sz="2400" b="1" dirty="0"/>
              <a:t>O(1) insertion, deletion</a:t>
            </a:r>
          </a:p>
          <a:p>
            <a:pPr fontAlgn="base"/>
            <a:r>
              <a:rPr lang="en-US" sz="2400" b="1" dirty="0"/>
              <a:t>Advantages over arrays</a:t>
            </a:r>
            <a:br>
              <a:rPr lang="en-US" sz="2400" dirty="0"/>
            </a:br>
            <a:r>
              <a:rPr lang="en-US" sz="2400" b="1" dirty="0"/>
              <a:t>1)</a:t>
            </a:r>
            <a:r>
              <a:rPr lang="en-US" sz="2400" dirty="0"/>
              <a:t> Dynamic size</a:t>
            </a:r>
            <a:br>
              <a:rPr lang="en-US" sz="2400" dirty="0"/>
            </a:br>
            <a:r>
              <a:rPr lang="en-US" sz="2400" b="1" dirty="0"/>
              <a:t>2)</a:t>
            </a:r>
            <a:r>
              <a:rPr lang="en-US" sz="2400" dirty="0"/>
              <a:t> Ease of insertion/deletion</a:t>
            </a:r>
          </a:p>
          <a:p>
            <a:pPr fontAlgn="base"/>
            <a:r>
              <a:rPr lang="en-US" sz="2400" b="1" dirty="0"/>
              <a:t>Drawbacks:</a:t>
            </a:r>
            <a:br>
              <a:rPr lang="en-US" sz="2400" dirty="0"/>
            </a:br>
            <a:r>
              <a:rPr lang="en-US" sz="2400" b="1" dirty="0"/>
              <a:t>1)</a:t>
            </a:r>
            <a:r>
              <a:rPr lang="en-US" sz="2400" dirty="0"/>
              <a:t> Random access is not allowed. We have to access elements sequentially starting from the first node. So we cannot do binary search with linked lists.</a:t>
            </a:r>
            <a:br>
              <a:rPr lang="en-US" sz="2400" dirty="0"/>
            </a:br>
            <a:r>
              <a:rPr lang="en-US" sz="2400" b="1" dirty="0"/>
              <a:t>2)</a:t>
            </a:r>
            <a:r>
              <a:rPr lang="en-US" sz="2400" dirty="0"/>
              <a:t> Extra memory space for a pointer is required with each element of the list.</a:t>
            </a:r>
          </a:p>
          <a:p>
            <a:pPr fontAlgn="base"/>
            <a:r>
              <a:rPr lang="en-US" sz="2400" dirty="0"/>
              <a:t>In C++, use list. For usage go to cplusplus.com</a:t>
            </a:r>
          </a:p>
          <a:p>
            <a:pPr fontAlgn="base"/>
            <a:r>
              <a:rPr lang="en-US" sz="2400" dirty="0">
                <a:hlinkClick r:id="rId2"/>
              </a:rPr>
              <a:t>http://codeforces.com/contest/264/problem/A</a:t>
            </a:r>
            <a:endParaRPr lang="en-US" sz="2400" dirty="0"/>
          </a:p>
          <a:p>
            <a:pPr fontAlgn="base"/>
            <a:endParaRPr lang="en-US" sz="2400" dirty="0"/>
          </a:p>
          <a:p>
            <a:endParaRPr lang="en-US" sz="2400" dirty="0"/>
          </a:p>
        </p:txBody>
      </p:sp>
    </p:spTree>
    <p:extLst>
      <p:ext uri="{BB962C8B-B14F-4D97-AF65-F5344CB8AC3E}">
        <p14:creationId xmlns:p14="http://schemas.microsoft.com/office/powerpoint/2010/main" val="368839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6C2BC8B-32F7-41EA-9C7A-C28615D2DE83}"/>
              </a:ext>
            </a:extLst>
          </p:cNvPr>
          <p:cNvGraphicFramePr>
            <a:graphicFrameLocks noGrp="1" noChangeAspect="1"/>
          </p:cNvGraphicFramePr>
          <p:nvPr>
            <p:ph idx="1"/>
            <p:extLst>
              <p:ext uri="{D42A27DB-BD31-4B8C-83A1-F6EECF244321}">
                <p14:modId xmlns:p14="http://schemas.microsoft.com/office/powerpoint/2010/main" val="2667356534"/>
              </p:ext>
            </p:extLst>
          </p:nvPr>
        </p:nvGraphicFramePr>
        <p:xfrm>
          <a:off x="0" y="0"/>
          <a:ext cx="12191999" cy="7858539"/>
        </p:xfrm>
        <a:graphic>
          <a:graphicData uri="http://schemas.openxmlformats.org/presentationml/2006/ole">
            <mc:AlternateContent xmlns:mc="http://schemas.openxmlformats.org/markup-compatibility/2006">
              <mc:Choice xmlns:v="urn:schemas-microsoft-com:vml" Requires="v">
                <p:oleObj spid="_x0000_s1069" name="Document" r:id="rId3" imgW="8232840" imgH="5418000" progId="Word.OpenDocumentText.12">
                  <p:embed/>
                </p:oleObj>
              </mc:Choice>
              <mc:Fallback>
                <p:oleObj name="Document" r:id="rId3" imgW="8232840" imgH="5418000" progId="Word.OpenDocumentText.12">
                  <p:embed/>
                  <p:pic>
                    <p:nvPicPr>
                      <p:cNvPr id="0" name=""/>
                      <p:cNvPicPr/>
                      <p:nvPr/>
                    </p:nvPicPr>
                    <p:blipFill>
                      <a:blip r:embed="rId4"/>
                      <a:stretch>
                        <a:fillRect/>
                      </a:stretch>
                    </p:blipFill>
                    <p:spPr>
                      <a:xfrm>
                        <a:off x="0" y="0"/>
                        <a:ext cx="12191999" cy="7858539"/>
                      </a:xfrm>
                      <a:prstGeom prst="rect">
                        <a:avLst/>
                      </a:prstGeom>
                    </p:spPr>
                  </p:pic>
                </p:oleObj>
              </mc:Fallback>
            </mc:AlternateContent>
          </a:graphicData>
        </a:graphic>
      </p:graphicFrame>
    </p:spTree>
    <p:extLst>
      <p:ext uri="{BB962C8B-B14F-4D97-AF65-F5344CB8AC3E}">
        <p14:creationId xmlns:p14="http://schemas.microsoft.com/office/powerpoint/2010/main" val="1086330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1206</Words>
  <Application>Microsoft Office PowerPoint</Application>
  <PresentationFormat>Widescreen</PresentationFormat>
  <Paragraphs>144</Paragraphs>
  <Slides>37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3" baseType="lpstr">
      <vt:lpstr>Arial</vt:lpstr>
      <vt:lpstr>Calibri</vt:lpstr>
      <vt:lpstr>Calibri Light</vt:lpstr>
      <vt:lpstr>Office Theme</vt:lpstr>
      <vt:lpstr>Document</vt:lpstr>
      <vt:lpstr>OpenDocument Text</vt:lpstr>
      <vt:lpstr>Basic data structure and Graph</vt:lpstr>
      <vt:lpstr>Big O notation</vt:lpstr>
      <vt:lpstr>PowerPoint Presentation</vt:lpstr>
      <vt:lpstr>Array</vt:lpstr>
      <vt:lpstr>Vector</vt:lpstr>
      <vt:lpstr>Vector</vt:lpstr>
      <vt:lpstr>Linked list</vt:lpstr>
      <vt:lpstr>Linked list</vt:lpstr>
      <vt:lpstr>PowerPoint Presentation</vt:lpstr>
      <vt:lpstr>Stack, Queue</vt:lpstr>
      <vt:lpstr>Stack, Queue</vt:lpstr>
      <vt:lpstr>PowerPoint Presentation</vt:lpstr>
      <vt:lpstr>Stack, Queue</vt:lpstr>
      <vt:lpstr>PowerPoint Presentation</vt:lpstr>
      <vt:lpstr>PowerPoint Presentation</vt:lpstr>
      <vt:lpstr>PowerPoint Presentation</vt:lpstr>
      <vt:lpstr>PowerPoint Presentation</vt:lpstr>
      <vt:lpstr>Deque</vt:lpstr>
      <vt:lpstr>STL</vt:lpstr>
      <vt:lpstr>STL</vt:lpstr>
      <vt:lpstr>STL </vt:lpstr>
      <vt:lpstr>Pair</vt:lpstr>
      <vt:lpstr>Set</vt:lpstr>
      <vt:lpstr>Set</vt:lpstr>
      <vt:lpstr>Map</vt:lpstr>
      <vt:lpstr>STL</vt:lpstr>
      <vt:lpstr>PowerPoint Presentation</vt:lpstr>
      <vt:lpstr>PowerPoint Presentation</vt:lpstr>
      <vt:lpstr>Graph and tree</vt:lpstr>
      <vt:lpstr>Graph and tree</vt:lpstr>
      <vt:lpstr>Graph and tree</vt:lpstr>
      <vt:lpstr>Graph and tree</vt:lpstr>
      <vt:lpstr>Graph and tree</vt:lpstr>
      <vt:lpstr>Graph and tree</vt:lpstr>
      <vt:lpstr>Graph and tree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structure</dc:title>
  <dc:creator>Duy Le</dc:creator>
  <cp:lastModifiedBy>Duy Le</cp:lastModifiedBy>
  <cp:revision>152</cp:revision>
  <dcterms:created xsi:type="dcterms:W3CDTF">2017-12-24T13:27:35Z</dcterms:created>
  <dcterms:modified xsi:type="dcterms:W3CDTF">2017-12-27T10:35:03Z</dcterms:modified>
</cp:coreProperties>
</file>