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6"/>
  </p:notesMasterIdLst>
  <p:handoutMasterIdLst>
    <p:handoutMasterId r:id="rId27"/>
  </p:handoutMasterIdLst>
  <p:sldIdLst>
    <p:sldId id="256" r:id="rId5"/>
    <p:sldId id="257" r:id="rId6"/>
    <p:sldId id="296" r:id="rId7"/>
    <p:sldId id="260" r:id="rId8"/>
    <p:sldId id="258" r:id="rId9"/>
    <p:sldId id="261" r:id="rId10"/>
    <p:sldId id="286" r:id="rId11"/>
    <p:sldId id="295" r:id="rId12"/>
    <p:sldId id="287" r:id="rId13"/>
    <p:sldId id="288" r:id="rId14"/>
    <p:sldId id="297" r:id="rId15"/>
    <p:sldId id="289" r:id="rId16"/>
    <p:sldId id="290" r:id="rId17"/>
    <p:sldId id="292" r:id="rId18"/>
    <p:sldId id="300" r:id="rId19"/>
    <p:sldId id="299" r:id="rId20"/>
    <p:sldId id="293" r:id="rId21"/>
    <p:sldId id="294" r:id="rId22"/>
    <p:sldId id="298" r:id="rId23"/>
    <p:sldId id="267"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0C4360"/>
    <a:srgbClr val="10335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varScale="1">
        <p:scale>
          <a:sx n="70" d="100"/>
          <a:sy n="70" d="100"/>
        </p:scale>
        <p:origin x="534" y="6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1/4/2020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1/4/2020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323475" y="1813810"/>
            <a:ext cx="9503764" cy="1450747"/>
          </a:xfrm>
        </p:spPr>
        <p:txBody>
          <a:bodyPr/>
          <a:lstStyle/>
          <a:p>
            <a:r>
              <a:rPr lang="en-US" sz="4500" b="0" dirty="0"/>
              <a:t>Classication of Pneumonia from chest </a:t>
            </a:r>
            <a:r>
              <a:rPr lang="en-IN" sz="4500" b="0" dirty="0"/>
              <a:t>X-rays using Transfer Learning</a:t>
            </a:r>
            <a:endParaRPr lang="en-US" sz="4500" dirty="0"/>
          </a:p>
        </p:txBody>
      </p:sp>
      <p:sp>
        <p:nvSpPr>
          <p:cNvPr id="6" name="Text Placeholder 4">
            <a:extLst>
              <a:ext uri="{FF2B5EF4-FFF2-40B4-BE49-F238E27FC236}">
                <a16:creationId xmlns:a16="http://schemas.microsoft.com/office/drawing/2014/main" id="{4B8EC505-5EA1-4500-AA57-707B35872485}"/>
              </a:ext>
            </a:extLst>
          </p:cNvPr>
          <p:cNvSpPr txBox="1">
            <a:spLocks/>
          </p:cNvSpPr>
          <p:nvPr/>
        </p:nvSpPr>
        <p:spPr>
          <a:xfrm>
            <a:off x="6790544" y="4574998"/>
            <a:ext cx="5141626" cy="166061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b="1" dirty="0">
                <a:latin typeface="Verdana" panose="020B0604030504040204" pitchFamily="34" charset="0"/>
                <a:ea typeface="Verdana" panose="020B0604030504040204" pitchFamily="34" charset="0"/>
                <a:cs typeface="Calibri" panose="020F0502020204030204" pitchFamily="34" charset="0"/>
              </a:rPr>
              <a:t>Tushar Shailesh Dalvi</a:t>
            </a:r>
          </a:p>
          <a:p>
            <a:pPr algn="r"/>
            <a:r>
              <a:rPr lang="en-US" b="1" dirty="0">
                <a:latin typeface="Verdana" panose="020B0604030504040204" pitchFamily="34" charset="0"/>
                <a:ea typeface="Verdana" panose="020B0604030504040204" pitchFamily="34" charset="0"/>
                <a:cs typeface="Calibri" panose="020F0502020204030204" pitchFamily="34" charset="0"/>
              </a:rPr>
              <a:t>x18134301</a:t>
            </a:r>
          </a:p>
          <a:p>
            <a:pPr algn="r"/>
            <a:r>
              <a:rPr lang="en-US" b="1" dirty="0">
                <a:latin typeface="Verdana" panose="020B0604030504040204" pitchFamily="34" charset="0"/>
                <a:ea typeface="Verdana" panose="020B0604030504040204" pitchFamily="34" charset="0"/>
                <a:cs typeface="Calibri" panose="020F0502020204030204" pitchFamily="34" charset="0"/>
              </a:rPr>
              <a:t>MSc. Data Analytics</a:t>
            </a:r>
          </a:p>
          <a:p>
            <a:pPr algn="r"/>
            <a:r>
              <a:rPr lang="en-US" b="1" dirty="0">
                <a:latin typeface="Verdana" panose="020B0604030504040204" pitchFamily="34" charset="0"/>
                <a:ea typeface="Verdana" panose="020B0604030504040204" pitchFamily="34" charset="0"/>
                <a:cs typeface="Calibri" panose="020F0502020204030204" pitchFamily="34" charset="0"/>
              </a:rPr>
              <a:t>National College of Ireland</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a:prstGeom prst="rect">
            <a:avLst/>
          </a:prstGeom>
        </p:spPr>
        <p:txBody>
          <a:bodyPr wrap="square" anchor="t">
            <a:normAutofit/>
          </a:bodyPr>
          <a:lstStyle/>
          <a:p>
            <a:r>
              <a:rPr lang="en-US" dirty="0"/>
              <a:t>Data Understanding</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a:prstGeom prst="rect">
            <a:avLst/>
          </a:prstGeom>
        </p:spPr>
        <p:txBody>
          <a:bodyPr anchor="ctr">
            <a:normAutofit/>
          </a:bodyPr>
          <a:lstStyle/>
          <a:p>
            <a:pPr>
              <a:spcAft>
                <a:spcPts val="600"/>
              </a:spcAft>
            </a:pPr>
            <a:fld id="{C263D6C4-4840-40CC-AC84-17E24B3B7BDE}" type="slidenum">
              <a:rPr lang="en-US" smtClean="0"/>
              <a:pPr>
                <a:spcAft>
                  <a:spcPts val="600"/>
                </a:spcAft>
              </a:pPr>
              <a:t>10</a:t>
            </a:fld>
            <a:endParaRPr lang="en-US"/>
          </a:p>
        </p:txBody>
      </p:sp>
      <p:sp>
        <p:nvSpPr>
          <p:cNvPr id="5" name="Text Placeholder 9">
            <a:extLst>
              <a:ext uri="{FF2B5EF4-FFF2-40B4-BE49-F238E27FC236}">
                <a16:creationId xmlns:a16="http://schemas.microsoft.com/office/drawing/2014/main" id="{8337A6B8-88E9-4023-AC44-93063F21FC21}"/>
              </a:ext>
            </a:extLst>
          </p:cNvPr>
          <p:cNvSpPr txBox="1">
            <a:spLocks/>
          </p:cNvSpPr>
          <p:nvPr/>
        </p:nvSpPr>
        <p:spPr>
          <a:xfrm>
            <a:off x="444500" y="1822451"/>
            <a:ext cx="10807700" cy="3104392"/>
          </a:xfrm>
          <a:prstGeom prst="rect">
            <a:avLst/>
          </a:prstGeom>
        </p:spPr>
        <p:txBody>
          <a:bodyPr>
            <a:normAutofit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b="1" spc="-70" dirty="0">
                <a:solidFill>
                  <a:srgbClr val="63B7C6"/>
                </a:solidFill>
                <a:latin typeface="+mj-lt"/>
                <a:ea typeface="+mj-ea"/>
                <a:cs typeface="+mj-cs"/>
              </a:rPr>
              <a:t>Dataset Information:</a:t>
            </a:r>
            <a:endParaRPr lang="en-US" sz="3200" b="1" spc="-70" dirty="0">
              <a:solidFill>
                <a:srgbClr val="63B7C6"/>
              </a:solidFill>
              <a:latin typeface="+mj-lt"/>
              <a:ea typeface="+mj-ea"/>
              <a:cs typeface="+mj-cs"/>
            </a:endParaRPr>
          </a:p>
          <a:p>
            <a:pPr marL="0" indent="0">
              <a:buNone/>
            </a:pPr>
            <a:endParaRPr lang="en-US" sz="100" b="1" spc="-70" dirty="0">
              <a:solidFill>
                <a:srgbClr val="63B7C6"/>
              </a:solidFill>
              <a:latin typeface="Calibri" panose="020F0502020204030204" pitchFamily="34" charset="0"/>
              <a:ea typeface="+mj-ea"/>
              <a:cs typeface="Calibri" panose="020F0502020204030204" pitchFamily="34" charset="0"/>
            </a:endParaRPr>
          </a:p>
          <a:p>
            <a:r>
              <a:rPr lang="en-IN" dirty="0">
                <a:solidFill>
                  <a:schemeClr val="bg1"/>
                </a:solidFill>
                <a:latin typeface="Calibri" panose="020F0502020204030204" pitchFamily="34" charset="0"/>
                <a:cs typeface="Calibri" panose="020F0502020204030204" pitchFamily="34" charset="0"/>
              </a:rPr>
              <a:t>Dataset Downloaded from Mendeley </a:t>
            </a:r>
          </a:p>
          <a:p>
            <a:r>
              <a:rPr lang="en-IN" dirty="0">
                <a:solidFill>
                  <a:schemeClr val="bg1"/>
                </a:solidFill>
                <a:latin typeface="Calibri" panose="020F0502020204030204" pitchFamily="34" charset="0"/>
                <a:cs typeface="Calibri" panose="020F0502020204030204" pitchFamily="34" charset="0"/>
              </a:rPr>
              <a:t>Total images 5857 including both Pneumonia and Normal</a:t>
            </a:r>
          </a:p>
          <a:p>
            <a:r>
              <a:rPr lang="en-IN" dirty="0">
                <a:solidFill>
                  <a:schemeClr val="bg1"/>
                </a:solidFill>
                <a:latin typeface="Calibri" panose="020F0502020204030204" pitchFamily="34" charset="0"/>
                <a:cs typeface="Calibri" panose="020F0502020204030204" pitchFamily="34" charset="0"/>
              </a:rPr>
              <a:t>Data Divided into Train, Test and Validation</a:t>
            </a:r>
          </a:p>
          <a:p>
            <a:r>
              <a:rPr lang="en-IN" dirty="0">
                <a:solidFill>
                  <a:schemeClr val="bg1"/>
                </a:solidFill>
                <a:latin typeface="Calibri" panose="020F0502020204030204" pitchFamily="34" charset="0"/>
                <a:cs typeface="Calibri" panose="020F0502020204030204" pitchFamily="34" charset="0"/>
              </a:rPr>
              <a:t>Every section furthermore divided into Normal and Pneumonia</a:t>
            </a:r>
          </a:p>
          <a:p>
            <a:r>
              <a:rPr lang="en-IN" dirty="0">
                <a:solidFill>
                  <a:schemeClr val="bg1"/>
                </a:solidFill>
                <a:latin typeface="Calibri" panose="020F0502020204030204" pitchFamily="34" charset="0"/>
                <a:cs typeface="Calibri" panose="020F0502020204030204" pitchFamily="34" charset="0"/>
              </a:rPr>
              <a:t>Training Data having Class imbalance</a:t>
            </a:r>
          </a:p>
        </p:txBody>
      </p:sp>
    </p:spTree>
    <p:extLst>
      <p:ext uri="{BB962C8B-B14F-4D97-AF65-F5344CB8AC3E}">
        <p14:creationId xmlns:p14="http://schemas.microsoft.com/office/powerpoint/2010/main" val="142863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a:prstGeom prst="rect">
            <a:avLst/>
          </a:prstGeom>
        </p:spPr>
        <p:txBody>
          <a:bodyPr wrap="square" anchor="t">
            <a:normAutofit/>
          </a:bodyPr>
          <a:lstStyle/>
          <a:p>
            <a:r>
              <a:rPr lang="en-US" dirty="0"/>
              <a:t>Data Understanding</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a:prstGeom prst="rect">
            <a:avLst/>
          </a:prstGeom>
        </p:spPr>
        <p:txBody>
          <a:bodyPr anchor="ctr">
            <a:normAutofit/>
          </a:bodyPr>
          <a:lstStyle/>
          <a:p>
            <a:pPr>
              <a:spcAft>
                <a:spcPts val="600"/>
              </a:spcAft>
            </a:pPr>
            <a:fld id="{C263D6C4-4840-40CC-AC84-17E24B3B7BDE}" type="slidenum">
              <a:rPr lang="en-US" smtClean="0"/>
              <a:pPr>
                <a:spcAft>
                  <a:spcPts val="600"/>
                </a:spcAft>
              </a:pPr>
              <a:t>11</a:t>
            </a:fld>
            <a:endParaRPr lang="en-US"/>
          </a:p>
        </p:txBody>
      </p:sp>
      <p:sp>
        <p:nvSpPr>
          <p:cNvPr id="5" name="Text Placeholder 9">
            <a:extLst>
              <a:ext uri="{FF2B5EF4-FFF2-40B4-BE49-F238E27FC236}">
                <a16:creationId xmlns:a16="http://schemas.microsoft.com/office/drawing/2014/main" id="{8337A6B8-88E9-4023-AC44-93063F21FC21}"/>
              </a:ext>
            </a:extLst>
          </p:cNvPr>
          <p:cNvSpPr txBox="1">
            <a:spLocks/>
          </p:cNvSpPr>
          <p:nvPr/>
        </p:nvSpPr>
        <p:spPr>
          <a:xfrm>
            <a:off x="1313807" y="1445946"/>
            <a:ext cx="4112510" cy="535531"/>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b="1" spc="-70" dirty="0">
                <a:solidFill>
                  <a:srgbClr val="63B7C6"/>
                </a:solidFill>
                <a:latin typeface="+mj-lt"/>
                <a:ea typeface="+mj-ea"/>
                <a:cs typeface="+mj-cs"/>
              </a:rPr>
              <a:t>Training Dataset</a:t>
            </a:r>
            <a:endParaRPr lang="en-US" sz="3200" b="1" spc="-70" dirty="0">
              <a:solidFill>
                <a:srgbClr val="63B7C6"/>
              </a:solidFill>
              <a:latin typeface="+mj-lt"/>
              <a:ea typeface="+mj-ea"/>
              <a:cs typeface="+mj-cs"/>
            </a:endParaRPr>
          </a:p>
        </p:txBody>
      </p:sp>
      <p:pic>
        <p:nvPicPr>
          <p:cNvPr id="10" name="Picture 9" descr="A screenshot of a cell phone&#10;&#10;Description automatically generated">
            <a:extLst>
              <a:ext uri="{FF2B5EF4-FFF2-40B4-BE49-F238E27FC236}">
                <a16:creationId xmlns:a16="http://schemas.microsoft.com/office/drawing/2014/main" id="{C5956D00-7940-4A96-A88E-4AE321BEFAE2}"/>
              </a:ext>
            </a:extLst>
          </p:cNvPr>
          <p:cNvPicPr>
            <a:picLocks noChangeAspect="1"/>
          </p:cNvPicPr>
          <p:nvPr/>
        </p:nvPicPr>
        <p:blipFill>
          <a:blip r:embed="rId2"/>
          <a:stretch>
            <a:fillRect/>
          </a:stretch>
        </p:blipFill>
        <p:spPr>
          <a:xfrm>
            <a:off x="6779479" y="2123822"/>
            <a:ext cx="3651305" cy="4052316"/>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845BD783-229E-4153-8BF9-50E7C243D44C}"/>
              </a:ext>
            </a:extLst>
          </p:cNvPr>
          <p:cNvPicPr>
            <a:picLocks noChangeAspect="1"/>
          </p:cNvPicPr>
          <p:nvPr/>
        </p:nvPicPr>
        <p:blipFill>
          <a:blip r:embed="rId3"/>
          <a:stretch>
            <a:fillRect/>
          </a:stretch>
        </p:blipFill>
        <p:spPr>
          <a:xfrm>
            <a:off x="1019331" y="2113269"/>
            <a:ext cx="3651305" cy="4062869"/>
          </a:xfrm>
          <a:prstGeom prst="rect">
            <a:avLst/>
          </a:prstGeom>
        </p:spPr>
      </p:pic>
      <p:sp>
        <p:nvSpPr>
          <p:cNvPr id="13" name="Text Placeholder 9">
            <a:extLst>
              <a:ext uri="{FF2B5EF4-FFF2-40B4-BE49-F238E27FC236}">
                <a16:creationId xmlns:a16="http://schemas.microsoft.com/office/drawing/2014/main" id="{F338F8B2-EE92-4E1D-8061-C3F7ACBB800D}"/>
              </a:ext>
            </a:extLst>
          </p:cNvPr>
          <p:cNvSpPr txBox="1">
            <a:spLocks/>
          </p:cNvSpPr>
          <p:nvPr/>
        </p:nvSpPr>
        <p:spPr>
          <a:xfrm>
            <a:off x="7038639" y="1445947"/>
            <a:ext cx="4112510" cy="535531"/>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b="1" spc="-70" dirty="0">
                <a:solidFill>
                  <a:srgbClr val="63B7C6"/>
                </a:solidFill>
                <a:latin typeface="+mj-lt"/>
                <a:ea typeface="+mj-ea"/>
                <a:cs typeface="+mj-cs"/>
              </a:rPr>
              <a:t>Testing Dataset</a:t>
            </a:r>
            <a:endParaRPr lang="en-US" sz="3200" b="1" spc="-70" dirty="0">
              <a:solidFill>
                <a:srgbClr val="63B7C6"/>
              </a:solidFill>
              <a:latin typeface="+mj-lt"/>
              <a:ea typeface="+mj-ea"/>
              <a:cs typeface="+mj-cs"/>
            </a:endParaRPr>
          </a:p>
        </p:txBody>
      </p:sp>
    </p:spTree>
    <p:extLst>
      <p:ext uri="{BB962C8B-B14F-4D97-AF65-F5344CB8AC3E}">
        <p14:creationId xmlns:p14="http://schemas.microsoft.com/office/powerpoint/2010/main" val="34714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4862018" cy="535531"/>
          </a:xfrm>
          <a:prstGeom prst="rect">
            <a:avLst/>
          </a:prstGeom>
        </p:spPr>
        <p:txBody>
          <a:bodyPr wrap="square" anchor="t">
            <a:normAutofit/>
          </a:bodyPr>
          <a:lstStyle/>
          <a:p>
            <a:r>
              <a:rPr lang="en-IN"/>
              <a:t>Data</a:t>
            </a:r>
            <a:r>
              <a:rPr lang="en-IN" b="0"/>
              <a:t> </a:t>
            </a:r>
            <a:r>
              <a:rPr lang="en-IN"/>
              <a:t>Pre-processing</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a:prstGeom prst="rect">
            <a:avLst/>
          </a:prstGeom>
        </p:spPr>
        <p:txBody>
          <a:bodyPr anchor="ctr">
            <a:normAutofit/>
          </a:bodyPr>
          <a:lstStyle/>
          <a:p>
            <a:pPr>
              <a:spcAft>
                <a:spcPts val="600"/>
              </a:spcAft>
            </a:pPr>
            <a:fld id="{C263D6C4-4840-40CC-AC84-17E24B3B7BDE}" type="slidenum">
              <a:rPr lang="en-US" smtClean="0"/>
              <a:pPr>
                <a:spcAft>
                  <a:spcPts val="600"/>
                </a:spcAft>
              </a:pPr>
              <a:t>12</a:t>
            </a:fld>
            <a:endParaRPr lang="en-US"/>
          </a:p>
        </p:txBody>
      </p:sp>
      <p:sp>
        <p:nvSpPr>
          <p:cNvPr id="5" name="Text Placeholder 9">
            <a:extLst>
              <a:ext uri="{FF2B5EF4-FFF2-40B4-BE49-F238E27FC236}">
                <a16:creationId xmlns:a16="http://schemas.microsoft.com/office/drawing/2014/main" id="{8C8E7752-AF19-46A6-8897-EE568C7794AC}"/>
              </a:ext>
            </a:extLst>
          </p:cNvPr>
          <p:cNvSpPr txBox="1">
            <a:spLocks/>
          </p:cNvSpPr>
          <p:nvPr/>
        </p:nvSpPr>
        <p:spPr>
          <a:xfrm>
            <a:off x="444500" y="1822451"/>
            <a:ext cx="4142490" cy="4323516"/>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b="1" spc="-70" dirty="0">
                <a:solidFill>
                  <a:srgbClr val="63B7C6"/>
                </a:solidFill>
                <a:latin typeface="+mj-lt"/>
                <a:ea typeface="+mj-ea"/>
                <a:cs typeface="+mj-cs"/>
              </a:rPr>
              <a:t>Image Augmentation:</a:t>
            </a:r>
            <a:endParaRPr lang="en-US" sz="3200" b="1" spc="-70" dirty="0">
              <a:solidFill>
                <a:srgbClr val="63B7C6"/>
              </a:solidFill>
              <a:latin typeface="+mj-lt"/>
              <a:ea typeface="+mj-ea"/>
              <a:cs typeface="+mj-cs"/>
            </a:endParaRPr>
          </a:p>
          <a:p>
            <a:pPr marL="0" indent="0">
              <a:buNone/>
            </a:pPr>
            <a:endParaRPr lang="en-US" sz="100" b="1" spc="-70" dirty="0">
              <a:solidFill>
                <a:srgbClr val="63B7C6"/>
              </a:solidFill>
              <a:latin typeface="+mj-lt"/>
              <a:ea typeface="+mj-ea"/>
              <a:cs typeface="+mj-cs"/>
            </a:endParaRPr>
          </a:p>
          <a:p>
            <a:r>
              <a:rPr lang="en-IN" dirty="0">
                <a:solidFill>
                  <a:schemeClr val="bg1"/>
                </a:solidFill>
                <a:latin typeface="Calibri" panose="020F0502020204030204" pitchFamily="34" charset="0"/>
                <a:cs typeface="Calibri" panose="020F0502020204030204" pitchFamily="34" charset="0"/>
              </a:rPr>
              <a:t>Rescaling</a:t>
            </a:r>
          </a:p>
          <a:p>
            <a:r>
              <a:rPr lang="en-IN" dirty="0">
                <a:solidFill>
                  <a:schemeClr val="bg1"/>
                </a:solidFill>
                <a:latin typeface="Calibri" panose="020F0502020204030204" pitchFamily="34" charset="0"/>
                <a:cs typeface="Calibri" panose="020F0502020204030204" pitchFamily="34" charset="0"/>
              </a:rPr>
              <a:t>Rotation</a:t>
            </a:r>
          </a:p>
          <a:p>
            <a:r>
              <a:rPr lang="en-IN" dirty="0">
                <a:solidFill>
                  <a:schemeClr val="bg1"/>
                </a:solidFill>
                <a:latin typeface="Calibri" panose="020F0502020204030204" pitchFamily="34" charset="0"/>
                <a:cs typeface="Calibri" panose="020F0502020204030204" pitchFamily="34" charset="0"/>
              </a:rPr>
              <a:t>Width and Height Shift</a:t>
            </a:r>
          </a:p>
          <a:p>
            <a:r>
              <a:rPr lang="en-IN" dirty="0">
                <a:solidFill>
                  <a:schemeClr val="bg1"/>
                </a:solidFill>
                <a:latin typeface="Calibri" panose="020F0502020204030204" pitchFamily="34" charset="0"/>
                <a:cs typeface="Calibri" panose="020F0502020204030204" pitchFamily="34" charset="0"/>
              </a:rPr>
              <a:t>Horizontal Flip</a:t>
            </a:r>
          </a:p>
          <a:p>
            <a:r>
              <a:rPr lang="en-IN" dirty="0">
                <a:solidFill>
                  <a:schemeClr val="bg1"/>
                </a:solidFill>
                <a:latin typeface="Calibri" panose="020F0502020204030204" pitchFamily="34" charset="0"/>
                <a:cs typeface="Calibri" panose="020F0502020204030204" pitchFamily="34" charset="0"/>
              </a:rPr>
              <a:t>Batch Size</a:t>
            </a:r>
          </a:p>
          <a:p>
            <a:r>
              <a:rPr lang="en-IN" dirty="0">
                <a:solidFill>
                  <a:schemeClr val="bg1"/>
                </a:solidFill>
                <a:latin typeface="Calibri" panose="020F0502020204030204" pitchFamily="34" charset="0"/>
                <a:cs typeface="Calibri" panose="020F0502020204030204" pitchFamily="34" charset="0"/>
              </a:rPr>
              <a:t>Target Size</a:t>
            </a:r>
          </a:p>
          <a:p>
            <a:r>
              <a:rPr lang="en-IN" dirty="0">
                <a:solidFill>
                  <a:schemeClr val="bg1"/>
                </a:solidFill>
                <a:latin typeface="Calibri" panose="020F0502020204030204" pitchFamily="34" charset="0"/>
                <a:cs typeface="Calibri" panose="020F0502020204030204" pitchFamily="34" charset="0"/>
              </a:rPr>
              <a:t>Shuffle</a:t>
            </a:r>
          </a:p>
        </p:txBody>
      </p:sp>
      <p:pic>
        <p:nvPicPr>
          <p:cNvPr id="6" name="Picture 5" descr="A picture containing photo, looking, different, camera&#10;&#10;Description automatically generated">
            <a:extLst>
              <a:ext uri="{FF2B5EF4-FFF2-40B4-BE49-F238E27FC236}">
                <a16:creationId xmlns:a16="http://schemas.microsoft.com/office/drawing/2014/main" id="{72F8834E-9A35-43BB-839C-41EAC0AAC31D}"/>
              </a:ext>
            </a:extLst>
          </p:cNvPr>
          <p:cNvPicPr>
            <a:picLocks noChangeAspect="1"/>
          </p:cNvPicPr>
          <p:nvPr/>
        </p:nvPicPr>
        <p:blipFill>
          <a:blip r:embed="rId2"/>
          <a:stretch>
            <a:fillRect/>
          </a:stretch>
        </p:blipFill>
        <p:spPr>
          <a:xfrm>
            <a:off x="4690465" y="1822451"/>
            <a:ext cx="6968135" cy="4206769"/>
          </a:xfrm>
          <a:prstGeom prst="rect">
            <a:avLst/>
          </a:prstGeom>
        </p:spPr>
      </p:pic>
    </p:spTree>
    <p:extLst>
      <p:ext uri="{BB962C8B-B14F-4D97-AF65-F5344CB8AC3E}">
        <p14:creationId xmlns:p14="http://schemas.microsoft.com/office/powerpoint/2010/main" val="187143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a:prstGeom prst="rect">
            <a:avLst/>
          </a:prstGeom>
        </p:spPr>
        <p:txBody>
          <a:bodyPr wrap="square" anchor="t">
            <a:normAutofit/>
          </a:bodyPr>
          <a:lstStyle/>
          <a:p>
            <a:r>
              <a:rPr lang="en-US" dirty="0"/>
              <a:t>Modeling</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a:prstGeom prst="rect">
            <a:avLst/>
          </a:prstGeom>
        </p:spPr>
        <p:txBody>
          <a:bodyPr anchor="ctr">
            <a:normAutofit/>
          </a:bodyPr>
          <a:lstStyle/>
          <a:p>
            <a:pPr>
              <a:spcAft>
                <a:spcPts val="600"/>
              </a:spcAft>
            </a:pPr>
            <a:fld id="{C263D6C4-4840-40CC-AC84-17E24B3B7BDE}" type="slidenum">
              <a:rPr lang="en-US" smtClean="0"/>
              <a:pPr>
                <a:spcAft>
                  <a:spcPts val="600"/>
                </a:spcAft>
              </a:pPr>
              <a:t>13</a:t>
            </a:fld>
            <a:endParaRPr lang="en-US"/>
          </a:p>
        </p:txBody>
      </p:sp>
      <p:sp>
        <p:nvSpPr>
          <p:cNvPr id="5" name="Text Placeholder 9">
            <a:extLst>
              <a:ext uri="{FF2B5EF4-FFF2-40B4-BE49-F238E27FC236}">
                <a16:creationId xmlns:a16="http://schemas.microsoft.com/office/drawing/2014/main" id="{E819F633-9D04-4E4E-B077-2A378F055E06}"/>
              </a:ext>
            </a:extLst>
          </p:cNvPr>
          <p:cNvSpPr txBox="1">
            <a:spLocks/>
          </p:cNvSpPr>
          <p:nvPr/>
        </p:nvSpPr>
        <p:spPr>
          <a:xfrm>
            <a:off x="444499" y="1822451"/>
            <a:ext cx="6078153" cy="4492624"/>
          </a:xfrm>
          <a:prstGeom prst="rect">
            <a:avLst/>
          </a:prstGeom>
        </p:spPr>
        <p:txBody>
          <a:bodyPr>
            <a:normAutofit fontScale="47500" lnSpcReduction="2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700" b="1" spc="-70" dirty="0">
                <a:solidFill>
                  <a:srgbClr val="63B7C6"/>
                </a:solidFill>
                <a:latin typeface="+mj-lt"/>
                <a:ea typeface="+mj-ea"/>
                <a:cs typeface="+mj-cs"/>
              </a:rPr>
              <a:t>Why VGG19 Network</a:t>
            </a:r>
            <a:endParaRPr lang="en-US" sz="6700" b="1" spc="-70" dirty="0">
              <a:solidFill>
                <a:srgbClr val="63B7C6"/>
              </a:solidFill>
              <a:latin typeface="+mj-lt"/>
              <a:ea typeface="+mj-ea"/>
              <a:cs typeface="+mj-cs"/>
            </a:endParaRPr>
          </a:p>
          <a:p>
            <a:pPr marL="0" indent="0">
              <a:buNone/>
            </a:pPr>
            <a:endParaRPr lang="en-US" sz="100" b="1" spc="-70" dirty="0">
              <a:solidFill>
                <a:schemeClr val="bg1">
                  <a:lumMod val="95000"/>
                </a:schemeClr>
              </a:solidFill>
              <a:latin typeface="Calibri" panose="020F0502020204030204" pitchFamily="34" charset="0"/>
              <a:ea typeface="+mj-ea"/>
              <a:cs typeface="Calibri" panose="020F0502020204030204" pitchFamily="34" charset="0"/>
            </a:endParaRPr>
          </a:p>
          <a:p>
            <a:r>
              <a:rPr lang="en-US" sz="4400" dirty="0">
                <a:solidFill>
                  <a:schemeClr val="bg1">
                    <a:lumMod val="95000"/>
                  </a:schemeClr>
                </a:solidFill>
                <a:latin typeface="Calibri" panose="020F0502020204030204" pitchFamily="34" charset="0"/>
                <a:cs typeface="Calibri" panose="020F0502020204030204" pitchFamily="34" charset="0"/>
              </a:rPr>
              <a:t>This network characterized by Simplicity.</a:t>
            </a:r>
          </a:p>
          <a:p>
            <a:r>
              <a:rPr lang="en-IN" sz="4400" dirty="0">
                <a:solidFill>
                  <a:schemeClr val="bg1">
                    <a:lumMod val="95000"/>
                  </a:schemeClr>
                </a:solidFill>
                <a:latin typeface="Calibri" panose="020F0502020204030204" pitchFamily="34" charset="0"/>
                <a:cs typeface="Calibri" panose="020F0502020204030204" pitchFamily="34" charset="0"/>
              </a:rPr>
              <a:t>This model consists of </a:t>
            </a:r>
            <a:r>
              <a:rPr lang="en-US" sz="4400" dirty="0">
                <a:solidFill>
                  <a:schemeClr val="bg1">
                    <a:lumMod val="95000"/>
                  </a:schemeClr>
                </a:solidFill>
                <a:latin typeface="Calibri" panose="020F0502020204030204" pitchFamily="34" charset="0"/>
                <a:cs typeface="Calibri" panose="020F0502020204030204" pitchFamily="34" charset="0"/>
              </a:rPr>
              <a:t>the convolutional layer + pooling layer and followed by fully connected layer.</a:t>
            </a:r>
          </a:p>
          <a:p>
            <a:r>
              <a:rPr lang="en-US" sz="4400" dirty="0">
                <a:solidFill>
                  <a:srgbClr val="63B7C6"/>
                </a:solidFill>
                <a:latin typeface="Calibri" panose="020F0502020204030204" pitchFamily="34" charset="0"/>
                <a:cs typeface="Calibri" panose="020F0502020204030204" pitchFamily="34" charset="0"/>
              </a:rPr>
              <a:t>Convolutional Layer</a:t>
            </a:r>
            <a:r>
              <a:rPr lang="en-US" sz="4400" dirty="0">
                <a:solidFill>
                  <a:schemeClr val="bg1">
                    <a:lumMod val="95000"/>
                  </a:schemeClr>
                </a:solidFill>
                <a:latin typeface="Calibri" panose="020F0502020204030204" pitchFamily="34" charset="0"/>
                <a:cs typeface="Calibri" panose="020F0502020204030204" pitchFamily="34" charset="0"/>
              </a:rPr>
              <a:t> fold the one layer's input and pass as output to the next layer, where each pixel is treated as a relevant variable.</a:t>
            </a:r>
          </a:p>
          <a:p>
            <a:r>
              <a:rPr lang="en-US" sz="4400" dirty="0">
                <a:solidFill>
                  <a:schemeClr val="bg1">
                    <a:lumMod val="95000"/>
                  </a:schemeClr>
                </a:solidFill>
                <a:latin typeface="Calibri" panose="020F0502020204030204" pitchFamily="34" charset="0"/>
                <a:cs typeface="Calibri" panose="020F0502020204030204" pitchFamily="34" charset="0"/>
              </a:rPr>
              <a:t>That means it stacks all the features together and produces an output </a:t>
            </a:r>
            <a:r>
              <a:rPr lang="en-IN" sz="4400" dirty="0">
                <a:solidFill>
                  <a:schemeClr val="bg1">
                    <a:lumMod val="95000"/>
                  </a:schemeClr>
                </a:solidFill>
                <a:latin typeface="Calibri" panose="020F0502020204030204" pitchFamily="34" charset="0"/>
                <a:cs typeface="Calibri" panose="020F0502020204030204" pitchFamily="34" charset="0"/>
              </a:rPr>
              <a:t>of layer.</a:t>
            </a:r>
          </a:p>
          <a:p>
            <a:r>
              <a:rPr lang="en-US" sz="4400" dirty="0">
                <a:solidFill>
                  <a:schemeClr val="bg1">
                    <a:lumMod val="95000"/>
                  </a:schemeClr>
                </a:solidFill>
                <a:latin typeface="Calibri" panose="020F0502020204030204" pitchFamily="34" charset="0"/>
                <a:cs typeface="Calibri" panose="020F0502020204030204" pitchFamily="34" charset="0"/>
              </a:rPr>
              <a:t>The Main task of the </a:t>
            </a:r>
            <a:r>
              <a:rPr lang="en-US" sz="4400" dirty="0">
                <a:solidFill>
                  <a:srgbClr val="63B7C6"/>
                </a:solidFill>
                <a:latin typeface="Calibri" panose="020F0502020204030204" pitchFamily="34" charset="0"/>
                <a:cs typeface="Calibri" panose="020F0502020204030204" pitchFamily="34" charset="0"/>
              </a:rPr>
              <a:t>Pooling Layer </a:t>
            </a:r>
            <a:r>
              <a:rPr lang="en-US" sz="4400" dirty="0">
                <a:solidFill>
                  <a:schemeClr val="bg1">
                    <a:lumMod val="95000"/>
                  </a:schemeClr>
                </a:solidFill>
                <a:latin typeface="Calibri" panose="020F0502020204030204" pitchFamily="34" charset="0"/>
                <a:cs typeface="Calibri" panose="020F0502020204030204" pitchFamily="34" charset="0"/>
              </a:rPr>
              <a:t>is to reduce dimension, helps to reduce training time.</a:t>
            </a:r>
          </a:p>
          <a:p>
            <a:r>
              <a:rPr lang="en-IN" sz="4400" dirty="0">
                <a:solidFill>
                  <a:srgbClr val="63B7C6"/>
                </a:solidFill>
                <a:latin typeface="Calibri" panose="020F0502020204030204" pitchFamily="34" charset="0"/>
                <a:cs typeface="Calibri" panose="020F0502020204030204" pitchFamily="34" charset="0"/>
              </a:rPr>
              <a:t>Fully Connected </a:t>
            </a:r>
            <a:r>
              <a:rPr lang="en-US" sz="4400" dirty="0">
                <a:solidFill>
                  <a:schemeClr val="bg1">
                    <a:lumMod val="95000"/>
                  </a:schemeClr>
                </a:solidFill>
                <a:latin typeface="Calibri" panose="020F0502020204030204" pitchFamily="34" charset="0"/>
                <a:cs typeface="Calibri" panose="020F0502020204030204" pitchFamily="34" charset="0"/>
              </a:rPr>
              <a:t>layer is used to connect every neuron from one layer to another and to classify the image.</a:t>
            </a:r>
            <a:endParaRPr lang="en-IN" sz="4400" dirty="0">
              <a:solidFill>
                <a:schemeClr val="bg1">
                  <a:lumMod val="95000"/>
                </a:schemeClr>
              </a:solidFill>
              <a:latin typeface="Calibri" panose="020F0502020204030204" pitchFamily="34" charset="0"/>
              <a:cs typeface="Calibri" panose="020F0502020204030204" pitchFamily="34" charset="0"/>
            </a:endParaRPr>
          </a:p>
        </p:txBody>
      </p:sp>
      <p:pic>
        <p:nvPicPr>
          <p:cNvPr id="6" name="Picture 5" descr="A close up of text on a white background&#10;&#10;Description automatically generated">
            <a:extLst>
              <a:ext uri="{FF2B5EF4-FFF2-40B4-BE49-F238E27FC236}">
                <a16:creationId xmlns:a16="http://schemas.microsoft.com/office/drawing/2014/main" id="{C1D15B2D-2BCB-4038-B5E1-D30BBF117006}"/>
              </a:ext>
            </a:extLst>
          </p:cNvPr>
          <p:cNvPicPr>
            <a:picLocks noChangeAspect="1"/>
          </p:cNvPicPr>
          <p:nvPr/>
        </p:nvPicPr>
        <p:blipFill>
          <a:blip r:embed="rId2"/>
          <a:stretch>
            <a:fillRect/>
          </a:stretch>
        </p:blipFill>
        <p:spPr>
          <a:xfrm>
            <a:off x="6910466" y="156273"/>
            <a:ext cx="3953921" cy="6316389"/>
          </a:xfrm>
          <a:prstGeom prst="rect">
            <a:avLst/>
          </a:prstGeom>
        </p:spPr>
      </p:pic>
    </p:spTree>
    <p:extLst>
      <p:ext uri="{BB962C8B-B14F-4D97-AF65-F5344CB8AC3E}">
        <p14:creationId xmlns:p14="http://schemas.microsoft.com/office/powerpoint/2010/main" val="2114710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a:prstGeom prst="rect">
            <a:avLst/>
          </a:prstGeom>
        </p:spPr>
        <p:txBody>
          <a:bodyPr wrap="square" anchor="t">
            <a:normAutofit/>
          </a:bodyPr>
          <a:lstStyle/>
          <a:p>
            <a:r>
              <a:rPr lang="en-IN" dirty="0"/>
              <a:t>Implementation</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a:prstGeom prst="rect">
            <a:avLst/>
          </a:prstGeom>
        </p:spPr>
        <p:txBody>
          <a:bodyPr anchor="ctr">
            <a:normAutofit/>
          </a:bodyPr>
          <a:lstStyle/>
          <a:p>
            <a:pPr>
              <a:spcAft>
                <a:spcPts val="600"/>
              </a:spcAft>
            </a:pPr>
            <a:fld id="{C263D6C4-4840-40CC-AC84-17E24B3B7BDE}" type="slidenum">
              <a:rPr lang="en-US" smtClean="0"/>
              <a:pPr>
                <a:spcAft>
                  <a:spcPts val="600"/>
                </a:spcAft>
              </a:pPr>
              <a:t>14</a:t>
            </a:fld>
            <a:endParaRPr lang="en-US"/>
          </a:p>
        </p:txBody>
      </p:sp>
      <p:pic>
        <p:nvPicPr>
          <p:cNvPr id="6" name="Picture 5" descr="A screenshot of a social media post&#10;&#10;Description automatically generated">
            <a:extLst>
              <a:ext uri="{FF2B5EF4-FFF2-40B4-BE49-F238E27FC236}">
                <a16:creationId xmlns:a16="http://schemas.microsoft.com/office/drawing/2014/main" id="{4F84BF3C-0139-4824-A06B-E6693283E64E}"/>
              </a:ext>
            </a:extLst>
          </p:cNvPr>
          <p:cNvPicPr>
            <a:picLocks noChangeAspect="1"/>
          </p:cNvPicPr>
          <p:nvPr/>
        </p:nvPicPr>
        <p:blipFill>
          <a:blip r:embed="rId2"/>
          <a:stretch>
            <a:fillRect/>
          </a:stretch>
        </p:blipFill>
        <p:spPr>
          <a:xfrm>
            <a:off x="1693337" y="2780543"/>
            <a:ext cx="8848613" cy="2965164"/>
          </a:xfrm>
          <a:prstGeom prst="rect">
            <a:avLst/>
          </a:prstGeom>
        </p:spPr>
      </p:pic>
      <p:sp>
        <p:nvSpPr>
          <p:cNvPr id="12" name="Title 3">
            <a:extLst>
              <a:ext uri="{FF2B5EF4-FFF2-40B4-BE49-F238E27FC236}">
                <a16:creationId xmlns:a16="http://schemas.microsoft.com/office/drawing/2014/main" id="{2BBE93A4-AB17-4A9E-9595-0D3B7FB500DC}"/>
              </a:ext>
            </a:extLst>
          </p:cNvPr>
          <p:cNvSpPr txBox="1">
            <a:spLocks/>
          </p:cNvSpPr>
          <p:nvPr/>
        </p:nvSpPr>
        <p:spPr>
          <a:xfrm>
            <a:off x="4656928" y="1886587"/>
            <a:ext cx="2359181"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IN" dirty="0">
                <a:solidFill>
                  <a:srgbClr val="63B7C6"/>
                </a:solidFill>
              </a:rPr>
              <a:t>Base Model</a:t>
            </a:r>
            <a:endParaRPr lang="en-US" dirty="0">
              <a:solidFill>
                <a:srgbClr val="63B7C6"/>
              </a:solidFill>
            </a:endParaRPr>
          </a:p>
        </p:txBody>
      </p:sp>
    </p:spTree>
    <p:extLst>
      <p:ext uri="{BB962C8B-B14F-4D97-AF65-F5344CB8AC3E}">
        <p14:creationId xmlns:p14="http://schemas.microsoft.com/office/powerpoint/2010/main" val="402133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a:prstGeom prst="rect">
            <a:avLst/>
          </a:prstGeom>
        </p:spPr>
        <p:txBody>
          <a:bodyPr wrap="square" anchor="t">
            <a:normAutofit/>
          </a:bodyPr>
          <a:lstStyle/>
          <a:p>
            <a:r>
              <a:rPr lang="en-IN" dirty="0"/>
              <a:t>Implementation</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a:prstGeom prst="rect">
            <a:avLst/>
          </a:prstGeom>
        </p:spPr>
        <p:txBody>
          <a:bodyPr anchor="ctr">
            <a:normAutofit/>
          </a:bodyPr>
          <a:lstStyle/>
          <a:p>
            <a:pPr>
              <a:spcAft>
                <a:spcPts val="600"/>
              </a:spcAft>
            </a:pPr>
            <a:fld id="{C263D6C4-4840-40CC-AC84-17E24B3B7BDE}" type="slidenum">
              <a:rPr lang="en-US" smtClean="0"/>
              <a:pPr>
                <a:spcAft>
                  <a:spcPts val="600"/>
                </a:spcAft>
              </a:pPr>
              <a:t>15</a:t>
            </a:fld>
            <a:endParaRPr lang="en-US"/>
          </a:p>
        </p:txBody>
      </p:sp>
      <p:pic>
        <p:nvPicPr>
          <p:cNvPr id="8" name="Picture 7" descr="A screenshot of a cell phone&#10;&#10;Description automatically generated">
            <a:extLst>
              <a:ext uri="{FF2B5EF4-FFF2-40B4-BE49-F238E27FC236}">
                <a16:creationId xmlns:a16="http://schemas.microsoft.com/office/drawing/2014/main" id="{CD630E50-C6F1-40D7-873B-E2EBF4E27052}"/>
              </a:ext>
            </a:extLst>
          </p:cNvPr>
          <p:cNvPicPr>
            <a:picLocks noChangeAspect="1"/>
          </p:cNvPicPr>
          <p:nvPr/>
        </p:nvPicPr>
        <p:blipFill>
          <a:blip r:embed="rId2"/>
          <a:stretch>
            <a:fillRect/>
          </a:stretch>
        </p:blipFill>
        <p:spPr>
          <a:xfrm>
            <a:off x="1890061" y="2657142"/>
            <a:ext cx="8564124" cy="3089446"/>
          </a:xfrm>
          <a:prstGeom prst="rect">
            <a:avLst/>
          </a:prstGeom>
        </p:spPr>
      </p:pic>
      <p:sp>
        <p:nvSpPr>
          <p:cNvPr id="7" name="Text Placeholder 9">
            <a:extLst>
              <a:ext uri="{FF2B5EF4-FFF2-40B4-BE49-F238E27FC236}">
                <a16:creationId xmlns:a16="http://schemas.microsoft.com/office/drawing/2014/main" id="{F3233A81-E3CC-4D5C-83D3-73A075B4B0F8}"/>
              </a:ext>
            </a:extLst>
          </p:cNvPr>
          <p:cNvSpPr txBox="1">
            <a:spLocks/>
          </p:cNvSpPr>
          <p:nvPr/>
        </p:nvSpPr>
        <p:spPr>
          <a:xfrm>
            <a:off x="3833004" y="1821692"/>
            <a:ext cx="3296965" cy="535532"/>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spc="-70" dirty="0">
                <a:solidFill>
                  <a:srgbClr val="63B7C6"/>
                </a:solidFill>
                <a:latin typeface="Calibri" panose="020F0502020204030204" pitchFamily="34" charset="0"/>
                <a:ea typeface="+mj-ea"/>
                <a:cs typeface="Calibri" panose="020F0502020204030204" pitchFamily="34" charset="0"/>
              </a:rPr>
              <a:t>Adding Extra layers</a:t>
            </a:r>
            <a:endParaRPr lang="en-US" sz="3200" dirty="0">
              <a:solidFill>
                <a:srgbClr val="63B7C6"/>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883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a:prstGeom prst="rect">
            <a:avLst/>
          </a:prstGeom>
        </p:spPr>
        <p:txBody>
          <a:bodyPr wrap="square" anchor="t">
            <a:normAutofit/>
          </a:bodyPr>
          <a:lstStyle/>
          <a:p>
            <a:r>
              <a:rPr lang="en-IN" dirty="0"/>
              <a:t>Implementation</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a:prstGeom prst="rect">
            <a:avLst/>
          </a:prstGeom>
        </p:spPr>
        <p:txBody>
          <a:bodyPr anchor="ctr">
            <a:normAutofit/>
          </a:bodyPr>
          <a:lstStyle/>
          <a:p>
            <a:pPr>
              <a:spcAft>
                <a:spcPts val="600"/>
              </a:spcAft>
            </a:pPr>
            <a:fld id="{C263D6C4-4840-40CC-AC84-17E24B3B7BDE}" type="slidenum">
              <a:rPr lang="en-US" smtClean="0"/>
              <a:pPr>
                <a:spcAft>
                  <a:spcPts val="600"/>
                </a:spcAft>
              </a:pPr>
              <a:t>16</a:t>
            </a:fld>
            <a:endParaRPr lang="en-US"/>
          </a:p>
        </p:txBody>
      </p:sp>
      <p:sp>
        <p:nvSpPr>
          <p:cNvPr id="5" name="Text Placeholder 9">
            <a:extLst>
              <a:ext uri="{FF2B5EF4-FFF2-40B4-BE49-F238E27FC236}">
                <a16:creationId xmlns:a16="http://schemas.microsoft.com/office/drawing/2014/main" id="{BBAC5116-F486-4A0C-A6AC-3E9ECDDBAD9A}"/>
              </a:ext>
            </a:extLst>
          </p:cNvPr>
          <p:cNvSpPr txBox="1">
            <a:spLocks/>
          </p:cNvSpPr>
          <p:nvPr/>
        </p:nvSpPr>
        <p:spPr>
          <a:xfrm>
            <a:off x="444500" y="1822451"/>
            <a:ext cx="4142490" cy="4323516"/>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b="1" spc="-70" dirty="0">
                <a:solidFill>
                  <a:srgbClr val="63B7C6"/>
                </a:solidFill>
                <a:latin typeface="+mj-lt"/>
                <a:ea typeface="+mj-ea"/>
                <a:cs typeface="+mj-cs"/>
              </a:rPr>
              <a:t>Model Training:</a:t>
            </a:r>
            <a:endParaRPr lang="en-US" sz="3200" b="1" spc="-70" dirty="0">
              <a:solidFill>
                <a:srgbClr val="63B7C6"/>
              </a:solidFill>
              <a:latin typeface="+mj-lt"/>
              <a:ea typeface="+mj-ea"/>
              <a:cs typeface="+mj-cs"/>
            </a:endParaRPr>
          </a:p>
          <a:p>
            <a:pPr marL="0" indent="0">
              <a:buNone/>
            </a:pPr>
            <a:r>
              <a:rPr lang="en-US" sz="100" b="1" spc="-70" dirty="0">
                <a:solidFill>
                  <a:srgbClr val="63B7C6"/>
                </a:solidFill>
                <a:latin typeface="+mj-lt"/>
                <a:ea typeface="+mj-ea"/>
                <a:cs typeface="+mj-cs"/>
              </a:rPr>
              <a:t>Model</a:t>
            </a:r>
          </a:p>
          <a:p>
            <a:r>
              <a:rPr lang="en-IN" dirty="0">
                <a:solidFill>
                  <a:schemeClr val="bg1"/>
                </a:solidFill>
                <a:latin typeface="Calibri" panose="020F0502020204030204" pitchFamily="34" charset="0"/>
                <a:cs typeface="Calibri" panose="020F0502020204030204" pitchFamily="34" charset="0"/>
              </a:rPr>
              <a:t>No. of epochs 20</a:t>
            </a:r>
          </a:p>
          <a:p>
            <a:r>
              <a:rPr lang="en-IN" dirty="0">
                <a:solidFill>
                  <a:schemeClr val="bg1"/>
                </a:solidFill>
                <a:latin typeface="Calibri" panose="020F0502020204030204" pitchFamily="34" charset="0"/>
                <a:cs typeface="Calibri" panose="020F0502020204030204" pitchFamily="34" charset="0"/>
              </a:rPr>
              <a:t>All logs are saved to observe model Behaviour</a:t>
            </a:r>
          </a:p>
          <a:p>
            <a:r>
              <a:rPr lang="en-IN" dirty="0">
                <a:solidFill>
                  <a:schemeClr val="bg1"/>
                </a:solidFill>
                <a:latin typeface="Calibri" panose="020F0502020204030204" pitchFamily="34" charset="0"/>
                <a:cs typeface="Calibri" panose="020F0502020204030204" pitchFamily="34" charset="0"/>
              </a:rPr>
              <a:t>Accuracy plot </a:t>
            </a:r>
          </a:p>
          <a:p>
            <a:r>
              <a:rPr lang="en-IN" dirty="0">
                <a:solidFill>
                  <a:schemeClr val="bg1"/>
                </a:solidFill>
                <a:latin typeface="Calibri" panose="020F0502020204030204" pitchFamily="34" charset="0"/>
                <a:cs typeface="Calibri" panose="020F0502020204030204" pitchFamily="34" charset="0"/>
              </a:rPr>
              <a:t>Loss plot</a:t>
            </a:r>
          </a:p>
        </p:txBody>
      </p:sp>
      <p:pic>
        <p:nvPicPr>
          <p:cNvPr id="6" name="Picture 5" descr="A screenshot of a cell phone&#10;&#10;Description automatically generated">
            <a:extLst>
              <a:ext uri="{FF2B5EF4-FFF2-40B4-BE49-F238E27FC236}">
                <a16:creationId xmlns:a16="http://schemas.microsoft.com/office/drawing/2014/main" id="{A6AA2E26-F415-4D48-A7E3-7846FC883E5F}"/>
              </a:ext>
            </a:extLst>
          </p:cNvPr>
          <p:cNvPicPr>
            <a:picLocks noChangeAspect="1"/>
          </p:cNvPicPr>
          <p:nvPr/>
        </p:nvPicPr>
        <p:blipFill>
          <a:blip r:embed="rId2"/>
          <a:stretch>
            <a:fillRect/>
          </a:stretch>
        </p:blipFill>
        <p:spPr>
          <a:xfrm>
            <a:off x="4640858" y="1934394"/>
            <a:ext cx="7106642" cy="3524742"/>
          </a:xfrm>
          <a:prstGeom prst="rect">
            <a:avLst/>
          </a:prstGeom>
        </p:spPr>
      </p:pic>
    </p:spTree>
    <p:extLst>
      <p:ext uri="{BB962C8B-B14F-4D97-AF65-F5344CB8AC3E}">
        <p14:creationId xmlns:p14="http://schemas.microsoft.com/office/powerpoint/2010/main" val="1162217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a:prstGeom prst="rect">
            <a:avLst/>
          </a:prstGeom>
        </p:spPr>
        <p:txBody>
          <a:bodyPr wrap="square" anchor="t">
            <a:normAutofit/>
          </a:bodyPr>
          <a:lstStyle/>
          <a:p>
            <a:r>
              <a:rPr lang="en-IN" dirty="0"/>
              <a:t>Evaluation</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a:prstGeom prst="rect">
            <a:avLst/>
          </a:prstGeom>
        </p:spPr>
        <p:txBody>
          <a:bodyPr anchor="ctr">
            <a:normAutofit/>
          </a:bodyPr>
          <a:lstStyle/>
          <a:p>
            <a:pPr>
              <a:spcAft>
                <a:spcPts val="600"/>
              </a:spcAft>
            </a:pPr>
            <a:fld id="{C263D6C4-4840-40CC-AC84-17E24B3B7BDE}" type="slidenum">
              <a:rPr lang="en-US" smtClean="0"/>
              <a:pPr>
                <a:spcAft>
                  <a:spcPts val="600"/>
                </a:spcAft>
              </a:pPr>
              <a:t>17</a:t>
            </a:fld>
            <a:endParaRPr lang="en-US"/>
          </a:p>
        </p:txBody>
      </p:sp>
      <p:sp>
        <p:nvSpPr>
          <p:cNvPr id="5" name="Text Placeholder 9">
            <a:extLst>
              <a:ext uri="{FF2B5EF4-FFF2-40B4-BE49-F238E27FC236}">
                <a16:creationId xmlns:a16="http://schemas.microsoft.com/office/drawing/2014/main" id="{F0BD9DD5-D3D2-42BD-94C0-FED035E9D4EE}"/>
              </a:ext>
            </a:extLst>
          </p:cNvPr>
          <p:cNvSpPr txBox="1">
            <a:spLocks/>
          </p:cNvSpPr>
          <p:nvPr/>
        </p:nvSpPr>
        <p:spPr>
          <a:xfrm>
            <a:off x="444500" y="1649475"/>
            <a:ext cx="11214100" cy="535532"/>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solidFill>
                  <a:schemeClr val="bg1"/>
                </a:solidFill>
                <a:latin typeface="Calibri" panose="020F0502020204030204" pitchFamily="34" charset="0"/>
                <a:cs typeface="Calibri" panose="020F0502020204030204" pitchFamily="34" charset="0"/>
              </a:rPr>
              <a:t>Evaluation Generator: helps to Predict the accuracy of model on testing dataset - 0.86</a:t>
            </a:r>
          </a:p>
        </p:txBody>
      </p:sp>
      <p:sp>
        <p:nvSpPr>
          <p:cNvPr id="6" name="Text Placeholder 9">
            <a:extLst>
              <a:ext uri="{FF2B5EF4-FFF2-40B4-BE49-F238E27FC236}">
                <a16:creationId xmlns:a16="http://schemas.microsoft.com/office/drawing/2014/main" id="{A5480042-4041-4F37-8D0D-4280A06E0351}"/>
              </a:ext>
            </a:extLst>
          </p:cNvPr>
          <p:cNvSpPr txBox="1">
            <a:spLocks/>
          </p:cNvSpPr>
          <p:nvPr/>
        </p:nvSpPr>
        <p:spPr>
          <a:xfrm>
            <a:off x="1858259" y="2222071"/>
            <a:ext cx="2405608" cy="535532"/>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solidFill>
                  <a:schemeClr val="bg1"/>
                </a:solidFill>
                <a:latin typeface="Calibri" panose="020F0502020204030204" pitchFamily="34" charset="0"/>
                <a:cs typeface="Calibri" panose="020F0502020204030204" pitchFamily="34" charset="0"/>
              </a:rPr>
              <a:t>Accuracy Plot</a:t>
            </a:r>
          </a:p>
        </p:txBody>
      </p:sp>
      <p:sp>
        <p:nvSpPr>
          <p:cNvPr id="7" name="Text Placeholder 9">
            <a:extLst>
              <a:ext uri="{FF2B5EF4-FFF2-40B4-BE49-F238E27FC236}">
                <a16:creationId xmlns:a16="http://schemas.microsoft.com/office/drawing/2014/main" id="{BED5DC58-F602-4F82-A0A7-470E19F3FDE9}"/>
              </a:ext>
            </a:extLst>
          </p:cNvPr>
          <p:cNvSpPr txBox="1">
            <a:spLocks/>
          </p:cNvSpPr>
          <p:nvPr/>
        </p:nvSpPr>
        <p:spPr>
          <a:xfrm>
            <a:off x="8387024" y="2253458"/>
            <a:ext cx="2405608" cy="535532"/>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solidFill>
                  <a:schemeClr val="bg1"/>
                </a:solidFill>
                <a:latin typeface="Calibri" panose="020F0502020204030204" pitchFamily="34" charset="0"/>
                <a:cs typeface="Calibri" panose="020F0502020204030204" pitchFamily="34" charset="0"/>
              </a:rPr>
              <a:t>Loss Plot</a:t>
            </a:r>
          </a:p>
        </p:txBody>
      </p:sp>
      <p:pic>
        <p:nvPicPr>
          <p:cNvPr id="8" name="Picture 7" descr="A close up of a map&#10;&#10;Description automatically generated">
            <a:extLst>
              <a:ext uri="{FF2B5EF4-FFF2-40B4-BE49-F238E27FC236}">
                <a16:creationId xmlns:a16="http://schemas.microsoft.com/office/drawing/2014/main" id="{B84ACAE3-4DCC-4252-9BCA-6162FD42F9CD}"/>
              </a:ext>
            </a:extLst>
          </p:cNvPr>
          <p:cNvPicPr>
            <a:picLocks noChangeAspect="1"/>
          </p:cNvPicPr>
          <p:nvPr/>
        </p:nvPicPr>
        <p:blipFill>
          <a:blip r:embed="rId2"/>
          <a:stretch>
            <a:fillRect/>
          </a:stretch>
        </p:blipFill>
        <p:spPr>
          <a:xfrm>
            <a:off x="1140692" y="2788990"/>
            <a:ext cx="4027923" cy="3422131"/>
          </a:xfrm>
          <a:prstGeom prst="rect">
            <a:avLst/>
          </a:prstGeom>
        </p:spPr>
      </p:pic>
      <p:pic>
        <p:nvPicPr>
          <p:cNvPr id="11" name="Picture 10" descr="A close up of a map&#10;&#10;Description automatically generated">
            <a:extLst>
              <a:ext uri="{FF2B5EF4-FFF2-40B4-BE49-F238E27FC236}">
                <a16:creationId xmlns:a16="http://schemas.microsoft.com/office/drawing/2014/main" id="{228BD6C6-D347-4346-B4E6-B69EFBA743A1}"/>
              </a:ext>
            </a:extLst>
          </p:cNvPr>
          <p:cNvPicPr>
            <a:picLocks noChangeAspect="1"/>
          </p:cNvPicPr>
          <p:nvPr/>
        </p:nvPicPr>
        <p:blipFill>
          <a:blip r:embed="rId3"/>
          <a:stretch>
            <a:fillRect/>
          </a:stretch>
        </p:blipFill>
        <p:spPr>
          <a:xfrm>
            <a:off x="6933063" y="2772508"/>
            <a:ext cx="4027923" cy="3422130"/>
          </a:xfrm>
          <a:prstGeom prst="rect">
            <a:avLst/>
          </a:prstGeom>
        </p:spPr>
      </p:pic>
    </p:spTree>
    <p:extLst>
      <p:ext uri="{BB962C8B-B14F-4D97-AF65-F5344CB8AC3E}">
        <p14:creationId xmlns:p14="http://schemas.microsoft.com/office/powerpoint/2010/main" val="35568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a:prstGeom prst="rect">
            <a:avLst/>
          </a:prstGeom>
        </p:spPr>
        <p:txBody>
          <a:bodyPr wrap="square" anchor="t">
            <a:normAutofit/>
          </a:bodyPr>
          <a:lstStyle/>
          <a:p>
            <a:r>
              <a:rPr lang="en-IN" dirty="0"/>
              <a:t>Result</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a:prstGeom prst="rect">
            <a:avLst/>
          </a:prstGeom>
        </p:spPr>
        <p:txBody>
          <a:bodyPr anchor="ctr">
            <a:normAutofit/>
          </a:bodyPr>
          <a:lstStyle/>
          <a:p>
            <a:pPr>
              <a:spcAft>
                <a:spcPts val="600"/>
              </a:spcAft>
            </a:pPr>
            <a:fld id="{C263D6C4-4840-40CC-AC84-17E24B3B7BDE}" type="slidenum">
              <a:rPr lang="en-US" smtClean="0"/>
              <a:pPr>
                <a:spcAft>
                  <a:spcPts val="600"/>
                </a:spcAft>
              </a:pPr>
              <a:t>18</a:t>
            </a:fld>
            <a:endParaRPr lang="en-US"/>
          </a:p>
        </p:txBody>
      </p:sp>
      <p:sp>
        <p:nvSpPr>
          <p:cNvPr id="5" name="Text Placeholder 9">
            <a:extLst>
              <a:ext uri="{FF2B5EF4-FFF2-40B4-BE49-F238E27FC236}">
                <a16:creationId xmlns:a16="http://schemas.microsoft.com/office/drawing/2014/main" id="{5C90392D-BB38-465E-9B06-20ADF7DA4482}"/>
              </a:ext>
            </a:extLst>
          </p:cNvPr>
          <p:cNvSpPr txBox="1">
            <a:spLocks/>
          </p:cNvSpPr>
          <p:nvPr/>
        </p:nvSpPr>
        <p:spPr>
          <a:xfrm>
            <a:off x="444499" y="1822451"/>
            <a:ext cx="4577877" cy="4323516"/>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b="1" spc="-70" dirty="0">
                <a:solidFill>
                  <a:srgbClr val="63B7C6"/>
                </a:solidFill>
                <a:latin typeface="+mj-lt"/>
                <a:ea typeface="+mj-ea"/>
                <a:cs typeface="+mj-cs"/>
              </a:rPr>
              <a:t>Confusion Matrix</a:t>
            </a:r>
            <a:endParaRPr lang="en-US" sz="3200" b="1" spc="-70" dirty="0">
              <a:solidFill>
                <a:srgbClr val="63B7C6"/>
              </a:solidFill>
              <a:latin typeface="+mj-lt"/>
              <a:ea typeface="+mj-ea"/>
              <a:cs typeface="+mj-cs"/>
            </a:endParaRPr>
          </a:p>
          <a:p>
            <a:pPr marL="0" indent="0">
              <a:buNone/>
            </a:pPr>
            <a:endParaRPr lang="en-US" sz="100" b="1" spc="-70" dirty="0">
              <a:solidFill>
                <a:srgbClr val="63B7C6"/>
              </a:solidFill>
              <a:latin typeface="+mj-lt"/>
              <a:ea typeface="+mj-ea"/>
              <a:cs typeface="+mj-cs"/>
            </a:endParaRPr>
          </a:p>
          <a:p>
            <a:r>
              <a:rPr lang="en-IN" dirty="0">
                <a:solidFill>
                  <a:schemeClr val="bg1"/>
                </a:solidFill>
                <a:latin typeface="Calibri" panose="020F0502020204030204" pitchFamily="34" charset="0"/>
                <a:cs typeface="Calibri" panose="020F0502020204030204" pitchFamily="34" charset="0"/>
              </a:rPr>
              <a:t>Confusion Matrix is a table that use to describe the performance of classification model.</a:t>
            </a:r>
          </a:p>
          <a:p>
            <a:r>
              <a:rPr lang="en-IN" dirty="0">
                <a:solidFill>
                  <a:schemeClr val="bg1"/>
                </a:solidFill>
                <a:latin typeface="Calibri" panose="020F0502020204030204" pitchFamily="34" charset="0"/>
                <a:cs typeface="Calibri" panose="020F0502020204030204" pitchFamily="34" charset="0"/>
              </a:rPr>
              <a:t>TP, FP,FN, TN</a:t>
            </a:r>
          </a:p>
          <a:p>
            <a:r>
              <a:rPr lang="en-IN" dirty="0">
                <a:solidFill>
                  <a:schemeClr val="bg1"/>
                </a:solidFill>
                <a:latin typeface="Calibri" panose="020F0502020204030204" pitchFamily="34" charset="0"/>
                <a:cs typeface="Calibri" panose="020F0502020204030204" pitchFamily="34" charset="0"/>
              </a:rPr>
              <a:t>Recall</a:t>
            </a:r>
          </a:p>
          <a:p>
            <a:r>
              <a:rPr lang="en-IN" dirty="0">
                <a:solidFill>
                  <a:schemeClr val="bg1"/>
                </a:solidFill>
                <a:latin typeface="Calibri" panose="020F0502020204030204" pitchFamily="34" charset="0"/>
                <a:cs typeface="Calibri" panose="020F0502020204030204" pitchFamily="34" charset="0"/>
              </a:rPr>
              <a:t>Precision</a:t>
            </a:r>
          </a:p>
          <a:p>
            <a:r>
              <a:rPr lang="en-IN" dirty="0">
                <a:solidFill>
                  <a:schemeClr val="bg1"/>
                </a:solidFill>
                <a:latin typeface="Calibri" panose="020F0502020204030204" pitchFamily="34" charset="0"/>
                <a:cs typeface="Calibri" panose="020F0502020204030204" pitchFamily="34" charset="0"/>
              </a:rPr>
              <a:t>Accuracy</a:t>
            </a:r>
          </a:p>
          <a:p>
            <a:r>
              <a:rPr lang="en-IN" dirty="0">
                <a:solidFill>
                  <a:schemeClr val="bg1"/>
                </a:solidFill>
                <a:latin typeface="Calibri" panose="020F0502020204030204" pitchFamily="34" charset="0"/>
                <a:cs typeface="Calibri" panose="020F0502020204030204" pitchFamily="34" charset="0"/>
              </a:rPr>
              <a:t>F1 Score</a:t>
            </a:r>
          </a:p>
        </p:txBody>
      </p:sp>
      <p:pic>
        <p:nvPicPr>
          <p:cNvPr id="6" name="Picture 5" descr="A screenshot of a cell phone&#10;&#10;Description automatically generated">
            <a:extLst>
              <a:ext uri="{FF2B5EF4-FFF2-40B4-BE49-F238E27FC236}">
                <a16:creationId xmlns:a16="http://schemas.microsoft.com/office/drawing/2014/main" id="{83843970-C790-4FA7-800C-ACE768040C80}"/>
              </a:ext>
            </a:extLst>
          </p:cNvPr>
          <p:cNvPicPr>
            <a:picLocks noChangeAspect="1"/>
          </p:cNvPicPr>
          <p:nvPr/>
        </p:nvPicPr>
        <p:blipFill>
          <a:blip r:embed="rId2"/>
          <a:stretch>
            <a:fillRect/>
          </a:stretch>
        </p:blipFill>
        <p:spPr>
          <a:xfrm>
            <a:off x="5201605" y="1480292"/>
            <a:ext cx="6050595" cy="5007834"/>
          </a:xfrm>
          <a:prstGeom prst="rect">
            <a:avLst/>
          </a:prstGeom>
        </p:spPr>
      </p:pic>
    </p:spTree>
    <p:extLst>
      <p:ext uri="{BB962C8B-B14F-4D97-AF65-F5344CB8AC3E}">
        <p14:creationId xmlns:p14="http://schemas.microsoft.com/office/powerpoint/2010/main" val="88358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a:prstGeom prst="rect">
            <a:avLst/>
          </a:prstGeom>
        </p:spPr>
        <p:txBody>
          <a:bodyPr wrap="square" anchor="t">
            <a:normAutofit/>
          </a:bodyPr>
          <a:lstStyle/>
          <a:p>
            <a:r>
              <a:rPr lang="en-IN" dirty="0"/>
              <a:t>Result</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a:prstGeom prst="rect">
            <a:avLst/>
          </a:prstGeom>
        </p:spPr>
        <p:txBody>
          <a:bodyPr anchor="ctr">
            <a:normAutofit/>
          </a:bodyPr>
          <a:lstStyle/>
          <a:p>
            <a:pPr>
              <a:spcAft>
                <a:spcPts val="600"/>
              </a:spcAft>
            </a:pPr>
            <a:fld id="{C263D6C4-4840-40CC-AC84-17E24B3B7BDE}" type="slidenum">
              <a:rPr lang="en-US" smtClean="0"/>
              <a:pPr>
                <a:spcAft>
                  <a:spcPts val="600"/>
                </a:spcAft>
              </a:pPr>
              <a:t>19</a:t>
            </a:fld>
            <a:endParaRPr lang="en-US"/>
          </a:p>
        </p:txBody>
      </p:sp>
      <mc:AlternateContent xmlns:mc="http://schemas.openxmlformats.org/markup-compatibility/2006">
        <mc:Choice xmlns:a14="http://schemas.microsoft.com/office/drawing/2010/main" Requires="a14">
          <p:sp>
            <p:nvSpPr>
              <p:cNvPr id="5" name="Text Placeholder 9">
                <a:extLst>
                  <a:ext uri="{FF2B5EF4-FFF2-40B4-BE49-F238E27FC236}">
                    <a16:creationId xmlns:a16="http://schemas.microsoft.com/office/drawing/2014/main" id="{5C90392D-BB38-465E-9B06-20ADF7DA4482}"/>
                  </a:ext>
                </a:extLst>
              </p:cNvPr>
              <p:cNvSpPr txBox="1">
                <a:spLocks/>
              </p:cNvSpPr>
              <p:nvPr/>
            </p:nvSpPr>
            <p:spPr>
              <a:xfrm>
                <a:off x="1483993" y="1917986"/>
                <a:ext cx="4142490" cy="1766910"/>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3200" b="1" spc="-70" dirty="0">
                    <a:solidFill>
                      <a:srgbClr val="63B7C6"/>
                    </a:solidFill>
                    <a:latin typeface="+mj-lt"/>
                    <a:ea typeface="+mj-ea"/>
                    <a:cs typeface="+mj-cs"/>
                  </a:rPr>
                  <a:t>Recall: </a:t>
                </a:r>
                <a:r>
                  <a:rPr lang="en-IN" sz="3200" spc="-70" dirty="0">
                    <a:solidFill>
                      <a:schemeClr val="accent6">
                        <a:lumMod val="60000"/>
                        <a:lumOff val="40000"/>
                      </a:schemeClr>
                    </a:solidFill>
                    <a:latin typeface="+mj-lt"/>
                    <a:ea typeface="+mj-ea"/>
                    <a:cs typeface="+mj-cs"/>
                  </a:rPr>
                  <a:t>0.98</a:t>
                </a:r>
              </a:p>
              <a:p>
                <a:pPr marL="0" indent="0">
                  <a:buNone/>
                </a:pPr>
                <a:endParaRPr lang="en-US" sz="100" b="1" spc="-70" dirty="0">
                  <a:solidFill>
                    <a:srgbClr val="63B7C6"/>
                  </a:solidFill>
                  <a:latin typeface="+mj-lt"/>
                  <a:ea typeface="+mj-ea"/>
                  <a:cs typeface="+mj-cs"/>
                </a:endParaRPr>
              </a:p>
              <a:p>
                <a:pPr marL="0" indent="0">
                  <a:buNone/>
                </a:pPr>
                <a14:m>
                  <m:oMathPara xmlns:m="http://schemas.openxmlformats.org/officeDocument/2006/math">
                    <m:oMathParaPr>
                      <m:jc m:val="centerGroup"/>
                    </m:oMathParaPr>
                    <m:oMath xmlns:m="http://schemas.openxmlformats.org/officeDocument/2006/math">
                      <m:f>
                        <m:fPr>
                          <m:ctrlPr>
                            <a:rPr lang="en-IN" sz="3200" b="1" i="1" spc="-70" smtClean="0">
                              <a:solidFill>
                                <a:schemeClr val="bg1"/>
                              </a:solidFill>
                              <a:latin typeface="Cambria Math" panose="02040503050406030204" pitchFamily="18" charset="0"/>
                              <a:ea typeface="+mj-ea"/>
                              <a:cs typeface="+mj-cs"/>
                            </a:rPr>
                          </m:ctrlPr>
                        </m:fPr>
                        <m:num>
                          <m:r>
                            <a:rPr lang="en-IN" sz="3200" b="1" i="1" spc="-70" smtClean="0">
                              <a:solidFill>
                                <a:schemeClr val="bg1"/>
                              </a:solidFill>
                              <a:latin typeface="Cambria Math" panose="02040503050406030204" pitchFamily="18" charset="0"/>
                              <a:ea typeface="+mj-ea"/>
                              <a:cs typeface="+mj-cs"/>
                            </a:rPr>
                            <m:t>𝑻𝑷</m:t>
                          </m:r>
                        </m:num>
                        <m:den>
                          <m:r>
                            <a:rPr lang="en-IN" sz="3200" b="1" i="1" spc="-70" smtClean="0">
                              <a:solidFill>
                                <a:schemeClr val="bg1"/>
                              </a:solidFill>
                              <a:latin typeface="Cambria Math" panose="02040503050406030204" pitchFamily="18" charset="0"/>
                              <a:ea typeface="+mj-ea"/>
                              <a:cs typeface="+mj-cs"/>
                            </a:rPr>
                            <m:t>𝑻𝑷</m:t>
                          </m:r>
                          <m:r>
                            <a:rPr lang="en-IN" sz="3200" b="1" i="1" spc="-70" smtClean="0">
                              <a:solidFill>
                                <a:schemeClr val="bg1"/>
                              </a:solidFill>
                              <a:latin typeface="Cambria Math" panose="02040503050406030204" pitchFamily="18" charset="0"/>
                              <a:ea typeface="+mj-ea"/>
                              <a:cs typeface="+mj-cs"/>
                            </a:rPr>
                            <m:t>+</m:t>
                          </m:r>
                          <m:r>
                            <a:rPr lang="en-IN" sz="3200" b="1" i="1" spc="-70" smtClean="0">
                              <a:solidFill>
                                <a:schemeClr val="bg1"/>
                              </a:solidFill>
                              <a:latin typeface="Cambria Math" panose="02040503050406030204" pitchFamily="18" charset="0"/>
                              <a:ea typeface="+mj-ea"/>
                              <a:cs typeface="+mj-cs"/>
                            </a:rPr>
                            <m:t>𝑭𝑵</m:t>
                          </m:r>
                        </m:den>
                      </m:f>
                    </m:oMath>
                  </m:oMathPara>
                </a14:m>
                <a:endParaRPr lang="en-IN" sz="3200" b="1" spc="-70" dirty="0">
                  <a:solidFill>
                    <a:srgbClr val="63B7C6"/>
                  </a:solidFill>
                  <a:latin typeface="+mj-lt"/>
                  <a:ea typeface="+mj-ea"/>
                  <a:cs typeface="+mj-cs"/>
                </a:endParaRPr>
              </a:p>
              <a:p>
                <a:pPr marL="0" indent="0">
                  <a:buNone/>
                </a:pPr>
                <a:endParaRPr lang="en-US" sz="3200" b="1" spc="-70" dirty="0">
                  <a:solidFill>
                    <a:srgbClr val="63B7C6"/>
                  </a:solidFill>
                  <a:latin typeface="+mj-lt"/>
                  <a:ea typeface="+mj-ea"/>
                  <a:cs typeface="+mj-cs"/>
                </a:endParaRPr>
              </a:p>
            </p:txBody>
          </p:sp>
        </mc:Choice>
        <mc:Fallback>
          <p:sp>
            <p:nvSpPr>
              <p:cNvPr id="5" name="Text Placeholder 9">
                <a:extLst>
                  <a:ext uri="{FF2B5EF4-FFF2-40B4-BE49-F238E27FC236}">
                    <a16:creationId xmlns:a16="http://schemas.microsoft.com/office/drawing/2014/main" id="{5C90392D-BB38-465E-9B06-20ADF7DA4482}"/>
                  </a:ext>
                </a:extLst>
              </p:cNvPr>
              <p:cNvSpPr txBox="1">
                <a:spLocks noRot="1" noChangeAspect="1" noMove="1" noResize="1" noEditPoints="1" noAdjustHandles="1" noChangeArrowheads="1" noChangeShapeType="1" noTextEdit="1"/>
              </p:cNvSpPr>
              <p:nvPr/>
            </p:nvSpPr>
            <p:spPr>
              <a:xfrm>
                <a:off x="1483993" y="1917986"/>
                <a:ext cx="4142490" cy="1766910"/>
              </a:xfrm>
              <a:prstGeom prst="rect">
                <a:avLst/>
              </a:prstGeom>
              <a:blipFill>
                <a:blip r:embed="rId2"/>
                <a:stretch>
                  <a:fillRect t="-726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Text Placeholder 9">
                <a:extLst>
                  <a:ext uri="{FF2B5EF4-FFF2-40B4-BE49-F238E27FC236}">
                    <a16:creationId xmlns:a16="http://schemas.microsoft.com/office/drawing/2014/main" id="{DCC564D0-0607-4404-B4D9-CB170267257C}"/>
                  </a:ext>
                </a:extLst>
              </p:cNvPr>
              <p:cNvSpPr txBox="1">
                <a:spLocks/>
              </p:cNvSpPr>
              <p:nvPr/>
            </p:nvSpPr>
            <p:spPr>
              <a:xfrm>
                <a:off x="6137875" y="1993524"/>
                <a:ext cx="4142490" cy="1766910"/>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3200" b="1" spc="-70" dirty="0">
                    <a:solidFill>
                      <a:srgbClr val="63B7C6"/>
                    </a:solidFill>
                    <a:latin typeface="+mj-lt"/>
                    <a:ea typeface="+mj-ea"/>
                    <a:cs typeface="+mj-cs"/>
                  </a:rPr>
                  <a:t>Precision: </a:t>
                </a:r>
                <a:r>
                  <a:rPr lang="en-IN" sz="3200" spc="-70" dirty="0">
                    <a:solidFill>
                      <a:schemeClr val="accent6">
                        <a:lumMod val="60000"/>
                        <a:lumOff val="40000"/>
                      </a:schemeClr>
                    </a:solidFill>
                    <a:latin typeface="+mj-lt"/>
                    <a:ea typeface="+mj-ea"/>
                    <a:cs typeface="+mj-cs"/>
                  </a:rPr>
                  <a:t>0.83</a:t>
                </a:r>
              </a:p>
              <a:p>
                <a:pPr marL="0" indent="0">
                  <a:buNone/>
                </a:pPr>
                <a:endParaRPr lang="en-US" sz="100" b="1" spc="-70" dirty="0">
                  <a:solidFill>
                    <a:srgbClr val="63B7C6"/>
                  </a:solidFill>
                  <a:latin typeface="+mj-lt"/>
                  <a:ea typeface="+mj-ea"/>
                  <a:cs typeface="+mj-cs"/>
                </a:endParaRPr>
              </a:p>
              <a:p>
                <a:pPr marL="0" indent="0">
                  <a:buNone/>
                </a:pPr>
                <a14:m>
                  <m:oMathPara xmlns:m="http://schemas.openxmlformats.org/officeDocument/2006/math">
                    <m:oMathParaPr>
                      <m:jc m:val="centerGroup"/>
                    </m:oMathParaPr>
                    <m:oMath xmlns:m="http://schemas.openxmlformats.org/officeDocument/2006/math">
                      <m:f>
                        <m:fPr>
                          <m:ctrlPr>
                            <a:rPr lang="en-IN" sz="3200" b="1" i="1" spc="-70" smtClean="0">
                              <a:solidFill>
                                <a:schemeClr val="bg1"/>
                              </a:solidFill>
                              <a:latin typeface="Cambria Math" panose="02040503050406030204" pitchFamily="18" charset="0"/>
                              <a:ea typeface="+mj-ea"/>
                              <a:cs typeface="+mj-cs"/>
                            </a:rPr>
                          </m:ctrlPr>
                        </m:fPr>
                        <m:num>
                          <m:r>
                            <a:rPr lang="en-IN" sz="3200" b="1" i="1" spc="-70" smtClean="0">
                              <a:solidFill>
                                <a:schemeClr val="bg1"/>
                              </a:solidFill>
                              <a:latin typeface="Cambria Math" panose="02040503050406030204" pitchFamily="18" charset="0"/>
                              <a:ea typeface="+mj-ea"/>
                              <a:cs typeface="+mj-cs"/>
                            </a:rPr>
                            <m:t>𝑻𝑷</m:t>
                          </m:r>
                        </m:num>
                        <m:den>
                          <m:r>
                            <a:rPr lang="en-IN" sz="3200" b="1" i="1" spc="-70" smtClean="0">
                              <a:solidFill>
                                <a:schemeClr val="bg1"/>
                              </a:solidFill>
                              <a:latin typeface="Cambria Math" panose="02040503050406030204" pitchFamily="18" charset="0"/>
                              <a:ea typeface="+mj-ea"/>
                              <a:cs typeface="+mj-cs"/>
                            </a:rPr>
                            <m:t>𝑻𝑷</m:t>
                          </m:r>
                          <m:r>
                            <a:rPr lang="en-IN" sz="3200" b="1" i="1" spc="-70" smtClean="0">
                              <a:solidFill>
                                <a:schemeClr val="bg1"/>
                              </a:solidFill>
                              <a:latin typeface="Cambria Math" panose="02040503050406030204" pitchFamily="18" charset="0"/>
                              <a:ea typeface="+mj-ea"/>
                              <a:cs typeface="+mj-cs"/>
                            </a:rPr>
                            <m:t>+</m:t>
                          </m:r>
                          <m:r>
                            <a:rPr lang="en-IN" sz="3200" b="1" i="1" spc="-70" smtClean="0">
                              <a:solidFill>
                                <a:schemeClr val="bg1"/>
                              </a:solidFill>
                              <a:latin typeface="Cambria Math" panose="02040503050406030204" pitchFamily="18" charset="0"/>
                              <a:ea typeface="+mj-ea"/>
                              <a:cs typeface="+mj-cs"/>
                            </a:rPr>
                            <m:t>𝑭𝑷</m:t>
                          </m:r>
                        </m:den>
                      </m:f>
                    </m:oMath>
                  </m:oMathPara>
                </a14:m>
                <a:endParaRPr lang="en-IN" sz="3200" b="1" spc="-70" dirty="0">
                  <a:solidFill>
                    <a:srgbClr val="63B7C6"/>
                  </a:solidFill>
                  <a:latin typeface="+mj-lt"/>
                  <a:ea typeface="+mj-ea"/>
                  <a:cs typeface="+mj-cs"/>
                </a:endParaRPr>
              </a:p>
              <a:p>
                <a:pPr marL="0" indent="0">
                  <a:buNone/>
                </a:pPr>
                <a:endParaRPr lang="en-US" sz="3200" b="1" spc="-70" dirty="0">
                  <a:solidFill>
                    <a:srgbClr val="63B7C6"/>
                  </a:solidFill>
                  <a:latin typeface="+mj-lt"/>
                  <a:ea typeface="+mj-ea"/>
                  <a:cs typeface="+mj-cs"/>
                </a:endParaRPr>
              </a:p>
            </p:txBody>
          </p:sp>
        </mc:Choice>
        <mc:Fallback>
          <p:sp>
            <p:nvSpPr>
              <p:cNvPr id="7" name="Text Placeholder 9">
                <a:extLst>
                  <a:ext uri="{FF2B5EF4-FFF2-40B4-BE49-F238E27FC236}">
                    <a16:creationId xmlns:a16="http://schemas.microsoft.com/office/drawing/2014/main" id="{DCC564D0-0607-4404-B4D9-CB170267257C}"/>
                  </a:ext>
                </a:extLst>
              </p:cNvPr>
              <p:cNvSpPr txBox="1">
                <a:spLocks noRot="1" noChangeAspect="1" noMove="1" noResize="1" noEditPoints="1" noAdjustHandles="1" noChangeArrowheads="1" noChangeShapeType="1" noTextEdit="1"/>
              </p:cNvSpPr>
              <p:nvPr/>
            </p:nvSpPr>
            <p:spPr>
              <a:xfrm>
                <a:off x="6137875" y="1993524"/>
                <a:ext cx="4142490" cy="1766910"/>
              </a:xfrm>
              <a:prstGeom prst="rect">
                <a:avLst/>
              </a:prstGeom>
              <a:blipFill>
                <a:blip r:embed="rId3"/>
                <a:stretch>
                  <a:fillRect t="-7241"/>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 name="Text Placeholder 9">
                <a:extLst>
                  <a:ext uri="{FF2B5EF4-FFF2-40B4-BE49-F238E27FC236}">
                    <a16:creationId xmlns:a16="http://schemas.microsoft.com/office/drawing/2014/main" id="{F737E1D9-4C6E-476C-AF6A-6B0A877046C1}"/>
                  </a:ext>
                </a:extLst>
              </p:cNvPr>
              <p:cNvSpPr txBox="1">
                <a:spLocks/>
              </p:cNvSpPr>
              <p:nvPr/>
            </p:nvSpPr>
            <p:spPr>
              <a:xfrm>
                <a:off x="1400773" y="4083906"/>
                <a:ext cx="4142490" cy="1766910"/>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3200" b="1" spc="-70" dirty="0">
                    <a:solidFill>
                      <a:srgbClr val="63B7C6"/>
                    </a:solidFill>
                    <a:latin typeface="+mj-lt"/>
                    <a:ea typeface="+mj-ea"/>
                    <a:cs typeface="+mj-cs"/>
                  </a:rPr>
                  <a:t>Accuracy: </a:t>
                </a:r>
                <a:r>
                  <a:rPr lang="en-IN" sz="3200" spc="-70" dirty="0">
                    <a:solidFill>
                      <a:schemeClr val="accent6">
                        <a:lumMod val="60000"/>
                        <a:lumOff val="40000"/>
                      </a:schemeClr>
                    </a:solidFill>
                    <a:latin typeface="+mj-lt"/>
                    <a:ea typeface="+mj-ea"/>
                    <a:cs typeface="+mj-cs"/>
                  </a:rPr>
                  <a:t>0.85</a:t>
                </a:r>
              </a:p>
              <a:p>
                <a:pPr marL="0" indent="0">
                  <a:buNone/>
                </a:pPr>
                <a:endParaRPr lang="en-US" sz="100" b="1" spc="-70" dirty="0">
                  <a:solidFill>
                    <a:srgbClr val="63B7C6"/>
                  </a:solidFill>
                  <a:latin typeface="+mj-lt"/>
                  <a:ea typeface="+mj-ea"/>
                  <a:cs typeface="+mj-cs"/>
                </a:endParaRPr>
              </a:p>
              <a:p>
                <a:pPr marL="0" indent="0">
                  <a:buNone/>
                </a:pPr>
                <a14:m>
                  <m:oMathPara xmlns:m="http://schemas.openxmlformats.org/officeDocument/2006/math">
                    <m:oMathParaPr>
                      <m:jc m:val="centerGroup"/>
                    </m:oMathParaPr>
                    <m:oMath xmlns:m="http://schemas.openxmlformats.org/officeDocument/2006/math">
                      <m:f>
                        <m:fPr>
                          <m:ctrlPr>
                            <a:rPr lang="en-IN" sz="3200" b="1" i="1" spc="-70" smtClean="0">
                              <a:solidFill>
                                <a:schemeClr val="bg1"/>
                              </a:solidFill>
                              <a:latin typeface="Cambria Math" panose="02040503050406030204" pitchFamily="18" charset="0"/>
                              <a:ea typeface="+mj-ea"/>
                              <a:cs typeface="+mj-cs"/>
                            </a:rPr>
                          </m:ctrlPr>
                        </m:fPr>
                        <m:num>
                          <m:r>
                            <a:rPr lang="en-IN" sz="3200" b="1" i="1" spc="-70" smtClean="0">
                              <a:solidFill>
                                <a:schemeClr val="bg1"/>
                              </a:solidFill>
                              <a:latin typeface="Cambria Math" panose="02040503050406030204" pitchFamily="18" charset="0"/>
                              <a:ea typeface="+mj-ea"/>
                              <a:cs typeface="+mj-cs"/>
                            </a:rPr>
                            <m:t>𝑻𝑵</m:t>
                          </m:r>
                          <m:r>
                            <a:rPr lang="en-IN" sz="3200" b="1" i="1" spc="-70" smtClean="0">
                              <a:solidFill>
                                <a:schemeClr val="bg1"/>
                              </a:solidFill>
                              <a:latin typeface="Cambria Math" panose="02040503050406030204" pitchFamily="18" charset="0"/>
                              <a:ea typeface="+mj-ea"/>
                              <a:cs typeface="+mj-cs"/>
                            </a:rPr>
                            <m:t>+</m:t>
                          </m:r>
                          <m:r>
                            <a:rPr lang="en-IN" sz="3200" b="1" i="1" spc="-70" smtClean="0">
                              <a:solidFill>
                                <a:schemeClr val="bg1"/>
                              </a:solidFill>
                              <a:latin typeface="Cambria Math" panose="02040503050406030204" pitchFamily="18" charset="0"/>
                              <a:ea typeface="+mj-ea"/>
                              <a:cs typeface="+mj-cs"/>
                            </a:rPr>
                            <m:t>𝑻𝑷</m:t>
                          </m:r>
                        </m:num>
                        <m:den>
                          <m:r>
                            <a:rPr lang="en-IN" sz="3200" b="1" i="1" spc="-70" smtClean="0">
                              <a:solidFill>
                                <a:schemeClr val="bg1"/>
                              </a:solidFill>
                              <a:latin typeface="Cambria Math" panose="02040503050406030204" pitchFamily="18" charset="0"/>
                              <a:ea typeface="+mj-ea"/>
                              <a:cs typeface="+mj-cs"/>
                            </a:rPr>
                            <m:t>𝑻𝑷</m:t>
                          </m:r>
                          <m:r>
                            <a:rPr lang="en-IN" sz="3200" b="1" i="1" spc="-70" smtClean="0">
                              <a:solidFill>
                                <a:schemeClr val="bg1"/>
                              </a:solidFill>
                              <a:latin typeface="Cambria Math" panose="02040503050406030204" pitchFamily="18" charset="0"/>
                              <a:ea typeface="+mj-ea"/>
                              <a:cs typeface="+mj-cs"/>
                            </a:rPr>
                            <m:t>+</m:t>
                          </m:r>
                          <m:r>
                            <a:rPr lang="en-IN" sz="3200" b="1" i="1" spc="-70" smtClean="0">
                              <a:solidFill>
                                <a:schemeClr val="bg1"/>
                              </a:solidFill>
                              <a:latin typeface="Cambria Math" panose="02040503050406030204" pitchFamily="18" charset="0"/>
                              <a:ea typeface="+mj-ea"/>
                              <a:cs typeface="+mj-cs"/>
                            </a:rPr>
                            <m:t>𝑻𝑵</m:t>
                          </m:r>
                          <m:r>
                            <a:rPr lang="en-IN" sz="3200" b="1" i="1" spc="-70" smtClean="0">
                              <a:solidFill>
                                <a:schemeClr val="bg1"/>
                              </a:solidFill>
                              <a:latin typeface="Cambria Math" panose="02040503050406030204" pitchFamily="18" charset="0"/>
                              <a:ea typeface="+mj-ea"/>
                              <a:cs typeface="+mj-cs"/>
                            </a:rPr>
                            <m:t>+</m:t>
                          </m:r>
                          <m:r>
                            <a:rPr lang="en-IN" sz="3200" b="1" i="1" spc="-70" smtClean="0">
                              <a:solidFill>
                                <a:schemeClr val="bg1"/>
                              </a:solidFill>
                              <a:latin typeface="Cambria Math" panose="02040503050406030204" pitchFamily="18" charset="0"/>
                              <a:ea typeface="+mj-ea"/>
                              <a:cs typeface="+mj-cs"/>
                            </a:rPr>
                            <m:t>𝑭𝑷</m:t>
                          </m:r>
                          <m:r>
                            <a:rPr lang="en-IN" sz="3200" b="1" i="1" spc="-70" smtClean="0">
                              <a:solidFill>
                                <a:schemeClr val="bg1"/>
                              </a:solidFill>
                              <a:latin typeface="Cambria Math" panose="02040503050406030204" pitchFamily="18" charset="0"/>
                              <a:ea typeface="+mj-ea"/>
                              <a:cs typeface="+mj-cs"/>
                            </a:rPr>
                            <m:t>+</m:t>
                          </m:r>
                          <m:r>
                            <a:rPr lang="en-IN" sz="3200" b="1" i="1" spc="-70" smtClean="0">
                              <a:solidFill>
                                <a:schemeClr val="bg1"/>
                              </a:solidFill>
                              <a:latin typeface="Cambria Math" panose="02040503050406030204" pitchFamily="18" charset="0"/>
                              <a:ea typeface="+mj-ea"/>
                              <a:cs typeface="+mj-cs"/>
                            </a:rPr>
                            <m:t>𝑭𝑵</m:t>
                          </m:r>
                        </m:den>
                      </m:f>
                    </m:oMath>
                  </m:oMathPara>
                </a14:m>
                <a:endParaRPr lang="en-IN" sz="3200" b="1" spc="-70" dirty="0">
                  <a:solidFill>
                    <a:srgbClr val="63B7C6"/>
                  </a:solidFill>
                  <a:latin typeface="+mj-lt"/>
                  <a:ea typeface="+mj-ea"/>
                  <a:cs typeface="+mj-cs"/>
                </a:endParaRPr>
              </a:p>
              <a:p>
                <a:pPr marL="0" indent="0">
                  <a:buNone/>
                </a:pPr>
                <a:endParaRPr lang="en-US" sz="3200" b="1" spc="-70" dirty="0">
                  <a:solidFill>
                    <a:srgbClr val="63B7C6"/>
                  </a:solidFill>
                  <a:latin typeface="+mj-lt"/>
                  <a:ea typeface="+mj-ea"/>
                  <a:cs typeface="+mj-cs"/>
                </a:endParaRPr>
              </a:p>
            </p:txBody>
          </p:sp>
        </mc:Choice>
        <mc:Fallback>
          <p:sp>
            <p:nvSpPr>
              <p:cNvPr id="8" name="Text Placeholder 9">
                <a:extLst>
                  <a:ext uri="{FF2B5EF4-FFF2-40B4-BE49-F238E27FC236}">
                    <a16:creationId xmlns:a16="http://schemas.microsoft.com/office/drawing/2014/main" id="{F737E1D9-4C6E-476C-AF6A-6B0A877046C1}"/>
                  </a:ext>
                </a:extLst>
              </p:cNvPr>
              <p:cNvSpPr txBox="1">
                <a:spLocks noRot="1" noChangeAspect="1" noMove="1" noResize="1" noEditPoints="1" noAdjustHandles="1" noChangeArrowheads="1" noChangeShapeType="1" noTextEdit="1"/>
              </p:cNvSpPr>
              <p:nvPr/>
            </p:nvSpPr>
            <p:spPr>
              <a:xfrm>
                <a:off x="1400773" y="4083906"/>
                <a:ext cx="4142490" cy="1766910"/>
              </a:xfrm>
              <a:prstGeom prst="rect">
                <a:avLst/>
              </a:prstGeom>
              <a:blipFill>
                <a:blip r:embed="rId4"/>
                <a:stretch>
                  <a:fillRect t="-7241"/>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9" name="Text Placeholder 9">
                <a:extLst>
                  <a:ext uri="{FF2B5EF4-FFF2-40B4-BE49-F238E27FC236}">
                    <a16:creationId xmlns:a16="http://schemas.microsoft.com/office/drawing/2014/main" id="{DB639EB0-D1E6-4F5B-A3B2-DBA721C17CBC}"/>
                  </a:ext>
                </a:extLst>
              </p:cNvPr>
              <p:cNvSpPr txBox="1">
                <a:spLocks/>
              </p:cNvSpPr>
              <p:nvPr/>
            </p:nvSpPr>
            <p:spPr>
              <a:xfrm>
                <a:off x="6296172" y="4101628"/>
                <a:ext cx="4142490" cy="1766910"/>
              </a:xfrm>
              <a:prstGeom prst="rect">
                <a:avLst/>
              </a:prstGeom>
            </p:spPr>
            <p:txBody>
              <a:bodyPr>
                <a:normAutofit fontScale="925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3200" b="1" spc="-70" dirty="0">
                    <a:solidFill>
                      <a:srgbClr val="63B7C6"/>
                    </a:solidFill>
                    <a:latin typeface="+mj-lt"/>
                    <a:ea typeface="+mj-ea"/>
                    <a:cs typeface="+mj-cs"/>
                  </a:rPr>
                  <a:t>F1 Score: </a:t>
                </a:r>
                <a:r>
                  <a:rPr lang="en-IN" sz="3200" spc="-70" dirty="0">
                    <a:solidFill>
                      <a:schemeClr val="accent6">
                        <a:lumMod val="60000"/>
                        <a:lumOff val="40000"/>
                      </a:schemeClr>
                    </a:solidFill>
                    <a:latin typeface="+mj-lt"/>
                    <a:ea typeface="+mj-ea"/>
                    <a:cs typeface="+mj-cs"/>
                  </a:rPr>
                  <a:t>0.89</a:t>
                </a:r>
              </a:p>
              <a:p>
                <a:pPr marL="0" indent="0">
                  <a:buNone/>
                </a:pPr>
                <a:endParaRPr lang="en-US" sz="100" b="1" spc="-70" dirty="0">
                  <a:solidFill>
                    <a:srgbClr val="63B7C6"/>
                  </a:solidFill>
                  <a:latin typeface="+mj-lt"/>
                  <a:ea typeface="+mj-ea"/>
                  <a:cs typeface="+mj-cs"/>
                </a:endParaRPr>
              </a:p>
              <a:p>
                <a:pPr marL="0" indent="0">
                  <a:buNone/>
                </a:pPr>
                <a14:m>
                  <m:oMathPara xmlns:m="http://schemas.openxmlformats.org/officeDocument/2006/math">
                    <m:oMathParaPr>
                      <m:jc m:val="centerGroup"/>
                    </m:oMathParaPr>
                    <m:oMath xmlns:m="http://schemas.openxmlformats.org/officeDocument/2006/math">
                      <m:r>
                        <a:rPr lang="en-IN" sz="3200" b="1" i="1" spc="-70" smtClean="0">
                          <a:solidFill>
                            <a:schemeClr val="bg1"/>
                          </a:solidFill>
                          <a:latin typeface="Cambria Math" panose="02040503050406030204" pitchFamily="18" charset="0"/>
                          <a:ea typeface="+mj-ea"/>
                          <a:cs typeface="+mj-cs"/>
                        </a:rPr>
                        <m:t>𝟐</m:t>
                      </m:r>
                      <m:r>
                        <a:rPr lang="en-IN" sz="3200" b="1" i="1" spc="-70" smtClean="0">
                          <a:solidFill>
                            <a:schemeClr val="bg1"/>
                          </a:solidFill>
                          <a:latin typeface="Cambria Math" panose="02040503050406030204" pitchFamily="18" charset="0"/>
                          <a:ea typeface="+mj-ea"/>
                          <a:cs typeface="+mj-cs"/>
                        </a:rPr>
                        <m:t>∗</m:t>
                      </m:r>
                      <m:f>
                        <m:fPr>
                          <m:ctrlPr>
                            <a:rPr lang="en-IN" sz="3200" b="1" i="1" spc="-70" smtClean="0">
                              <a:solidFill>
                                <a:schemeClr val="bg1"/>
                              </a:solidFill>
                              <a:latin typeface="Cambria Math" panose="02040503050406030204" pitchFamily="18" charset="0"/>
                              <a:ea typeface="+mj-ea"/>
                              <a:cs typeface="+mj-cs"/>
                            </a:rPr>
                          </m:ctrlPr>
                        </m:fPr>
                        <m:num>
                          <m:r>
                            <a:rPr lang="en-IN" sz="3200" b="1" i="1" spc="-70" smtClean="0">
                              <a:solidFill>
                                <a:schemeClr val="bg1"/>
                              </a:solidFill>
                              <a:latin typeface="Cambria Math" panose="02040503050406030204" pitchFamily="18" charset="0"/>
                              <a:ea typeface="+mj-ea"/>
                              <a:cs typeface="+mj-cs"/>
                            </a:rPr>
                            <m:t>𝑷𝒓𝒆𝒄𝒊𝒔𝒊𝒐𝒏</m:t>
                          </m:r>
                          <m:r>
                            <a:rPr lang="en-IN" sz="3200" b="1" i="1" spc="-70" smtClean="0">
                              <a:solidFill>
                                <a:schemeClr val="bg1"/>
                              </a:solidFill>
                              <a:latin typeface="Cambria Math" panose="02040503050406030204" pitchFamily="18" charset="0"/>
                              <a:ea typeface="+mj-ea"/>
                              <a:cs typeface="+mj-cs"/>
                            </a:rPr>
                            <m:t> ∗</m:t>
                          </m:r>
                          <m:r>
                            <a:rPr lang="en-IN" sz="3200" b="1" i="1" spc="-70" smtClean="0">
                              <a:solidFill>
                                <a:schemeClr val="bg1"/>
                              </a:solidFill>
                              <a:latin typeface="Cambria Math" panose="02040503050406030204" pitchFamily="18" charset="0"/>
                              <a:ea typeface="+mj-ea"/>
                              <a:cs typeface="+mj-cs"/>
                            </a:rPr>
                            <m:t>𝑹𝒆𝒄𝒂𝒍𝒍</m:t>
                          </m:r>
                        </m:num>
                        <m:den>
                          <m:r>
                            <a:rPr lang="en-IN" sz="3200" b="1" i="1" spc="-70" smtClean="0">
                              <a:solidFill>
                                <a:schemeClr val="bg1"/>
                              </a:solidFill>
                              <a:latin typeface="Cambria Math" panose="02040503050406030204" pitchFamily="18" charset="0"/>
                              <a:ea typeface="+mj-ea"/>
                              <a:cs typeface="+mj-cs"/>
                            </a:rPr>
                            <m:t>𝑷𝒓𝒆𝒄𝒊𝒔𝒊𝒐𝒏</m:t>
                          </m:r>
                          <m:r>
                            <a:rPr lang="en-IN" sz="3200" b="1" i="1" spc="-70" smtClean="0">
                              <a:solidFill>
                                <a:schemeClr val="bg1"/>
                              </a:solidFill>
                              <a:latin typeface="Cambria Math" panose="02040503050406030204" pitchFamily="18" charset="0"/>
                              <a:ea typeface="+mj-ea"/>
                              <a:cs typeface="+mj-cs"/>
                            </a:rPr>
                            <m:t>+</m:t>
                          </m:r>
                          <m:r>
                            <a:rPr lang="en-IN" sz="3200" b="1" i="1" spc="-70" smtClean="0">
                              <a:solidFill>
                                <a:schemeClr val="bg1"/>
                              </a:solidFill>
                              <a:latin typeface="Cambria Math" panose="02040503050406030204" pitchFamily="18" charset="0"/>
                              <a:ea typeface="+mj-ea"/>
                              <a:cs typeface="+mj-cs"/>
                            </a:rPr>
                            <m:t>𝑹𝒆𝒄𝒂𝒍𝒍</m:t>
                          </m:r>
                        </m:den>
                      </m:f>
                    </m:oMath>
                  </m:oMathPara>
                </a14:m>
                <a:endParaRPr lang="en-IN" sz="3200" b="1" spc="-70" dirty="0">
                  <a:solidFill>
                    <a:srgbClr val="63B7C6"/>
                  </a:solidFill>
                  <a:latin typeface="+mj-lt"/>
                  <a:ea typeface="+mj-ea"/>
                  <a:cs typeface="+mj-cs"/>
                </a:endParaRPr>
              </a:p>
              <a:p>
                <a:pPr marL="0" indent="0">
                  <a:buNone/>
                </a:pPr>
                <a:endParaRPr lang="en-US" sz="3200" b="1" spc="-70" dirty="0">
                  <a:solidFill>
                    <a:srgbClr val="63B7C6"/>
                  </a:solidFill>
                  <a:latin typeface="+mj-lt"/>
                  <a:ea typeface="+mj-ea"/>
                  <a:cs typeface="+mj-cs"/>
                </a:endParaRPr>
              </a:p>
            </p:txBody>
          </p:sp>
        </mc:Choice>
        <mc:Fallback>
          <p:sp>
            <p:nvSpPr>
              <p:cNvPr id="9" name="Text Placeholder 9">
                <a:extLst>
                  <a:ext uri="{FF2B5EF4-FFF2-40B4-BE49-F238E27FC236}">
                    <a16:creationId xmlns:a16="http://schemas.microsoft.com/office/drawing/2014/main" id="{DB639EB0-D1E6-4F5B-A3B2-DBA721C17CBC}"/>
                  </a:ext>
                </a:extLst>
              </p:cNvPr>
              <p:cNvSpPr txBox="1">
                <a:spLocks noRot="1" noChangeAspect="1" noMove="1" noResize="1" noEditPoints="1" noAdjustHandles="1" noChangeArrowheads="1" noChangeShapeType="1" noTextEdit="1"/>
              </p:cNvSpPr>
              <p:nvPr/>
            </p:nvSpPr>
            <p:spPr>
              <a:xfrm>
                <a:off x="6296172" y="4101628"/>
                <a:ext cx="4142490" cy="1766910"/>
              </a:xfrm>
              <a:prstGeom prst="rect">
                <a:avLst/>
              </a:prstGeom>
              <a:blipFill>
                <a:blip r:embed="rId5"/>
                <a:stretch>
                  <a:fillRect t="-6897"/>
                </a:stretch>
              </a:blipFill>
            </p:spPr>
            <p:txBody>
              <a:bodyPr/>
              <a:lstStyle/>
              <a:p>
                <a:r>
                  <a:rPr lang="en-IN">
                    <a:noFill/>
                  </a:rPr>
                  <a:t> </a:t>
                </a:r>
              </a:p>
            </p:txBody>
          </p:sp>
        </mc:Fallback>
      </mc:AlternateContent>
      <p:cxnSp>
        <p:nvCxnSpPr>
          <p:cNvPr id="10" name="Straight Connector 9">
            <a:extLst>
              <a:ext uri="{FF2B5EF4-FFF2-40B4-BE49-F238E27FC236}">
                <a16:creationId xmlns:a16="http://schemas.microsoft.com/office/drawing/2014/main" id="{E4237094-BDEB-488F-AA2A-A2418916AA87}"/>
              </a:ext>
            </a:extLst>
          </p:cNvPr>
          <p:cNvCxnSpPr/>
          <p:nvPr/>
        </p:nvCxnSpPr>
        <p:spPr>
          <a:xfrm>
            <a:off x="5895829" y="1692323"/>
            <a:ext cx="0" cy="4176215"/>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7D91D811-CA34-4B3E-9FFC-38D4C5FD6542}"/>
              </a:ext>
            </a:extLst>
          </p:cNvPr>
          <p:cNvCxnSpPr>
            <a:cxnSpLocks/>
          </p:cNvCxnSpPr>
          <p:nvPr/>
        </p:nvCxnSpPr>
        <p:spPr>
          <a:xfrm flipH="1">
            <a:off x="1400773" y="3780430"/>
            <a:ext cx="9285424" cy="14264"/>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5232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44500" y="542925"/>
            <a:ext cx="2568524" cy="536367"/>
          </a:xfrm>
          <a:prstGeom prst="rect">
            <a:avLst/>
          </a:prstGeom>
        </p:spPr>
        <p:txBody>
          <a:bodyPr wrap="square" anchor="t">
            <a:normAutofit/>
          </a:bodyPr>
          <a:lstStyle/>
          <a:p>
            <a:r>
              <a:rPr lang="en-US" dirty="0"/>
              <a:t>Agenda</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a:xfrm>
            <a:off x="11252200" y="6315075"/>
            <a:ext cx="406400" cy="365125"/>
          </a:xfrm>
          <a:prstGeom prst="rect">
            <a:avLst/>
          </a:prstGeom>
        </p:spPr>
        <p:txBody>
          <a:bodyPr anchor="ctr">
            <a:normAutofit/>
          </a:bodyPr>
          <a:lstStyle/>
          <a:p>
            <a:pPr>
              <a:spcAft>
                <a:spcPts val="600"/>
              </a:spcAft>
            </a:pPr>
            <a:fld id="{C263D6C4-4840-40CC-AC84-17E24B3B7BDE}" type="slidenum">
              <a:rPr lang="en-US" smtClean="0"/>
              <a:pPr>
                <a:spcAft>
                  <a:spcPts val="600"/>
                </a:spcAft>
              </a:pPr>
              <a:t>2</a:t>
            </a:fld>
            <a:endParaRPr lang="en-US"/>
          </a:p>
        </p:txBody>
      </p:sp>
      <p:sp>
        <p:nvSpPr>
          <p:cNvPr id="5" name="Text Placeholder 4">
            <a:extLst>
              <a:ext uri="{FF2B5EF4-FFF2-40B4-BE49-F238E27FC236}">
                <a16:creationId xmlns:a16="http://schemas.microsoft.com/office/drawing/2014/main" id="{0A95F4DE-39B7-4CE2-BC1E-8B8AE662A895}"/>
              </a:ext>
            </a:extLst>
          </p:cNvPr>
          <p:cNvSpPr>
            <a:spLocks noGrp="1"/>
          </p:cNvSpPr>
          <p:nvPr>
            <p:ph idx="1"/>
          </p:nvPr>
        </p:nvSpPr>
        <p:spPr>
          <a:xfrm>
            <a:off x="443365" y="1825625"/>
            <a:ext cx="11413855" cy="4351338"/>
          </a:xfrm>
          <a:prstGeom prst="rect">
            <a:avLst/>
          </a:prstGeom>
        </p:spPr>
        <p:txBody>
          <a:bodyPr>
            <a:normAutofit fontScale="92500" lnSpcReduction="10000"/>
          </a:bodyPr>
          <a:lstStyle/>
          <a:p>
            <a:pPr lvl="0"/>
            <a:r>
              <a:rPr lang="en-IN" sz="2400" dirty="0">
                <a:latin typeface="Trebuchet MS (Headings)"/>
              </a:rPr>
              <a:t>Introduction</a:t>
            </a:r>
          </a:p>
          <a:p>
            <a:pPr lvl="0"/>
            <a:r>
              <a:rPr lang="en-IN" sz="2400" dirty="0">
                <a:latin typeface="Trebuchet MS (Headings)"/>
              </a:rPr>
              <a:t>Research Question</a:t>
            </a:r>
          </a:p>
          <a:p>
            <a:pPr lvl="0"/>
            <a:r>
              <a:rPr lang="en-IN" sz="2400" dirty="0">
                <a:latin typeface="Trebuchet MS (Headings)"/>
              </a:rPr>
              <a:t>Literature Review</a:t>
            </a:r>
          </a:p>
          <a:p>
            <a:pPr lvl="0"/>
            <a:r>
              <a:rPr lang="en-IN" sz="2400" dirty="0">
                <a:latin typeface="Trebuchet MS (Headings)"/>
              </a:rPr>
              <a:t>Methodology</a:t>
            </a:r>
          </a:p>
          <a:p>
            <a:pPr lvl="0"/>
            <a:r>
              <a:rPr lang="en-US" sz="2400" dirty="0">
                <a:latin typeface="Trebuchet MS (Headings)"/>
              </a:rPr>
              <a:t>Business Understanding</a:t>
            </a:r>
          </a:p>
          <a:p>
            <a:pPr lvl="0"/>
            <a:r>
              <a:rPr lang="en-US" sz="2400" dirty="0">
                <a:latin typeface="Trebuchet MS (Headings)"/>
              </a:rPr>
              <a:t>Design</a:t>
            </a:r>
          </a:p>
          <a:p>
            <a:pPr lvl="0"/>
            <a:r>
              <a:rPr lang="en-US" sz="2400" dirty="0">
                <a:latin typeface="Trebuchet MS (Headings)"/>
              </a:rPr>
              <a:t>Environment Setup </a:t>
            </a:r>
          </a:p>
          <a:p>
            <a:pPr lvl="0"/>
            <a:r>
              <a:rPr lang="en-US" sz="2400" dirty="0">
                <a:latin typeface="Trebuchet MS (Headings)"/>
              </a:rPr>
              <a:t>Data Understanding and Preprocessing</a:t>
            </a:r>
          </a:p>
          <a:p>
            <a:pPr lvl="0"/>
            <a:r>
              <a:rPr lang="en-US" sz="2400" dirty="0">
                <a:latin typeface="Trebuchet MS (Headings)"/>
              </a:rPr>
              <a:t>Implementation</a:t>
            </a:r>
          </a:p>
          <a:p>
            <a:pPr lvl="0"/>
            <a:r>
              <a:rPr lang="en-US" sz="2400" dirty="0">
                <a:latin typeface="Trebuchet MS (Headings)"/>
              </a:rPr>
              <a:t>Evaluation</a:t>
            </a:r>
          </a:p>
          <a:p>
            <a:pPr lvl="0"/>
            <a:r>
              <a:rPr lang="en-US" sz="2400" dirty="0">
                <a:latin typeface="Trebuchet MS (Headings)"/>
              </a:rPr>
              <a:t>Result</a:t>
            </a:r>
            <a:endParaRPr lang="en-IN" sz="2400" dirty="0">
              <a:latin typeface="Trebuchet MS (Headings)"/>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2607859" y="2572603"/>
            <a:ext cx="7551057" cy="2859313"/>
          </a:xfrm>
        </p:spPr>
        <p:txBody>
          <a:bodyPr>
            <a:normAutofit/>
          </a:bodyPr>
          <a:lstStyle/>
          <a:p>
            <a:pPr algn="ctr"/>
            <a:r>
              <a:rPr lang="en-US" sz="2400" dirty="0"/>
              <a:t>I would like to convey my thanks to my supervisor Mr. Noel Cosgrave for his supervision and guidance, his suggestions to read more papers helps a lot to nd new possibilities throughout this study. I would also like to thanks my family and friends for all their support and encouragement, also grateful to Mendeley for sharing a good and rich dataset</a:t>
            </a: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4" name="Title 4">
            <a:extLst>
              <a:ext uri="{FF2B5EF4-FFF2-40B4-BE49-F238E27FC236}">
                <a16:creationId xmlns:a16="http://schemas.microsoft.com/office/drawing/2014/main" id="{C3AD0676-B43F-472A-B246-C682D614D4C6}"/>
              </a:ext>
            </a:extLst>
          </p:cNvPr>
          <p:cNvSpPr txBox="1">
            <a:spLocks/>
          </p:cNvSpPr>
          <p:nvPr/>
        </p:nvSpPr>
        <p:spPr>
          <a:xfrm>
            <a:off x="4066369" y="1812167"/>
            <a:ext cx="4059261" cy="535531"/>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lang="en-GB" sz="3200" b="0" i="0" kern="1200" dirty="0">
                <a:solidFill>
                  <a:schemeClr val="bg1"/>
                </a:solidFill>
                <a:latin typeface="+mj-lt"/>
                <a:ea typeface="+mj-ea"/>
                <a:cs typeface="+mj-cs"/>
              </a:defRPr>
            </a:lvl1pPr>
          </a:lstStyle>
          <a:p>
            <a:r>
              <a:rPr lang="en-US" b="1" dirty="0">
                <a:solidFill>
                  <a:srgbClr val="63B7C6"/>
                </a:solidFill>
              </a:rPr>
              <a:t>Acknowledgement</a:t>
            </a: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360242" y="3429000"/>
            <a:ext cx="3739101" cy="1243584"/>
          </a:xfrm>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44500" y="542925"/>
            <a:ext cx="2568524" cy="536367"/>
          </a:xfrm>
          <a:prstGeom prst="rect">
            <a:avLst/>
          </a:prstGeom>
        </p:spPr>
        <p:txBody>
          <a:bodyPr wrap="square" anchor="t">
            <a:normAutofit/>
          </a:bodyPr>
          <a:lstStyle/>
          <a:p>
            <a:r>
              <a:rPr lang="en-US" dirty="0"/>
              <a:t>Introduction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a:xfrm>
            <a:off x="11252200" y="6315075"/>
            <a:ext cx="406400" cy="365125"/>
          </a:xfrm>
          <a:prstGeom prst="rect">
            <a:avLst/>
          </a:prstGeom>
        </p:spPr>
        <p:txBody>
          <a:bodyPr anchor="ctr">
            <a:normAutofit/>
          </a:bodyPr>
          <a:lstStyle/>
          <a:p>
            <a:pPr>
              <a:spcAft>
                <a:spcPts val="600"/>
              </a:spcAft>
            </a:pPr>
            <a:fld id="{C263D6C4-4840-40CC-AC84-17E24B3B7BDE}" type="slidenum">
              <a:rPr lang="en-US" smtClean="0"/>
              <a:pPr>
                <a:spcAft>
                  <a:spcPts val="600"/>
                </a:spcAft>
              </a:pPr>
              <a:t>3</a:t>
            </a:fld>
            <a:endParaRPr lang="en-US"/>
          </a:p>
        </p:txBody>
      </p:sp>
      <p:sp>
        <p:nvSpPr>
          <p:cNvPr id="5" name="Text Placeholder 4">
            <a:extLst>
              <a:ext uri="{FF2B5EF4-FFF2-40B4-BE49-F238E27FC236}">
                <a16:creationId xmlns:a16="http://schemas.microsoft.com/office/drawing/2014/main" id="{0A95F4DE-39B7-4CE2-BC1E-8B8AE662A895}"/>
              </a:ext>
            </a:extLst>
          </p:cNvPr>
          <p:cNvSpPr>
            <a:spLocks noGrp="1"/>
          </p:cNvSpPr>
          <p:nvPr>
            <p:ph idx="1"/>
          </p:nvPr>
        </p:nvSpPr>
        <p:spPr>
          <a:xfrm>
            <a:off x="443365" y="1825625"/>
            <a:ext cx="11413855" cy="4351338"/>
          </a:xfrm>
          <a:prstGeom prst="rect">
            <a:avLst/>
          </a:prstGeom>
        </p:spPr>
        <p:txBody>
          <a:bodyPr>
            <a:normAutofit fontScale="92500" lnSpcReduction="10000"/>
          </a:bodyPr>
          <a:lstStyle/>
          <a:p>
            <a:pPr marL="0" indent="0">
              <a:buNone/>
            </a:pPr>
            <a:r>
              <a:rPr lang="en-US" dirty="0"/>
              <a:t>What is Pneumonia ?</a:t>
            </a:r>
          </a:p>
          <a:p>
            <a:pPr marL="0" indent="0">
              <a:buNone/>
            </a:pPr>
            <a:endParaRPr lang="en-US" sz="400" dirty="0"/>
          </a:p>
          <a:p>
            <a:pPr lvl="0" algn="just"/>
            <a:r>
              <a:rPr lang="en-US" sz="2400" dirty="0">
                <a:latin typeface="Calibri" panose="020F0502020204030204" pitchFamily="34" charset="0"/>
                <a:cs typeface="Calibri" panose="020F0502020204030204" pitchFamily="34" charset="0"/>
              </a:rPr>
              <a:t>Pneumonia is one of the common diseases throughout human history. In this, the alveoli (air sac) which are inside the lungs are filled with the fluid, which makes it harder for the lungs to pass oxygen into the bloodstream.</a:t>
            </a:r>
            <a:endParaRPr lang="en-IN" sz="2400" dirty="0">
              <a:latin typeface="Calibri" panose="020F0502020204030204" pitchFamily="34" charset="0"/>
              <a:cs typeface="Calibri" panose="020F0502020204030204" pitchFamily="34" charset="0"/>
            </a:endParaRPr>
          </a:p>
          <a:p>
            <a:pPr lvl="0" algn="just"/>
            <a:r>
              <a:rPr lang="en-US" sz="2400" dirty="0">
                <a:latin typeface="Calibri" panose="020F0502020204030204" pitchFamily="34" charset="0"/>
                <a:cs typeface="Calibri" panose="020F0502020204030204" pitchFamily="34" charset="0"/>
              </a:rPr>
              <a:t>In 2016, 51,537 death caused by pneumonia in the USA and in worldwide total 808,694 children suffered death in pneumonia.</a:t>
            </a:r>
            <a:endParaRPr lang="en-IN" sz="2400" dirty="0">
              <a:latin typeface="Calibri" panose="020F0502020204030204" pitchFamily="34" charset="0"/>
              <a:cs typeface="Calibri" panose="020F0502020204030204" pitchFamily="34" charset="0"/>
            </a:endParaRPr>
          </a:p>
          <a:p>
            <a:pPr lvl="0" algn="just"/>
            <a:r>
              <a:rPr lang="en-US" sz="2400" dirty="0">
                <a:latin typeface="Calibri" panose="020F0502020204030204" pitchFamily="34" charset="0"/>
                <a:cs typeface="Calibri" panose="020F0502020204030204" pitchFamily="34" charset="0"/>
              </a:rPr>
              <a:t>Pneumonia can be detected by chest x-ray which is the common and easiest way to detect But required properly trained doctors to detect pneumonia form chest x-ray.</a:t>
            </a:r>
            <a:endParaRPr lang="en-IN" sz="2400" dirty="0">
              <a:latin typeface="Calibri" panose="020F0502020204030204" pitchFamily="34" charset="0"/>
              <a:cs typeface="Calibri" panose="020F0502020204030204" pitchFamily="34" charset="0"/>
            </a:endParaRPr>
          </a:p>
          <a:p>
            <a:pPr lvl="0" algn="just"/>
            <a:r>
              <a:rPr lang="en-US" sz="2400" dirty="0">
                <a:latin typeface="Calibri" panose="020F0502020204030204" pitchFamily="34" charset="0"/>
                <a:cs typeface="Calibri" panose="020F0502020204030204" pitchFamily="34" charset="0"/>
              </a:rPr>
              <a:t>To solve this issue need to develop a new system that can able to detect pneumonia from a chest x-ray.</a:t>
            </a:r>
            <a:endParaRPr lang="en-IN" sz="2400" dirty="0">
              <a:latin typeface="Calibri" panose="020F0502020204030204" pitchFamily="34" charset="0"/>
              <a:cs typeface="Calibri" panose="020F0502020204030204" pitchFamily="34" charset="0"/>
            </a:endParaRPr>
          </a:p>
          <a:p>
            <a:pPr lvl="0" algn="just"/>
            <a:r>
              <a:rPr lang="en-US" sz="2400" dirty="0">
                <a:latin typeface="Calibri" panose="020F0502020204030204" pitchFamily="34" charset="0"/>
                <a:cs typeface="Calibri" panose="020F0502020204030204" pitchFamily="34" charset="0"/>
              </a:rPr>
              <a:t>The main motivation for this study is to develop AI-based system that can detect Pneumonia in an early stage.</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313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542925"/>
            <a:ext cx="4337362" cy="535531"/>
          </a:xfrm>
          <a:prstGeom prst="rect">
            <a:avLst/>
          </a:prstGeom>
        </p:spPr>
        <p:txBody>
          <a:bodyPr wrap="square" anchor="t">
            <a:normAutofit/>
          </a:bodyPr>
          <a:lstStyle/>
          <a:p>
            <a:r>
              <a:rPr lang="en-US" dirty="0"/>
              <a:t>Research Question</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1252200" y="6315075"/>
            <a:ext cx="406400" cy="365125"/>
          </a:xfrm>
          <a:prstGeom prst="rect">
            <a:avLst/>
          </a:prstGeom>
        </p:spPr>
        <p:txBody>
          <a:bodyPr anchor="ctr">
            <a:normAutofit/>
          </a:bodyPr>
          <a:lstStyle/>
          <a:p>
            <a:pPr>
              <a:spcAft>
                <a:spcPts val="600"/>
              </a:spcAft>
            </a:pPr>
            <a:fld id="{C263D6C4-4840-40CC-AC84-17E24B3B7BDE}" type="slidenum">
              <a:rPr lang="en-US" smtClean="0"/>
              <a:pPr>
                <a:spcAft>
                  <a:spcPts val="600"/>
                </a:spcAft>
              </a:pPr>
              <a:t>4</a:t>
            </a:fld>
            <a:endParaRPr lang="en-US"/>
          </a:p>
        </p:txBody>
      </p:sp>
      <p:sp>
        <p:nvSpPr>
          <p:cNvPr id="3" name="Rectangle 2">
            <a:extLst>
              <a:ext uri="{FF2B5EF4-FFF2-40B4-BE49-F238E27FC236}">
                <a16:creationId xmlns:a16="http://schemas.microsoft.com/office/drawing/2014/main" id="{919EDA63-AEC8-4C77-9F7D-DBBE7084CFB6}"/>
              </a:ext>
            </a:extLst>
          </p:cNvPr>
          <p:cNvSpPr/>
          <p:nvPr/>
        </p:nvSpPr>
        <p:spPr>
          <a:xfrm>
            <a:off x="696036" y="2792537"/>
            <a:ext cx="10556164" cy="1421928"/>
          </a:xfrm>
          <a:prstGeom prst="rect">
            <a:avLst/>
          </a:prstGeom>
        </p:spPr>
        <p:txBody>
          <a:bodyPr wrap="square">
            <a:spAutoFit/>
          </a:bodyPr>
          <a:lstStyle/>
          <a:p>
            <a:pPr algn="ctr">
              <a:lnSpc>
                <a:spcPct val="90000"/>
              </a:lnSpc>
              <a:spcBef>
                <a:spcPct val="0"/>
              </a:spcBef>
            </a:pPr>
            <a:r>
              <a:rPr lang="en-US" sz="3200" b="1" spc="-70" dirty="0">
                <a:solidFill>
                  <a:schemeClr val="bg1"/>
                </a:solidFill>
                <a:latin typeface="+mj-lt"/>
                <a:ea typeface="+mj-ea"/>
                <a:cs typeface="+mj-cs"/>
              </a:rPr>
              <a:t>Can the custom VGG19 model help to improve the recall of pneumonia detection from chest X-ray images as compare state of the art technology?</a:t>
            </a:r>
            <a:endParaRPr lang="en-IN" sz="3200" b="1" spc="-70" dirty="0">
              <a:solidFill>
                <a:schemeClr val="bg1"/>
              </a:solidFill>
              <a:latin typeface="+mj-lt"/>
              <a:ea typeface="+mj-ea"/>
              <a:cs typeface="+mj-cs"/>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4332216" cy="535531"/>
          </a:xfrm>
          <a:prstGeom prst="rect">
            <a:avLst/>
          </a:prstGeom>
        </p:spPr>
        <p:txBody>
          <a:bodyPr wrap="square" anchor="t">
            <a:normAutofit/>
          </a:bodyPr>
          <a:lstStyle/>
          <a:p>
            <a:r>
              <a:rPr lang="en-US" dirty="0"/>
              <a:t>Literature Review</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a:prstGeom prst="rect">
            <a:avLst/>
          </a:prstGeom>
        </p:spPr>
        <p:txBody>
          <a:bodyPr anchor="ctr">
            <a:normAutofit/>
          </a:bodyPr>
          <a:lstStyle/>
          <a:p>
            <a:pPr>
              <a:spcAft>
                <a:spcPts val="600"/>
              </a:spcAft>
            </a:pPr>
            <a:fld id="{C263D6C4-4840-40CC-AC84-17E24B3B7BDE}" type="slidenum">
              <a:rPr lang="en-US" smtClean="0"/>
              <a:pPr>
                <a:spcAft>
                  <a:spcPts val="600"/>
                </a:spcAft>
              </a:pPr>
              <a:t>5</a:t>
            </a:fld>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idx="1"/>
          </p:nvPr>
        </p:nvSpPr>
        <p:spPr>
          <a:xfrm>
            <a:off x="444500" y="1822450"/>
            <a:ext cx="3541781" cy="4351338"/>
          </a:xfrm>
          <a:prstGeom prst="rect">
            <a:avLst/>
          </a:prstGeom>
        </p:spPr>
        <p:txBody>
          <a:bodyPr>
            <a:normAutofit/>
          </a:bodyPr>
          <a:lstStyle/>
          <a:p>
            <a:pPr marL="0" indent="0">
              <a:buNone/>
            </a:pPr>
            <a:r>
              <a:rPr lang="en-US" sz="3200" b="1" spc="-70" dirty="0">
                <a:solidFill>
                  <a:srgbClr val="63B7C6"/>
                </a:solidFill>
                <a:latin typeface="+mj-lt"/>
                <a:ea typeface="+mj-ea"/>
                <a:cs typeface="+mj-cs"/>
              </a:rPr>
              <a:t>RSNA Dataset:</a:t>
            </a:r>
          </a:p>
          <a:p>
            <a:r>
              <a:rPr lang="en-IN" dirty="0">
                <a:latin typeface="Calibri" panose="020F0502020204030204" pitchFamily="34" charset="0"/>
                <a:cs typeface="Calibri" panose="020F0502020204030204" pitchFamily="34" charset="0"/>
              </a:rPr>
              <a:t>Liang and Zheng (2019)</a:t>
            </a:r>
          </a:p>
          <a:p>
            <a:r>
              <a:rPr lang="en-IN" dirty="0">
                <a:latin typeface="Calibri" panose="020F0502020204030204" pitchFamily="34" charset="0"/>
                <a:cs typeface="Calibri" panose="020F0502020204030204" pitchFamily="34" charset="0"/>
              </a:rPr>
              <a:t>Stephen et al. (2019)</a:t>
            </a:r>
          </a:p>
          <a:p>
            <a:r>
              <a:rPr lang="en-IN" dirty="0">
                <a:latin typeface="Calibri" panose="020F0502020204030204" pitchFamily="34" charset="0"/>
                <a:cs typeface="Calibri" panose="020F0502020204030204" pitchFamily="34" charset="0"/>
              </a:rPr>
              <a:t>Islam et al. (2019)</a:t>
            </a:r>
          </a:p>
          <a:p>
            <a:r>
              <a:rPr lang="en-IN" dirty="0">
                <a:latin typeface="Calibri" panose="020F0502020204030204" pitchFamily="34" charset="0"/>
                <a:cs typeface="Calibri" panose="020F0502020204030204" pitchFamily="34" charset="0"/>
              </a:rPr>
              <a:t>Jaiswal et al. (2019)</a:t>
            </a:r>
            <a:endParaRPr lang="en-US" dirty="0">
              <a:latin typeface="Calibri" panose="020F0502020204030204" pitchFamily="34" charset="0"/>
              <a:cs typeface="Calibri" panose="020F0502020204030204" pitchFamily="34" charset="0"/>
            </a:endParaRPr>
          </a:p>
        </p:txBody>
      </p:sp>
      <p:sp>
        <p:nvSpPr>
          <p:cNvPr id="5" name="Text Placeholder 9">
            <a:extLst>
              <a:ext uri="{FF2B5EF4-FFF2-40B4-BE49-F238E27FC236}">
                <a16:creationId xmlns:a16="http://schemas.microsoft.com/office/drawing/2014/main" id="{1A680565-E3AC-47BA-81E0-2F815481273A}"/>
              </a:ext>
            </a:extLst>
          </p:cNvPr>
          <p:cNvSpPr txBox="1">
            <a:spLocks/>
          </p:cNvSpPr>
          <p:nvPr/>
        </p:nvSpPr>
        <p:spPr>
          <a:xfrm>
            <a:off x="3985146" y="1822450"/>
            <a:ext cx="354178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spc="-70" dirty="0">
                <a:solidFill>
                  <a:srgbClr val="63B7C6"/>
                </a:solidFill>
                <a:latin typeface="+mj-lt"/>
                <a:ea typeface="+mj-ea"/>
                <a:cs typeface="+mj-cs"/>
              </a:rPr>
              <a:t>ChexNet Dataset:</a:t>
            </a:r>
          </a:p>
          <a:p>
            <a:r>
              <a:rPr lang="en-IN" dirty="0">
                <a:latin typeface="Calibri" panose="020F0502020204030204" pitchFamily="34" charset="0"/>
                <a:cs typeface="Calibri" panose="020F0502020204030204" pitchFamily="34" charset="0"/>
              </a:rPr>
              <a:t>Jaipurkar et al. (2018)</a:t>
            </a:r>
          </a:p>
          <a:p>
            <a:r>
              <a:rPr lang="en-IN" dirty="0">
                <a:latin typeface="Calibri" panose="020F0502020204030204" pitchFamily="34" charset="0"/>
                <a:cs typeface="Calibri" panose="020F0502020204030204" pitchFamily="34" charset="0"/>
              </a:rPr>
              <a:t>Rahmat et al. (2019)</a:t>
            </a:r>
          </a:p>
          <a:p>
            <a:r>
              <a:rPr lang="en-IN" dirty="0">
                <a:latin typeface="Calibri" panose="020F0502020204030204" pitchFamily="34" charset="0"/>
                <a:cs typeface="Calibri" panose="020F0502020204030204" pitchFamily="34" charset="0"/>
              </a:rPr>
              <a:t>Abiyev and Ma'aitah (2018)</a:t>
            </a:r>
          </a:p>
          <a:p>
            <a:r>
              <a:rPr lang="en-IN" dirty="0">
                <a:latin typeface="Calibri" panose="020F0502020204030204" pitchFamily="34" charset="0"/>
                <a:cs typeface="Calibri" panose="020F0502020204030204" pitchFamily="34" charset="0"/>
              </a:rPr>
              <a:t>Heo et al. (2019)</a:t>
            </a:r>
            <a:endParaRPr lang="en-US" dirty="0">
              <a:latin typeface="Calibri" panose="020F0502020204030204" pitchFamily="34" charset="0"/>
              <a:cs typeface="Calibri" panose="020F0502020204030204" pitchFamily="34" charset="0"/>
            </a:endParaRPr>
          </a:p>
        </p:txBody>
      </p:sp>
      <p:sp>
        <p:nvSpPr>
          <p:cNvPr id="6" name="Text Placeholder 9">
            <a:extLst>
              <a:ext uri="{FF2B5EF4-FFF2-40B4-BE49-F238E27FC236}">
                <a16:creationId xmlns:a16="http://schemas.microsoft.com/office/drawing/2014/main" id="{197C011B-B294-4C18-9773-F532A63BD845}"/>
              </a:ext>
            </a:extLst>
          </p:cNvPr>
          <p:cNvSpPr txBox="1">
            <a:spLocks/>
          </p:cNvSpPr>
          <p:nvPr/>
        </p:nvSpPr>
        <p:spPr>
          <a:xfrm>
            <a:off x="7525792" y="1822450"/>
            <a:ext cx="3541781" cy="176691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spc="-70" dirty="0">
                <a:solidFill>
                  <a:srgbClr val="63B7C6"/>
                </a:solidFill>
                <a:latin typeface="+mj-lt"/>
                <a:ea typeface="+mj-ea"/>
                <a:cs typeface="+mj-cs"/>
              </a:rPr>
              <a:t>Mendeley Dataset:</a:t>
            </a:r>
          </a:p>
          <a:p>
            <a:r>
              <a:rPr lang="en-IN" dirty="0">
                <a:latin typeface="Calibri" panose="020F0502020204030204" pitchFamily="34" charset="0"/>
                <a:cs typeface="Calibri" panose="020F0502020204030204" pitchFamily="34" charset="0"/>
              </a:rPr>
              <a:t>Ayan and Unver (2019)</a:t>
            </a:r>
          </a:p>
          <a:p>
            <a:r>
              <a:rPr lang="en-IN" dirty="0">
                <a:latin typeface="Calibri" panose="020F0502020204030204" pitchFamily="34" charset="0"/>
                <a:cs typeface="Calibri" panose="020F0502020204030204" pitchFamily="34" charset="0"/>
              </a:rPr>
              <a:t>Livieris et al. (2019)</a:t>
            </a:r>
            <a:endParaRPr lang="en-US" dirty="0">
              <a:latin typeface="Calibri" panose="020F0502020204030204" pitchFamily="34" charset="0"/>
              <a:cs typeface="Calibri" panose="020F0502020204030204" pitchFamily="34" charset="0"/>
            </a:endParaRPr>
          </a:p>
        </p:txBody>
      </p:sp>
      <p:sp>
        <p:nvSpPr>
          <p:cNvPr id="8" name="Text Placeholder 9">
            <a:extLst>
              <a:ext uri="{FF2B5EF4-FFF2-40B4-BE49-F238E27FC236}">
                <a16:creationId xmlns:a16="http://schemas.microsoft.com/office/drawing/2014/main" id="{2BB9CB2F-B14C-483A-9E45-CAC759766166}"/>
              </a:ext>
            </a:extLst>
          </p:cNvPr>
          <p:cNvSpPr txBox="1">
            <a:spLocks/>
          </p:cNvSpPr>
          <p:nvPr/>
        </p:nvSpPr>
        <p:spPr>
          <a:xfrm>
            <a:off x="7525792" y="3748473"/>
            <a:ext cx="3541781" cy="1665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b="1" spc="-70" dirty="0">
                <a:solidFill>
                  <a:srgbClr val="63B7C6"/>
                </a:solidFill>
                <a:latin typeface="+mj-lt"/>
                <a:ea typeface="+mj-ea"/>
                <a:cs typeface="+mj-cs"/>
              </a:rPr>
              <a:t>Other Dataset:</a:t>
            </a:r>
          </a:p>
          <a:p>
            <a:r>
              <a:rPr lang="en-IN" dirty="0">
                <a:latin typeface="Calibri" panose="020F0502020204030204" pitchFamily="34" charset="0"/>
                <a:cs typeface="Calibri" panose="020F0502020204030204" pitchFamily="34" charset="0"/>
              </a:rPr>
              <a:t>Taylor et al. (2018)</a:t>
            </a:r>
          </a:p>
          <a:p>
            <a:r>
              <a:rPr lang="en-IN" dirty="0">
                <a:latin typeface="Calibri" panose="020F0502020204030204" pitchFamily="34" charset="0"/>
                <a:cs typeface="Calibri" panose="020F0502020204030204" pitchFamily="34" charset="0"/>
              </a:rPr>
              <a:t>Islam et al. (2017)</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3348011" cy="535531"/>
          </a:xfrm>
          <a:prstGeom prst="rect">
            <a:avLst/>
          </a:prstGeom>
        </p:spPr>
        <p:txBody>
          <a:bodyPr wrap="square" anchor="t">
            <a:normAutofit/>
          </a:bodyPr>
          <a:lstStyle/>
          <a:p>
            <a:r>
              <a:rPr lang="en-US" dirty="0"/>
              <a:t>Methodology</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a:prstGeom prst="rect">
            <a:avLst/>
          </a:prstGeom>
        </p:spPr>
        <p:txBody>
          <a:bodyPr anchor="ctr">
            <a:normAutofit/>
          </a:bodyPr>
          <a:lstStyle/>
          <a:p>
            <a:pPr>
              <a:spcAft>
                <a:spcPts val="600"/>
              </a:spcAft>
            </a:pPr>
            <a:fld id="{C263D6C4-4840-40CC-AC84-17E24B3B7BDE}" type="slidenum">
              <a:rPr lang="en-US" smtClean="0"/>
              <a:pPr>
                <a:spcAft>
                  <a:spcPts val="600"/>
                </a:spcAft>
              </a:pPr>
              <a:t>6</a:t>
            </a:fld>
            <a:endParaRPr lang="en-US"/>
          </a:p>
        </p:txBody>
      </p:sp>
      <p:sp>
        <p:nvSpPr>
          <p:cNvPr id="22" name="Text Placeholder 3">
            <a:extLst>
              <a:ext uri="{FF2B5EF4-FFF2-40B4-BE49-F238E27FC236}">
                <a16:creationId xmlns:a16="http://schemas.microsoft.com/office/drawing/2014/main" id="{E7323D0A-3B4B-4866-8848-64615645D346}"/>
              </a:ext>
            </a:extLst>
          </p:cNvPr>
          <p:cNvSpPr>
            <a:spLocks noGrp="1"/>
          </p:cNvSpPr>
          <p:nvPr>
            <p:ph type="body" sz="half" idx="2"/>
          </p:nvPr>
        </p:nvSpPr>
        <p:spPr>
          <a:xfrm>
            <a:off x="444500" y="2973199"/>
            <a:ext cx="5942444" cy="2376724"/>
          </a:xfrm>
        </p:spPr>
        <p:txBody>
          <a:bodyPr/>
          <a:lstStyle/>
          <a:p>
            <a:pPr marL="285750" lvl="0" indent="-285750" algn="just">
              <a:buFont typeface="Arial" panose="020B0604020202020204" pitchFamily="34" charset="0"/>
              <a:buChar char="•"/>
            </a:pPr>
            <a:r>
              <a:rPr lang="en-IN" sz="2000" dirty="0">
                <a:latin typeface="Calibri" panose="020F0502020204030204" pitchFamily="34" charset="0"/>
                <a:cs typeface="Calibri" panose="020F0502020204030204" pitchFamily="34" charset="0"/>
              </a:rPr>
              <a:t>its powerful practicality, its flexibility, and its usefulness when using analytics to solve difficult business issues.</a:t>
            </a:r>
          </a:p>
          <a:p>
            <a:pPr marL="285750" lvl="0" indent="-285750" algn="just">
              <a:buFont typeface="Arial" panose="020B0604020202020204" pitchFamily="34" charset="0"/>
              <a:buChar char="•"/>
            </a:pPr>
            <a:r>
              <a:rPr lang="en-IN" sz="2000" dirty="0">
                <a:latin typeface="Calibri" panose="020F0502020204030204" pitchFamily="34" charset="0"/>
                <a:cs typeface="Calibri" panose="020F0502020204030204" pitchFamily="34" charset="0"/>
              </a:rPr>
              <a:t>In practice, many of the tasks can be performed in a different order and it will often be necessary to backtrack to previous tasks and repeat certain actions.</a:t>
            </a:r>
          </a:p>
          <a:p>
            <a:endParaRPr lang="en-US" dirty="0">
              <a:latin typeface="Calibri" panose="020F0502020204030204" pitchFamily="34" charset="0"/>
              <a:cs typeface="Calibri" panose="020F0502020204030204" pitchFamily="34" charset="0"/>
            </a:endParaRPr>
          </a:p>
        </p:txBody>
      </p:sp>
      <p:pic>
        <p:nvPicPr>
          <p:cNvPr id="17" name="Picture 16" descr="A close up of a map&#10;&#10;Description automatically generated">
            <a:extLst>
              <a:ext uri="{FF2B5EF4-FFF2-40B4-BE49-F238E27FC236}">
                <a16:creationId xmlns:a16="http://schemas.microsoft.com/office/drawing/2014/main" id="{DC738C27-2D11-4370-9DF1-9718C54751ED}"/>
              </a:ext>
            </a:extLst>
          </p:cNvPr>
          <p:cNvPicPr>
            <a:picLocks noChangeAspect="1"/>
          </p:cNvPicPr>
          <p:nvPr/>
        </p:nvPicPr>
        <p:blipFill>
          <a:blip r:embed="rId2"/>
          <a:stretch>
            <a:fillRect/>
          </a:stretch>
        </p:blipFill>
        <p:spPr>
          <a:xfrm>
            <a:off x="6692783" y="1762035"/>
            <a:ext cx="4965818" cy="3994187"/>
          </a:xfrm>
          <a:prstGeom prst="rect">
            <a:avLst/>
          </a:prstGeom>
          <a:noFill/>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a:prstGeom prst="rect">
            <a:avLst/>
          </a:prstGeom>
        </p:spPr>
        <p:txBody>
          <a:bodyPr wrap="square" anchor="t">
            <a:normAutofit/>
          </a:bodyPr>
          <a:lstStyle/>
          <a:p>
            <a:r>
              <a:rPr lang="en-US" dirty="0"/>
              <a:t>Business Understanding</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a:prstGeom prst="rect">
            <a:avLst/>
          </a:prstGeom>
        </p:spPr>
        <p:txBody>
          <a:bodyPr anchor="ctr">
            <a:normAutofit/>
          </a:bodyPr>
          <a:lstStyle/>
          <a:p>
            <a:pPr>
              <a:spcAft>
                <a:spcPts val="600"/>
              </a:spcAft>
            </a:pPr>
            <a:fld id="{C263D6C4-4840-40CC-AC84-17E24B3B7BDE}" type="slidenum">
              <a:rPr lang="en-US" smtClean="0"/>
              <a:pPr>
                <a:spcAft>
                  <a:spcPts val="600"/>
                </a:spcAft>
              </a:pPr>
              <a:t>7</a:t>
            </a:fld>
            <a:endParaRPr lang="en-US"/>
          </a:p>
        </p:txBody>
      </p:sp>
      <p:sp>
        <p:nvSpPr>
          <p:cNvPr id="10" name="Text Placeholder 3">
            <a:extLst>
              <a:ext uri="{FF2B5EF4-FFF2-40B4-BE49-F238E27FC236}">
                <a16:creationId xmlns:a16="http://schemas.microsoft.com/office/drawing/2014/main" id="{E8EE5C9A-5244-448A-A402-C604223679A1}"/>
              </a:ext>
            </a:extLst>
          </p:cNvPr>
          <p:cNvSpPr>
            <a:spLocks noGrp="1"/>
          </p:cNvSpPr>
          <p:nvPr>
            <p:ph type="body" sz="quarter" idx="13"/>
          </p:nvPr>
        </p:nvSpPr>
        <p:spPr>
          <a:xfrm>
            <a:off x="1409700" y="1749570"/>
            <a:ext cx="9842500" cy="3358860"/>
          </a:xfrm>
        </p:spPr>
        <p:txBody>
          <a:bodyPr>
            <a:normAutofit/>
          </a:bodyPr>
          <a:lstStyle/>
          <a:p>
            <a:r>
              <a:rPr lang="en-US" sz="4000" dirty="0">
                <a:latin typeface="Calibri" panose="020F0502020204030204" pitchFamily="34" charset="0"/>
                <a:cs typeface="Calibri" panose="020F0502020204030204" pitchFamily="34" charset="0"/>
              </a:rPr>
              <a:t>The Main Reason to research in this area is to make the detection of pneumonia in an early stage by using AI-Based systems</a:t>
            </a:r>
            <a:endParaRPr lang="en-IN"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645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a:prstGeom prst="rect">
            <a:avLst/>
          </a:prstGeom>
        </p:spPr>
        <p:txBody>
          <a:bodyPr wrap="square" anchor="t">
            <a:normAutofit/>
          </a:bodyPr>
          <a:lstStyle/>
          <a:p>
            <a:r>
              <a:rPr lang="en-US" dirty="0"/>
              <a:t>Design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a:prstGeom prst="rect">
            <a:avLst/>
          </a:prstGeom>
        </p:spPr>
        <p:txBody>
          <a:bodyPr anchor="ctr">
            <a:normAutofit/>
          </a:bodyPr>
          <a:lstStyle/>
          <a:p>
            <a:pPr>
              <a:spcAft>
                <a:spcPts val="600"/>
              </a:spcAft>
            </a:pPr>
            <a:fld id="{C263D6C4-4840-40CC-AC84-17E24B3B7BDE}" type="slidenum">
              <a:rPr lang="en-US" smtClean="0"/>
              <a:pPr>
                <a:spcAft>
                  <a:spcPts val="600"/>
                </a:spcAft>
              </a:pPr>
              <a:t>8</a:t>
            </a:fld>
            <a:endParaRPr lang="en-US"/>
          </a:p>
        </p:txBody>
      </p:sp>
      <p:pic>
        <p:nvPicPr>
          <p:cNvPr id="5" name="Picture 4" descr="A screenshot of a cell phone&#10;&#10;Description automatically generated">
            <a:extLst>
              <a:ext uri="{FF2B5EF4-FFF2-40B4-BE49-F238E27FC236}">
                <a16:creationId xmlns:a16="http://schemas.microsoft.com/office/drawing/2014/main" id="{416364BD-A719-4240-B6FE-4EFD3A83CB6F}"/>
              </a:ext>
            </a:extLst>
          </p:cNvPr>
          <p:cNvPicPr>
            <a:picLocks noChangeAspect="1"/>
          </p:cNvPicPr>
          <p:nvPr/>
        </p:nvPicPr>
        <p:blipFill>
          <a:blip r:embed="rId2"/>
          <a:stretch>
            <a:fillRect/>
          </a:stretch>
        </p:blipFill>
        <p:spPr>
          <a:xfrm>
            <a:off x="2475169" y="2053601"/>
            <a:ext cx="6649210" cy="3787640"/>
          </a:xfrm>
          <a:prstGeom prst="rect">
            <a:avLst/>
          </a:prstGeom>
          <a:noFill/>
        </p:spPr>
      </p:pic>
    </p:spTree>
    <p:extLst>
      <p:ext uri="{BB962C8B-B14F-4D97-AF65-F5344CB8AC3E}">
        <p14:creationId xmlns:p14="http://schemas.microsoft.com/office/powerpoint/2010/main" val="392928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a:prstGeom prst="rect">
            <a:avLst/>
          </a:prstGeom>
        </p:spPr>
        <p:txBody>
          <a:bodyPr wrap="square" anchor="t">
            <a:normAutofit/>
          </a:bodyPr>
          <a:lstStyle/>
          <a:p>
            <a:r>
              <a:rPr lang="en-US" dirty="0"/>
              <a:t>Environment Setup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a:prstGeom prst="rect">
            <a:avLst/>
          </a:prstGeom>
        </p:spPr>
        <p:txBody>
          <a:bodyPr anchor="ctr">
            <a:normAutofit/>
          </a:bodyPr>
          <a:lstStyle/>
          <a:p>
            <a:pPr>
              <a:spcAft>
                <a:spcPts val="600"/>
              </a:spcAft>
            </a:pPr>
            <a:fld id="{C263D6C4-4840-40CC-AC84-17E24B3B7BDE}" type="slidenum">
              <a:rPr lang="en-US" smtClean="0"/>
              <a:pPr>
                <a:spcAft>
                  <a:spcPts val="600"/>
                </a:spcAft>
              </a:pPr>
              <a:t>9</a:t>
            </a:fld>
            <a:endParaRPr lang="en-US"/>
          </a:p>
        </p:txBody>
      </p:sp>
      <p:sp>
        <p:nvSpPr>
          <p:cNvPr id="5" name="Text Placeholder 9">
            <a:extLst>
              <a:ext uri="{FF2B5EF4-FFF2-40B4-BE49-F238E27FC236}">
                <a16:creationId xmlns:a16="http://schemas.microsoft.com/office/drawing/2014/main" id="{BB65D63B-AE71-4DA6-995F-845B96C2444D}"/>
              </a:ext>
            </a:extLst>
          </p:cNvPr>
          <p:cNvSpPr txBox="1">
            <a:spLocks/>
          </p:cNvSpPr>
          <p:nvPr/>
        </p:nvSpPr>
        <p:spPr>
          <a:xfrm>
            <a:off x="444500" y="1822450"/>
            <a:ext cx="10807700" cy="3827723"/>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b="1" spc="-70" dirty="0">
                <a:solidFill>
                  <a:srgbClr val="63B7C6"/>
                </a:solidFill>
                <a:latin typeface="+mj-lt"/>
                <a:ea typeface="+mj-ea"/>
                <a:cs typeface="+mj-cs"/>
              </a:rPr>
              <a:t>Software and libraries used</a:t>
            </a:r>
            <a:r>
              <a:rPr lang="en-US" sz="3200" b="1" spc="-70" dirty="0">
                <a:solidFill>
                  <a:srgbClr val="63B7C6"/>
                </a:solidFill>
                <a:latin typeface="+mj-lt"/>
                <a:ea typeface="+mj-ea"/>
                <a:cs typeface="+mj-cs"/>
              </a:rPr>
              <a:t>:</a:t>
            </a:r>
          </a:p>
          <a:p>
            <a:pPr marL="0" indent="0">
              <a:buNone/>
            </a:pPr>
            <a:endParaRPr lang="en-US" sz="100" b="1" spc="-70" dirty="0">
              <a:solidFill>
                <a:srgbClr val="63B7C6"/>
              </a:solidFill>
              <a:latin typeface="+mj-lt"/>
              <a:ea typeface="+mj-ea"/>
              <a:cs typeface="+mj-cs"/>
            </a:endParaRPr>
          </a:p>
          <a:p>
            <a:r>
              <a:rPr lang="en-IN" dirty="0">
                <a:solidFill>
                  <a:schemeClr val="bg1"/>
                </a:solidFill>
                <a:latin typeface="Calibri" panose="020F0502020204030204" pitchFamily="34" charset="0"/>
                <a:cs typeface="Calibri" panose="020F0502020204030204" pitchFamily="34" charset="0"/>
              </a:rPr>
              <a:t>Python based cloud environment using Google Collaboratory</a:t>
            </a:r>
          </a:p>
          <a:p>
            <a:r>
              <a:rPr lang="en-IN" dirty="0">
                <a:solidFill>
                  <a:schemeClr val="bg1"/>
                </a:solidFill>
                <a:latin typeface="Calibri" panose="020F0502020204030204" pitchFamily="34" charset="0"/>
                <a:cs typeface="Calibri" panose="020F0502020204030204" pitchFamily="34" charset="0"/>
              </a:rPr>
              <a:t>Data stored on Google Drive</a:t>
            </a:r>
          </a:p>
          <a:p>
            <a:r>
              <a:rPr lang="en-IN" dirty="0">
                <a:solidFill>
                  <a:schemeClr val="bg1"/>
                </a:solidFill>
                <a:latin typeface="Calibri" panose="020F0502020204030204" pitchFamily="34" charset="0"/>
                <a:cs typeface="Calibri" panose="020F0502020204030204" pitchFamily="34" charset="0"/>
              </a:rPr>
              <a:t>Python Libraries – Pandas, Numpy, Tensorflow, matplotlib, sklearn and seaborn</a:t>
            </a:r>
          </a:p>
          <a:p>
            <a:r>
              <a:rPr lang="en-IN" dirty="0">
                <a:solidFill>
                  <a:schemeClr val="bg1"/>
                </a:solidFill>
                <a:latin typeface="Calibri" panose="020F0502020204030204" pitchFamily="34" charset="0"/>
                <a:cs typeface="Calibri" panose="020F0502020204030204" pitchFamily="34" charset="0"/>
              </a:rPr>
              <a:t>Evaluation : Accuracy Plot, Loss Plot</a:t>
            </a:r>
          </a:p>
          <a:p>
            <a:r>
              <a:rPr lang="en-IN" dirty="0">
                <a:solidFill>
                  <a:schemeClr val="bg1"/>
                </a:solidFill>
                <a:latin typeface="Calibri" panose="020F0502020204030204" pitchFamily="34" charset="0"/>
                <a:cs typeface="Calibri" panose="020F0502020204030204" pitchFamily="34" charset="0"/>
              </a:rPr>
              <a:t>Measurement : Recall, Precision, Accuracy, F1 Score</a:t>
            </a:r>
          </a:p>
        </p:txBody>
      </p:sp>
    </p:spTree>
    <p:extLst>
      <p:ext uri="{BB962C8B-B14F-4D97-AF65-F5344CB8AC3E}">
        <p14:creationId xmlns:p14="http://schemas.microsoft.com/office/powerpoint/2010/main" val="126456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783</Words>
  <Application>Microsoft Office PowerPoint</Application>
  <PresentationFormat>Widescreen</PresentationFormat>
  <Paragraphs>147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 Math</vt:lpstr>
      <vt:lpstr>Trade Gothic LT Pro</vt:lpstr>
      <vt:lpstr>Trebuchet MS</vt:lpstr>
      <vt:lpstr>Trebuchet MS (Headings)</vt:lpstr>
      <vt:lpstr>Verdana</vt:lpstr>
      <vt:lpstr>Office Theme</vt:lpstr>
      <vt:lpstr>Classication of Pneumonia from chest X-rays using Transfer Learning</vt:lpstr>
      <vt:lpstr>Agenda</vt:lpstr>
      <vt:lpstr>Introduction</vt:lpstr>
      <vt:lpstr>Research Question</vt:lpstr>
      <vt:lpstr>Literature Review</vt:lpstr>
      <vt:lpstr>Methodology</vt:lpstr>
      <vt:lpstr>Business Understanding</vt:lpstr>
      <vt:lpstr>Design</vt:lpstr>
      <vt:lpstr>Environment Setup </vt:lpstr>
      <vt:lpstr>Data Understanding</vt:lpstr>
      <vt:lpstr>Data Understanding</vt:lpstr>
      <vt:lpstr>Data Pre-processing</vt:lpstr>
      <vt:lpstr>Modeling</vt:lpstr>
      <vt:lpstr>Implementation</vt:lpstr>
      <vt:lpstr>Implementation</vt:lpstr>
      <vt:lpstr>Implementation</vt:lpstr>
      <vt:lpstr>Evaluation</vt:lpstr>
      <vt:lpstr>Result</vt:lpstr>
      <vt:lpstr>Result</vt:lpstr>
      <vt:lpstr>I would like to convey my thanks to my supervisor Mr. Noel Cosgrave for his supervision and guidance, his suggestions to read more papers helps a lot to nd new possibilities throughout this study. I would also like to thanks my family and friends for all their support and encouragement, also grateful to Mendeley for sharing a good and rich dataset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2020-01-05T02:12:06Z</dcterms:created>
  <dcterms:modified xsi:type="dcterms:W3CDTF">2020-01-07T22:45:43Z</dcterms:modified>
</cp:coreProperties>
</file>