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7" r:id="rId4"/>
    <p:sldId id="257" r:id="rId5"/>
    <p:sldId id="260" r:id="rId6"/>
    <p:sldId id="261" r:id="rId7"/>
    <p:sldId id="262" r:id="rId8"/>
    <p:sldId id="270" r:id="rId9"/>
    <p:sldId id="263" r:id="rId10"/>
    <p:sldId id="264" r:id="rId11"/>
    <p:sldId id="266" r:id="rId12"/>
    <p:sldId id="273" r:id="rId13"/>
    <p:sldId id="274" r:id="rId14"/>
    <p:sldId id="265" r:id="rId15"/>
    <p:sldId id="268" r:id="rId16"/>
    <p:sldId id="269" r:id="rId17"/>
    <p:sldId id="271" r:id="rId18"/>
    <p:sldId id="272"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8" r:id="rId32"/>
    <p:sldId id="287" r:id="rId33"/>
    <p:sldId id="290" r:id="rId34"/>
    <p:sldId id="291" r:id="rId35"/>
    <p:sldId id="28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5"/>
  </p:normalViewPr>
  <p:slideViewPr>
    <p:cSldViewPr snapToGrid="0" snapToObjects="1">
      <p:cViewPr>
        <p:scale>
          <a:sx n="105" d="100"/>
          <a:sy n="105" d="100"/>
        </p:scale>
        <p:origin x="84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10/27/15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10/27/15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10/27/15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10/27/15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10/27/15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10/27/15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10/27/15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10/27/15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10/27/15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10/27/15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10/27/15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10/27/15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10/27/15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10/27/15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10/27/15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10/27/15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10/27/15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10/27/15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dirty="0"/>
              <a:t>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3745" y="632807"/>
            <a:ext cx="9144000" cy="1641490"/>
          </a:xfrm>
        </p:spPr>
        <p:txBody>
          <a:bodyPr>
            <a:normAutofit/>
          </a:bodyPr>
          <a:lstStyle/>
          <a:p>
            <a:pPr algn="ctr"/>
            <a:r>
              <a:rPr lang="en-US" dirty="0" smtClean="0"/>
              <a:t>Let’s Git </a:t>
            </a:r>
            <a:r>
              <a:rPr lang="en-US" dirty="0" err="1" smtClean="0"/>
              <a:t>Gud</a:t>
            </a:r>
            <a:endParaRPr lang="en-US" dirty="0"/>
          </a:p>
        </p:txBody>
      </p:sp>
      <p:sp>
        <p:nvSpPr>
          <p:cNvPr id="3" name="Subtitle 2"/>
          <p:cNvSpPr>
            <a:spLocks noGrp="1"/>
          </p:cNvSpPr>
          <p:nvPr>
            <p:ph type="subTitle" idx="1"/>
          </p:nvPr>
        </p:nvSpPr>
        <p:spPr>
          <a:xfrm>
            <a:off x="1503745" y="2488553"/>
            <a:ext cx="9144000" cy="2986269"/>
          </a:xfrm>
        </p:spPr>
        <p:txBody>
          <a:bodyPr>
            <a:normAutofit/>
          </a:bodyPr>
          <a:lstStyle/>
          <a:p>
            <a:pPr algn="ctr"/>
            <a:r>
              <a:rPr lang="en-US" sz="2000" dirty="0" smtClean="0">
                <a:solidFill>
                  <a:schemeClr val="tx2"/>
                </a:solidFill>
              </a:rPr>
              <a:t>Sai </a:t>
            </a:r>
            <a:r>
              <a:rPr lang="en-US" sz="2000" dirty="0" err="1" smtClean="0">
                <a:solidFill>
                  <a:schemeClr val="tx2"/>
                </a:solidFill>
              </a:rPr>
              <a:t>Prashanth</a:t>
            </a:r>
            <a:r>
              <a:rPr lang="en-US" sz="2000" dirty="0" smtClean="0">
                <a:solidFill>
                  <a:schemeClr val="tx2"/>
                </a:solidFill>
              </a:rPr>
              <a:t> </a:t>
            </a:r>
            <a:r>
              <a:rPr lang="en-US" sz="2000" dirty="0" err="1" smtClean="0">
                <a:solidFill>
                  <a:schemeClr val="tx2"/>
                </a:solidFill>
              </a:rPr>
              <a:t>Chandramouli</a:t>
            </a:r>
            <a:endParaRPr lang="en-US" sz="2000" dirty="0" smtClean="0">
              <a:solidFill>
                <a:schemeClr val="tx2"/>
              </a:solidFill>
            </a:endParaRPr>
          </a:p>
          <a:p>
            <a:pPr algn="ctr"/>
            <a:r>
              <a:rPr lang="en-US" sz="2000" dirty="0" smtClean="0">
                <a:solidFill>
                  <a:schemeClr val="tx2"/>
                </a:solidFill>
              </a:rPr>
              <a:t>M.S. in Computer Science</a:t>
            </a:r>
          </a:p>
          <a:p>
            <a:pPr algn="ctr"/>
            <a:r>
              <a:rPr lang="en-US" sz="2000" dirty="0" err="1">
                <a:solidFill>
                  <a:schemeClr val="tx2"/>
                </a:solidFill>
              </a:rPr>
              <a:t>irc</a:t>
            </a:r>
            <a:r>
              <a:rPr lang="en-US" sz="2000" dirty="0">
                <a:solidFill>
                  <a:schemeClr val="tx2"/>
                </a:solidFill>
              </a:rPr>
              <a:t>: </a:t>
            </a:r>
            <a:r>
              <a:rPr lang="en-US" sz="2000" dirty="0" err="1">
                <a:solidFill>
                  <a:schemeClr val="tx2"/>
                </a:solidFill>
              </a:rPr>
              <a:t>saipc</a:t>
            </a:r>
            <a:endParaRPr lang="en-US" sz="2000" dirty="0">
              <a:solidFill>
                <a:schemeClr val="tx2"/>
              </a:solidFill>
            </a:endParaRPr>
          </a:p>
          <a:p>
            <a:pPr algn="ctr"/>
            <a:r>
              <a:rPr lang="en-US" sz="2000" dirty="0" err="1">
                <a:solidFill>
                  <a:schemeClr val="tx2"/>
                </a:solidFill>
              </a:rPr>
              <a:t>Github</a:t>
            </a:r>
            <a:r>
              <a:rPr lang="en-US" sz="2000" dirty="0">
                <a:solidFill>
                  <a:schemeClr val="tx2"/>
                </a:solidFill>
              </a:rPr>
              <a:t>: TDA</a:t>
            </a:r>
          </a:p>
          <a:p>
            <a:pPr algn="ctr"/>
            <a:r>
              <a:rPr lang="en-US" sz="2000" dirty="0">
                <a:solidFill>
                  <a:schemeClr val="tx2"/>
                </a:solidFill>
              </a:rPr>
              <a:t>E-mail: </a:t>
            </a:r>
            <a:r>
              <a:rPr lang="en-US" sz="2000" dirty="0" err="1">
                <a:solidFill>
                  <a:schemeClr val="tx2"/>
                </a:solidFill>
              </a:rPr>
              <a:t>thatsenough@youstalker.com</a:t>
            </a:r>
            <a:endParaRPr lang="en-US" sz="2000" dirty="0">
              <a:solidFill>
                <a:schemeClr val="tx2"/>
              </a:solidFill>
            </a:endParaRPr>
          </a:p>
          <a:p>
            <a:pPr algn="ctr"/>
            <a:endParaRPr lang="en-US" sz="2000" dirty="0"/>
          </a:p>
        </p:txBody>
      </p:sp>
    </p:spTree>
    <p:extLst>
      <p:ext uri="{BB962C8B-B14F-4D97-AF65-F5344CB8AC3E}">
        <p14:creationId xmlns:p14="http://schemas.microsoft.com/office/powerpoint/2010/main" val="789785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 Single Player Mode</a:t>
            </a:r>
            <a:endParaRPr lang="en-US" dirty="0"/>
          </a:p>
        </p:txBody>
      </p:sp>
      <p:sp>
        <p:nvSpPr>
          <p:cNvPr id="3" name="Content Placeholder 2"/>
          <p:cNvSpPr>
            <a:spLocks noGrp="1"/>
          </p:cNvSpPr>
          <p:nvPr>
            <p:ph idx="1"/>
          </p:nvPr>
        </p:nvSpPr>
        <p:spPr/>
        <p:txBody>
          <a:bodyPr/>
          <a:lstStyle/>
          <a:p>
            <a:r>
              <a:rPr lang="en-US" dirty="0" smtClean="0"/>
              <a:t>Let us look at what a single user would/can use Git for.</a:t>
            </a:r>
          </a:p>
          <a:p>
            <a:r>
              <a:rPr lang="en-US" dirty="0" smtClean="0"/>
              <a:t>MS Word </a:t>
            </a:r>
            <a:r>
              <a:rPr lang="en-US" dirty="0" smtClean="0">
                <a:sym typeface="Wingdings"/>
              </a:rPr>
              <a:t> Open, Edit, Save, Quit.</a:t>
            </a:r>
          </a:p>
          <a:p>
            <a:r>
              <a:rPr lang="en-US" dirty="0" smtClean="0">
                <a:sym typeface="Wingdings"/>
              </a:rPr>
              <a:t>Git  Edit, Save Locally, Add a snapshot, Tell Git what this edit is about, Save on remote.</a:t>
            </a:r>
            <a:r>
              <a:rPr lang="en-US" dirty="0" smtClean="0"/>
              <a:t>  </a:t>
            </a:r>
          </a:p>
          <a:p>
            <a:endParaRPr lang="en-US" dirty="0"/>
          </a:p>
          <a:p>
            <a:r>
              <a:rPr lang="en-US" dirty="0" smtClean="0"/>
              <a:t>Seems redundant? Maybe.</a:t>
            </a:r>
            <a:endParaRPr lang="en-US" dirty="0"/>
          </a:p>
        </p:txBody>
      </p:sp>
    </p:spTree>
    <p:extLst>
      <p:ext uri="{BB962C8B-B14F-4D97-AF65-F5344CB8AC3E}">
        <p14:creationId xmlns:p14="http://schemas.microsoft.com/office/powerpoint/2010/main" val="325653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Git Commands</a:t>
            </a:r>
            <a:endParaRPr lang="en-US" dirty="0"/>
          </a:p>
        </p:txBody>
      </p:sp>
      <p:sp>
        <p:nvSpPr>
          <p:cNvPr id="3" name="Content Placeholder 2"/>
          <p:cNvSpPr>
            <a:spLocks noGrp="1"/>
          </p:cNvSpPr>
          <p:nvPr>
            <p:ph idx="1"/>
          </p:nvPr>
        </p:nvSpPr>
        <p:spPr/>
        <p:txBody>
          <a:bodyPr>
            <a:normAutofit/>
          </a:bodyPr>
          <a:lstStyle/>
          <a:p>
            <a:r>
              <a:rPr lang="en-US" dirty="0" smtClean="0"/>
              <a:t>3 ways to create a git repo:</a:t>
            </a:r>
          </a:p>
          <a:p>
            <a:pPr lvl="1"/>
            <a:r>
              <a:rPr lang="en-US" dirty="0"/>
              <a:t>g</a:t>
            </a:r>
            <a:r>
              <a:rPr lang="en-US" dirty="0" smtClean="0"/>
              <a:t>it </a:t>
            </a:r>
            <a:r>
              <a:rPr lang="en-US" dirty="0" err="1" smtClean="0"/>
              <a:t>init</a:t>
            </a:r>
            <a:endParaRPr lang="en-US" dirty="0" smtClean="0"/>
          </a:p>
          <a:p>
            <a:pPr lvl="1"/>
            <a:r>
              <a:rPr lang="en-US" dirty="0"/>
              <a:t>g</a:t>
            </a:r>
            <a:r>
              <a:rPr lang="en-US" dirty="0" smtClean="0"/>
              <a:t>it remote add &lt;</a:t>
            </a:r>
            <a:r>
              <a:rPr lang="en-US" dirty="0" err="1" smtClean="0"/>
              <a:t>remoteName</a:t>
            </a:r>
            <a:r>
              <a:rPr lang="en-US" dirty="0" smtClean="0"/>
              <a:t>&gt; &lt;</a:t>
            </a:r>
            <a:r>
              <a:rPr lang="en-US" dirty="0" err="1" smtClean="0"/>
              <a:t>remoteURL</a:t>
            </a:r>
            <a:r>
              <a:rPr lang="en-US" dirty="0" smtClean="0"/>
              <a:t>&gt;</a:t>
            </a:r>
          </a:p>
          <a:p>
            <a:pPr lvl="1"/>
            <a:r>
              <a:rPr lang="en-US" dirty="0" smtClean="0"/>
              <a:t>git clone &lt;</a:t>
            </a:r>
            <a:r>
              <a:rPr lang="en-US" dirty="0" err="1" smtClean="0"/>
              <a:t>remoteURL</a:t>
            </a:r>
            <a:r>
              <a:rPr lang="en-US" dirty="0" smtClean="0"/>
              <a:t>&gt; </a:t>
            </a:r>
          </a:p>
          <a:p>
            <a:r>
              <a:rPr lang="en-US" dirty="0" smtClean="0"/>
              <a:t>Let us do a live example.</a:t>
            </a:r>
            <a:endParaRPr lang="en-US" dirty="0"/>
          </a:p>
        </p:txBody>
      </p:sp>
    </p:spTree>
    <p:extLst>
      <p:ext uri="{BB962C8B-B14F-4D97-AF65-F5344CB8AC3E}">
        <p14:creationId xmlns:p14="http://schemas.microsoft.com/office/powerpoint/2010/main" val="1702095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Git Commands - Continued</a:t>
            </a:r>
            <a:endParaRPr lang="en-US" dirty="0"/>
          </a:p>
        </p:txBody>
      </p:sp>
      <p:sp>
        <p:nvSpPr>
          <p:cNvPr id="3" name="Content Placeholder 2"/>
          <p:cNvSpPr>
            <a:spLocks noGrp="1"/>
          </p:cNvSpPr>
          <p:nvPr>
            <p:ph idx="1"/>
          </p:nvPr>
        </p:nvSpPr>
        <p:spPr/>
        <p:txBody>
          <a:bodyPr>
            <a:normAutofit/>
          </a:bodyPr>
          <a:lstStyle/>
          <a:p>
            <a:r>
              <a:rPr lang="en-US" dirty="0"/>
              <a:t>For checking status and changes</a:t>
            </a:r>
          </a:p>
          <a:p>
            <a:pPr lvl="1"/>
            <a:r>
              <a:rPr lang="en-US" dirty="0"/>
              <a:t>git status</a:t>
            </a:r>
          </a:p>
          <a:p>
            <a:pPr lvl="1"/>
            <a:r>
              <a:rPr lang="en-US" dirty="0"/>
              <a:t>git log</a:t>
            </a:r>
          </a:p>
          <a:p>
            <a:pPr lvl="1"/>
            <a:r>
              <a:rPr lang="en-US" dirty="0"/>
              <a:t>git log </a:t>
            </a:r>
            <a:r>
              <a:rPr lang="en-US" dirty="0" smtClean="0"/>
              <a:t>–g</a:t>
            </a:r>
            <a:endParaRPr lang="en-US" dirty="0"/>
          </a:p>
          <a:p>
            <a:r>
              <a:rPr lang="en-US" dirty="0" smtClean="0"/>
              <a:t>Let us do a live example.</a:t>
            </a:r>
            <a:endParaRPr lang="en-US" dirty="0"/>
          </a:p>
        </p:txBody>
      </p:sp>
    </p:spTree>
    <p:extLst>
      <p:ext uri="{BB962C8B-B14F-4D97-AF65-F5344CB8AC3E}">
        <p14:creationId xmlns:p14="http://schemas.microsoft.com/office/powerpoint/2010/main" val="1393899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Git </a:t>
            </a:r>
            <a:r>
              <a:rPr lang="en-US" dirty="0"/>
              <a:t>Commands - Continued</a:t>
            </a:r>
          </a:p>
        </p:txBody>
      </p:sp>
      <p:sp>
        <p:nvSpPr>
          <p:cNvPr id="3" name="Content Placeholder 2"/>
          <p:cNvSpPr>
            <a:spLocks noGrp="1"/>
          </p:cNvSpPr>
          <p:nvPr>
            <p:ph idx="1"/>
          </p:nvPr>
        </p:nvSpPr>
        <p:spPr/>
        <p:txBody>
          <a:bodyPr>
            <a:normAutofit/>
          </a:bodyPr>
          <a:lstStyle/>
          <a:p>
            <a:r>
              <a:rPr lang="en-US" dirty="0" smtClean="0"/>
              <a:t>For save, save and save:</a:t>
            </a:r>
          </a:p>
          <a:p>
            <a:pPr lvl="1"/>
            <a:r>
              <a:rPr lang="en-US" dirty="0" smtClean="0"/>
              <a:t>git add &lt;</a:t>
            </a:r>
            <a:r>
              <a:rPr lang="en-US" dirty="0" err="1" smtClean="0"/>
              <a:t>filesToBeAdded</a:t>
            </a:r>
            <a:r>
              <a:rPr lang="en-US" dirty="0" smtClean="0"/>
              <a:t>&gt;</a:t>
            </a:r>
          </a:p>
          <a:p>
            <a:pPr lvl="1"/>
            <a:r>
              <a:rPr lang="en-US" dirty="0"/>
              <a:t>g</a:t>
            </a:r>
            <a:r>
              <a:rPr lang="en-US" dirty="0" smtClean="0"/>
              <a:t>it commit –m “message”</a:t>
            </a:r>
          </a:p>
          <a:p>
            <a:pPr lvl="1"/>
            <a:r>
              <a:rPr lang="en-US" dirty="0"/>
              <a:t>g</a:t>
            </a:r>
            <a:r>
              <a:rPr lang="en-US" dirty="0" smtClean="0"/>
              <a:t>it push –u origin &lt;</a:t>
            </a:r>
            <a:r>
              <a:rPr lang="en-US" dirty="0" err="1" smtClean="0"/>
              <a:t>branchName</a:t>
            </a:r>
            <a:r>
              <a:rPr lang="en-US" dirty="0" smtClean="0"/>
              <a:t>&gt;</a:t>
            </a:r>
          </a:p>
          <a:p>
            <a:r>
              <a:rPr lang="en-US" dirty="0" smtClean="0"/>
              <a:t>Let us do a live example.</a:t>
            </a:r>
            <a:endParaRPr lang="en-US" dirty="0"/>
          </a:p>
        </p:txBody>
      </p:sp>
    </p:spTree>
    <p:extLst>
      <p:ext uri="{BB962C8B-B14F-4D97-AF65-F5344CB8AC3E}">
        <p14:creationId xmlns:p14="http://schemas.microsoft.com/office/powerpoint/2010/main" val="157698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Unspoken Truth: Git </a:t>
            </a:r>
            <a:r>
              <a:rPr lang="en-US" dirty="0" err="1" smtClean="0"/>
              <a:t>ain’t</a:t>
            </a:r>
            <a:r>
              <a:rPr lang="en-US" dirty="0" smtClean="0"/>
              <a:t> for loners</a:t>
            </a:r>
            <a:endParaRPr lang="en-US" dirty="0"/>
          </a:p>
        </p:txBody>
      </p:sp>
      <p:sp>
        <p:nvSpPr>
          <p:cNvPr id="3" name="Content Placeholder 2"/>
          <p:cNvSpPr>
            <a:spLocks noGrp="1"/>
          </p:cNvSpPr>
          <p:nvPr>
            <p:ph idx="1"/>
          </p:nvPr>
        </p:nvSpPr>
        <p:spPr/>
        <p:txBody>
          <a:bodyPr/>
          <a:lstStyle/>
          <a:p>
            <a:r>
              <a:rPr lang="en-US" dirty="0" smtClean="0"/>
              <a:t>No, Seriously. Its glamour lies in collaboration. With people (how much ever you hate them)</a:t>
            </a:r>
          </a:p>
          <a:p>
            <a:r>
              <a:rPr lang="en-US" dirty="0" smtClean="0"/>
              <a:t>Git lets you seamlessly </a:t>
            </a:r>
          </a:p>
          <a:p>
            <a:pPr lvl="1"/>
            <a:r>
              <a:rPr lang="en-US" dirty="0" smtClean="0"/>
              <a:t>make changes,</a:t>
            </a:r>
          </a:p>
          <a:p>
            <a:pPr lvl="1"/>
            <a:r>
              <a:rPr lang="en-US" dirty="0" smtClean="0"/>
              <a:t>review them, </a:t>
            </a:r>
          </a:p>
          <a:p>
            <a:pPr lvl="1"/>
            <a:r>
              <a:rPr lang="en-US" dirty="0" smtClean="0"/>
              <a:t>add changes from other people selectively,</a:t>
            </a:r>
          </a:p>
          <a:p>
            <a:pPr lvl="1"/>
            <a:r>
              <a:rPr lang="en-US" dirty="0" smtClean="0"/>
              <a:t>track contributions.</a:t>
            </a:r>
            <a:endParaRPr lang="en-US" dirty="0"/>
          </a:p>
        </p:txBody>
      </p:sp>
    </p:spTree>
    <p:extLst>
      <p:ext uri="{BB962C8B-B14F-4D97-AF65-F5344CB8AC3E}">
        <p14:creationId xmlns:p14="http://schemas.microsoft.com/office/powerpoint/2010/main" val="1610854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Git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6296" y="1964522"/>
            <a:ext cx="6691324" cy="4351338"/>
          </a:xfrm>
        </p:spPr>
      </p:pic>
      <p:sp>
        <p:nvSpPr>
          <p:cNvPr id="5" name="TextBox 4"/>
          <p:cNvSpPr txBox="1"/>
          <p:nvPr/>
        </p:nvSpPr>
        <p:spPr>
          <a:xfrm>
            <a:off x="2726097" y="6534834"/>
            <a:ext cx="6491721" cy="646331"/>
          </a:xfrm>
          <a:prstGeom prst="rect">
            <a:avLst/>
          </a:prstGeom>
          <a:noFill/>
        </p:spPr>
        <p:txBody>
          <a:bodyPr wrap="square" rtlCol="0">
            <a:spAutoFit/>
          </a:bodyPr>
          <a:lstStyle/>
          <a:p>
            <a:pPr algn="ctr"/>
            <a:r>
              <a:rPr lang="en-US" dirty="0"/>
              <a:t>Picture Courtesy: </a:t>
            </a:r>
            <a:r>
              <a:rPr lang="en-US" dirty="0" smtClean="0"/>
              <a:t>git-</a:t>
            </a:r>
            <a:r>
              <a:rPr lang="en-US" dirty="0" err="1" smtClean="0"/>
              <a:t>scm.org</a:t>
            </a:r>
            <a:endParaRPr lang="en-US" dirty="0"/>
          </a:p>
          <a:p>
            <a:pPr algn="ctr"/>
            <a:endParaRPr lang="en-US" dirty="0"/>
          </a:p>
        </p:txBody>
      </p:sp>
    </p:spTree>
    <p:extLst>
      <p:ext uri="{BB962C8B-B14F-4D97-AF65-F5344CB8AC3E}">
        <p14:creationId xmlns:p14="http://schemas.microsoft.com/office/powerpoint/2010/main" val="1094167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 </a:t>
            </a:r>
            <a:r>
              <a:rPr lang="en-US" dirty="0" err="1" smtClean="0"/>
              <a:t>Gits</a:t>
            </a:r>
            <a:r>
              <a:rPr lang="en-US" dirty="0" smtClean="0"/>
              <a:t> collaboration </a:t>
            </a:r>
            <a:r>
              <a:rPr lang="en-US" dirty="0" err="1" smtClean="0"/>
              <a:t>mech</a:t>
            </a:r>
            <a:endParaRPr lang="en-US" dirty="0"/>
          </a:p>
        </p:txBody>
      </p:sp>
      <p:sp>
        <p:nvSpPr>
          <p:cNvPr id="3" name="Content Placeholder 2"/>
          <p:cNvSpPr>
            <a:spLocks noGrp="1"/>
          </p:cNvSpPr>
          <p:nvPr>
            <p:ph idx="1"/>
          </p:nvPr>
        </p:nvSpPr>
        <p:spPr/>
        <p:txBody>
          <a:bodyPr/>
          <a:lstStyle/>
          <a:p>
            <a:r>
              <a:rPr lang="en-US" dirty="0" smtClean="0"/>
              <a:t>Create branches when you want to work on a feature, but don</a:t>
            </a:r>
            <a:r>
              <a:rPr lang="fr-FR" dirty="0" smtClean="0"/>
              <a:t>’</a:t>
            </a:r>
            <a:r>
              <a:rPr lang="en-US" dirty="0" smtClean="0"/>
              <a:t>t want to risk ruining the master.</a:t>
            </a:r>
          </a:p>
          <a:p>
            <a:r>
              <a:rPr lang="en-US" dirty="0" smtClean="0"/>
              <a:t>There are two main commands you would want to use:</a:t>
            </a:r>
          </a:p>
          <a:p>
            <a:pPr lvl="1"/>
            <a:r>
              <a:rPr lang="en-US" dirty="0"/>
              <a:t>g</a:t>
            </a:r>
            <a:r>
              <a:rPr lang="en-US" dirty="0" smtClean="0"/>
              <a:t>it branch &lt;</a:t>
            </a:r>
            <a:r>
              <a:rPr lang="en-US" dirty="0" err="1" smtClean="0"/>
              <a:t>branchName</a:t>
            </a:r>
            <a:r>
              <a:rPr lang="en-US" dirty="0" smtClean="0"/>
              <a:t>&gt;</a:t>
            </a:r>
          </a:p>
          <a:p>
            <a:pPr lvl="1"/>
            <a:r>
              <a:rPr lang="en-US" dirty="0"/>
              <a:t>git </a:t>
            </a:r>
            <a:r>
              <a:rPr lang="en-US" dirty="0" smtClean="0"/>
              <a:t>checkout </a:t>
            </a:r>
            <a:r>
              <a:rPr lang="en-US" dirty="0"/>
              <a:t>&lt;</a:t>
            </a:r>
            <a:r>
              <a:rPr lang="en-US" dirty="0" err="1"/>
              <a:t>branchName</a:t>
            </a:r>
            <a:r>
              <a:rPr lang="en-US" dirty="0" smtClean="0"/>
              <a:t>&gt;</a:t>
            </a:r>
          </a:p>
          <a:p>
            <a:pPr lvl="2"/>
            <a:r>
              <a:rPr lang="en-US" dirty="0" smtClean="0"/>
              <a:t>For lazy people like me, git checkout –b </a:t>
            </a:r>
            <a:r>
              <a:rPr lang="en-US" dirty="0"/>
              <a:t>&lt;</a:t>
            </a:r>
            <a:r>
              <a:rPr lang="en-US" dirty="0" err="1"/>
              <a:t>branchName</a:t>
            </a:r>
            <a:r>
              <a:rPr lang="en-US" dirty="0"/>
              <a:t>&gt;</a:t>
            </a:r>
          </a:p>
        </p:txBody>
      </p:sp>
    </p:spTree>
    <p:extLst>
      <p:ext uri="{BB962C8B-B14F-4D97-AF65-F5344CB8AC3E}">
        <p14:creationId xmlns:p14="http://schemas.microsoft.com/office/powerpoint/2010/main" val="907459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does creating a branch do?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188" y="2477293"/>
            <a:ext cx="9369267" cy="3903861"/>
          </a:xfrm>
        </p:spPr>
      </p:pic>
      <p:sp>
        <p:nvSpPr>
          <p:cNvPr id="5" name="TextBox 4"/>
          <p:cNvSpPr txBox="1"/>
          <p:nvPr/>
        </p:nvSpPr>
        <p:spPr>
          <a:xfrm>
            <a:off x="1395188" y="6196488"/>
            <a:ext cx="9137774" cy="369332"/>
          </a:xfrm>
          <a:prstGeom prst="rect">
            <a:avLst/>
          </a:prstGeom>
          <a:noFill/>
        </p:spPr>
        <p:txBody>
          <a:bodyPr wrap="square" rtlCol="0">
            <a:spAutoFit/>
          </a:bodyPr>
          <a:lstStyle/>
          <a:p>
            <a:pPr algn="ctr"/>
            <a:r>
              <a:rPr lang="en-US" dirty="0" smtClean="0"/>
              <a:t>Picture Courtesy: hades.github.io</a:t>
            </a:r>
            <a:endParaRPr lang="en-US" dirty="0"/>
          </a:p>
        </p:txBody>
      </p:sp>
    </p:spTree>
    <p:extLst>
      <p:ext uri="{BB962C8B-B14F-4D97-AF65-F5344CB8AC3E}">
        <p14:creationId xmlns:p14="http://schemas.microsoft.com/office/powerpoint/2010/main" val="1158894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real fun in branches</a:t>
            </a:r>
            <a:endParaRPr lang="en-US" dirty="0"/>
          </a:p>
        </p:txBody>
      </p:sp>
      <p:sp>
        <p:nvSpPr>
          <p:cNvPr id="3" name="Content Placeholder 2"/>
          <p:cNvSpPr>
            <a:spLocks noGrp="1"/>
          </p:cNvSpPr>
          <p:nvPr>
            <p:ph idx="1"/>
          </p:nvPr>
        </p:nvSpPr>
        <p:spPr/>
        <p:txBody>
          <a:bodyPr/>
          <a:lstStyle/>
          <a:p>
            <a:r>
              <a:rPr lang="en-US" dirty="0" smtClean="0"/>
              <a:t>Let’s say you created a branch, and continued working on it.</a:t>
            </a:r>
          </a:p>
          <a:p>
            <a:r>
              <a:rPr lang="en-US" dirty="0" smtClean="0"/>
              <a:t>Now, the other guy </a:t>
            </a:r>
            <a:r>
              <a:rPr lang="en-US" dirty="0" err="1" smtClean="0"/>
              <a:t>doesn</a:t>
            </a:r>
            <a:r>
              <a:rPr lang="fr-FR" dirty="0" smtClean="0"/>
              <a:t>’</a:t>
            </a:r>
            <a:r>
              <a:rPr lang="en-US" dirty="0" smtClean="0"/>
              <a:t>t have to wait for working on his feature and goes ahead.</a:t>
            </a:r>
          </a:p>
          <a:p>
            <a:r>
              <a:rPr lang="en-US" dirty="0" smtClean="0"/>
              <a:t>You both merge when each of you want, you can test your changes in your separate branch, and if it didn't work, well, you always have master. </a:t>
            </a:r>
          </a:p>
          <a:p>
            <a:r>
              <a:rPr lang="en-US" dirty="0" smtClean="0"/>
              <a:t>And the master can be updated when you are confident that your branch isn't bringing down an apocalypse. :D</a:t>
            </a:r>
            <a:endParaRPr lang="en-US" dirty="0"/>
          </a:p>
        </p:txBody>
      </p:sp>
    </p:spTree>
    <p:extLst>
      <p:ext uri="{BB962C8B-B14F-4D97-AF65-F5344CB8AC3E}">
        <p14:creationId xmlns:p14="http://schemas.microsoft.com/office/powerpoint/2010/main" val="763305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wait, there is more..</a:t>
            </a:r>
            <a:endParaRPr lang="en-US" dirty="0"/>
          </a:p>
        </p:txBody>
      </p:sp>
      <p:sp>
        <p:nvSpPr>
          <p:cNvPr id="3" name="Content Placeholder 2"/>
          <p:cNvSpPr>
            <a:spLocks noGrp="1"/>
          </p:cNvSpPr>
          <p:nvPr>
            <p:ph idx="1"/>
          </p:nvPr>
        </p:nvSpPr>
        <p:spPr/>
        <p:txBody>
          <a:bodyPr/>
          <a:lstStyle/>
          <a:p>
            <a:r>
              <a:rPr lang="en-US" dirty="0"/>
              <a:t>Merging files </a:t>
            </a:r>
            <a:r>
              <a:rPr lang="en-US" dirty="0" smtClean="0"/>
              <a:t>to master is easy, just run </a:t>
            </a:r>
          </a:p>
          <a:p>
            <a:pPr lvl="1"/>
            <a:r>
              <a:rPr lang="en-US" dirty="0" smtClean="0"/>
              <a:t>git merge &lt;</a:t>
            </a:r>
            <a:r>
              <a:rPr lang="en-US" dirty="0" err="1" smtClean="0"/>
              <a:t>branchName</a:t>
            </a:r>
            <a:r>
              <a:rPr lang="en-US" dirty="0" smtClean="0"/>
              <a:t>&gt; while on master</a:t>
            </a:r>
          </a:p>
          <a:p>
            <a:r>
              <a:rPr lang="en-US" dirty="0" smtClean="0"/>
              <a:t>What happens when two people are working on different branches, but editing the same files, and try to merge these into master at the same time?</a:t>
            </a:r>
          </a:p>
          <a:p>
            <a:r>
              <a:rPr lang="en-US" dirty="0" err="1" smtClean="0"/>
              <a:t>Tadum-Teedum</a:t>
            </a:r>
            <a:r>
              <a:rPr lang="en-US" dirty="0" smtClean="0"/>
              <a:t> =&gt; Merge Conflict</a:t>
            </a:r>
            <a:endParaRPr lang="en-US" dirty="0"/>
          </a:p>
        </p:txBody>
      </p:sp>
    </p:spTree>
    <p:extLst>
      <p:ext uri="{BB962C8B-B14F-4D97-AF65-F5344CB8AC3E}">
        <p14:creationId xmlns:p14="http://schemas.microsoft.com/office/powerpoint/2010/main" val="1328028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normAutofit/>
          </a:bodyPr>
          <a:lstStyle/>
          <a:p>
            <a:r>
              <a:rPr lang="en-US" sz="2000" dirty="0" smtClean="0"/>
              <a:t>All details on these slides are purely </a:t>
            </a:r>
            <a:r>
              <a:rPr lang="en-US" sz="2000" strike="sngStrike" dirty="0" smtClean="0"/>
              <a:t>fictitious </a:t>
            </a:r>
            <a:r>
              <a:rPr lang="en-US" sz="2000" dirty="0" smtClean="0"/>
              <a:t>based on fact. </a:t>
            </a:r>
          </a:p>
          <a:p>
            <a:r>
              <a:rPr lang="en-US" sz="2000" dirty="0" smtClean="0"/>
              <a:t>No Animals were harmed in the making of this slideshow (unless you count me).</a:t>
            </a:r>
          </a:p>
          <a:p>
            <a:r>
              <a:rPr lang="en-US" sz="2000" dirty="0" smtClean="0"/>
              <a:t>I make obscure references to filmography and some computer fields. Ask if it is unclear.</a:t>
            </a:r>
          </a:p>
          <a:p>
            <a:r>
              <a:rPr lang="en-US" sz="2000" dirty="0" smtClean="0"/>
              <a:t>All photos/images used here were taken from(sometimes of) free-to-get sources like </a:t>
            </a:r>
            <a:r>
              <a:rPr lang="en-US" sz="2000" dirty="0" err="1" smtClean="0"/>
              <a:t>xkcd</a:t>
            </a:r>
            <a:r>
              <a:rPr lang="en-US" sz="2000" dirty="0" smtClean="0"/>
              <a:t>. Any copyright infringement claim will fall flat on its face, so don</a:t>
            </a:r>
            <a:r>
              <a:rPr lang="fr-FR" sz="2000" dirty="0" smtClean="0"/>
              <a:t>’</a:t>
            </a:r>
            <a:r>
              <a:rPr lang="en-US" sz="2000" dirty="0" smtClean="0"/>
              <a:t>t even think about it.</a:t>
            </a:r>
          </a:p>
          <a:p>
            <a:r>
              <a:rPr lang="en-US" sz="2000" dirty="0" smtClean="0"/>
              <a:t>Any references, messages, images bearing resemblance to any real life object, person or animal were probably NOT coincidental, and any that are found to be offensive were probably meant to be offensive. </a:t>
            </a:r>
          </a:p>
          <a:p>
            <a:r>
              <a:rPr lang="en-US" sz="2000" dirty="0" smtClean="0"/>
              <a:t>So quit whining and let’s move on to the next slide.</a:t>
            </a:r>
            <a:endParaRPr lang="en-US" sz="2000" strike="sngStrike" dirty="0"/>
          </a:p>
        </p:txBody>
      </p:sp>
    </p:spTree>
    <p:extLst>
      <p:ext uri="{BB962C8B-B14F-4D97-AF65-F5344CB8AC3E}">
        <p14:creationId xmlns:p14="http://schemas.microsoft.com/office/powerpoint/2010/main" val="18104446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Conflicts are scary, boo!</a:t>
            </a:r>
            <a:endParaRPr lang="en-US" dirty="0"/>
          </a:p>
        </p:txBody>
      </p:sp>
      <p:sp>
        <p:nvSpPr>
          <p:cNvPr id="3" name="Content Placeholder 2"/>
          <p:cNvSpPr>
            <a:spLocks noGrp="1"/>
          </p:cNvSpPr>
          <p:nvPr>
            <p:ph idx="1"/>
          </p:nvPr>
        </p:nvSpPr>
        <p:spPr/>
        <p:txBody>
          <a:bodyPr/>
          <a:lstStyle/>
          <a:p>
            <a:r>
              <a:rPr lang="en-US" dirty="0" smtClean="0"/>
              <a:t>Not really. A merge conflict means that you cannot merge the changes yet, cause the same lines were edited by another person in the other branch, and he beat you to the chase.</a:t>
            </a:r>
          </a:p>
          <a:p>
            <a:r>
              <a:rPr lang="en-US" dirty="0" smtClean="0"/>
              <a:t>Resolving a merge conflict is pretty simple, just open the conflict files in a text editor, edit them to either keep yours or theirs or both.</a:t>
            </a:r>
          </a:p>
          <a:p>
            <a:r>
              <a:rPr lang="en-US" dirty="0" smtClean="0"/>
              <a:t>Then do this:</a:t>
            </a:r>
          </a:p>
          <a:p>
            <a:pPr lvl="1"/>
            <a:r>
              <a:rPr lang="en-US" dirty="0"/>
              <a:t>g</a:t>
            </a:r>
            <a:r>
              <a:rPr lang="en-US" dirty="0" smtClean="0"/>
              <a:t>it add &lt;</a:t>
            </a:r>
            <a:r>
              <a:rPr lang="en-US" dirty="0" err="1" smtClean="0"/>
              <a:t>fileNames</a:t>
            </a:r>
            <a:r>
              <a:rPr lang="en-US" dirty="0" smtClean="0"/>
              <a:t>&gt;</a:t>
            </a:r>
          </a:p>
          <a:p>
            <a:pPr lvl="1"/>
            <a:r>
              <a:rPr lang="en-US" dirty="0" smtClean="0"/>
              <a:t>commit and push.</a:t>
            </a:r>
            <a:endParaRPr lang="en-US" dirty="0"/>
          </a:p>
        </p:txBody>
      </p:sp>
    </p:spTree>
    <p:extLst>
      <p:ext uri="{BB962C8B-B14F-4D97-AF65-F5344CB8AC3E}">
        <p14:creationId xmlns:p14="http://schemas.microsoft.com/office/powerpoint/2010/main" val="204935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 but what about rebasing?</a:t>
            </a:r>
            <a:endParaRPr lang="en-US" dirty="0"/>
          </a:p>
        </p:txBody>
      </p:sp>
      <p:sp>
        <p:nvSpPr>
          <p:cNvPr id="3" name="Content Placeholder 2"/>
          <p:cNvSpPr>
            <a:spLocks noGrp="1"/>
          </p:cNvSpPr>
          <p:nvPr>
            <p:ph idx="1"/>
          </p:nvPr>
        </p:nvSpPr>
        <p:spPr/>
        <p:txBody>
          <a:bodyPr/>
          <a:lstStyle/>
          <a:p>
            <a:r>
              <a:rPr lang="en-US" dirty="0" smtClean="0"/>
              <a:t>Good Question. Rebasing happens when someone merged their changes on to master, after you had pulled from master and were working on your branch. (Master is only an </a:t>
            </a:r>
            <a:r>
              <a:rPr lang="en-US" dirty="0" err="1" smtClean="0"/>
              <a:t>eg</a:t>
            </a:r>
            <a:r>
              <a:rPr lang="en-US" dirty="0" smtClean="0"/>
              <a:t>, it can be any branch)</a:t>
            </a:r>
          </a:p>
          <a:p>
            <a:r>
              <a:rPr lang="en-US" dirty="0" smtClean="0"/>
              <a:t>Rebasing allows you to apply your changes on top of the current master (or any other branch), instead of the stale copy you had.</a:t>
            </a:r>
          </a:p>
          <a:p>
            <a:r>
              <a:rPr lang="en-US" dirty="0" smtClean="0"/>
              <a:t>Doesn’t rebasing cause merge conflicts too? It sure does. Sometimes. Nah, most times.</a:t>
            </a:r>
          </a:p>
          <a:p>
            <a:r>
              <a:rPr lang="en-US" dirty="0" smtClean="0"/>
              <a:t>Live example (draw the diagram, Sai).</a:t>
            </a:r>
            <a:endParaRPr lang="en-US" dirty="0"/>
          </a:p>
        </p:txBody>
      </p:sp>
    </p:spTree>
    <p:extLst>
      <p:ext uri="{BB962C8B-B14F-4D97-AF65-F5344CB8AC3E}">
        <p14:creationId xmlns:p14="http://schemas.microsoft.com/office/powerpoint/2010/main" val="1446638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Rebasing</a:t>
            </a:r>
            <a:endParaRPr lang="en-US" dirty="0"/>
          </a:p>
        </p:txBody>
      </p:sp>
      <p:sp>
        <p:nvSpPr>
          <p:cNvPr id="3" name="Content Placeholder 2"/>
          <p:cNvSpPr>
            <a:spLocks noGrp="1"/>
          </p:cNvSpPr>
          <p:nvPr>
            <p:ph idx="1"/>
          </p:nvPr>
        </p:nvSpPr>
        <p:spPr/>
        <p:txBody>
          <a:bodyPr/>
          <a:lstStyle/>
          <a:p>
            <a:r>
              <a:rPr lang="en-US" dirty="0" smtClean="0"/>
              <a:t>You first need to switch to master, and pull the latest.</a:t>
            </a:r>
          </a:p>
          <a:p>
            <a:pPr lvl="1"/>
            <a:r>
              <a:rPr lang="en-US" dirty="0" smtClean="0"/>
              <a:t>git checkout master &amp;&amp; git pull origin master</a:t>
            </a:r>
          </a:p>
          <a:p>
            <a:pPr lvl="1"/>
            <a:endParaRPr lang="en-US" dirty="0"/>
          </a:p>
          <a:p>
            <a:r>
              <a:rPr lang="en-US" dirty="0" smtClean="0"/>
              <a:t>Now, switch back to your branch, and start rebasing</a:t>
            </a:r>
          </a:p>
          <a:p>
            <a:pPr lvl="1"/>
            <a:r>
              <a:rPr lang="en-US" dirty="0"/>
              <a:t>git checkout </a:t>
            </a:r>
            <a:r>
              <a:rPr lang="en-US" dirty="0" smtClean="0"/>
              <a:t>&lt;</a:t>
            </a:r>
            <a:r>
              <a:rPr lang="en-US" dirty="0" err="1" smtClean="0"/>
              <a:t>branchName</a:t>
            </a:r>
            <a:r>
              <a:rPr lang="en-US" dirty="0" smtClean="0"/>
              <a:t>&gt;</a:t>
            </a:r>
          </a:p>
          <a:p>
            <a:pPr lvl="1"/>
            <a:r>
              <a:rPr lang="en-US" dirty="0"/>
              <a:t>g</a:t>
            </a:r>
            <a:r>
              <a:rPr lang="en-US" dirty="0" smtClean="0"/>
              <a:t>it rebase &lt;</a:t>
            </a:r>
            <a:r>
              <a:rPr lang="en-US" dirty="0" err="1" smtClean="0"/>
              <a:t>branchToBeRebasedAgainst</a:t>
            </a:r>
            <a:r>
              <a:rPr lang="en-US" dirty="0" smtClean="0"/>
              <a:t>&gt;</a:t>
            </a:r>
          </a:p>
          <a:p>
            <a:pPr lvl="1"/>
            <a:endParaRPr lang="en-US" dirty="0"/>
          </a:p>
          <a:p>
            <a:r>
              <a:rPr lang="en-US" dirty="0" smtClean="0"/>
              <a:t>If all was well, and you had no merge conflicts, it will successfully replay your changes on top of the latest.</a:t>
            </a:r>
            <a:endParaRPr lang="en-US" dirty="0"/>
          </a:p>
        </p:txBody>
      </p:sp>
    </p:spTree>
    <p:extLst>
      <p:ext uri="{BB962C8B-B14F-4D97-AF65-F5344CB8AC3E}">
        <p14:creationId xmlns:p14="http://schemas.microsoft.com/office/powerpoint/2010/main" val="1625181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not?</a:t>
            </a:r>
            <a:endParaRPr lang="en-US" dirty="0"/>
          </a:p>
        </p:txBody>
      </p:sp>
      <p:sp>
        <p:nvSpPr>
          <p:cNvPr id="3" name="Content Placeholder 2"/>
          <p:cNvSpPr>
            <a:spLocks noGrp="1"/>
          </p:cNvSpPr>
          <p:nvPr>
            <p:ph idx="1"/>
          </p:nvPr>
        </p:nvSpPr>
        <p:spPr/>
        <p:txBody>
          <a:bodyPr/>
          <a:lstStyle/>
          <a:p>
            <a:r>
              <a:rPr lang="en-US" dirty="0" smtClean="0"/>
              <a:t>If you ran into merge conflicts, then you do the same as before. Well, almost.</a:t>
            </a:r>
          </a:p>
          <a:p>
            <a:r>
              <a:rPr lang="en-US" dirty="0" smtClean="0"/>
              <a:t>Instead of committing after changing the files and adding them, do this:</a:t>
            </a:r>
          </a:p>
          <a:p>
            <a:pPr lvl="1"/>
            <a:r>
              <a:rPr lang="en-US" dirty="0" smtClean="0"/>
              <a:t>git add &lt;files&gt;</a:t>
            </a:r>
          </a:p>
          <a:p>
            <a:pPr lvl="1"/>
            <a:r>
              <a:rPr lang="en-US" dirty="0"/>
              <a:t>g</a:t>
            </a:r>
            <a:r>
              <a:rPr lang="en-US" dirty="0" smtClean="0"/>
              <a:t>it rebase –continue</a:t>
            </a:r>
          </a:p>
          <a:p>
            <a:r>
              <a:rPr lang="en-US" dirty="0" smtClean="0"/>
              <a:t>Assuming that this was a success, we can then successfully push upstream.</a:t>
            </a:r>
            <a:endParaRPr lang="en-US" dirty="0"/>
          </a:p>
        </p:txBody>
      </p:sp>
    </p:spTree>
    <p:extLst>
      <p:ext uri="{BB962C8B-B14F-4D97-AF65-F5344CB8AC3E}">
        <p14:creationId xmlns:p14="http://schemas.microsoft.com/office/powerpoint/2010/main" val="591745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 how do you push stuff?</a:t>
            </a:r>
            <a:endParaRPr lang="en-US" dirty="0"/>
          </a:p>
        </p:txBody>
      </p:sp>
      <p:sp>
        <p:nvSpPr>
          <p:cNvPr id="3" name="Content Placeholder 2"/>
          <p:cNvSpPr>
            <a:spLocks noGrp="1"/>
          </p:cNvSpPr>
          <p:nvPr>
            <p:ph idx="1"/>
          </p:nvPr>
        </p:nvSpPr>
        <p:spPr>
          <a:xfrm>
            <a:off x="1120000" y="1825624"/>
            <a:ext cx="10233800" cy="4684903"/>
          </a:xfrm>
        </p:spPr>
        <p:txBody>
          <a:bodyPr>
            <a:normAutofit/>
          </a:bodyPr>
          <a:lstStyle/>
          <a:p>
            <a:r>
              <a:rPr lang="en-US" dirty="0" smtClean="0"/>
              <a:t>The best practice when it comes to pushing to a remote, especially when you are working in a team is to make a Pull Request (PR)</a:t>
            </a:r>
          </a:p>
          <a:p>
            <a:r>
              <a:rPr lang="en-US" dirty="0" smtClean="0"/>
              <a:t>Make a PR whenever you want to add changes to master</a:t>
            </a:r>
          </a:p>
          <a:p>
            <a:r>
              <a:rPr lang="en-US" dirty="0" smtClean="0"/>
              <a:t>The benefits are multifold:</a:t>
            </a:r>
          </a:p>
          <a:p>
            <a:pPr lvl="1"/>
            <a:r>
              <a:rPr lang="en-US" dirty="0" smtClean="0"/>
              <a:t>It lets others review your code before merging, and so can prevent contamination with bad code.</a:t>
            </a:r>
          </a:p>
          <a:p>
            <a:pPr lvl="1"/>
            <a:r>
              <a:rPr lang="en-US" dirty="0" smtClean="0"/>
              <a:t>It gives a clean way to ensure that your changes are self-documented (if such a thing even exists).</a:t>
            </a:r>
          </a:p>
          <a:p>
            <a:pPr lvl="1"/>
            <a:r>
              <a:rPr lang="en-US" dirty="0" smtClean="0"/>
              <a:t>It lets you know if there are merge conflicts before you even try merging :O</a:t>
            </a:r>
          </a:p>
          <a:p>
            <a:r>
              <a:rPr lang="en-US" dirty="0" smtClean="0"/>
              <a:t>Live example</a:t>
            </a:r>
            <a:endParaRPr lang="en-US" dirty="0"/>
          </a:p>
        </p:txBody>
      </p:sp>
    </p:spTree>
    <p:extLst>
      <p:ext uri="{BB962C8B-B14F-4D97-AF65-F5344CB8AC3E}">
        <p14:creationId xmlns:p14="http://schemas.microsoft.com/office/powerpoint/2010/main" val="1314102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Exploiting the most out of GitHub</a:t>
            </a:r>
            <a:endParaRPr lang="en-US" dirty="0"/>
          </a:p>
        </p:txBody>
      </p:sp>
      <p:sp>
        <p:nvSpPr>
          <p:cNvPr id="3" name="Content Placeholder 2"/>
          <p:cNvSpPr>
            <a:spLocks noGrp="1"/>
          </p:cNvSpPr>
          <p:nvPr>
            <p:ph idx="1"/>
          </p:nvPr>
        </p:nvSpPr>
        <p:spPr/>
        <p:txBody>
          <a:bodyPr/>
          <a:lstStyle/>
          <a:p>
            <a:r>
              <a:rPr lang="en-US" dirty="0" smtClean="0"/>
              <a:t>Issues and PR’s</a:t>
            </a:r>
          </a:p>
          <a:p>
            <a:pPr lvl="1"/>
            <a:r>
              <a:rPr lang="en-US" dirty="0" smtClean="0"/>
              <a:t>Issue system on GitHub is awesome.</a:t>
            </a:r>
          </a:p>
          <a:p>
            <a:pPr lvl="1"/>
            <a:r>
              <a:rPr lang="en-US" dirty="0" smtClean="0"/>
              <a:t>Lets you keep track of what is pending, what is getting fixed and what needs to be done.</a:t>
            </a:r>
          </a:p>
          <a:p>
            <a:pPr lvl="1"/>
            <a:r>
              <a:rPr lang="en-US" dirty="0" smtClean="0"/>
              <a:t>PR’s can be automatically connected to Issues by just specifying their number, and GitHub will auto-close an issue when the corresponding PR gets merged. Yay!</a:t>
            </a:r>
          </a:p>
          <a:p>
            <a:r>
              <a:rPr lang="en-US" dirty="0" smtClean="0"/>
              <a:t>Live example.</a:t>
            </a:r>
          </a:p>
          <a:p>
            <a:r>
              <a:rPr lang="en-US" dirty="0" smtClean="0"/>
              <a:t>Example of a good team collaborated project with guidelines.</a:t>
            </a:r>
            <a:endParaRPr lang="en-US" dirty="0"/>
          </a:p>
        </p:txBody>
      </p:sp>
    </p:spTree>
    <p:extLst>
      <p:ext uri="{BB962C8B-B14F-4D97-AF65-F5344CB8AC3E}">
        <p14:creationId xmlns:p14="http://schemas.microsoft.com/office/powerpoint/2010/main" val="1244846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good Commit messages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4650" y="1524032"/>
            <a:ext cx="8902700" cy="4076700"/>
          </a:xfrm>
        </p:spPr>
      </p:pic>
      <p:sp>
        <p:nvSpPr>
          <p:cNvPr id="5" name="TextBox 4"/>
          <p:cNvSpPr txBox="1"/>
          <p:nvPr/>
        </p:nvSpPr>
        <p:spPr>
          <a:xfrm>
            <a:off x="999744" y="5961887"/>
            <a:ext cx="10354056" cy="461665"/>
          </a:xfrm>
          <a:prstGeom prst="rect">
            <a:avLst/>
          </a:prstGeom>
          <a:noFill/>
        </p:spPr>
        <p:txBody>
          <a:bodyPr wrap="square" rtlCol="0">
            <a:spAutoFit/>
          </a:bodyPr>
          <a:lstStyle/>
          <a:p>
            <a:pPr algn="ctr"/>
            <a:r>
              <a:rPr lang="en-US" sz="2400" dirty="0" err="1" smtClean="0"/>
              <a:t>Eg</a:t>
            </a:r>
            <a:r>
              <a:rPr lang="en-US" sz="2400" dirty="0" smtClean="0"/>
              <a:t>:  fix(login): prevents </a:t>
            </a:r>
            <a:r>
              <a:rPr lang="en-US" sz="2400" dirty="0" err="1" smtClean="0"/>
              <a:t>xss</a:t>
            </a:r>
            <a:endParaRPr lang="en-US" sz="2400" dirty="0"/>
          </a:p>
        </p:txBody>
      </p:sp>
    </p:spTree>
    <p:extLst>
      <p:ext uri="{BB962C8B-B14F-4D97-AF65-F5344CB8AC3E}">
        <p14:creationId xmlns:p14="http://schemas.microsoft.com/office/powerpoint/2010/main" val="1215170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Git – Not kidding</a:t>
            </a:r>
            <a:endParaRPr lang="en-US" dirty="0"/>
          </a:p>
        </p:txBody>
      </p:sp>
      <p:sp>
        <p:nvSpPr>
          <p:cNvPr id="3" name="Content Placeholder 2"/>
          <p:cNvSpPr>
            <a:spLocks noGrp="1"/>
          </p:cNvSpPr>
          <p:nvPr>
            <p:ph idx="1"/>
          </p:nvPr>
        </p:nvSpPr>
        <p:spPr/>
        <p:txBody>
          <a:bodyPr/>
          <a:lstStyle/>
          <a:p>
            <a:r>
              <a:rPr lang="en-US" dirty="0" smtClean="0"/>
              <a:t>Git has some pretty advanced features, lets start with something small:</a:t>
            </a:r>
          </a:p>
          <a:p>
            <a:pPr lvl="1"/>
            <a:r>
              <a:rPr lang="en-US" b="1" dirty="0"/>
              <a:t>g</a:t>
            </a:r>
            <a:r>
              <a:rPr lang="en-US" b="1" dirty="0" smtClean="0"/>
              <a:t>it log</a:t>
            </a:r>
          </a:p>
          <a:p>
            <a:pPr lvl="1"/>
            <a:endParaRPr lang="en-US" dirty="0"/>
          </a:p>
          <a:p>
            <a:pPr lvl="1"/>
            <a:r>
              <a:rPr lang="en-US" dirty="0" smtClean="0"/>
              <a:t>Not kidding, this is one powerful feature of git. It gives you the ability to check who did what, and when.</a:t>
            </a:r>
          </a:p>
          <a:p>
            <a:pPr lvl="1"/>
            <a:r>
              <a:rPr lang="en-US" dirty="0" smtClean="0"/>
              <a:t>It lists the hashes of each </a:t>
            </a:r>
            <a:r>
              <a:rPr lang="en-US" dirty="0"/>
              <a:t>commit </a:t>
            </a:r>
            <a:r>
              <a:rPr lang="en-US" dirty="0" smtClean="0"/>
              <a:t>in the branch so far, and you can use this info to rollback to some earlier commit.</a:t>
            </a:r>
            <a:endParaRPr lang="en-US" dirty="0"/>
          </a:p>
        </p:txBody>
      </p:sp>
    </p:spTree>
    <p:extLst>
      <p:ext uri="{BB962C8B-B14F-4D97-AF65-F5344CB8AC3E}">
        <p14:creationId xmlns:p14="http://schemas.microsoft.com/office/powerpoint/2010/main" val="1859202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aliases</a:t>
            </a:r>
            <a:endParaRPr lang="en-US" dirty="0"/>
          </a:p>
        </p:txBody>
      </p:sp>
      <p:sp>
        <p:nvSpPr>
          <p:cNvPr id="3" name="Content Placeholder 2"/>
          <p:cNvSpPr>
            <a:spLocks noGrp="1"/>
          </p:cNvSpPr>
          <p:nvPr>
            <p:ph idx="1"/>
          </p:nvPr>
        </p:nvSpPr>
        <p:spPr>
          <a:xfrm>
            <a:off x="1120000" y="1825624"/>
            <a:ext cx="10233800" cy="4709287"/>
          </a:xfrm>
        </p:spPr>
        <p:txBody>
          <a:bodyPr/>
          <a:lstStyle/>
          <a:p>
            <a:r>
              <a:rPr lang="en-US" dirty="0" smtClean="0"/>
              <a:t>Now that you have some experience about git, lets make it easier to type those commands.</a:t>
            </a:r>
          </a:p>
          <a:p>
            <a:r>
              <a:rPr lang="en-US" dirty="0" smtClean="0"/>
              <a:t>Git lets you set aliases to every command it has, so you are free to shorten them down, depending on how lazy you are.</a:t>
            </a:r>
          </a:p>
          <a:p>
            <a:r>
              <a:rPr lang="en-US" dirty="0" smtClean="0"/>
              <a:t>To do this,</a:t>
            </a:r>
          </a:p>
          <a:p>
            <a:pPr lvl="1"/>
            <a:r>
              <a:rPr lang="en-US" dirty="0"/>
              <a:t>g</a:t>
            </a:r>
            <a:r>
              <a:rPr lang="en-US" dirty="0" smtClean="0"/>
              <a:t>it </a:t>
            </a:r>
            <a:r>
              <a:rPr lang="en-US" dirty="0" err="1" smtClean="0"/>
              <a:t>config</a:t>
            </a:r>
            <a:r>
              <a:rPr lang="en-US" dirty="0" smtClean="0"/>
              <a:t> –global alias.&lt;</a:t>
            </a:r>
            <a:r>
              <a:rPr lang="en-US" dirty="0" err="1" smtClean="0"/>
              <a:t>aliasName</a:t>
            </a:r>
            <a:r>
              <a:rPr lang="en-US" dirty="0" smtClean="0"/>
              <a:t>&gt; &lt;</a:t>
            </a:r>
            <a:r>
              <a:rPr lang="en-US" dirty="0" err="1" smtClean="0"/>
              <a:t>actualCommand</a:t>
            </a:r>
            <a:r>
              <a:rPr lang="en-US" dirty="0" smtClean="0"/>
              <a:t>&gt;</a:t>
            </a:r>
          </a:p>
          <a:p>
            <a:pPr lvl="1"/>
            <a:r>
              <a:rPr lang="en-US" dirty="0" smtClean="0"/>
              <a:t>Examples on my computer:</a:t>
            </a:r>
          </a:p>
          <a:p>
            <a:pPr lvl="2"/>
            <a:r>
              <a:rPr lang="en-US" dirty="0" smtClean="0"/>
              <a:t>git a – git add .</a:t>
            </a:r>
          </a:p>
          <a:p>
            <a:pPr lvl="2"/>
            <a:r>
              <a:rPr lang="en-US" dirty="0"/>
              <a:t>g</a:t>
            </a:r>
            <a:r>
              <a:rPr lang="en-US" dirty="0" smtClean="0"/>
              <a:t>it b – git branch</a:t>
            </a:r>
          </a:p>
          <a:p>
            <a:pPr lvl="2"/>
            <a:r>
              <a:rPr lang="en-US" dirty="0" smtClean="0"/>
              <a:t>git c – git commit -m </a:t>
            </a:r>
          </a:p>
          <a:p>
            <a:pPr lvl="2"/>
            <a:r>
              <a:rPr lang="en-US" dirty="0" smtClean="0"/>
              <a:t>git d – git diff master</a:t>
            </a:r>
            <a:endParaRPr lang="en-US" dirty="0"/>
          </a:p>
        </p:txBody>
      </p:sp>
    </p:spTree>
    <p:extLst>
      <p:ext uri="{BB962C8B-B14F-4D97-AF65-F5344CB8AC3E}">
        <p14:creationId xmlns:p14="http://schemas.microsoft.com/office/powerpoint/2010/main" val="2131453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aliases I have done: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0864" y="1690688"/>
            <a:ext cx="6559296" cy="4523303"/>
          </a:xfrm>
        </p:spPr>
      </p:pic>
    </p:spTree>
    <p:extLst>
      <p:ext uri="{BB962C8B-B14F-4D97-AF65-F5344CB8AC3E}">
        <p14:creationId xmlns:p14="http://schemas.microsoft.com/office/powerpoint/2010/main" val="183899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you need to follow this?</a:t>
            </a:r>
            <a:endParaRPr lang="en-US" dirty="0"/>
          </a:p>
        </p:txBody>
      </p:sp>
      <p:sp>
        <p:nvSpPr>
          <p:cNvPr id="3" name="Content Placeholder 2"/>
          <p:cNvSpPr>
            <a:spLocks noGrp="1"/>
          </p:cNvSpPr>
          <p:nvPr>
            <p:ph idx="1"/>
          </p:nvPr>
        </p:nvSpPr>
        <p:spPr/>
        <p:txBody>
          <a:bodyPr/>
          <a:lstStyle/>
          <a:p>
            <a:r>
              <a:rPr lang="en-US" dirty="0" smtClean="0"/>
              <a:t>A Text Editor (</a:t>
            </a:r>
            <a:r>
              <a:rPr lang="en-US" dirty="0" err="1" smtClean="0"/>
              <a:t>Eg</a:t>
            </a:r>
            <a:r>
              <a:rPr lang="en-US" dirty="0" smtClean="0"/>
              <a:t>: SublimeText3 &lt;3 or if you are a masochist, notepad++ or </a:t>
            </a:r>
            <a:r>
              <a:rPr lang="en-US" dirty="0" err="1" smtClean="0"/>
              <a:t>gedit</a:t>
            </a:r>
            <a:r>
              <a:rPr lang="en-US" dirty="0" smtClean="0"/>
              <a:t>).</a:t>
            </a:r>
          </a:p>
          <a:p>
            <a:r>
              <a:rPr lang="en-US" dirty="0" smtClean="0"/>
              <a:t>A Terminal (Git Bash or </a:t>
            </a:r>
            <a:r>
              <a:rPr lang="en-US" dirty="0" err="1" smtClean="0"/>
              <a:t>Powershell</a:t>
            </a:r>
            <a:r>
              <a:rPr lang="en-US" dirty="0" smtClean="0"/>
              <a:t> if you are on Windows, iTerm2 if on Mac OSX, and … well, terminal on </a:t>
            </a:r>
            <a:r>
              <a:rPr lang="en-US" dirty="0" err="1" smtClean="0"/>
              <a:t>linux</a:t>
            </a:r>
            <a:r>
              <a:rPr lang="en-US" dirty="0" smtClean="0"/>
              <a:t>).</a:t>
            </a:r>
          </a:p>
          <a:p>
            <a:r>
              <a:rPr lang="en-US" dirty="0" smtClean="0"/>
              <a:t>A GitHub Account.</a:t>
            </a:r>
          </a:p>
          <a:p>
            <a:r>
              <a:rPr lang="en-US" dirty="0" smtClean="0"/>
              <a:t>Ability to put up with my rambling for an hour or so without getting bored/angry/irritated or whatever.</a:t>
            </a:r>
            <a:endParaRPr lang="en-US" dirty="0"/>
          </a:p>
        </p:txBody>
      </p:sp>
    </p:spTree>
    <p:extLst>
      <p:ext uri="{BB962C8B-B14F-4D97-AF65-F5344CB8AC3E}">
        <p14:creationId xmlns:p14="http://schemas.microsoft.com/office/powerpoint/2010/main" val="1999634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normAutofit fontScale="90000"/>
          </a:bodyPr>
          <a:lstStyle/>
          <a:p>
            <a:r>
              <a:rPr lang="en-US" smtClean="0"/>
              <a:t>(Really) </a:t>
            </a:r>
            <a:r>
              <a:rPr lang="en-US" dirty="0" smtClean="0"/>
              <a:t>Advanced Git – Proceed with caution</a:t>
            </a:r>
            <a:endParaRPr lang="en-US" dirty="0"/>
          </a:p>
        </p:txBody>
      </p:sp>
      <p:sp>
        <p:nvSpPr>
          <p:cNvPr id="3" name="Content Placeholder 2"/>
          <p:cNvSpPr>
            <a:spLocks noGrp="1"/>
          </p:cNvSpPr>
          <p:nvPr>
            <p:ph idx="1"/>
          </p:nvPr>
        </p:nvSpPr>
        <p:spPr/>
        <p:txBody>
          <a:bodyPr/>
          <a:lstStyle/>
          <a:p>
            <a:r>
              <a:rPr lang="en-US" dirty="0" smtClean="0"/>
              <a:t>Warning: This section might cause you to lose data, land up in limbo, or corrupt your repo.</a:t>
            </a:r>
          </a:p>
        </p:txBody>
      </p:sp>
    </p:spTree>
    <p:extLst>
      <p:ext uri="{BB962C8B-B14F-4D97-AF65-F5344CB8AC3E}">
        <p14:creationId xmlns:p14="http://schemas.microsoft.com/office/powerpoint/2010/main" val="18008138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don</a:t>
            </a:r>
            <a:r>
              <a:rPr lang="fr-FR" dirty="0" smtClean="0"/>
              <a:t>’</a:t>
            </a:r>
            <a:r>
              <a:rPr lang="en-US" dirty="0" smtClean="0"/>
              <a:t>t like my changes</a:t>
            </a:r>
            <a:endParaRPr lang="en-US" dirty="0"/>
          </a:p>
        </p:txBody>
      </p:sp>
      <p:sp>
        <p:nvSpPr>
          <p:cNvPr id="3" name="Content Placeholder 2"/>
          <p:cNvSpPr>
            <a:spLocks noGrp="1"/>
          </p:cNvSpPr>
          <p:nvPr>
            <p:ph idx="1"/>
          </p:nvPr>
        </p:nvSpPr>
        <p:spPr/>
        <p:txBody>
          <a:bodyPr/>
          <a:lstStyle/>
          <a:p>
            <a:r>
              <a:rPr lang="en-US" dirty="0" smtClean="0"/>
              <a:t>So, lets say you worked on something, and saved the files on disk.</a:t>
            </a:r>
          </a:p>
          <a:p>
            <a:r>
              <a:rPr lang="en-US" dirty="0" smtClean="0"/>
              <a:t>Now, you </a:t>
            </a:r>
            <a:r>
              <a:rPr lang="en-US" dirty="0" err="1" smtClean="0"/>
              <a:t>havent</a:t>
            </a:r>
            <a:r>
              <a:rPr lang="en-US" dirty="0" smtClean="0"/>
              <a:t> committed yet, and don</a:t>
            </a:r>
            <a:r>
              <a:rPr lang="fr-FR" dirty="0" smtClean="0"/>
              <a:t>’</a:t>
            </a:r>
            <a:r>
              <a:rPr lang="en-US" dirty="0" smtClean="0"/>
              <a:t>t want these changes for some reason.</a:t>
            </a:r>
          </a:p>
          <a:p>
            <a:r>
              <a:rPr lang="en-US" dirty="0" smtClean="0"/>
              <a:t>You can safely tell git to do that for you.</a:t>
            </a:r>
          </a:p>
          <a:p>
            <a:pPr lvl="1"/>
            <a:r>
              <a:rPr lang="en-US" dirty="0"/>
              <a:t>g</a:t>
            </a:r>
            <a:r>
              <a:rPr lang="en-US" dirty="0" smtClean="0"/>
              <a:t>it stash</a:t>
            </a:r>
          </a:p>
          <a:p>
            <a:r>
              <a:rPr lang="en-US" dirty="0" smtClean="0"/>
              <a:t>If you want the changes to be applied back</a:t>
            </a:r>
          </a:p>
          <a:p>
            <a:pPr lvl="1"/>
            <a:r>
              <a:rPr lang="en-US" dirty="0"/>
              <a:t>g</a:t>
            </a:r>
            <a:r>
              <a:rPr lang="en-US" dirty="0" smtClean="0"/>
              <a:t>it stash apply</a:t>
            </a:r>
          </a:p>
          <a:p>
            <a:r>
              <a:rPr lang="en-US" dirty="0" smtClean="0"/>
              <a:t>Check for a list of changes you have stashed?</a:t>
            </a:r>
          </a:p>
          <a:p>
            <a:pPr lvl="1"/>
            <a:r>
              <a:rPr lang="en-US" dirty="0"/>
              <a:t>g</a:t>
            </a:r>
            <a:r>
              <a:rPr lang="en-US" dirty="0" smtClean="0"/>
              <a:t>it stash list</a:t>
            </a:r>
            <a:endParaRPr lang="en-US" dirty="0"/>
          </a:p>
        </p:txBody>
      </p:sp>
    </p:spTree>
    <p:extLst>
      <p:ext uri="{BB962C8B-B14F-4D97-AF65-F5344CB8AC3E}">
        <p14:creationId xmlns:p14="http://schemas.microsoft.com/office/powerpoint/2010/main" val="924595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Total Re(call)set – even after you get committed </a:t>
            </a:r>
            <a:r>
              <a:rPr lang="en-US" dirty="0" smtClean="0">
                <a:sym typeface="Wingdings"/>
              </a:rPr>
              <a:t></a:t>
            </a:r>
            <a:endParaRPr lang="en-US" dirty="0"/>
          </a:p>
        </p:txBody>
      </p:sp>
      <p:sp>
        <p:nvSpPr>
          <p:cNvPr id="3" name="Content Placeholder 2"/>
          <p:cNvSpPr>
            <a:spLocks noGrp="1"/>
          </p:cNvSpPr>
          <p:nvPr>
            <p:ph idx="1"/>
          </p:nvPr>
        </p:nvSpPr>
        <p:spPr/>
        <p:txBody>
          <a:bodyPr/>
          <a:lstStyle/>
          <a:p>
            <a:r>
              <a:rPr lang="en-US" dirty="0" smtClean="0"/>
              <a:t>Suppose you want to rollback to a particular snapshot in history, all you </a:t>
            </a:r>
            <a:r>
              <a:rPr lang="en-US" dirty="0" err="1" smtClean="0"/>
              <a:t>gotta</a:t>
            </a:r>
            <a:r>
              <a:rPr lang="en-US" dirty="0" smtClean="0"/>
              <a:t> do is:</a:t>
            </a:r>
          </a:p>
          <a:p>
            <a:pPr lvl="1"/>
            <a:r>
              <a:rPr lang="en-US" dirty="0"/>
              <a:t>g</a:t>
            </a:r>
            <a:r>
              <a:rPr lang="en-US" dirty="0" smtClean="0"/>
              <a:t>it reset &lt;</a:t>
            </a:r>
            <a:r>
              <a:rPr lang="en-US" dirty="0" err="1" smtClean="0"/>
              <a:t>commithash</a:t>
            </a:r>
            <a:r>
              <a:rPr lang="en-US" dirty="0" smtClean="0"/>
              <a:t>/branch&gt;</a:t>
            </a:r>
          </a:p>
          <a:p>
            <a:pPr lvl="1"/>
            <a:r>
              <a:rPr lang="en-US" dirty="0" smtClean="0"/>
              <a:t>Use the –hard option to erase all local changes on disk.</a:t>
            </a:r>
          </a:p>
          <a:p>
            <a:pPr lvl="1"/>
            <a:endParaRPr lang="en-US" dirty="0"/>
          </a:p>
          <a:p>
            <a:r>
              <a:rPr lang="en-US" dirty="0"/>
              <a:t>Live Example</a:t>
            </a:r>
          </a:p>
          <a:p>
            <a:endParaRPr lang="en-US" dirty="0"/>
          </a:p>
        </p:txBody>
      </p:sp>
    </p:spTree>
    <p:extLst>
      <p:ext uri="{BB962C8B-B14F-4D97-AF65-F5344CB8AC3E}">
        <p14:creationId xmlns:p14="http://schemas.microsoft.com/office/powerpoint/2010/main" val="91167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iRebase</a:t>
            </a:r>
            <a:r>
              <a:rPr lang="en-US" dirty="0" smtClean="0"/>
              <a:t> – Not an Apple product</a:t>
            </a:r>
            <a:endParaRPr lang="en-US" dirty="0"/>
          </a:p>
        </p:txBody>
      </p:sp>
      <p:sp>
        <p:nvSpPr>
          <p:cNvPr id="3" name="Content Placeholder 2"/>
          <p:cNvSpPr>
            <a:spLocks noGrp="1"/>
          </p:cNvSpPr>
          <p:nvPr>
            <p:ph idx="1"/>
          </p:nvPr>
        </p:nvSpPr>
        <p:spPr/>
        <p:txBody>
          <a:bodyPr/>
          <a:lstStyle/>
          <a:p>
            <a:r>
              <a:rPr lang="en-US" dirty="0" smtClean="0"/>
              <a:t>We learnt about rebasing. Well, meet its buffed-up brother – Interactive Rebase.</a:t>
            </a:r>
          </a:p>
          <a:p>
            <a:r>
              <a:rPr lang="en-US" dirty="0" smtClean="0"/>
              <a:t>If you only want certain commits in your repo, and want to remove others, or you want to merge multiple commits together, </a:t>
            </a:r>
            <a:r>
              <a:rPr lang="en-US" dirty="0" err="1" smtClean="0"/>
              <a:t>iRebase</a:t>
            </a:r>
            <a:r>
              <a:rPr lang="en-US" dirty="0" smtClean="0"/>
              <a:t> is your man.</a:t>
            </a:r>
          </a:p>
          <a:p>
            <a:r>
              <a:rPr lang="en-US" dirty="0" smtClean="0"/>
              <a:t>Lets start up </a:t>
            </a:r>
            <a:r>
              <a:rPr lang="en-US" dirty="0" err="1" smtClean="0"/>
              <a:t>iRebase</a:t>
            </a:r>
            <a:r>
              <a:rPr lang="en-US" dirty="0" smtClean="0"/>
              <a:t>, like so:</a:t>
            </a:r>
          </a:p>
          <a:p>
            <a:pPr lvl="1"/>
            <a:r>
              <a:rPr lang="en-US" dirty="0"/>
              <a:t>g</a:t>
            </a:r>
            <a:r>
              <a:rPr lang="en-US" dirty="0" smtClean="0"/>
              <a:t>it rebase -</a:t>
            </a:r>
            <a:r>
              <a:rPr lang="en-US" dirty="0" err="1" smtClean="0"/>
              <a:t>i</a:t>
            </a:r>
            <a:r>
              <a:rPr lang="en-US" dirty="0" smtClean="0"/>
              <a:t> </a:t>
            </a:r>
            <a:r>
              <a:rPr lang="en-US" dirty="0" err="1" smtClean="0"/>
              <a:t>HEAD~n</a:t>
            </a:r>
            <a:endParaRPr lang="en-US" dirty="0" smtClean="0"/>
          </a:p>
          <a:p>
            <a:pPr lvl="1"/>
            <a:r>
              <a:rPr lang="en-US" dirty="0" smtClean="0"/>
              <a:t>Where n is the number of commits you want to go back and change :O</a:t>
            </a:r>
          </a:p>
          <a:p>
            <a:r>
              <a:rPr lang="en-US" dirty="0" smtClean="0"/>
              <a:t>Live example (Dangerous example too)</a:t>
            </a:r>
            <a:endParaRPr lang="en-US" dirty="0"/>
          </a:p>
        </p:txBody>
      </p:sp>
    </p:spTree>
    <p:extLst>
      <p:ext uri="{BB962C8B-B14F-4D97-AF65-F5344CB8AC3E}">
        <p14:creationId xmlns:p14="http://schemas.microsoft.com/office/powerpoint/2010/main" val="1418120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iRebase</a:t>
            </a:r>
            <a:r>
              <a:rPr lang="en-US" dirty="0" smtClean="0"/>
              <a:t> – Continued</a:t>
            </a:r>
            <a:endParaRPr lang="en-US" dirty="0"/>
          </a:p>
        </p:txBody>
      </p:sp>
      <p:sp>
        <p:nvSpPr>
          <p:cNvPr id="3" name="Content Placeholder 2"/>
          <p:cNvSpPr>
            <a:spLocks noGrp="1"/>
          </p:cNvSpPr>
          <p:nvPr>
            <p:ph idx="1"/>
          </p:nvPr>
        </p:nvSpPr>
        <p:spPr/>
        <p:txBody>
          <a:bodyPr/>
          <a:lstStyle/>
          <a:p>
            <a:r>
              <a:rPr lang="en-US" dirty="0" smtClean="0"/>
              <a:t>Interactive rebase lets you pick the commits you want.</a:t>
            </a:r>
          </a:p>
          <a:p>
            <a:r>
              <a:rPr lang="en-US" dirty="0" smtClean="0"/>
              <a:t>Squash multiple commits together.</a:t>
            </a:r>
          </a:p>
          <a:p>
            <a:r>
              <a:rPr lang="en-US" dirty="0" smtClean="0"/>
              <a:t>Delete commits altogether.</a:t>
            </a:r>
          </a:p>
          <a:p>
            <a:r>
              <a:rPr lang="en-US" dirty="0" smtClean="0"/>
              <a:t>Change the order of your commits (definitely not a great move, and not at all recommended).</a:t>
            </a:r>
            <a:endParaRPr lang="en-US" dirty="0"/>
          </a:p>
        </p:txBody>
      </p:sp>
    </p:spTree>
    <p:extLst>
      <p:ext uri="{BB962C8B-B14F-4D97-AF65-F5344CB8AC3E}">
        <p14:creationId xmlns:p14="http://schemas.microsoft.com/office/powerpoint/2010/main" val="1044871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Not really dangerous</a:t>
            </a:r>
            <a:endParaRPr lang="en-US" dirty="0"/>
          </a:p>
        </p:txBody>
      </p:sp>
      <p:sp>
        <p:nvSpPr>
          <p:cNvPr id="3" name="Content Placeholder 2"/>
          <p:cNvSpPr>
            <a:spLocks noGrp="1"/>
          </p:cNvSpPr>
          <p:nvPr>
            <p:ph idx="1"/>
          </p:nvPr>
        </p:nvSpPr>
        <p:spPr/>
        <p:txBody>
          <a:bodyPr/>
          <a:lstStyle/>
          <a:p>
            <a:r>
              <a:rPr lang="en-US" dirty="0"/>
              <a:t>Say `hi` to the venomous force push.</a:t>
            </a:r>
          </a:p>
          <a:p>
            <a:pPr lvl="1"/>
            <a:r>
              <a:rPr lang="en-US" dirty="0"/>
              <a:t>git push -f  (aka) git push –force</a:t>
            </a:r>
          </a:p>
          <a:p>
            <a:r>
              <a:rPr lang="en-US" dirty="0" smtClean="0"/>
              <a:t>This one command, in addition to reset or </a:t>
            </a:r>
            <a:r>
              <a:rPr lang="en-US" dirty="0" err="1" smtClean="0"/>
              <a:t>iRebase</a:t>
            </a:r>
            <a:r>
              <a:rPr lang="en-US" dirty="0" smtClean="0"/>
              <a:t>, can single(well, double) handedly delete all your data and send you back to the dark ages (at least back to the initial commit).</a:t>
            </a:r>
            <a:endParaRPr lang="en-US" dirty="0"/>
          </a:p>
        </p:txBody>
      </p:sp>
    </p:spTree>
    <p:extLst>
      <p:ext uri="{BB962C8B-B14F-4D97-AF65-F5344CB8AC3E}">
        <p14:creationId xmlns:p14="http://schemas.microsoft.com/office/powerpoint/2010/main" val="1214965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all the fuss about?</a:t>
            </a:r>
            <a:endParaRPr lang="en-US" dirty="0"/>
          </a:p>
        </p:txBody>
      </p:sp>
      <p:sp>
        <p:nvSpPr>
          <p:cNvPr id="3" name="Content Placeholder 2"/>
          <p:cNvSpPr>
            <a:spLocks noGrp="1"/>
          </p:cNvSpPr>
          <p:nvPr>
            <p:ph idx="1"/>
          </p:nvPr>
        </p:nvSpPr>
        <p:spPr/>
        <p:txBody>
          <a:bodyPr/>
          <a:lstStyle/>
          <a:p>
            <a:r>
              <a:rPr lang="en-US" dirty="0"/>
              <a:t>So what is Git</a:t>
            </a:r>
            <a:r>
              <a:rPr lang="en-US" dirty="0" smtClean="0"/>
              <a:t>?</a:t>
            </a:r>
          </a:p>
          <a:p>
            <a:pPr lvl="1"/>
            <a:r>
              <a:rPr lang="en-US" dirty="0" smtClean="0"/>
              <a:t>According to Wikipedia, “</a:t>
            </a:r>
            <a:r>
              <a:rPr lang="en-US" i="1" dirty="0"/>
              <a:t>Git</a:t>
            </a:r>
            <a:r>
              <a:rPr lang="en-US" dirty="0"/>
              <a:t> (/</a:t>
            </a:r>
            <a:r>
              <a:rPr lang="en-US" dirty="0" err="1"/>
              <a:t>ɡɪt</a:t>
            </a:r>
            <a:r>
              <a:rPr lang="en-US" dirty="0"/>
              <a:t>/) is a widely used version control system for software development. It is a distributed revision control system with an emphasis on speed, data integrity, and support for distributed, non-linear </a:t>
            </a:r>
            <a:r>
              <a:rPr lang="en-US" dirty="0" smtClean="0"/>
              <a:t>workflows”</a:t>
            </a:r>
          </a:p>
          <a:p>
            <a:pPr lvl="1"/>
            <a:endParaRPr lang="en-US" dirty="0"/>
          </a:p>
          <a:p>
            <a:r>
              <a:rPr lang="en-US" dirty="0" err="1"/>
              <a:t>Uhm</a:t>
            </a:r>
            <a:r>
              <a:rPr lang="en-US" dirty="0"/>
              <a:t>.. Say that in English?</a:t>
            </a:r>
            <a:endParaRPr lang="en-US" dirty="0" smtClean="0"/>
          </a:p>
          <a:p>
            <a:pPr lvl="1"/>
            <a:r>
              <a:rPr lang="en-US" dirty="0"/>
              <a:t>All right. Git is “an unpleasant or contemptible person.”</a:t>
            </a:r>
          </a:p>
          <a:p>
            <a:endParaRPr lang="en-US" dirty="0"/>
          </a:p>
          <a:p>
            <a:r>
              <a:rPr lang="en-US" dirty="0"/>
              <a:t>Oh, wait, </a:t>
            </a:r>
            <a:r>
              <a:rPr lang="en-US" dirty="0" err="1"/>
              <a:t>nvm</a:t>
            </a:r>
            <a:r>
              <a:rPr lang="en-US" dirty="0"/>
              <a:t>.</a:t>
            </a:r>
          </a:p>
          <a:p>
            <a:pPr lvl="1"/>
            <a:endParaRPr lang="en-US" dirty="0"/>
          </a:p>
        </p:txBody>
      </p:sp>
    </p:spTree>
    <p:extLst>
      <p:ext uri="{BB962C8B-B14F-4D97-AF65-F5344CB8AC3E}">
        <p14:creationId xmlns:p14="http://schemas.microsoft.com/office/powerpoint/2010/main" val="458926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 kidding! I hate jokes.</a:t>
            </a:r>
            <a:endParaRPr lang="en-US" dirty="0"/>
          </a:p>
        </p:txBody>
      </p:sp>
      <p:sp>
        <p:nvSpPr>
          <p:cNvPr id="3" name="Content Placeholder 2"/>
          <p:cNvSpPr>
            <a:spLocks noGrp="1"/>
          </p:cNvSpPr>
          <p:nvPr>
            <p:ph idx="1"/>
          </p:nvPr>
        </p:nvSpPr>
        <p:spPr/>
        <p:txBody>
          <a:bodyPr/>
          <a:lstStyle/>
          <a:p>
            <a:r>
              <a:rPr lang="en-US" dirty="0" smtClean="0"/>
              <a:t>Ok, Calm down.</a:t>
            </a:r>
          </a:p>
          <a:p>
            <a:r>
              <a:rPr lang="en-US" dirty="0" smtClean="0"/>
              <a:t>Git is a tool that can help you with software development.</a:t>
            </a:r>
          </a:p>
          <a:p>
            <a:r>
              <a:rPr lang="en-US" dirty="0" smtClean="0"/>
              <a:t>It helps you track how your project changes over time, and in case you screw up, lets you fix stuff </a:t>
            </a:r>
            <a:r>
              <a:rPr lang="en-US" dirty="0" err="1" smtClean="0"/>
              <a:t>everytime</a:t>
            </a:r>
            <a:r>
              <a:rPr lang="en-US" dirty="0" smtClean="0"/>
              <a:t>. Well, almost </a:t>
            </a:r>
            <a:r>
              <a:rPr lang="en-US" dirty="0" err="1" smtClean="0"/>
              <a:t>everytime</a:t>
            </a:r>
            <a:r>
              <a:rPr lang="en-US" dirty="0" smtClean="0"/>
              <a:t>.</a:t>
            </a:r>
          </a:p>
          <a:p>
            <a:endParaRPr lang="en-US" dirty="0"/>
          </a:p>
          <a:p>
            <a:r>
              <a:rPr lang="en-US" dirty="0" smtClean="0"/>
              <a:t>GitHub on the other hand is, well, a website?</a:t>
            </a:r>
            <a:endParaRPr lang="en-US" dirty="0"/>
          </a:p>
        </p:txBody>
      </p:sp>
    </p:spTree>
    <p:extLst>
      <p:ext uri="{BB962C8B-B14F-4D97-AF65-F5344CB8AC3E}">
        <p14:creationId xmlns:p14="http://schemas.microsoft.com/office/powerpoint/2010/main" val="35659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Git do?</a:t>
            </a:r>
            <a:endParaRPr lang="en-US" dirty="0"/>
          </a:p>
        </p:txBody>
      </p:sp>
      <p:sp>
        <p:nvSpPr>
          <p:cNvPr id="3" name="Content Placeholder 2"/>
          <p:cNvSpPr>
            <a:spLocks noGrp="1"/>
          </p:cNvSpPr>
          <p:nvPr>
            <p:ph idx="1"/>
          </p:nvPr>
        </p:nvSpPr>
        <p:spPr/>
        <p:txBody>
          <a:bodyPr/>
          <a:lstStyle/>
          <a:p>
            <a:r>
              <a:rPr lang="en-US" dirty="0" smtClean="0"/>
              <a:t>Allows you to add files to be tracked, and saves snapshots of these files at a given time</a:t>
            </a:r>
          </a:p>
          <a:p>
            <a:r>
              <a:rPr lang="en-US" dirty="0" smtClean="0"/>
              <a:t>Allows you to go back to a particular snapshot of a file which was saved in the past.</a:t>
            </a:r>
          </a:p>
          <a:p>
            <a:r>
              <a:rPr lang="en-US" dirty="0" smtClean="0"/>
              <a:t>Allows you to see who made what changes, and save or rollback changes made by others.</a:t>
            </a:r>
          </a:p>
          <a:p>
            <a:r>
              <a:rPr lang="en-US" dirty="0" smtClean="0"/>
              <a:t>Gives a clean mechanism to organize changes in a software project and bring harmony to the pandemonium.</a:t>
            </a:r>
            <a:endParaRPr lang="en-US" dirty="0"/>
          </a:p>
        </p:txBody>
      </p:sp>
    </p:spTree>
    <p:extLst>
      <p:ext uri="{BB962C8B-B14F-4D97-AF65-F5344CB8AC3E}">
        <p14:creationId xmlns:p14="http://schemas.microsoft.com/office/powerpoint/2010/main" val="965243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t>
            </a:r>
            <a:r>
              <a:rPr lang="en-US" dirty="0" smtClean="0"/>
              <a:t>Git NOT </a:t>
            </a:r>
            <a:r>
              <a:rPr lang="en-US" dirty="0"/>
              <a:t>do?</a:t>
            </a:r>
          </a:p>
        </p:txBody>
      </p:sp>
      <p:sp>
        <p:nvSpPr>
          <p:cNvPr id="3" name="Content Placeholder 2"/>
          <p:cNvSpPr>
            <a:spLocks noGrp="1"/>
          </p:cNvSpPr>
          <p:nvPr>
            <p:ph idx="1"/>
          </p:nvPr>
        </p:nvSpPr>
        <p:spPr/>
        <p:txBody>
          <a:bodyPr/>
          <a:lstStyle/>
          <a:p>
            <a:r>
              <a:rPr lang="en-US" dirty="0" smtClean="0"/>
              <a:t>Make you a better programmer or coder, or whatever you call yourself.</a:t>
            </a:r>
          </a:p>
          <a:p>
            <a:r>
              <a:rPr lang="en-US" dirty="0" smtClean="0"/>
              <a:t>Guarantee that you will never lose work/code. (Not kidding, if you are interested, I can show at least 3 ways of losing all your data or getting stuck in limbo using git).</a:t>
            </a:r>
          </a:p>
          <a:p>
            <a:r>
              <a:rPr lang="en-US" dirty="0" smtClean="0"/>
              <a:t>Force best practices </a:t>
            </a:r>
            <a:r>
              <a:rPr lang="en-US" dirty="0" smtClean="0">
                <a:sym typeface="Wingdings"/>
              </a:rPr>
              <a:t></a:t>
            </a:r>
            <a:r>
              <a:rPr lang="en-US" dirty="0" smtClean="0"/>
              <a:t>There’s a reason it’s called practice.</a:t>
            </a:r>
          </a:p>
          <a:p>
            <a:endParaRPr lang="en-US" dirty="0"/>
          </a:p>
        </p:txBody>
      </p:sp>
    </p:spTree>
    <p:extLst>
      <p:ext uri="{BB962C8B-B14F-4D97-AF65-F5344CB8AC3E}">
        <p14:creationId xmlns:p14="http://schemas.microsoft.com/office/powerpoint/2010/main" val="115458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terminology</a:t>
            </a:r>
            <a:endParaRPr lang="en-US" dirty="0"/>
          </a:p>
        </p:txBody>
      </p:sp>
      <p:sp>
        <p:nvSpPr>
          <p:cNvPr id="3" name="Content Placeholder 2"/>
          <p:cNvSpPr>
            <a:spLocks noGrp="1"/>
          </p:cNvSpPr>
          <p:nvPr>
            <p:ph idx="1"/>
          </p:nvPr>
        </p:nvSpPr>
        <p:spPr/>
        <p:txBody>
          <a:bodyPr/>
          <a:lstStyle/>
          <a:p>
            <a:r>
              <a:rPr lang="en-US" i="1" dirty="0" smtClean="0"/>
              <a:t>Remote:</a:t>
            </a:r>
            <a:r>
              <a:rPr lang="en-US" dirty="0" smtClean="0"/>
              <a:t> Fancy term for ‘Server’.</a:t>
            </a:r>
          </a:p>
          <a:p>
            <a:r>
              <a:rPr lang="en-US" i="1" dirty="0" smtClean="0"/>
              <a:t>Branch:</a:t>
            </a:r>
            <a:r>
              <a:rPr lang="en-US" dirty="0" smtClean="0"/>
              <a:t> Set of snapshots in a particular sequence.</a:t>
            </a:r>
          </a:p>
          <a:p>
            <a:r>
              <a:rPr lang="en-US" i="1" dirty="0" smtClean="0"/>
              <a:t>Master:</a:t>
            </a:r>
            <a:r>
              <a:rPr lang="en-US" dirty="0" smtClean="0"/>
              <a:t> Fancy term for ‘main branch’.</a:t>
            </a:r>
          </a:p>
          <a:p>
            <a:r>
              <a:rPr lang="en-US" i="1" dirty="0" smtClean="0"/>
              <a:t>Fork:</a:t>
            </a:r>
            <a:r>
              <a:rPr lang="en-US" dirty="0" smtClean="0"/>
              <a:t> Fancy term for ‘copying someone’s work and continuing on it’.</a:t>
            </a:r>
          </a:p>
          <a:p>
            <a:r>
              <a:rPr lang="en-US" i="1" dirty="0"/>
              <a:t>Merge:</a:t>
            </a:r>
            <a:r>
              <a:rPr lang="en-US" dirty="0"/>
              <a:t> Combining the changes to make it whole</a:t>
            </a:r>
            <a:r>
              <a:rPr lang="en-US" dirty="0" smtClean="0"/>
              <a:t>.</a:t>
            </a:r>
          </a:p>
          <a:p>
            <a:r>
              <a:rPr lang="en-US" i="1" dirty="0" smtClean="0"/>
              <a:t>Pull Request:</a:t>
            </a:r>
            <a:r>
              <a:rPr lang="en-US" dirty="0" smtClean="0"/>
              <a:t> Asking someone to merge your changes with their branch.</a:t>
            </a:r>
          </a:p>
          <a:p>
            <a:endParaRPr lang="en-US" dirty="0"/>
          </a:p>
        </p:txBody>
      </p:sp>
    </p:spTree>
    <p:extLst>
      <p:ext uri="{BB962C8B-B14F-4D97-AF65-F5344CB8AC3E}">
        <p14:creationId xmlns:p14="http://schemas.microsoft.com/office/powerpoint/2010/main" val="410785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Crash Course in Graph Theory</a:t>
            </a:r>
            <a:endParaRPr lang="en-US" dirty="0"/>
          </a:p>
        </p:txBody>
      </p:sp>
      <p:sp>
        <p:nvSpPr>
          <p:cNvPr id="3" name="Content Placeholder 2"/>
          <p:cNvSpPr>
            <a:spLocks noGrp="1"/>
          </p:cNvSpPr>
          <p:nvPr>
            <p:ph idx="1"/>
          </p:nvPr>
        </p:nvSpPr>
        <p:spPr/>
        <p:txBody>
          <a:bodyPr/>
          <a:lstStyle/>
          <a:p>
            <a:r>
              <a:rPr lang="en-US" dirty="0" smtClean="0"/>
              <a:t>Nodes, Edges, Direction.</a:t>
            </a:r>
          </a:p>
          <a:p>
            <a:r>
              <a:rPr lang="en-US" dirty="0" smtClean="0"/>
              <a:t>There is nothing more on this slide. Better listen carefully to me.</a:t>
            </a:r>
            <a:endParaRPr lang="en-US" dirty="0"/>
          </a:p>
        </p:txBody>
      </p:sp>
    </p:spTree>
    <p:extLst>
      <p:ext uri="{BB962C8B-B14F-4D97-AF65-F5344CB8AC3E}">
        <p14:creationId xmlns:p14="http://schemas.microsoft.com/office/powerpoint/2010/main" val="96129850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909</TotalTime>
  <Words>2069</Words>
  <Application>Microsoft Macintosh PowerPoint</Application>
  <PresentationFormat>Widescreen</PresentationFormat>
  <Paragraphs>195</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Corbel</vt:lpstr>
      <vt:lpstr>Wingdings</vt:lpstr>
      <vt:lpstr>Depth</vt:lpstr>
      <vt:lpstr>Let’s Git Gud</vt:lpstr>
      <vt:lpstr>Disclaimer</vt:lpstr>
      <vt:lpstr>What do you need to follow this?</vt:lpstr>
      <vt:lpstr>What’s all the fuss about?</vt:lpstr>
      <vt:lpstr>Stop kidding! I hate jokes.</vt:lpstr>
      <vt:lpstr>What does Git do?</vt:lpstr>
      <vt:lpstr>What does Git NOT do?</vt:lpstr>
      <vt:lpstr>Some terminology</vt:lpstr>
      <vt:lpstr>Crash Course in Graph Theory</vt:lpstr>
      <vt:lpstr>Git – Single Player Mode</vt:lpstr>
      <vt:lpstr>Basic Git Commands</vt:lpstr>
      <vt:lpstr>Basic Git Commands - Continued</vt:lpstr>
      <vt:lpstr>Basic Git Commands - Continued</vt:lpstr>
      <vt:lpstr>Unspoken Truth: Git ain’t for loners</vt:lpstr>
      <vt:lpstr>Distributed Git</vt:lpstr>
      <vt:lpstr>Branching – Gits collaboration mech</vt:lpstr>
      <vt:lpstr>So what does creating a branch do?</vt:lpstr>
      <vt:lpstr>The real fun in branches</vt:lpstr>
      <vt:lpstr>But wait, there is more..</vt:lpstr>
      <vt:lpstr>Merge Conflicts are scary, boo!</vt:lpstr>
      <vt:lpstr>Ok, but what about rebasing?</vt:lpstr>
      <vt:lpstr>Rebasing</vt:lpstr>
      <vt:lpstr>What if, not?</vt:lpstr>
      <vt:lpstr>Ok, how do you push stuff?</vt:lpstr>
      <vt:lpstr>Exploiting the most out of GitHub</vt:lpstr>
      <vt:lpstr>Examples of good Commit messages</vt:lpstr>
      <vt:lpstr>Advanced Git – Not kidding</vt:lpstr>
      <vt:lpstr>Creating aliases</vt:lpstr>
      <vt:lpstr>List of aliases I have done:</vt:lpstr>
      <vt:lpstr>(Really) Advanced Git – Proceed with caution</vt:lpstr>
      <vt:lpstr>I don’t like my changes</vt:lpstr>
      <vt:lpstr>Total Re(call)set – even after you get committed </vt:lpstr>
      <vt:lpstr>iRebase – Not an Apple product</vt:lpstr>
      <vt:lpstr>iRebase – Continued</vt:lpstr>
      <vt:lpstr>So what? Not really dangerous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Sai Prashanth Chandramouli (Student)</dc:creator>
  <cp:lastModifiedBy>Sai Prashanth Chandramouli (Student)</cp:lastModifiedBy>
  <cp:revision>116</cp:revision>
  <dcterms:created xsi:type="dcterms:W3CDTF">2015-10-25T09:08:40Z</dcterms:created>
  <dcterms:modified xsi:type="dcterms:W3CDTF">2015-10-27T23:14:13Z</dcterms:modified>
</cp:coreProperties>
</file>