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7" r:id="rId5"/>
    <p:sldId id="268" r:id="rId6"/>
    <p:sldId id="269" r:id="rId7"/>
    <p:sldId id="270" r:id="rId8"/>
    <p:sldId id="272" r:id="rId9"/>
    <p:sldId id="271" r:id="rId10"/>
    <p:sldId id="274" r:id="rId11"/>
    <p:sldId id="260" r:id="rId12"/>
    <p:sldId id="261" r:id="rId13"/>
    <p:sldId id="263" r:id="rId14"/>
    <p:sldId id="264" r:id="rId15"/>
    <p:sldId id="265" r:id="rId16"/>
    <p:sldId id="266" r:id="rId17"/>
    <p:sldId id="281" r:id="rId18"/>
    <p:sldId id="273" r:id="rId19"/>
    <p:sldId id="278" r:id="rId20"/>
    <p:sldId id="279" r:id="rId21"/>
    <p:sldId id="280" r:id="rId22"/>
    <p:sldId id="275" r:id="rId23"/>
    <p:sldId id="276" r:id="rId24"/>
    <p:sldId id="277"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p:restoredTop sz="94595"/>
  </p:normalViewPr>
  <p:slideViewPr>
    <p:cSldViewPr snapToGrid="0" snapToObjects="1">
      <p:cViewPr varScale="1">
        <p:scale>
          <a:sx n="141" d="100"/>
          <a:sy n="141" d="100"/>
        </p:scale>
        <p:origin x="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2/5/16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2/5/16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2/5/16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2/5/16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2/5/16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2/5/16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2/5/16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2/5/16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2/5/16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2/5/16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2/5/16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2/5/16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2/5/16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2/5/16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2/5/16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2/5/16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2/5/16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2/5/16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inyurl.com/zwsg5ku" TargetMode="External"/><Relationship Id="rId4" Type="http://schemas.openxmlformats.org/officeDocument/2006/relationships/hyperlink" Target="https://thinkster.io/a-better-way-to-learn-angularjs" TargetMode="External"/><Relationship Id="rId5" Type="http://schemas.openxmlformats.org/officeDocument/2006/relationships/hyperlink" Target="http://jqexercise.droppages.com/" TargetMode="External"/><Relationship Id="rId1" Type="http://schemas.openxmlformats.org/officeDocument/2006/relationships/slideLayout" Target="../slideLayouts/slideLayout2.xml"/><Relationship Id="rId2" Type="http://schemas.openxmlformats.org/officeDocument/2006/relationships/hyperlink" Target="http://www.amazon.com/Professional-JavaScript-Developers-Nicholas-Zakas/dp/111802669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ozilla/fxa-password-strength-checker/blob/master/src/passwordcheck.j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npmjs.com/" TargetMode="External"/><Relationship Id="rId4" Type="http://schemas.openxmlformats.org/officeDocument/2006/relationships/hyperlink" Target="http://jshint.com/" TargetMode="External"/><Relationship Id="rId1" Type="http://schemas.openxmlformats.org/officeDocument/2006/relationships/slideLayout" Target="../slideLayouts/slideLayout2.xml"/><Relationship Id="rId2" Type="http://schemas.openxmlformats.org/officeDocument/2006/relationships/hyperlink" Target="https://developer.mozilla.org/en-US/docs/Web/JavaScrip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runtjs.com/" TargetMode="External"/><Relationship Id="rId3" Type="http://schemas.openxmlformats.org/officeDocument/2006/relationships/hyperlink" Target="http://gulpjs.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ochajs.org/" TargetMode="External"/><Relationship Id="rId3" Type="http://schemas.openxmlformats.org/officeDocument/2006/relationships/hyperlink" Target="http://chaijs.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55187"/>
            <a:ext cx="8825658" cy="2677648"/>
          </a:xfrm>
        </p:spPr>
        <p:txBody>
          <a:bodyPr/>
          <a:lstStyle/>
          <a:p>
            <a:r>
              <a:rPr lang="en-US" dirty="0" smtClean="0"/>
              <a:t>JavaScript: The Beginning	</a:t>
            </a:r>
            <a:endParaRPr lang="en-US" dirty="0"/>
          </a:p>
        </p:txBody>
      </p:sp>
      <p:sp>
        <p:nvSpPr>
          <p:cNvPr id="3" name="Subtitle 2"/>
          <p:cNvSpPr>
            <a:spLocks noGrp="1"/>
          </p:cNvSpPr>
          <p:nvPr>
            <p:ph type="subTitle" idx="1"/>
          </p:nvPr>
        </p:nvSpPr>
        <p:spPr>
          <a:xfrm>
            <a:off x="1154955" y="3041176"/>
            <a:ext cx="8825658" cy="2341051"/>
          </a:xfrm>
        </p:spPr>
        <p:txBody>
          <a:bodyPr>
            <a:normAutofit/>
          </a:bodyPr>
          <a:lstStyle/>
          <a:p>
            <a:pPr algn="ctr"/>
            <a:r>
              <a:rPr lang="en-US" dirty="0">
                <a:solidFill>
                  <a:schemeClr val="bg1"/>
                </a:solidFill>
              </a:rPr>
              <a:t>Sai Prashanth </a:t>
            </a:r>
            <a:r>
              <a:rPr lang="en-US" dirty="0" smtClean="0">
                <a:solidFill>
                  <a:schemeClr val="bg1"/>
                </a:solidFill>
              </a:rPr>
              <a:t>Chandramouli</a:t>
            </a:r>
          </a:p>
          <a:p>
            <a:pPr algn="ctr"/>
            <a:r>
              <a:rPr lang="en-US" dirty="0" smtClean="0">
                <a:solidFill>
                  <a:schemeClr val="bg1"/>
                </a:solidFill>
              </a:rPr>
              <a:t>Masters Grad, ASU</a:t>
            </a:r>
            <a:endParaRPr lang="en-US" dirty="0">
              <a:solidFill>
                <a:schemeClr val="bg1"/>
              </a:solidFill>
            </a:endParaRPr>
          </a:p>
          <a:p>
            <a:pPr algn="ctr"/>
            <a:r>
              <a:rPr lang="en-US" dirty="0" err="1" smtClean="0">
                <a:solidFill>
                  <a:schemeClr val="bg1"/>
                </a:solidFill>
              </a:rPr>
              <a:t>Github</a:t>
            </a:r>
            <a:r>
              <a:rPr lang="en-US" dirty="0">
                <a:solidFill>
                  <a:schemeClr val="bg1"/>
                </a:solidFill>
              </a:rPr>
              <a:t>: TDA</a:t>
            </a:r>
          </a:p>
          <a:p>
            <a:pPr algn="ctr"/>
            <a:r>
              <a:rPr lang="en-US" dirty="0">
                <a:solidFill>
                  <a:schemeClr val="bg1"/>
                </a:solidFill>
              </a:rPr>
              <a:t>E-mail: </a:t>
            </a:r>
            <a:r>
              <a:rPr lang="en-US" dirty="0" smtClean="0">
                <a:solidFill>
                  <a:schemeClr val="bg1"/>
                </a:solidFill>
              </a:rPr>
              <a:t>schand31@asu.edu</a:t>
            </a:r>
            <a:endParaRPr lang="en-US" dirty="0">
              <a:solidFill>
                <a:schemeClr val="bg1"/>
              </a:solidFill>
            </a:endParaRPr>
          </a:p>
          <a:p>
            <a:endParaRPr lang="en-US" dirty="0"/>
          </a:p>
        </p:txBody>
      </p:sp>
    </p:spTree>
    <p:extLst>
      <p:ext uri="{BB962C8B-B14F-4D97-AF65-F5344CB8AC3E}">
        <p14:creationId xmlns:p14="http://schemas.microsoft.com/office/powerpoint/2010/main" val="138361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I </a:t>
            </a:r>
            <a:r>
              <a:rPr lang="en-US" dirty="0" err="1" smtClean="0"/>
              <a:t>wannnt</a:t>
            </a:r>
            <a:r>
              <a:rPr lang="en-US" dirty="0" smtClean="0"/>
              <a:t> frameworks!!</a:t>
            </a:r>
            <a:endParaRPr lang="en-US" dirty="0"/>
          </a:p>
        </p:txBody>
      </p:sp>
      <p:sp>
        <p:nvSpPr>
          <p:cNvPr id="3" name="Content Placeholder 2"/>
          <p:cNvSpPr>
            <a:spLocks noGrp="1"/>
          </p:cNvSpPr>
          <p:nvPr>
            <p:ph idx="1"/>
          </p:nvPr>
        </p:nvSpPr>
        <p:spPr/>
        <p:txBody>
          <a:bodyPr/>
          <a:lstStyle/>
          <a:p>
            <a:r>
              <a:rPr lang="en-US" dirty="0" smtClean="0"/>
              <a:t>Hey, no one said anything about not using them, in fact, I advise that you learn and use at least one major framework.</a:t>
            </a:r>
          </a:p>
          <a:p>
            <a:r>
              <a:rPr lang="en-US" dirty="0" smtClean="0"/>
              <a:t>Vanilla JS </a:t>
            </a:r>
            <a:r>
              <a:rPr lang="en-US" dirty="0"/>
              <a:t>and </a:t>
            </a:r>
            <a:r>
              <a:rPr lang="en-US" dirty="0" err="1"/>
              <a:t>Node.js</a:t>
            </a:r>
            <a:r>
              <a:rPr lang="en-US" dirty="0"/>
              <a:t>: http://</a:t>
            </a:r>
            <a:r>
              <a:rPr lang="en-US" dirty="0" err="1"/>
              <a:t>nodeschool.io</a:t>
            </a:r>
            <a:r>
              <a:rPr lang="en-US" dirty="0"/>
              <a:t>/ </a:t>
            </a:r>
            <a:endParaRPr lang="en-US" dirty="0" smtClean="0"/>
          </a:p>
          <a:p>
            <a:pPr lvl="1"/>
            <a:r>
              <a:rPr lang="en-US" b="1" u="sng" dirty="0" smtClean="0">
                <a:solidFill>
                  <a:schemeClr val="tx1"/>
                </a:solidFill>
                <a:hlinkClick r:id="rId2"/>
              </a:rPr>
              <a:t>Pro JS for Web developers </a:t>
            </a:r>
            <a:r>
              <a:rPr lang="en-US" dirty="0" smtClean="0">
                <a:solidFill>
                  <a:schemeClr val="tx1"/>
                </a:solidFill>
                <a:hlinkClick r:id="rId2"/>
              </a:rPr>
              <a:t>: http</a:t>
            </a:r>
            <a:r>
              <a:rPr lang="en-US" dirty="0">
                <a:solidFill>
                  <a:schemeClr val="tx1"/>
                </a:solidFill>
                <a:hlinkClick r:id="rId2"/>
              </a:rPr>
              <a:t>://</a:t>
            </a:r>
            <a:r>
              <a:rPr lang="en-US" dirty="0" smtClean="0">
                <a:solidFill>
                  <a:schemeClr val="tx1"/>
                </a:solidFill>
                <a:hlinkClick r:id="rId2"/>
              </a:rPr>
              <a:t>www.amazon.com/Professional-JavaScript-Developers-Nicholas-Zakas/dp/1118026691</a:t>
            </a:r>
            <a:endParaRPr lang="en-US" dirty="0" smtClean="0">
              <a:solidFill>
                <a:schemeClr val="tx1"/>
              </a:solidFill>
            </a:endParaRPr>
          </a:p>
          <a:p>
            <a:pPr lvl="1"/>
            <a:r>
              <a:rPr lang="en-US" b="1" u="sng" dirty="0" smtClean="0">
                <a:solidFill>
                  <a:schemeClr val="tx1"/>
                </a:solidFill>
                <a:hlinkClick r:id="rId3"/>
              </a:rPr>
              <a:t>JS: The Definitive Guide </a:t>
            </a:r>
            <a:r>
              <a:rPr lang="en-US" u="sng" dirty="0" smtClean="0">
                <a:solidFill>
                  <a:schemeClr val="tx1"/>
                </a:solidFill>
                <a:hlinkClick r:id="rId3"/>
              </a:rPr>
              <a:t>- http</a:t>
            </a:r>
            <a:r>
              <a:rPr lang="en-US" u="sng" dirty="0">
                <a:solidFill>
                  <a:schemeClr val="tx1"/>
                </a:solidFill>
                <a:hlinkClick r:id="rId3"/>
              </a:rPr>
              <a:t>://</a:t>
            </a:r>
            <a:r>
              <a:rPr lang="en-US" u="sng" dirty="0" smtClean="0">
                <a:solidFill>
                  <a:schemeClr val="tx1"/>
                </a:solidFill>
                <a:hlinkClick r:id="rId3"/>
              </a:rPr>
              <a:t>tinyurl.com/zwsg5k</a:t>
            </a:r>
            <a:r>
              <a:rPr lang="en-US" u="sng" dirty="0" smtClean="0">
                <a:solidFill>
                  <a:schemeClr val="tx1"/>
                </a:solidFill>
              </a:rPr>
              <a:t>u</a:t>
            </a:r>
          </a:p>
          <a:p>
            <a:pPr lvl="1"/>
            <a:r>
              <a:rPr lang="en-US" b="1" dirty="0" smtClean="0">
                <a:solidFill>
                  <a:schemeClr val="tx1"/>
                </a:solidFill>
              </a:rPr>
              <a:t>JS: The Good Parts -  </a:t>
            </a:r>
            <a:r>
              <a:rPr lang="en-US" dirty="0" smtClean="0">
                <a:solidFill>
                  <a:schemeClr val="tx1"/>
                </a:solidFill>
              </a:rPr>
              <a:t>http</a:t>
            </a:r>
            <a:r>
              <a:rPr lang="en-US" dirty="0">
                <a:solidFill>
                  <a:schemeClr val="tx1"/>
                </a:solidFill>
              </a:rPr>
              <a:t>://</a:t>
            </a:r>
            <a:r>
              <a:rPr lang="en-US" dirty="0" err="1">
                <a:solidFill>
                  <a:schemeClr val="tx1"/>
                </a:solidFill>
              </a:rPr>
              <a:t>tinyurl.com</a:t>
            </a:r>
            <a:r>
              <a:rPr lang="en-US" dirty="0">
                <a:solidFill>
                  <a:schemeClr val="tx1"/>
                </a:solidFill>
              </a:rPr>
              <a:t>/hmu4zfb</a:t>
            </a:r>
            <a:endParaRPr lang="en-US" dirty="0" smtClean="0">
              <a:solidFill>
                <a:schemeClr val="tx1"/>
              </a:solidFill>
            </a:endParaRPr>
          </a:p>
          <a:p>
            <a:r>
              <a:rPr lang="en-US" dirty="0" smtClean="0"/>
              <a:t>AngularJS</a:t>
            </a:r>
            <a:r>
              <a:rPr lang="en-US" dirty="0"/>
              <a:t>: </a:t>
            </a:r>
            <a:r>
              <a:rPr lang="en-US" dirty="0">
                <a:hlinkClick r:id="rId4"/>
              </a:rPr>
              <a:t>https://</a:t>
            </a:r>
            <a:r>
              <a:rPr lang="en-US" dirty="0" smtClean="0">
                <a:hlinkClick r:id="rId4"/>
              </a:rPr>
              <a:t>thinkster.io/a-better-way-to-learn-angularjs</a:t>
            </a:r>
            <a:endParaRPr lang="en-US" dirty="0" smtClean="0"/>
          </a:p>
          <a:p>
            <a:r>
              <a:rPr lang="en-US" dirty="0" err="1" smtClean="0"/>
              <a:t>Jquery</a:t>
            </a:r>
            <a:r>
              <a:rPr lang="en-US" dirty="0"/>
              <a:t>:  </a:t>
            </a:r>
            <a:r>
              <a:rPr lang="en-US" dirty="0">
                <a:hlinkClick r:id="rId5"/>
              </a:rPr>
              <a:t>http://jqexercise.droppages.com</a:t>
            </a:r>
            <a:r>
              <a:rPr lang="en-US" dirty="0" smtClean="0">
                <a:hlinkClick r:id="rId5"/>
              </a:rPr>
              <a:t>/</a:t>
            </a:r>
            <a:r>
              <a:rPr lang="en-US" dirty="0" smtClean="0"/>
              <a:t> </a:t>
            </a:r>
            <a:r>
              <a:rPr lang="en-US" dirty="0" smtClean="0">
                <a:sym typeface="Wingdings"/>
              </a:rPr>
              <a:t> Super fun.</a:t>
            </a:r>
            <a:endParaRPr lang="en-US" dirty="0" smtClean="0"/>
          </a:p>
          <a:p>
            <a:pPr lvl="1"/>
            <a:endParaRPr lang="en-US" dirty="0"/>
          </a:p>
        </p:txBody>
      </p:sp>
    </p:spTree>
    <p:extLst>
      <p:ext uri="{BB962C8B-B14F-4D97-AF65-F5344CB8AC3E}">
        <p14:creationId xmlns:p14="http://schemas.microsoft.com/office/powerpoint/2010/main" val="33486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Basics – Breeze through</a:t>
            </a:r>
            <a:endParaRPr lang="en-US" dirty="0"/>
          </a:p>
        </p:txBody>
      </p:sp>
      <p:sp>
        <p:nvSpPr>
          <p:cNvPr id="3" name="Content Placeholder 2"/>
          <p:cNvSpPr>
            <a:spLocks noGrp="1"/>
          </p:cNvSpPr>
          <p:nvPr>
            <p:ph idx="1"/>
          </p:nvPr>
        </p:nvSpPr>
        <p:spPr/>
        <p:txBody>
          <a:bodyPr/>
          <a:lstStyle/>
          <a:p>
            <a:r>
              <a:rPr lang="en-US" dirty="0" smtClean="0"/>
              <a:t>Types:</a:t>
            </a:r>
          </a:p>
          <a:p>
            <a:pPr lvl="1"/>
            <a:r>
              <a:rPr lang="en-US" dirty="0" smtClean="0"/>
              <a:t>Integer</a:t>
            </a:r>
          </a:p>
          <a:p>
            <a:pPr lvl="1"/>
            <a:r>
              <a:rPr lang="en-US" dirty="0" smtClean="0"/>
              <a:t>String</a:t>
            </a:r>
          </a:p>
          <a:p>
            <a:pPr lvl="1"/>
            <a:r>
              <a:rPr lang="en-US" dirty="0" smtClean="0"/>
              <a:t>Boolean</a:t>
            </a:r>
          </a:p>
          <a:p>
            <a:pPr lvl="1"/>
            <a:r>
              <a:rPr lang="en-US" dirty="0" smtClean="0"/>
              <a:t>Object</a:t>
            </a:r>
          </a:p>
          <a:p>
            <a:pPr lvl="1"/>
            <a:r>
              <a:rPr lang="en-US" dirty="0" smtClean="0"/>
              <a:t>Functions</a:t>
            </a:r>
            <a:endParaRPr lang="en-US" dirty="0"/>
          </a:p>
        </p:txBody>
      </p:sp>
    </p:spTree>
    <p:extLst>
      <p:ext uri="{BB962C8B-B14F-4D97-AF65-F5344CB8AC3E}">
        <p14:creationId xmlns:p14="http://schemas.microsoft.com/office/powerpoint/2010/main" val="1060341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Basics</a:t>
            </a:r>
            <a:endParaRPr lang="en-US" dirty="0"/>
          </a:p>
        </p:txBody>
      </p:sp>
      <p:sp>
        <p:nvSpPr>
          <p:cNvPr id="3" name="Content Placeholder 2"/>
          <p:cNvSpPr>
            <a:spLocks noGrp="1"/>
          </p:cNvSpPr>
          <p:nvPr>
            <p:ph idx="1"/>
          </p:nvPr>
        </p:nvSpPr>
        <p:spPr/>
        <p:txBody>
          <a:bodyPr/>
          <a:lstStyle/>
          <a:p>
            <a:r>
              <a:rPr lang="en-US" dirty="0" smtClean="0"/>
              <a:t>Functions in JS can be declared in four ways:</a:t>
            </a:r>
          </a:p>
          <a:p>
            <a:pPr lvl="1"/>
            <a:r>
              <a:rPr lang="en-US" dirty="0" smtClean="0"/>
              <a:t>Regular</a:t>
            </a:r>
          </a:p>
          <a:p>
            <a:pPr lvl="1"/>
            <a:r>
              <a:rPr lang="en-US" dirty="0" smtClean="0"/>
              <a:t>Function Expressions</a:t>
            </a:r>
          </a:p>
          <a:p>
            <a:pPr lvl="1"/>
            <a:r>
              <a:rPr lang="en-US" dirty="0" smtClean="0"/>
              <a:t>Function Literals</a:t>
            </a:r>
          </a:p>
          <a:p>
            <a:pPr lvl="1"/>
            <a:r>
              <a:rPr lang="en-US" dirty="0" smtClean="0"/>
              <a:t>Anonymous Functions</a:t>
            </a:r>
            <a:endParaRPr lang="en-US" dirty="0"/>
          </a:p>
        </p:txBody>
      </p:sp>
    </p:spTree>
    <p:extLst>
      <p:ext uri="{BB962C8B-B14F-4D97-AF65-F5344CB8AC3E}">
        <p14:creationId xmlns:p14="http://schemas.microsoft.com/office/powerpoint/2010/main" val="358010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Basics</a:t>
            </a:r>
            <a:endParaRPr lang="en-US" dirty="0"/>
          </a:p>
        </p:txBody>
      </p:sp>
      <p:sp>
        <p:nvSpPr>
          <p:cNvPr id="3" name="Content Placeholder 2"/>
          <p:cNvSpPr>
            <a:spLocks noGrp="1"/>
          </p:cNvSpPr>
          <p:nvPr>
            <p:ph idx="1"/>
          </p:nvPr>
        </p:nvSpPr>
        <p:spPr/>
        <p:txBody>
          <a:bodyPr/>
          <a:lstStyle/>
          <a:p>
            <a:r>
              <a:rPr lang="en-US" dirty="0" smtClean="0"/>
              <a:t>Objects in JS are weird.</a:t>
            </a:r>
          </a:p>
          <a:p>
            <a:r>
              <a:rPr lang="en-US" dirty="0" smtClean="0"/>
              <a:t>Objects are like classes.</a:t>
            </a:r>
          </a:p>
          <a:p>
            <a:r>
              <a:rPr lang="en-US" dirty="0" smtClean="0"/>
              <a:t>They are NOT classes.</a:t>
            </a:r>
          </a:p>
          <a:p>
            <a:r>
              <a:rPr lang="en-US" dirty="0" smtClean="0"/>
              <a:t>Inheritance is not really there, but is doable.</a:t>
            </a:r>
          </a:p>
          <a:p>
            <a:endParaRPr lang="en-US" dirty="0" smtClean="0"/>
          </a:p>
          <a:p>
            <a:endParaRPr lang="en-US" dirty="0"/>
          </a:p>
        </p:txBody>
      </p:sp>
    </p:spTree>
    <p:extLst>
      <p:ext uri="{BB962C8B-B14F-4D97-AF65-F5344CB8AC3E}">
        <p14:creationId xmlns:p14="http://schemas.microsoft.com/office/powerpoint/2010/main" val="488730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Advanced</a:t>
            </a:r>
            <a:endParaRPr lang="en-US" dirty="0"/>
          </a:p>
        </p:txBody>
      </p:sp>
      <p:sp>
        <p:nvSpPr>
          <p:cNvPr id="3" name="Content Placeholder 2"/>
          <p:cNvSpPr>
            <a:spLocks noGrp="1"/>
          </p:cNvSpPr>
          <p:nvPr>
            <p:ph idx="1"/>
          </p:nvPr>
        </p:nvSpPr>
        <p:spPr/>
        <p:txBody>
          <a:bodyPr/>
          <a:lstStyle/>
          <a:p>
            <a:r>
              <a:rPr lang="en-US" dirty="0" smtClean="0"/>
              <a:t>Inheritance is possible.</a:t>
            </a:r>
          </a:p>
          <a:p>
            <a:r>
              <a:rPr lang="en-US" dirty="0" smtClean="0"/>
              <a:t>Adding methods and properties at runtime to ”Classes” is very much possible, and is in many cases, needed.</a:t>
            </a:r>
          </a:p>
          <a:p>
            <a:r>
              <a:rPr lang="en-US" dirty="0" smtClean="0"/>
              <a:t>Only add methods/properties to objects you create, and NOT built-in objects, be responsible!!</a:t>
            </a:r>
            <a:endParaRPr lang="en-US" dirty="0"/>
          </a:p>
        </p:txBody>
      </p:sp>
    </p:spTree>
    <p:extLst>
      <p:ext uri="{BB962C8B-B14F-4D97-AF65-F5344CB8AC3E}">
        <p14:creationId xmlns:p14="http://schemas.microsoft.com/office/powerpoint/2010/main" val="1617018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Advanced Closures</a:t>
            </a:r>
            <a:endParaRPr lang="en-US" dirty="0"/>
          </a:p>
        </p:txBody>
      </p:sp>
      <p:sp>
        <p:nvSpPr>
          <p:cNvPr id="3" name="Content Placeholder 2"/>
          <p:cNvSpPr>
            <a:spLocks noGrp="1"/>
          </p:cNvSpPr>
          <p:nvPr>
            <p:ph idx="1"/>
          </p:nvPr>
        </p:nvSpPr>
        <p:spPr/>
        <p:txBody>
          <a:bodyPr/>
          <a:lstStyle/>
          <a:p>
            <a:r>
              <a:rPr lang="en-US" dirty="0" smtClean="0"/>
              <a:t>What are closures?</a:t>
            </a:r>
          </a:p>
          <a:p>
            <a:r>
              <a:rPr lang="en-US" dirty="0" smtClean="0"/>
              <a:t>Closures are very very similar to inner classes, but are vastly different.</a:t>
            </a:r>
          </a:p>
          <a:p>
            <a:r>
              <a:rPr lang="en-US" dirty="0" smtClean="0"/>
              <a:t>Closures allow you to emulate private variables, and maintain state, like real classes and objects </a:t>
            </a:r>
            <a:r>
              <a:rPr lang="en-US" dirty="0" smtClean="0">
                <a:sym typeface="Wingdings"/>
              </a:rPr>
              <a:t>:)</a:t>
            </a:r>
          </a:p>
          <a:p>
            <a:r>
              <a:rPr lang="en-US" dirty="0" smtClean="0">
                <a:sym typeface="Wingdings"/>
              </a:rPr>
              <a:t>Closures are super useful, they are used in almost EVERY *decent* library ever written in JS.</a:t>
            </a:r>
          </a:p>
          <a:p>
            <a:r>
              <a:rPr lang="en-US" dirty="0" smtClean="0">
                <a:sym typeface="Wingdings"/>
              </a:rPr>
              <a:t>Do NOT claim you know JavaScript *until* you have a firm grasp of Closures.</a:t>
            </a:r>
            <a:endParaRPr lang="en-US" dirty="0"/>
          </a:p>
        </p:txBody>
      </p:sp>
    </p:spTree>
    <p:extLst>
      <p:ext uri="{BB962C8B-B14F-4D97-AF65-F5344CB8AC3E}">
        <p14:creationId xmlns:p14="http://schemas.microsoft.com/office/powerpoint/2010/main" val="138103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Mozilla Codebase</a:t>
            </a:r>
            <a:endParaRPr lang="en-US" dirty="0"/>
          </a:p>
        </p:txBody>
      </p:sp>
      <p:sp>
        <p:nvSpPr>
          <p:cNvPr id="3" name="Content Placeholder 2"/>
          <p:cNvSpPr>
            <a:spLocks noGrp="1"/>
          </p:cNvSpPr>
          <p:nvPr>
            <p:ph idx="1"/>
          </p:nvPr>
        </p:nvSpPr>
        <p:spPr/>
        <p:txBody>
          <a:bodyPr/>
          <a:lstStyle/>
          <a:p>
            <a:r>
              <a:rPr lang="en-US" dirty="0" smtClean="0"/>
              <a:t>Lets look at something I wrote over last summer at Mozilla:</a:t>
            </a:r>
          </a:p>
          <a:p>
            <a:pPr lvl="1"/>
            <a:r>
              <a:rPr lang="en-US" dirty="0">
                <a:hlinkClick r:id="rId2"/>
              </a:rPr>
              <a:t>https://</a:t>
            </a:r>
            <a:r>
              <a:rPr lang="en-US" dirty="0" smtClean="0">
                <a:hlinkClick r:id="rId2"/>
              </a:rPr>
              <a:t>github.com/mozilla/fxa-password-strength-checker/blob/master/src/passwordcheck.js</a:t>
            </a:r>
            <a:endParaRPr lang="en-US" dirty="0" smtClean="0"/>
          </a:p>
          <a:p>
            <a:pPr lvl="1"/>
            <a:endParaRPr lang="en-US" dirty="0"/>
          </a:p>
          <a:p>
            <a:r>
              <a:rPr lang="en-US" dirty="0" smtClean="0"/>
              <a:t>The copy I am using to demo right now(</a:t>
            </a:r>
            <a:r>
              <a:rPr lang="en-US" dirty="0" err="1" smtClean="0"/>
              <a:t>moz-pwsc.js</a:t>
            </a:r>
            <a:r>
              <a:rPr lang="en-US" dirty="0" smtClean="0"/>
              <a:t>) is in our home repo:</a:t>
            </a:r>
          </a:p>
          <a:p>
            <a:pPr lvl="1"/>
            <a:r>
              <a:rPr lang="en-US" dirty="0"/>
              <a:t>https://</a:t>
            </a:r>
            <a:r>
              <a:rPr lang="en-US" dirty="0" err="1"/>
              <a:t>github.com</a:t>
            </a:r>
            <a:r>
              <a:rPr lang="en-US" dirty="0"/>
              <a:t>/TDA/JavaScript-Presentation</a:t>
            </a:r>
          </a:p>
          <a:p>
            <a:pPr lvl="1"/>
            <a:endParaRPr lang="en-US" dirty="0"/>
          </a:p>
        </p:txBody>
      </p:sp>
    </p:spTree>
    <p:extLst>
      <p:ext uri="{BB962C8B-B14F-4D97-AF65-F5344CB8AC3E}">
        <p14:creationId xmlns:p14="http://schemas.microsoft.com/office/powerpoint/2010/main" val="1255937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754472" cy="706964"/>
          </a:xfrm>
        </p:spPr>
        <p:txBody>
          <a:bodyPr/>
          <a:lstStyle/>
          <a:p>
            <a:r>
              <a:rPr lang="en-US" dirty="0" smtClean="0"/>
              <a:t>Code Break: Lets build a Selector Engine</a:t>
            </a:r>
            <a:endParaRPr lang="en-US" dirty="0"/>
          </a:p>
        </p:txBody>
      </p:sp>
      <p:sp>
        <p:nvSpPr>
          <p:cNvPr id="3" name="Content Placeholder 2"/>
          <p:cNvSpPr>
            <a:spLocks noGrp="1"/>
          </p:cNvSpPr>
          <p:nvPr>
            <p:ph idx="1"/>
          </p:nvPr>
        </p:nvSpPr>
        <p:spPr/>
        <p:txBody>
          <a:bodyPr/>
          <a:lstStyle/>
          <a:p>
            <a:r>
              <a:rPr lang="en-US" dirty="0" smtClean="0"/>
              <a:t>This will emulate a “light” version of “Sizzle” which is the engine behind both </a:t>
            </a:r>
            <a:r>
              <a:rPr lang="en-US" dirty="0" err="1" smtClean="0"/>
              <a:t>Jquery</a:t>
            </a:r>
            <a:r>
              <a:rPr lang="en-US" dirty="0" smtClean="0"/>
              <a:t> and D3. (</a:t>
            </a:r>
            <a:r>
              <a:rPr lang="en-US" dirty="0" err="1" smtClean="0"/>
              <a:t>Kinda</a:t>
            </a:r>
            <a:r>
              <a:rPr lang="en-US" dirty="0" smtClean="0"/>
              <a:t>)</a:t>
            </a:r>
          </a:p>
          <a:p>
            <a:r>
              <a:rPr lang="en-US" dirty="0" smtClean="0"/>
              <a:t>What do we need to do?</a:t>
            </a:r>
          </a:p>
          <a:p>
            <a:pPr lvl="1"/>
            <a:r>
              <a:rPr lang="en-US" dirty="0" smtClean="0"/>
              <a:t>Question break</a:t>
            </a:r>
            <a:endParaRPr lang="en-US" dirty="0"/>
          </a:p>
        </p:txBody>
      </p:sp>
    </p:spTree>
    <p:extLst>
      <p:ext uri="{BB962C8B-B14F-4D97-AF65-F5344CB8AC3E}">
        <p14:creationId xmlns:p14="http://schemas.microsoft.com/office/powerpoint/2010/main" val="142447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need these constructs at all?</a:t>
            </a:r>
            <a:endParaRPr lang="en-US" dirty="0"/>
          </a:p>
        </p:txBody>
      </p:sp>
      <p:sp>
        <p:nvSpPr>
          <p:cNvPr id="3" name="Content Placeholder 2"/>
          <p:cNvSpPr>
            <a:spLocks noGrp="1"/>
          </p:cNvSpPr>
          <p:nvPr>
            <p:ph idx="1"/>
          </p:nvPr>
        </p:nvSpPr>
        <p:spPr/>
        <p:txBody>
          <a:bodyPr/>
          <a:lstStyle/>
          <a:p>
            <a:r>
              <a:rPr lang="en-US" dirty="0" smtClean="0"/>
              <a:t>JavaScript is asynchronous in nature.</a:t>
            </a:r>
          </a:p>
          <a:p>
            <a:r>
              <a:rPr lang="en-US" dirty="0" smtClean="0"/>
              <a:t>What this means to you as a developer is that, you can never be sure about when a particular line of code is going to execute.</a:t>
            </a:r>
          </a:p>
          <a:p>
            <a:r>
              <a:rPr lang="en-US" dirty="0" smtClean="0"/>
              <a:t>Example </a:t>
            </a:r>
            <a:endParaRPr lang="en-US" dirty="0"/>
          </a:p>
        </p:txBody>
      </p:sp>
    </p:spTree>
    <p:extLst>
      <p:ext uri="{BB962C8B-B14F-4D97-AF65-F5344CB8AC3E}">
        <p14:creationId xmlns:p14="http://schemas.microsoft.com/office/powerpoint/2010/main" val="1116467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a:t>
            </a:r>
            <a:r>
              <a:rPr lang="en-US" dirty="0" err="1" smtClean="0"/>
              <a:t>Javascript</a:t>
            </a:r>
            <a:endParaRPr lang="en-US" dirty="0"/>
          </a:p>
        </p:txBody>
      </p:sp>
      <p:sp>
        <p:nvSpPr>
          <p:cNvPr id="3" name="Content Placeholder 2"/>
          <p:cNvSpPr>
            <a:spLocks noGrp="1"/>
          </p:cNvSpPr>
          <p:nvPr>
            <p:ph idx="1"/>
          </p:nvPr>
        </p:nvSpPr>
        <p:spPr/>
        <p:txBody>
          <a:bodyPr/>
          <a:lstStyle/>
          <a:p>
            <a:r>
              <a:rPr lang="en-US" dirty="0" smtClean="0"/>
              <a:t>AJAX is a method of using JavaScript with XML and getting smaller packets of data from the server.</a:t>
            </a:r>
          </a:p>
          <a:p>
            <a:r>
              <a:rPr lang="en-US" dirty="0" smtClean="0"/>
              <a:t>Why do we need it? It reduces turnaround time.</a:t>
            </a:r>
          </a:p>
          <a:p>
            <a:r>
              <a:rPr lang="en-US" dirty="0" smtClean="0"/>
              <a:t>Showcase: Old way. Client </a:t>
            </a:r>
            <a:r>
              <a:rPr lang="en-US" dirty="0" smtClean="0">
                <a:sym typeface="Wingdings"/>
              </a:rPr>
              <a:t></a:t>
            </a:r>
            <a:r>
              <a:rPr lang="en-US" dirty="0" smtClean="0"/>
              <a:t> Server, Server </a:t>
            </a:r>
            <a:r>
              <a:rPr lang="en-US" dirty="0" smtClean="0">
                <a:sym typeface="Wingdings"/>
              </a:rPr>
              <a:t> Client.</a:t>
            </a:r>
          </a:p>
          <a:p>
            <a:endParaRPr lang="en-US" dirty="0"/>
          </a:p>
        </p:txBody>
      </p:sp>
    </p:spTree>
    <p:extLst>
      <p:ext uri="{BB962C8B-B14F-4D97-AF65-F5344CB8AC3E}">
        <p14:creationId xmlns:p14="http://schemas.microsoft.com/office/powerpoint/2010/main" val="130890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a:xfrm>
            <a:off x="1154954" y="2326511"/>
            <a:ext cx="10338707" cy="3693289"/>
          </a:xfrm>
        </p:spPr>
        <p:txBody>
          <a:bodyPr>
            <a:normAutofit lnSpcReduction="10000"/>
          </a:bodyPr>
          <a:lstStyle/>
          <a:p>
            <a:r>
              <a:rPr lang="en-US" sz="2000" dirty="0" smtClean="0"/>
              <a:t>I assume that all of you have experience with programming, and will not be covering super basic stuff like what a variable is, or what functions do.</a:t>
            </a:r>
          </a:p>
          <a:p>
            <a:r>
              <a:rPr lang="en-US" sz="2000" dirty="0" smtClean="0"/>
              <a:t>I also will be using an IDE called </a:t>
            </a:r>
            <a:r>
              <a:rPr lang="en-US" sz="2000" dirty="0" err="1" smtClean="0"/>
              <a:t>WebStorm</a:t>
            </a:r>
            <a:r>
              <a:rPr lang="en-US" sz="2000" dirty="0" smtClean="0"/>
              <a:t> to show code, I love it, but do not expect you to have it.</a:t>
            </a:r>
          </a:p>
          <a:p>
            <a:r>
              <a:rPr lang="en-US" sz="2000" dirty="0" smtClean="0"/>
              <a:t>I make obscure references to filmography and some computer fields. Ask if it is unclear.</a:t>
            </a:r>
          </a:p>
          <a:p>
            <a:r>
              <a:rPr lang="en-US" sz="2000" dirty="0" smtClean="0"/>
              <a:t>All code that I show, is either written by me, or is open-source.</a:t>
            </a:r>
          </a:p>
          <a:p>
            <a:r>
              <a:rPr lang="en-US" sz="2000" dirty="0" smtClean="0"/>
              <a:t>All JS discussed here is ES5, unless specified otherwise</a:t>
            </a:r>
            <a:r>
              <a:rPr lang="en-US" sz="2000" dirty="0" smtClean="0"/>
              <a:t>.</a:t>
            </a:r>
          </a:p>
          <a:p>
            <a:r>
              <a:rPr lang="en-US" sz="2000" dirty="0" smtClean="0"/>
              <a:t>Any resources, or links that I add in these slides are NOT sponsored, and only reflect my personal opinion. Don’t like it? Don’t use it. Simple.</a:t>
            </a:r>
            <a:endParaRPr lang="en-US" sz="2000" dirty="0" smtClean="0"/>
          </a:p>
        </p:txBody>
      </p:sp>
    </p:spTree>
    <p:extLst>
      <p:ext uri="{BB962C8B-B14F-4D97-AF65-F5344CB8AC3E}">
        <p14:creationId xmlns:p14="http://schemas.microsoft.com/office/powerpoint/2010/main" val="1403877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p:txBody>
          <a:bodyPr/>
          <a:lstStyle/>
          <a:p>
            <a:r>
              <a:rPr lang="en-US" dirty="0" smtClean="0"/>
              <a:t>Showcase: New way</a:t>
            </a:r>
            <a:endParaRPr lang="en-US" dirty="0" smtClean="0">
              <a:sym typeface="Wingdings"/>
            </a:endParaRPr>
          </a:p>
          <a:p>
            <a:endParaRPr lang="en-US" dirty="0"/>
          </a:p>
        </p:txBody>
      </p:sp>
    </p:spTree>
    <p:extLst>
      <p:ext uri="{BB962C8B-B14F-4D97-AF65-F5344CB8AC3E}">
        <p14:creationId xmlns:p14="http://schemas.microsoft.com/office/powerpoint/2010/main" val="173741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10261466" cy="706964"/>
          </a:xfrm>
        </p:spPr>
        <p:txBody>
          <a:bodyPr/>
          <a:lstStyle/>
          <a:p>
            <a:r>
              <a:rPr lang="en-US" dirty="0"/>
              <a:t>Code Break: </a:t>
            </a:r>
            <a:r>
              <a:rPr lang="en-US" dirty="0" smtClean="0"/>
              <a:t>Lets build a simple AJAX Library</a:t>
            </a:r>
            <a:endParaRPr lang="en-US" dirty="0"/>
          </a:p>
        </p:txBody>
      </p:sp>
      <p:sp>
        <p:nvSpPr>
          <p:cNvPr id="3" name="Content Placeholder 2"/>
          <p:cNvSpPr>
            <a:spLocks noGrp="1"/>
          </p:cNvSpPr>
          <p:nvPr>
            <p:ph idx="1"/>
          </p:nvPr>
        </p:nvSpPr>
        <p:spPr/>
        <p:txBody>
          <a:bodyPr/>
          <a:lstStyle/>
          <a:p>
            <a:r>
              <a:rPr lang="en-US" dirty="0" smtClean="0"/>
              <a:t>What do we need?</a:t>
            </a:r>
          </a:p>
          <a:p>
            <a:pPr lvl="1"/>
            <a:r>
              <a:rPr lang="en-US" dirty="0" smtClean="0"/>
              <a:t>Question Break</a:t>
            </a:r>
          </a:p>
          <a:p>
            <a:r>
              <a:rPr lang="en-US" dirty="0" smtClean="0"/>
              <a:t>Lets do it!</a:t>
            </a:r>
          </a:p>
          <a:p>
            <a:endParaRPr lang="en-US" dirty="0"/>
          </a:p>
        </p:txBody>
      </p:sp>
    </p:spTree>
    <p:extLst>
      <p:ext uri="{BB962C8B-B14F-4D97-AF65-F5344CB8AC3E}">
        <p14:creationId xmlns:p14="http://schemas.microsoft.com/office/powerpoint/2010/main" val="1783701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 </a:t>
            </a:r>
            <a:r>
              <a:rPr lang="en-US" dirty="0" smtClean="0"/>
              <a:t>for JavaScript</a:t>
            </a:r>
            <a:endParaRPr lang="en-US" dirty="0"/>
          </a:p>
        </p:txBody>
      </p:sp>
      <p:sp>
        <p:nvSpPr>
          <p:cNvPr id="3" name="Content Placeholder 2"/>
          <p:cNvSpPr>
            <a:spLocks noGrp="1"/>
          </p:cNvSpPr>
          <p:nvPr>
            <p:ph idx="1"/>
          </p:nvPr>
        </p:nvSpPr>
        <p:spPr/>
        <p:txBody>
          <a:bodyPr>
            <a:normAutofit/>
          </a:bodyPr>
          <a:lstStyle/>
          <a:p>
            <a:r>
              <a:rPr lang="en-US" dirty="0">
                <a:hlinkClick r:id="rId2"/>
              </a:rPr>
              <a:t>https://</a:t>
            </a:r>
            <a:r>
              <a:rPr lang="en-US" dirty="0" smtClean="0">
                <a:hlinkClick r:id="rId2"/>
              </a:rPr>
              <a:t>developer.mozilla.org/en-US/docs/Web/JavaScript</a:t>
            </a:r>
            <a:r>
              <a:rPr lang="en-US" dirty="0" smtClean="0"/>
              <a:t> - The MDN, even Googlers use it, so why not you</a:t>
            </a:r>
            <a:r>
              <a:rPr lang="en-US" dirty="0" smtClean="0"/>
              <a:t>?</a:t>
            </a:r>
          </a:p>
          <a:p>
            <a:r>
              <a:rPr lang="en-US" dirty="0" smtClean="0"/>
              <a:t>When stuck, always consult the manual.</a:t>
            </a:r>
          </a:p>
          <a:p>
            <a:r>
              <a:rPr lang="en-US" dirty="0">
                <a:hlinkClick r:id="rId3"/>
              </a:rPr>
              <a:t>https://www.npmjs.com</a:t>
            </a:r>
            <a:r>
              <a:rPr lang="en-US" dirty="0" smtClean="0">
                <a:hlinkClick r:id="rId3"/>
              </a:rPr>
              <a:t>/</a:t>
            </a:r>
            <a:r>
              <a:rPr lang="en-US" dirty="0" smtClean="0"/>
              <a:t> </a:t>
            </a:r>
            <a:r>
              <a:rPr lang="en-US" dirty="0" smtClean="0">
                <a:sym typeface="Wingdings"/>
              </a:rPr>
              <a:t> Contains almost every JS library out there.</a:t>
            </a:r>
          </a:p>
          <a:p>
            <a:r>
              <a:rPr lang="en-US" dirty="0" smtClean="0">
                <a:sym typeface="Wingdings"/>
              </a:rPr>
              <a:t>Once you are on the road to becoming a </a:t>
            </a:r>
            <a:r>
              <a:rPr lang="en-US" dirty="0" err="1" smtClean="0">
                <a:sym typeface="Wingdings"/>
              </a:rPr>
              <a:t>rockstar</a:t>
            </a:r>
            <a:r>
              <a:rPr lang="en-US" dirty="0" smtClean="0">
                <a:sym typeface="Wingdings"/>
              </a:rPr>
              <a:t> JS dev, consider using Linters  </a:t>
            </a:r>
            <a:r>
              <a:rPr lang="en-US" dirty="0" err="1" smtClean="0">
                <a:sym typeface="Wingdings"/>
              </a:rPr>
              <a:t>JSHint</a:t>
            </a:r>
            <a:r>
              <a:rPr lang="en-US" dirty="0" smtClean="0">
                <a:sym typeface="Wingdings"/>
              </a:rPr>
              <a:t> and </a:t>
            </a:r>
            <a:r>
              <a:rPr lang="en-US" dirty="0" err="1" smtClean="0">
                <a:sym typeface="Wingdings"/>
              </a:rPr>
              <a:t>ESLint</a:t>
            </a:r>
            <a:r>
              <a:rPr lang="en-US" dirty="0" smtClean="0">
                <a:sym typeface="Wingdings"/>
              </a:rPr>
              <a:t> are amazing pieces of software.</a:t>
            </a:r>
          </a:p>
          <a:p>
            <a:pPr lvl="1"/>
            <a:r>
              <a:rPr lang="en-US" dirty="0">
                <a:sym typeface="Wingdings"/>
                <a:hlinkClick r:id="rId4"/>
              </a:rPr>
              <a:t>http://jshint.com</a:t>
            </a:r>
            <a:r>
              <a:rPr lang="en-US" dirty="0" smtClean="0">
                <a:sym typeface="Wingdings"/>
                <a:hlinkClick r:id="rId4"/>
              </a:rPr>
              <a:t>/</a:t>
            </a:r>
            <a:endParaRPr lang="en-US" dirty="0" smtClean="0">
              <a:sym typeface="Wingdings"/>
            </a:endParaRPr>
          </a:p>
          <a:p>
            <a:pPr lvl="1"/>
            <a:r>
              <a:rPr lang="en-US" dirty="0">
                <a:sym typeface="Wingdings"/>
              </a:rPr>
              <a:t>http://</a:t>
            </a:r>
            <a:r>
              <a:rPr lang="en-US" dirty="0" err="1">
                <a:sym typeface="Wingdings"/>
              </a:rPr>
              <a:t>eslint.org</a:t>
            </a:r>
            <a:r>
              <a:rPr lang="en-US" dirty="0" smtClean="0">
                <a:sym typeface="Wingdings"/>
              </a:rPr>
              <a:t>/</a:t>
            </a:r>
            <a:endParaRPr lang="en-US" dirty="0" smtClean="0">
              <a:sym typeface="Wingdings"/>
            </a:endParaRPr>
          </a:p>
        </p:txBody>
      </p:sp>
    </p:spTree>
    <p:extLst>
      <p:ext uri="{BB962C8B-B14F-4D97-AF65-F5344CB8AC3E}">
        <p14:creationId xmlns:p14="http://schemas.microsoft.com/office/powerpoint/2010/main" val="1984533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 </a:t>
            </a:r>
            <a:r>
              <a:rPr lang="en-US" dirty="0" smtClean="0"/>
              <a:t>for </a:t>
            </a:r>
            <a:r>
              <a:rPr lang="en-US" dirty="0" smtClean="0"/>
              <a:t>JavaScript - Continued</a:t>
            </a:r>
            <a:endParaRPr lang="en-US" dirty="0"/>
          </a:p>
        </p:txBody>
      </p:sp>
      <p:sp>
        <p:nvSpPr>
          <p:cNvPr id="3" name="Content Placeholder 2"/>
          <p:cNvSpPr>
            <a:spLocks noGrp="1"/>
          </p:cNvSpPr>
          <p:nvPr>
            <p:ph idx="1"/>
          </p:nvPr>
        </p:nvSpPr>
        <p:spPr/>
        <p:txBody>
          <a:bodyPr>
            <a:normAutofit/>
          </a:bodyPr>
          <a:lstStyle/>
          <a:p>
            <a:r>
              <a:rPr lang="en-US" dirty="0"/>
              <a:t>Once that is done, and you have been made lazy already, consider using build tools, to make sure you don</a:t>
            </a:r>
            <a:r>
              <a:rPr lang="uk-UA" dirty="0"/>
              <a:t>’</a:t>
            </a:r>
            <a:r>
              <a:rPr lang="en-US" dirty="0"/>
              <a:t>t have to run tests </a:t>
            </a:r>
            <a:r>
              <a:rPr lang="en-US" dirty="0" err="1"/>
              <a:t>everytime</a:t>
            </a:r>
            <a:r>
              <a:rPr lang="en-US" dirty="0"/>
              <a:t> </a:t>
            </a:r>
            <a:r>
              <a:rPr lang="en-US" dirty="0">
                <a:sym typeface="Wingdings"/>
              </a:rPr>
              <a:t> Grunt and Gulp are both amazing as well</a:t>
            </a:r>
            <a:r>
              <a:rPr lang="en-US" dirty="0" smtClean="0">
                <a:sym typeface="Wingdings"/>
              </a:rPr>
              <a:t>.</a:t>
            </a:r>
          </a:p>
          <a:p>
            <a:pPr lvl="1"/>
            <a:r>
              <a:rPr lang="en-US" dirty="0">
                <a:hlinkClick r:id="rId2"/>
              </a:rPr>
              <a:t>http://gruntjs.com</a:t>
            </a:r>
            <a:r>
              <a:rPr lang="en-US" dirty="0" smtClean="0">
                <a:hlinkClick r:id="rId2"/>
              </a:rPr>
              <a:t>/</a:t>
            </a:r>
            <a:endParaRPr lang="en-US" dirty="0" smtClean="0"/>
          </a:p>
          <a:p>
            <a:pPr lvl="1"/>
            <a:r>
              <a:rPr lang="en-US" dirty="0">
                <a:hlinkClick r:id="rId3"/>
              </a:rPr>
              <a:t>http://gulpjs.com</a:t>
            </a:r>
            <a:r>
              <a:rPr lang="en-US" dirty="0" smtClean="0">
                <a:hlinkClick r:id="rId3"/>
              </a:rPr>
              <a:t>/</a:t>
            </a:r>
            <a:endParaRPr lang="en-US" dirty="0" smtClean="0"/>
          </a:p>
          <a:p>
            <a:r>
              <a:rPr lang="en-US" dirty="0" smtClean="0"/>
              <a:t>Of course, you NEED to know whether the code you write is actually working or not right? Build systems build and automate stuff for you, but you need a Test system to know that your code works.</a:t>
            </a:r>
            <a:endParaRPr lang="en-US" dirty="0"/>
          </a:p>
        </p:txBody>
      </p:sp>
    </p:spTree>
    <p:extLst>
      <p:ext uri="{BB962C8B-B14F-4D97-AF65-F5344CB8AC3E}">
        <p14:creationId xmlns:p14="http://schemas.microsoft.com/office/powerpoint/2010/main" val="1486181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 </a:t>
            </a:r>
            <a:r>
              <a:rPr lang="en-US" dirty="0" smtClean="0"/>
              <a:t>for </a:t>
            </a:r>
            <a:r>
              <a:rPr lang="en-US" dirty="0" smtClean="0"/>
              <a:t>JavaScript - Continued</a:t>
            </a:r>
            <a:endParaRPr lang="en-US" dirty="0"/>
          </a:p>
        </p:txBody>
      </p:sp>
      <p:sp>
        <p:nvSpPr>
          <p:cNvPr id="3" name="Content Placeholder 2"/>
          <p:cNvSpPr>
            <a:spLocks noGrp="1"/>
          </p:cNvSpPr>
          <p:nvPr>
            <p:ph idx="1"/>
          </p:nvPr>
        </p:nvSpPr>
        <p:spPr/>
        <p:txBody>
          <a:bodyPr>
            <a:normAutofit/>
          </a:bodyPr>
          <a:lstStyle/>
          <a:p>
            <a:r>
              <a:rPr lang="en-US" dirty="0" smtClean="0"/>
              <a:t>I personally am biased towards </a:t>
            </a:r>
            <a:r>
              <a:rPr lang="en-US" dirty="0" err="1" smtClean="0"/>
              <a:t>MochaJS</a:t>
            </a:r>
            <a:r>
              <a:rPr lang="en-US" dirty="0" smtClean="0"/>
              <a:t>, cause its awesome, and also very easy to learn.</a:t>
            </a:r>
          </a:p>
          <a:p>
            <a:pPr lvl="1"/>
            <a:r>
              <a:rPr lang="en-US" dirty="0">
                <a:hlinkClick r:id="rId2"/>
              </a:rPr>
              <a:t>https://mochajs.org</a:t>
            </a:r>
            <a:r>
              <a:rPr lang="en-US" dirty="0" smtClean="0">
                <a:hlinkClick r:id="rId2"/>
              </a:rPr>
              <a:t>/</a:t>
            </a:r>
            <a:endParaRPr lang="en-US" dirty="0" smtClean="0"/>
          </a:p>
          <a:p>
            <a:r>
              <a:rPr lang="en-US" dirty="0" smtClean="0"/>
              <a:t>Mocha uses assertions, and a very good assertion Library is Chai. (Not </a:t>
            </a:r>
            <a:r>
              <a:rPr lang="en-US" dirty="0" err="1" smtClean="0"/>
              <a:t>cuz</a:t>
            </a:r>
            <a:r>
              <a:rPr lang="en-US" dirty="0" smtClean="0"/>
              <a:t> it rhymes with my name)</a:t>
            </a:r>
          </a:p>
          <a:p>
            <a:pPr lvl="1"/>
            <a:r>
              <a:rPr lang="en-US" dirty="0">
                <a:hlinkClick r:id="rId3"/>
              </a:rPr>
              <a:t>http://chaijs.com</a:t>
            </a:r>
            <a:r>
              <a:rPr lang="en-US" dirty="0" smtClean="0">
                <a:hlinkClick r:id="rId3"/>
              </a:rPr>
              <a:t>/</a:t>
            </a:r>
            <a:endParaRPr lang="en-US" dirty="0" smtClean="0"/>
          </a:p>
          <a:p>
            <a:r>
              <a:rPr lang="en-US" dirty="0" smtClean="0"/>
              <a:t>Obviously any test system needs to be able to mock and stub actual functions, or else you might end up sending a million emails to real users right? That</a:t>
            </a:r>
            <a:r>
              <a:rPr lang="uk-UA" dirty="0" smtClean="0"/>
              <a:t>’</a:t>
            </a:r>
            <a:r>
              <a:rPr lang="en-US" dirty="0" smtClean="0"/>
              <a:t>s where </a:t>
            </a:r>
            <a:r>
              <a:rPr lang="en-US" dirty="0" err="1" smtClean="0"/>
              <a:t>Sinon</a:t>
            </a:r>
            <a:r>
              <a:rPr lang="en-US" dirty="0" smtClean="0"/>
              <a:t> comes in.</a:t>
            </a:r>
          </a:p>
          <a:p>
            <a:pPr lvl="1"/>
            <a:r>
              <a:rPr lang="en-US" dirty="0"/>
              <a:t>http://</a:t>
            </a:r>
            <a:r>
              <a:rPr lang="en-US" dirty="0" err="1"/>
              <a:t>sinonjs.org</a:t>
            </a:r>
            <a:r>
              <a:rPr lang="en-US" dirty="0"/>
              <a:t>/</a:t>
            </a:r>
          </a:p>
          <a:p>
            <a:pPr lvl="1"/>
            <a:endParaRPr lang="en-US" dirty="0"/>
          </a:p>
        </p:txBody>
      </p:sp>
    </p:spTree>
    <p:extLst>
      <p:ext uri="{BB962C8B-B14F-4D97-AF65-F5344CB8AC3E}">
        <p14:creationId xmlns:p14="http://schemas.microsoft.com/office/powerpoint/2010/main" val="8619872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Words</a:t>
            </a:r>
            <a:endParaRPr lang="en-US" dirty="0"/>
          </a:p>
        </p:txBody>
      </p:sp>
      <p:sp>
        <p:nvSpPr>
          <p:cNvPr id="3" name="Content Placeholder 2"/>
          <p:cNvSpPr>
            <a:spLocks noGrp="1"/>
          </p:cNvSpPr>
          <p:nvPr>
            <p:ph idx="1"/>
          </p:nvPr>
        </p:nvSpPr>
        <p:spPr/>
        <p:txBody>
          <a:bodyPr/>
          <a:lstStyle/>
          <a:p>
            <a:r>
              <a:rPr lang="en-US" dirty="0" smtClean="0"/>
              <a:t>JavaScript is a quirky language, with many inherent flaws, and is pretty much a badly hacked together language.</a:t>
            </a:r>
          </a:p>
          <a:p>
            <a:r>
              <a:rPr lang="en-US" dirty="0" smtClean="0"/>
              <a:t>But! It is quite literally the language of the web, and there </a:t>
            </a:r>
            <a:r>
              <a:rPr lang="en-US" dirty="0" err="1" smtClean="0"/>
              <a:t>hasn</a:t>
            </a:r>
            <a:r>
              <a:rPr lang="uk-UA" dirty="0" smtClean="0"/>
              <a:t>’</a:t>
            </a:r>
            <a:r>
              <a:rPr lang="en-US" dirty="0" smtClean="0"/>
              <a:t>t been a better substitute yet. </a:t>
            </a:r>
          </a:p>
          <a:p>
            <a:r>
              <a:rPr lang="en-US" dirty="0" smtClean="0"/>
              <a:t>It is universal, on the client, as middleware, on the server etc.</a:t>
            </a:r>
          </a:p>
          <a:p>
            <a:r>
              <a:rPr lang="en-US" dirty="0" smtClean="0"/>
              <a:t>The roadmap to becoming a JS Guru is a long long list of things, but once you master the base language, its pretty smooth sailing :D</a:t>
            </a:r>
          </a:p>
          <a:p>
            <a:r>
              <a:rPr lang="en-US" dirty="0" smtClean="0"/>
              <a:t>Good Luck! Happy Coding! :D</a:t>
            </a:r>
            <a:endParaRPr lang="en-US" dirty="0"/>
          </a:p>
        </p:txBody>
      </p:sp>
    </p:spTree>
    <p:extLst>
      <p:ext uri="{BB962C8B-B14F-4D97-AF65-F5344CB8AC3E}">
        <p14:creationId xmlns:p14="http://schemas.microsoft.com/office/powerpoint/2010/main" val="35564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need to follow this?</a:t>
            </a:r>
            <a:endParaRPr lang="en-US" dirty="0"/>
          </a:p>
        </p:txBody>
      </p:sp>
      <p:sp>
        <p:nvSpPr>
          <p:cNvPr id="3" name="Content Placeholder 2"/>
          <p:cNvSpPr>
            <a:spLocks noGrp="1"/>
          </p:cNvSpPr>
          <p:nvPr>
            <p:ph idx="1"/>
          </p:nvPr>
        </p:nvSpPr>
        <p:spPr/>
        <p:txBody>
          <a:bodyPr/>
          <a:lstStyle/>
          <a:p>
            <a:r>
              <a:rPr lang="en-US" dirty="0" smtClean="0"/>
              <a:t>A Text Editor (</a:t>
            </a:r>
            <a:r>
              <a:rPr lang="en-US" dirty="0" err="1" smtClean="0"/>
              <a:t>Eg</a:t>
            </a:r>
            <a:r>
              <a:rPr lang="en-US" dirty="0" smtClean="0"/>
              <a:t>: SublimeText3 &lt;3 or if you are a masochist, notepad++ or </a:t>
            </a:r>
            <a:r>
              <a:rPr lang="en-US" dirty="0" err="1" smtClean="0"/>
              <a:t>gedit</a:t>
            </a:r>
            <a:r>
              <a:rPr lang="en-US" dirty="0" smtClean="0"/>
              <a:t>).</a:t>
            </a:r>
          </a:p>
          <a:p>
            <a:r>
              <a:rPr lang="en-US" dirty="0" smtClean="0"/>
              <a:t>A Terminal (Git Bash or </a:t>
            </a:r>
            <a:r>
              <a:rPr lang="en-US" dirty="0" err="1" smtClean="0"/>
              <a:t>Powershell</a:t>
            </a:r>
            <a:r>
              <a:rPr lang="en-US" dirty="0" smtClean="0"/>
              <a:t> if you are on Windows, iTerm2 or Terminal if on Mac OSX, and … well, terminal on </a:t>
            </a:r>
            <a:r>
              <a:rPr lang="en-US" dirty="0" err="1" smtClean="0"/>
              <a:t>linux</a:t>
            </a:r>
            <a:r>
              <a:rPr lang="en-US" dirty="0" smtClean="0"/>
              <a:t>).</a:t>
            </a:r>
          </a:p>
          <a:p>
            <a:r>
              <a:rPr lang="en-US" dirty="0" smtClean="0"/>
              <a:t>An internet connection to download code, or at least look at it.</a:t>
            </a:r>
          </a:p>
          <a:p>
            <a:r>
              <a:rPr lang="en-US" dirty="0" smtClean="0"/>
              <a:t>Ability to put up with my rambling for an hour or so without getting bored/angry/irritated or whatever.</a:t>
            </a:r>
            <a:endParaRPr lang="en-US" dirty="0"/>
          </a:p>
        </p:txBody>
      </p:sp>
    </p:spTree>
    <p:extLst>
      <p:ext uri="{BB962C8B-B14F-4D97-AF65-F5344CB8AC3E}">
        <p14:creationId xmlns:p14="http://schemas.microsoft.com/office/powerpoint/2010/main" val="403903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JavaScript?</a:t>
            </a:r>
            <a:endParaRPr lang="en-US" dirty="0"/>
          </a:p>
        </p:txBody>
      </p:sp>
      <p:sp>
        <p:nvSpPr>
          <p:cNvPr id="3" name="Content Placeholder 2"/>
          <p:cNvSpPr>
            <a:spLocks noGrp="1"/>
          </p:cNvSpPr>
          <p:nvPr>
            <p:ph idx="1"/>
          </p:nvPr>
        </p:nvSpPr>
        <p:spPr/>
        <p:txBody>
          <a:bodyPr/>
          <a:lstStyle/>
          <a:p>
            <a:r>
              <a:rPr lang="en-US" dirty="0"/>
              <a:t>“SOME CLAIM THAT JAVASCRIPT is now the most popular programming language in the world, running any number of complex web applications that the world relies on to do business, make purchases, manage processes, and more. </a:t>
            </a:r>
            <a:r>
              <a:rPr lang="en-US" dirty="0" smtClean="0"/>
              <a:t>“</a:t>
            </a:r>
            <a:br>
              <a:rPr lang="en-US" dirty="0" smtClean="0"/>
            </a:br>
            <a:r>
              <a:rPr lang="en-US" dirty="0" smtClean="0"/>
              <a:t>									- Nicholas </a:t>
            </a:r>
            <a:r>
              <a:rPr lang="en-US" dirty="0" err="1" smtClean="0"/>
              <a:t>Zakas</a:t>
            </a:r>
            <a:r>
              <a:rPr lang="en-US" dirty="0" smtClean="0"/>
              <a:t>, JavaScript Guru</a:t>
            </a:r>
          </a:p>
          <a:p>
            <a:r>
              <a:rPr lang="en-US" dirty="0" smtClean="0"/>
              <a:t>JavaScript is present everywhere, if you have ever used a browser to go to a website, you have used JavaScript.</a:t>
            </a:r>
          </a:p>
          <a:p>
            <a:r>
              <a:rPr lang="en-US" dirty="0" smtClean="0"/>
              <a:t>Also, it was the first language I ever learnt, so hey, its important all right?</a:t>
            </a:r>
          </a:p>
        </p:txBody>
      </p:sp>
    </p:spTree>
    <p:extLst>
      <p:ext uri="{BB962C8B-B14F-4D97-AF65-F5344CB8AC3E}">
        <p14:creationId xmlns:p14="http://schemas.microsoft.com/office/powerpoint/2010/main" val="264570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Misconceptions about JavaScript</a:t>
            </a:r>
            <a:endParaRPr lang="en-US" dirty="0"/>
          </a:p>
        </p:txBody>
      </p:sp>
      <p:sp>
        <p:nvSpPr>
          <p:cNvPr id="3" name="Content Placeholder 2"/>
          <p:cNvSpPr>
            <a:spLocks noGrp="1"/>
          </p:cNvSpPr>
          <p:nvPr>
            <p:ph idx="1"/>
          </p:nvPr>
        </p:nvSpPr>
        <p:spPr/>
        <p:txBody>
          <a:bodyPr/>
          <a:lstStyle/>
          <a:p>
            <a:r>
              <a:rPr lang="en-US" dirty="0"/>
              <a:t>JavaScript !== </a:t>
            </a:r>
            <a:r>
              <a:rPr lang="en-US" dirty="0" smtClean="0"/>
              <a:t>Java</a:t>
            </a:r>
          </a:p>
          <a:p>
            <a:r>
              <a:rPr lang="en-US" dirty="0"/>
              <a:t>JavaScript !== </a:t>
            </a:r>
            <a:r>
              <a:rPr lang="en-US" dirty="0" smtClean="0"/>
              <a:t>DOM</a:t>
            </a:r>
          </a:p>
          <a:p>
            <a:r>
              <a:rPr lang="en-US" dirty="0"/>
              <a:t>JavaScript </a:t>
            </a:r>
            <a:r>
              <a:rPr lang="en-US" dirty="0" smtClean="0"/>
              <a:t>is not “weakly typed”</a:t>
            </a:r>
          </a:p>
          <a:p>
            <a:r>
              <a:rPr lang="en-US" dirty="0" smtClean="0"/>
              <a:t>JavaScript is not a beginners language</a:t>
            </a:r>
          </a:p>
          <a:p>
            <a:r>
              <a:rPr lang="en-US" dirty="0" smtClean="0"/>
              <a:t>JavaScript is not *just* a scripting language</a:t>
            </a:r>
            <a:endParaRPr lang="en-US" dirty="0"/>
          </a:p>
        </p:txBody>
      </p:sp>
    </p:spTree>
    <p:extLst>
      <p:ext uri="{BB962C8B-B14F-4D97-AF65-F5344CB8AC3E}">
        <p14:creationId xmlns:p14="http://schemas.microsoft.com/office/powerpoint/2010/main" val="1550315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JavaScript you know</a:t>
            </a:r>
            <a:endParaRPr lang="en-US" dirty="0"/>
          </a:p>
        </p:txBody>
      </p:sp>
      <p:sp>
        <p:nvSpPr>
          <p:cNvPr id="3" name="Content Placeholder 2"/>
          <p:cNvSpPr>
            <a:spLocks noGrp="1"/>
          </p:cNvSpPr>
          <p:nvPr>
            <p:ph idx="1"/>
          </p:nvPr>
        </p:nvSpPr>
        <p:spPr/>
        <p:txBody>
          <a:bodyPr/>
          <a:lstStyle/>
          <a:p>
            <a:r>
              <a:rPr lang="en-US" dirty="0" err="1"/>
              <a:t>d</a:t>
            </a:r>
            <a:r>
              <a:rPr lang="en-US" dirty="0" err="1" smtClean="0"/>
              <a:t>ocument.alert</a:t>
            </a:r>
            <a:r>
              <a:rPr lang="en-US" dirty="0" smtClean="0"/>
              <a:t>(‘hi’);</a:t>
            </a:r>
          </a:p>
          <a:p>
            <a:r>
              <a:rPr lang="en-US" dirty="0" err="1" smtClean="0"/>
              <a:t>document.forms</a:t>
            </a:r>
            <a:r>
              <a:rPr lang="en-US" dirty="0" smtClean="0"/>
              <a:t>[0];</a:t>
            </a:r>
          </a:p>
          <a:p>
            <a:r>
              <a:rPr lang="en-US" dirty="0" err="1" smtClean="0"/>
              <a:t>element.onclick</a:t>
            </a:r>
            <a:r>
              <a:rPr lang="en-US" dirty="0" smtClean="0"/>
              <a:t> = function(){}</a:t>
            </a:r>
          </a:p>
          <a:p>
            <a:r>
              <a:rPr lang="en-US" dirty="0" err="1"/>
              <a:t>target.addEventListener</a:t>
            </a:r>
            <a:r>
              <a:rPr lang="en-US" dirty="0"/>
              <a:t>(type, listener[, </a:t>
            </a:r>
            <a:r>
              <a:rPr lang="en-US" dirty="0" err="1"/>
              <a:t>useCapture</a:t>
            </a:r>
            <a:r>
              <a:rPr lang="en-US" dirty="0" smtClean="0"/>
              <a:t>]);</a:t>
            </a:r>
          </a:p>
          <a:p>
            <a:r>
              <a:rPr lang="en-US" dirty="0" smtClean="0"/>
              <a:t>$(‘.class’).click(function(e) {});</a:t>
            </a:r>
          </a:p>
          <a:p>
            <a:endParaRPr lang="en-US" dirty="0"/>
          </a:p>
          <a:p>
            <a:r>
              <a:rPr lang="en-US" dirty="0" smtClean="0"/>
              <a:t>This is NOT what we will see today. Well, at least not completely.</a:t>
            </a:r>
            <a:endParaRPr lang="en-US" dirty="0"/>
          </a:p>
          <a:p>
            <a:endParaRPr lang="en-US" dirty="0"/>
          </a:p>
        </p:txBody>
      </p:sp>
    </p:spTree>
    <p:extLst>
      <p:ext uri="{BB962C8B-B14F-4D97-AF65-F5344CB8AC3E}">
        <p14:creationId xmlns:p14="http://schemas.microsoft.com/office/powerpoint/2010/main" val="1028708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JavaScript universe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2188" y="2485985"/>
            <a:ext cx="7165012" cy="3175000"/>
          </a:xfrm>
        </p:spPr>
      </p:pic>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99" y="2365335"/>
            <a:ext cx="4439089" cy="3416300"/>
          </a:xfrm>
          <a:prstGeom prst="rect">
            <a:avLst/>
          </a:prstGeom>
        </p:spPr>
      </p:pic>
    </p:spTree>
    <p:extLst>
      <p:ext uri="{BB962C8B-B14F-4D97-AF65-F5344CB8AC3E}">
        <p14:creationId xmlns:p14="http://schemas.microsoft.com/office/powerpoint/2010/main" val="1977434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JavaScript universe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297" y="2353967"/>
            <a:ext cx="9931078" cy="4405647"/>
          </a:xfrm>
        </p:spPr>
      </p:pic>
    </p:spTree>
    <p:extLst>
      <p:ext uri="{BB962C8B-B14F-4D97-AF65-F5344CB8AC3E}">
        <p14:creationId xmlns:p14="http://schemas.microsoft.com/office/powerpoint/2010/main" val="107114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343284" cy="706964"/>
          </a:xfrm>
        </p:spPr>
        <p:txBody>
          <a:bodyPr/>
          <a:lstStyle/>
          <a:p>
            <a:r>
              <a:rPr lang="en-US" dirty="0" smtClean="0"/>
              <a:t>But y u no teach us frameworks?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2074" y="2216217"/>
            <a:ext cx="6189043" cy="4641783"/>
          </a:xfrm>
        </p:spPr>
      </p:pic>
    </p:spTree>
    <p:extLst>
      <p:ext uri="{BB962C8B-B14F-4D97-AF65-F5344CB8AC3E}">
        <p14:creationId xmlns:p14="http://schemas.microsoft.com/office/powerpoint/2010/main" val="10989145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618</TotalTime>
  <Words>1193</Words>
  <Application>Microsoft Macintosh PowerPoint</Application>
  <PresentationFormat>Widescreen</PresentationFormat>
  <Paragraphs>123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Century Gothic</vt:lpstr>
      <vt:lpstr>Wingdings</vt:lpstr>
      <vt:lpstr>Wingdings 3</vt:lpstr>
      <vt:lpstr>Arial</vt:lpstr>
      <vt:lpstr>Ion Boardroom</vt:lpstr>
      <vt:lpstr>JavaScript: The Beginning </vt:lpstr>
      <vt:lpstr>Disclaimer</vt:lpstr>
      <vt:lpstr>What do you need to follow this?</vt:lpstr>
      <vt:lpstr>Why JavaScript?</vt:lpstr>
      <vt:lpstr>Misconceptions about JavaScript</vt:lpstr>
      <vt:lpstr>The JavaScript you know</vt:lpstr>
      <vt:lpstr>The JavaScript universe</vt:lpstr>
      <vt:lpstr>The JavaScript universe</vt:lpstr>
      <vt:lpstr>But y u no teach us frameworks?</vt:lpstr>
      <vt:lpstr>But I wannnt frameworks!!</vt:lpstr>
      <vt:lpstr>JavaScript Basics – Breeze through</vt:lpstr>
      <vt:lpstr>Functions - Basics</vt:lpstr>
      <vt:lpstr>Objects - Basics</vt:lpstr>
      <vt:lpstr>Objects - Advanced</vt:lpstr>
      <vt:lpstr>Functions – Advanced Closures</vt:lpstr>
      <vt:lpstr>Mozilla Codebase</vt:lpstr>
      <vt:lpstr>Code Break: Lets build a Selector Engine</vt:lpstr>
      <vt:lpstr>So why need these constructs at all?</vt:lpstr>
      <vt:lpstr>Asynchronous Javascript</vt:lpstr>
      <vt:lpstr>AJAX</vt:lpstr>
      <vt:lpstr>Code Break: Lets build a simple AJAX Library</vt:lpstr>
      <vt:lpstr>Roadmap for JavaScript</vt:lpstr>
      <vt:lpstr>Roadmap for JavaScript - Continued</vt:lpstr>
      <vt:lpstr>Roadmap for JavaScript - Continued</vt:lpstr>
      <vt:lpstr>Final Words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The Beginning </dc:title>
  <dc:creator>Sai Prashanth Chandramouli (Student)</dc:creator>
  <cp:lastModifiedBy>Sai Prashanth Chandramouli (Student)</cp:lastModifiedBy>
  <cp:revision>62</cp:revision>
  <dcterms:created xsi:type="dcterms:W3CDTF">2016-02-05T03:44:12Z</dcterms:created>
  <dcterms:modified xsi:type="dcterms:W3CDTF">2016-02-06T01:07:31Z</dcterms:modified>
</cp:coreProperties>
</file>