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1F23D-C286-984F-B4E3-2314F4954E84}" type="doc">
      <dgm:prSet loTypeId="urn:microsoft.com/office/officeart/2005/8/layout/cycle2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3276C2-AE3C-0244-843F-EB7AA8525BB3}">
      <dgm:prSet phldrT="[Text]"/>
      <dgm:spPr/>
      <dgm:t>
        <a:bodyPr/>
        <a:lstStyle/>
        <a:p>
          <a:r>
            <a:rPr lang="en-US" dirty="0" err="1" smtClean="0"/>
            <a:t>Fuzzer</a:t>
          </a:r>
          <a:endParaRPr lang="en-US" dirty="0"/>
        </a:p>
      </dgm:t>
    </dgm:pt>
    <dgm:pt modelId="{DC568E55-8633-EE41-BA7C-CB721AC222FE}" type="parTrans" cxnId="{97775C6B-55AE-024D-998A-972824919F8C}">
      <dgm:prSet/>
      <dgm:spPr/>
      <dgm:t>
        <a:bodyPr/>
        <a:lstStyle/>
        <a:p>
          <a:endParaRPr lang="en-US"/>
        </a:p>
      </dgm:t>
    </dgm:pt>
    <dgm:pt modelId="{37E174DF-05A0-DE42-B3C4-B6EB77A12A0E}" type="sibTrans" cxnId="{97775C6B-55AE-024D-998A-972824919F8C}">
      <dgm:prSet/>
      <dgm:spPr/>
      <dgm:t>
        <a:bodyPr/>
        <a:lstStyle/>
        <a:p>
          <a:endParaRPr lang="en-US"/>
        </a:p>
      </dgm:t>
    </dgm:pt>
    <dgm:pt modelId="{A06A7161-1983-F049-9594-F6D96849DF1E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E2DAB1F2-3FA6-4146-8D35-9AE6A6AB813D}" type="parTrans" cxnId="{5DB5FE14-8B44-8B4E-8D38-FD08B69CAC44}">
      <dgm:prSet/>
      <dgm:spPr/>
      <dgm:t>
        <a:bodyPr/>
        <a:lstStyle/>
        <a:p>
          <a:endParaRPr lang="en-US"/>
        </a:p>
      </dgm:t>
    </dgm:pt>
    <dgm:pt modelId="{F6B5C8B4-B50C-EE4B-BC36-B7FE9311D4AE}" type="sibTrans" cxnId="{5DB5FE14-8B44-8B4E-8D38-FD08B69CAC44}">
      <dgm:prSet/>
      <dgm:spPr/>
      <dgm:t>
        <a:bodyPr/>
        <a:lstStyle/>
        <a:p>
          <a:endParaRPr lang="en-US"/>
        </a:p>
      </dgm:t>
    </dgm:pt>
    <dgm:pt modelId="{75762CFB-4A2C-F84D-B496-60FF916CFA6C}">
      <dgm:prSet phldrT="[Text]"/>
      <dgm:spPr/>
      <dgm:t>
        <a:bodyPr/>
        <a:lstStyle/>
        <a:p>
          <a:r>
            <a:rPr lang="en-US" dirty="0" smtClean="0"/>
            <a:t>E-Mail Analyzer</a:t>
          </a:r>
          <a:endParaRPr lang="en-US" dirty="0"/>
        </a:p>
      </dgm:t>
    </dgm:pt>
    <dgm:pt modelId="{97334157-B254-7B49-9C53-2F3F700DF583}" type="parTrans" cxnId="{48F9E601-251E-1546-89BC-F63E80A4AA80}">
      <dgm:prSet/>
      <dgm:spPr/>
      <dgm:t>
        <a:bodyPr/>
        <a:lstStyle/>
        <a:p>
          <a:endParaRPr lang="en-US"/>
        </a:p>
      </dgm:t>
    </dgm:pt>
    <dgm:pt modelId="{16BBC2C4-6DF0-D342-B811-59CF2C7F7418}" type="sibTrans" cxnId="{48F9E601-251E-1546-89BC-F63E80A4AA80}">
      <dgm:prSet/>
      <dgm:spPr/>
      <dgm:t>
        <a:bodyPr/>
        <a:lstStyle/>
        <a:p>
          <a:endParaRPr lang="en-US"/>
        </a:p>
      </dgm:t>
    </dgm:pt>
    <dgm:pt modelId="{68FDC75C-C8B3-804D-BFF0-480F7101D75D}" type="pres">
      <dgm:prSet presAssocID="{FA11F23D-C286-984F-B4E3-2314F4954E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8DA4F-0A8F-904E-9A14-06E897E47E2F}" type="pres">
      <dgm:prSet presAssocID="{CB3276C2-AE3C-0244-843F-EB7AA8525BB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B3C5D-34B2-854E-AC03-3B2C66CC24D2}" type="pres">
      <dgm:prSet presAssocID="{37E174DF-05A0-DE42-B3C4-B6EB77A12A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DAD1DC9-5114-ED49-A369-56C34A581624}" type="pres">
      <dgm:prSet presAssocID="{37E174DF-05A0-DE42-B3C4-B6EB77A12A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827BCEA-D576-0B4A-9C49-9C818DBAD002}" type="pres">
      <dgm:prSet presAssocID="{A06A7161-1983-F049-9594-F6D96849DF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4B01C-CDC3-5D4D-AAC1-8B4580C8F16B}" type="pres">
      <dgm:prSet presAssocID="{F6B5C8B4-B50C-EE4B-BC36-B7FE9311D4A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E46D81A-4E5C-8C4F-A816-725DE37F0A9D}" type="pres">
      <dgm:prSet presAssocID="{F6B5C8B4-B50C-EE4B-BC36-B7FE9311D4A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9674DEC-E266-5541-BA5F-CE117BFC5238}" type="pres">
      <dgm:prSet presAssocID="{75762CFB-4A2C-F84D-B496-60FF916CFA6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81AC9-5800-0140-87D3-7E05BD68769A}" type="pres">
      <dgm:prSet presAssocID="{16BBC2C4-6DF0-D342-B811-59CF2C7F741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343D7AF-93C8-504B-B2DA-A44791864324}" type="pres">
      <dgm:prSet presAssocID="{16BBC2C4-6DF0-D342-B811-59CF2C7F741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5048013-1826-8140-BAB3-652CBBAF298A}" type="presOf" srcId="{CB3276C2-AE3C-0244-843F-EB7AA8525BB3}" destId="{F228DA4F-0A8F-904E-9A14-06E897E47E2F}" srcOrd="0" destOrd="0" presId="urn:microsoft.com/office/officeart/2005/8/layout/cycle2"/>
    <dgm:cxn modelId="{F1178F13-B10D-F548-85AE-4DD95695FADE}" type="presOf" srcId="{37E174DF-05A0-DE42-B3C4-B6EB77A12A0E}" destId="{EDAD1DC9-5114-ED49-A369-56C34A581624}" srcOrd="1" destOrd="0" presId="urn:microsoft.com/office/officeart/2005/8/layout/cycle2"/>
    <dgm:cxn modelId="{48F9E601-251E-1546-89BC-F63E80A4AA80}" srcId="{FA11F23D-C286-984F-B4E3-2314F4954E84}" destId="{75762CFB-4A2C-F84D-B496-60FF916CFA6C}" srcOrd="2" destOrd="0" parTransId="{97334157-B254-7B49-9C53-2F3F700DF583}" sibTransId="{16BBC2C4-6DF0-D342-B811-59CF2C7F7418}"/>
    <dgm:cxn modelId="{5DB5FE14-8B44-8B4E-8D38-FD08B69CAC44}" srcId="{FA11F23D-C286-984F-B4E3-2314F4954E84}" destId="{A06A7161-1983-F049-9594-F6D96849DF1E}" srcOrd="1" destOrd="0" parTransId="{E2DAB1F2-3FA6-4146-8D35-9AE6A6AB813D}" sibTransId="{F6B5C8B4-B50C-EE4B-BC36-B7FE9311D4AE}"/>
    <dgm:cxn modelId="{97775C6B-55AE-024D-998A-972824919F8C}" srcId="{FA11F23D-C286-984F-B4E3-2314F4954E84}" destId="{CB3276C2-AE3C-0244-843F-EB7AA8525BB3}" srcOrd="0" destOrd="0" parTransId="{DC568E55-8633-EE41-BA7C-CB721AC222FE}" sibTransId="{37E174DF-05A0-DE42-B3C4-B6EB77A12A0E}"/>
    <dgm:cxn modelId="{E12ADCBE-BF35-4D4D-ABD1-941EE691724D}" type="presOf" srcId="{F6B5C8B4-B50C-EE4B-BC36-B7FE9311D4AE}" destId="{3934B01C-CDC3-5D4D-AAC1-8B4580C8F16B}" srcOrd="0" destOrd="0" presId="urn:microsoft.com/office/officeart/2005/8/layout/cycle2"/>
    <dgm:cxn modelId="{DD6C1565-BC03-0740-BCF2-53124DC96FC6}" type="presOf" srcId="{F6B5C8B4-B50C-EE4B-BC36-B7FE9311D4AE}" destId="{9E46D81A-4E5C-8C4F-A816-725DE37F0A9D}" srcOrd="1" destOrd="0" presId="urn:microsoft.com/office/officeart/2005/8/layout/cycle2"/>
    <dgm:cxn modelId="{88973606-CE2B-C540-93B8-9C72E8FFD379}" type="presOf" srcId="{FA11F23D-C286-984F-B4E3-2314F4954E84}" destId="{68FDC75C-C8B3-804D-BFF0-480F7101D75D}" srcOrd="0" destOrd="0" presId="urn:microsoft.com/office/officeart/2005/8/layout/cycle2"/>
    <dgm:cxn modelId="{ABA34332-0D72-9946-931B-5C57756C9E4C}" type="presOf" srcId="{A06A7161-1983-F049-9594-F6D96849DF1E}" destId="{0827BCEA-D576-0B4A-9C49-9C818DBAD002}" srcOrd="0" destOrd="0" presId="urn:microsoft.com/office/officeart/2005/8/layout/cycle2"/>
    <dgm:cxn modelId="{014949BE-FFED-C940-88E0-F42C43FE0B6B}" type="presOf" srcId="{16BBC2C4-6DF0-D342-B811-59CF2C7F7418}" destId="{B3881AC9-5800-0140-87D3-7E05BD68769A}" srcOrd="0" destOrd="0" presId="urn:microsoft.com/office/officeart/2005/8/layout/cycle2"/>
    <dgm:cxn modelId="{7779F151-8E7B-A04D-9546-1BA6307C180E}" type="presOf" srcId="{16BBC2C4-6DF0-D342-B811-59CF2C7F7418}" destId="{D343D7AF-93C8-504B-B2DA-A44791864324}" srcOrd="1" destOrd="0" presId="urn:microsoft.com/office/officeart/2005/8/layout/cycle2"/>
    <dgm:cxn modelId="{7C3E5733-1694-6048-A35A-00D7D570C329}" type="presOf" srcId="{37E174DF-05A0-DE42-B3C4-B6EB77A12A0E}" destId="{57EB3C5D-34B2-854E-AC03-3B2C66CC24D2}" srcOrd="0" destOrd="0" presId="urn:microsoft.com/office/officeart/2005/8/layout/cycle2"/>
    <dgm:cxn modelId="{1CAB209E-F6AB-1140-922F-045F0D3DE333}" type="presOf" srcId="{75762CFB-4A2C-F84D-B496-60FF916CFA6C}" destId="{89674DEC-E266-5541-BA5F-CE117BFC5238}" srcOrd="0" destOrd="0" presId="urn:microsoft.com/office/officeart/2005/8/layout/cycle2"/>
    <dgm:cxn modelId="{454579D6-0D6A-4048-AEB3-80421F3A7C84}" type="presParOf" srcId="{68FDC75C-C8B3-804D-BFF0-480F7101D75D}" destId="{F228DA4F-0A8F-904E-9A14-06E897E47E2F}" srcOrd="0" destOrd="0" presId="urn:microsoft.com/office/officeart/2005/8/layout/cycle2"/>
    <dgm:cxn modelId="{5E9A63AE-59C1-C84D-AB9D-1F87D7644BEB}" type="presParOf" srcId="{68FDC75C-C8B3-804D-BFF0-480F7101D75D}" destId="{57EB3C5D-34B2-854E-AC03-3B2C66CC24D2}" srcOrd="1" destOrd="0" presId="urn:microsoft.com/office/officeart/2005/8/layout/cycle2"/>
    <dgm:cxn modelId="{E52F1A30-67BE-1844-81CC-FCFF801CB9F2}" type="presParOf" srcId="{57EB3C5D-34B2-854E-AC03-3B2C66CC24D2}" destId="{EDAD1DC9-5114-ED49-A369-56C34A581624}" srcOrd="0" destOrd="0" presId="urn:microsoft.com/office/officeart/2005/8/layout/cycle2"/>
    <dgm:cxn modelId="{A33B1254-213E-E64A-9723-E2EE2961BEC1}" type="presParOf" srcId="{68FDC75C-C8B3-804D-BFF0-480F7101D75D}" destId="{0827BCEA-D576-0B4A-9C49-9C818DBAD002}" srcOrd="2" destOrd="0" presId="urn:microsoft.com/office/officeart/2005/8/layout/cycle2"/>
    <dgm:cxn modelId="{6543FD6B-161B-B246-B0D0-88BEFE80FD2A}" type="presParOf" srcId="{68FDC75C-C8B3-804D-BFF0-480F7101D75D}" destId="{3934B01C-CDC3-5D4D-AAC1-8B4580C8F16B}" srcOrd="3" destOrd="0" presId="urn:microsoft.com/office/officeart/2005/8/layout/cycle2"/>
    <dgm:cxn modelId="{573B4F38-746B-A245-9655-61AAD38ABBD0}" type="presParOf" srcId="{3934B01C-CDC3-5D4D-AAC1-8B4580C8F16B}" destId="{9E46D81A-4E5C-8C4F-A816-725DE37F0A9D}" srcOrd="0" destOrd="0" presId="urn:microsoft.com/office/officeart/2005/8/layout/cycle2"/>
    <dgm:cxn modelId="{A58A1364-6032-D74F-ABDA-079E9294B01B}" type="presParOf" srcId="{68FDC75C-C8B3-804D-BFF0-480F7101D75D}" destId="{89674DEC-E266-5541-BA5F-CE117BFC5238}" srcOrd="4" destOrd="0" presId="urn:microsoft.com/office/officeart/2005/8/layout/cycle2"/>
    <dgm:cxn modelId="{28C22DAD-6585-574D-B960-608E9F7936E2}" type="presParOf" srcId="{68FDC75C-C8B3-804D-BFF0-480F7101D75D}" destId="{B3881AC9-5800-0140-87D3-7E05BD68769A}" srcOrd="5" destOrd="0" presId="urn:microsoft.com/office/officeart/2005/8/layout/cycle2"/>
    <dgm:cxn modelId="{1BDC513F-1BB6-2943-A999-374E3498B099}" type="presParOf" srcId="{B3881AC9-5800-0140-87D3-7E05BD68769A}" destId="{D343D7AF-93C8-504B-B2DA-A447918643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8DA4F-0A8F-904E-9A14-06E897E47E2F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Fuzzer</a:t>
          </a:r>
          <a:endParaRPr lang="en-US" sz="2500" kern="1200" dirty="0"/>
        </a:p>
      </dsp:txBody>
      <dsp:txXfrm>
        <a:off x="3419364" y="289448"/>
        <a:ext cx="1390870" cy="1390870"/>
      </dsp:txXfrm>
    </dsp:sp>
    <dsp:sp modelId="{57EB3C5D-34B2-854E-AC03-3B2C66CC24D2}">
      <dsp:nvSpPr>
        <dsp:cNvPr id="0" name=""/>
        <dsp:cNvSpPr/>
      </dsp:nvSpPr>
      <dsp:spPr>
        <a:xfrm rot="3600000">
          <a:off x="4584392" y="1918260"/>
          <a:ext cx="521865" cy="66385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623532" y="1983240"/>
        <a:ext cx="365306" cy="398314"/>
      </dsp:txXfrm>
    </dsp:sp>
    <dsp:sp modelId="{0827BCEA-D576-0B4A-9C49-9C818DBAD002}">
      <dsp:nvSpPr>
        <dsp:cNvPr id="0" name=""/>
        <dsp:cNvSpPr/>
      </dsp:nvSpPr>
      <dsp:spPr>
        <a:xfrm>
          <a:off x="4607126" y="2557584"/>
          <a:ext cx="1966986" cy="196698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10398091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1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Website</a:t>
          </a:r>
          <a:endParaRPr lang="en-US" sz="2500" kern="1200" dirty="0"/>
        </a:p>
      </dsp:txBody>
      <dsp:txXfrm>
        <a:off x="4895184" y="2845642"/>
        <a:ext cx="1390870" cy="1390870"/>
      </dsp:txXfrm>
    </dsp:sp>
    <dsp:sp modelId="{3934B01C-CDC3-5D4D-AAC1-8B4580C8F16B}">
      <dsp:nvSpPr>
        <dsp:cNvPr id="0" name=""/>
        <dsp:cNvSpPr/>
      </dsp:nvSpPr>
      <dsp:spPr>
        <a:xfrm rot="10800000">
          <a:off x="3868636" y="3209149"/>
          <a:ext cx="521865" cy="66385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10398091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1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025195" y="3341921"/>
        <a:ext cx="365306" cy="398314"/>
      </dsp:txXfrm>
    </dsp:sp>
    <dsp:sp modelId="{89674DEC-E266-5541-BA5F-CE117BFC5238}">
      <dsp:nvSpPr>
        <dsp:cNvPr id="0" name=""/>
        <dsp:cNvSpPr/>
      </dsp:nvSpPr>
      <dsp:spPr>
        <a:xfrm>
          <a:off x="1655486" y="2557584"/>
          <a:ext cx="1966986" cy="196698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20796182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2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E-Mail Analyzer</a:t>
          </a:r>
          <a:endParaRPr lang="en-US" sz="2500" kern="1200" dirty="0"/>
        </a:p>
      </dsp:txBody>
      <dsp:txXfrm>
        <a:off x="1943544" y="2845642"/>
        <a:ext cx="1390870" cy="1390870"/>
      </dsp:txXfrm>
    </dsp:sp>
    <dsp:sp modelId="{B3881AC9-5800-0140-87D3-7E05BD68769A}">
      <dsp:nvSpPr>
        <dsp:cNvPr id="0" name=""/>
        <dsp:cNvSpPr/>
      </dsp:nvSpPr>
      <dsp:spPr>
        <a:xfrm rot="18000000">
          <a:off x="3108572" y="1943842"/>
          <a:ext cx="521865" cy="66385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20796182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2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147712" y="2144406"/>
        <a:ext cx="365306" cy="398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DB99-7420-3047-9CD5-BD8759F0D6EA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2223D-D8A7-C54F-9386-999F65C9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1F7B0AE5-3F8E-5740-A419-69E0F8110A39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6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88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the data gathering module which is linear, PI is slightly cyclic in 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66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46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1. These dictate where we send the HTTP Request, and what kind of request it is (GET or POST). 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2. The default values are essential for fields like &lt;input type="hidden"&gt; as these fields are usually used to check for the submission of forms by bots. </a:t>
            </a:r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sz="1200" dirty="0" smtClean="0"/>
              <a:t>As this affects the final URL to which the form is to be submitted.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56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words ‘e-mail’, ‘mail’ or ‘email’ 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Compared to searching for explicit E-Mail fields, by searching for the presence of the words ‘e-mail’, ‘mail’ or ‘email’ in the form, not only are we assured zero false negatives — as our system is bound to find an E-Mail field if it is present — but the system is also substantially faster as we do not have to parse the individual form fields at this point in the pipeline.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3. Final stage in the data gathering module</a:t>
            </a:r>
            <a:endParaRPr lang="en-US" dirty="0" smtClean="0"/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Base tag, self-referencing</a:t>
            </a:r>
            <a:r>
              <a:rPr lang="en-US" baseline="0" dirty="0" smtClean="0"/>
              <a:t> form, relative paths, </a:t>
            </a:r>
            <a:r>
              <a:rPr lang="en-US" baseline="0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6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is because making HTTP Requests is a very expensive process and is usually the cause of bottlenecks in a Crawler-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Fuzzer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 system 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8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in case the ‘bcc’ field is already present as part of the headers, our injected ‘bcc’ header would be ignored. In order to overcome this, we need to inject a new header that has not been seen before.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37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1. E-Mails received by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maluser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’ account directly indicate the presence of the injected ‘bcc’ field 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2. E-Mails not received by the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maluser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’ account but by the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nuser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’ account constitute a special category of E-Mails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	a. The websites performed some sanitization routines and stripped out the ‘bcc’ part of the payload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	b. A more conducive scenario for us is when the ‘bcc’ header was ignored for some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854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07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026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35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E-Mail Header Injections with ‘bcc’ and ‘x-check’ headers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	These represent the perfect attack scenario where we are able to inject multiple headers into the e-mails. We can see that over 75% of the received ‘bcc’ header injected e-mails are also susceptible to other header injections.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4. Unique ‘x-check’ headers found in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nuser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’ e-mails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	These represent the e-mails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form_ids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 that were not already found in the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maluser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’ account. We attribute these e-mails to (probably) having a backend that was built with Python or another language having a similar behavior with respect to constructing headers.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575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each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86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504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925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Bot blocking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Dynamic insertion of forms into web pages that do not appear in the source code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Plugins to sanitize input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Generation of thousands of requests blacklists our system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Many email libs provide </a:t>
            </a:r>
            <a:r>
              <a:rPr lang="en-US" baseline="0" dirty="0" err="1" smtClean="0"/>
              <a:t>builtin</a:t>
            </a:r>
            <a:r>
              <a:rPr lang="en-US" baseline="0" dirty="0" smtClean="0"/>
              <a:t> sanitization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486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342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add the example,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0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add the example,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83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Newlines = \n \r</a:t>
            </a:r>
          </a:p>
          <a:p>
            <a:r>
              <a:rPr lang="en-US" dirty="0" smtClean="0"/>
              <a:t>Encoded = %0a, %0d</a:t>
            </a:r>
          </a:p>
          <a:p>
            <a:endParaRPr lang="en-US" dirty="0" smtClean="0"/>
          </a:p>
          <a:p>
            <a:r>
              <a:rPr lang="en-US" dirty="0" smtClean="0"/>
              <a:t>Headers include cc, bcc, to, from, subject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271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612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9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36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</a:t>
            </a:r>
            <a:r>
              <a:rPr lang="en-US" baseline="0" dirty="0" smtClean="0"/>
              <a:t> new vulnerability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70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.net’s</a:t>
            </a:r>
            <a:r>
              <a:rPr lang="en-US" dirty="0" smtClean="0"/>
              <a:t> mail functionality provides inbuilt sanitization for header injections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1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is</a:t>
            </a:r>
            <a:r>
              <a:rPr lang="en-US" baseline="0" dirty="0" smtClean="0"/>
              <a:t> great, but what is the actual harm that </a:t>
            </a:r>
            <a:r>
              <a:rPr lang="en-US" baseline="0" dirty="0" err="1" smtClean="0"/>
              <a:t>ehi</a:t>
            </a:r>
            <a:r>
              <a:rPr lang="en-US" baseline="0" dirty="0" smtClean="0"/>
              <a:t> can cause?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1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actual harm that it can lead to?</a:t>
            </a:r>
          </a:p>
          <a:p>
            <a:r>
              <a:rPr lang="en-US" dirty="0" smtClean="0"/>
              <a:t>trusted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58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is the We go out there, gather data,</a:t>
            </a:r>
          </a:p>
          <a:p>
            <a:r>
              <a:rPr lang="en-US" dirty="0" smtClean="0"/>
              <a:t>Other is the PI, which injects different</a:t>
            </a:r>
            <a:r>
              <a:rPr lang="en-US" baseline="0" dirty="0" smtClean="0"/>
              <a:t> payloads into the websites/forms that we gathered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DAAEF-ED04-764D-8703-B9BAE45E1C5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97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1960564" y="2151064"/>
            <a:ext cx="86058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Gill Sans MT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Gill Sans MT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9pPr>
          </a:lstStyle>
          <a:p>
            <a:pPr>
              <a:lnSpc>
                <a:spcPts val="6500"/>
              </a:lnSpc>
              <a:spcBef>
                <a:spcPct val="0"/>
              </a:spcBef>
              <a:buNone/>
            </a:pPr>
            <a:r>
              <a:rPr lang="en-US" altLang="en-US" sz="6600" dirty="0">
                <a:latin typeface="Calibri" charset="0"/>
              </a:rPr>
              <a:t>Email </a:t>
            </a:r>
            <a:r>
              <a:rPr lang="en-US" altLang="en-US" sz="6600" dirty="0">
                <a:latin typeface="Calibri" charset="0"/>
              </a:rPr>
              <a:t>Header Injection </a:t>
            </a:r>
            <a:r>
              <a:rPr lang="en-US" altLang="en-US" sz="6600" dirty="0">
                <a:latin typeface="Calibri" charset="0"/>
              </a:rPr>
              <a:t>Vulnerabilities</a:t>
            </a:r>
            <a:endParaRPr lang="en-US" altLang="en-US" sz="6500" b="1" dirty="0"/>
          </a:p>
        </p:txBody>
      </p:sp>
      <p:sp>
        <p:nvSpPr>
          <p:cNvPr id="14338" name="TextBox 11"/>
          <p:cNvSpPr txBox="1">
            <a:spLocks noChangeArrowheads="1"/>
          </p:cNvSpPr>
          <p:nvPr/>
        </p:nvSpPr>
        <p:spPr bwMode="auto">
          <a:xfrm>
            <a:off x="2078039" y="1808164"/>
            <a:ext cx="3578225" cy="3381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Gill Sans MT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Gill Sans MT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 smtClean="0">
                <a:solidFill>
                  <a:srgbClr val="FFB310"/>
                </a:solidFill>
              </a:rPr>
              <a:t>Zoncon</a:t>
            </a:r>
            <a:r>
              <a:rPr lang="en-US" altLang="en-US" sz="1600" b="1" dirty="0" smtClean="0">
                <a:solidFill>
                  <a:srgbClr val="FFB310"/>
                </a:solidFill>
              </a:rPr>
              <a:t> 2017</a:t>
            </a:r>
            <a:endParaRPr lang="en-US" altLang="en-US" sz="1600" b="1" dirty="0">
              <a:solidFill>
                <a:srgbClr val="FFB310"/>
              </a:solidFill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960564" y="4368800"/>
            <a:ext cx="8123237" cy="838200"/>
          </a:xfrm>
        </p:spPr>
        <p:txBody>
          <a:bodyPr/>
          <a:lstStyle/>
          <a:p>
            <a:r>
              <a:rPr lang="en-US" altLang="en-US" sz="2800" dirty="0">
                <a:latin typeface="Gill Sans MT" charset="0"/>
                <a:ea typeface="MS PGothic" charset="-128"/>
              </a:rPr>
              <a:t>Sai Prashanth Chandramouli</a:t>
            </a:r>
          </a:p>
        </p:txBody>
      </p:sp>
      <p:sp>
        <p:nvSpPr>
          <p:cNvPr id="143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Gill Sans MT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Gill Sans MT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Calibri" charset="0"/>
              </a:rPr>
              <a:t>4/12/2016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Gill Sans MT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Gill Sans MT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Gill Sans MT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FDFD6-E06F-D348-9B7F-8AF9996FEA24}" type="slidenum">
              <a:rPr lang="en-US" altLang="en-US" sz="1200">
                <a:solidFill>
                  <a:schemeClr val="bg1"/>
                </a:solidFill>
                <a:latin typeface="Calibri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6596" y="3995870"/>
            <a:ext cx="345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An Analysis of the 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Wild Wild 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Web </a:t>
            </a:r>
          </a:p>
          <a:p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4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Statistics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30313"/>
            <a:ext cx="8229600" cy="39323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2452" y="5688717"/>
            <a:ext cx="484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Language usage statistics compiled from w3techs 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Potential Impact - What </a:t>
            </a:r>
            <a:r>
              <a:rPr lang="en-US" altLang="en-US" dirty="0">
                <a:latin typeface="Gill Sans MT" charset="0"/>
                <a:ea typeface="MS PGothic" charset="-128"/>
              </a:rPr>
              <a:t>can it do?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Email Header Injection can potentially lead to any of the following: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Phishing  and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spoofing </a:t>
            </a:r>
            <a:r>
              <a:rPr lang="en-US" altLang="en-US" dirty="0">
                <a:latin typeface="Gill Sans MT" charset="0"/>
                <a:ea typeface="MS PGothic" charset="-128"/>
              </a:rPr>
              <a:t>a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ttacks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Spam n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etworks</a:t>
            </a:r>
            <a:endParaRPr lang="en-US" altLang="en-US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Denial of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service by </a:t>
            </a:r>
            <a:r>
              <a:rPr lang="en-US" altLang="en-US" dirty="0">
                <a:latin typeface="Gill Sans MT" charset="0"/>
                <a:ea typeface="MS PGothic" charset="-128"/>
              </a:rPr>
              <a:t>attacking the underlying mail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server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dirty="0"/>
              <a:t>of legitimate </a:t>
            </a:r>
            <a:r>
              <a:rPr lang="en-US" dirty="0" smtClean="0"/>
              <a:t>users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Payloads with viruses</a:t>
            </a:r>
            <a:endParaRPr lang="en-US" altLang="en-US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Gill Sans MT" charset="0"/>
              <a:ea typeface="MS PGothic" charset="-128"/>
            </a:endParaRPr>
          </a:p>
          <a:p>
            <a:pPr lvl="1"/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45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Contributions of </a:t>
            </a:r>
            <a:r>
              <a:rPr lang="en-US" altLang="en-US" dirty="0">
                <a:latin typeface="Gill Sans MT" charset="0"/>
                <a:ea typeface="MS PGothic" charset="-128"/>
              </a:rPr>
              <a:t>Thesis Project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dirty="0"/>
              <a:t>black-box approach to detecting the presence of E-Mail header injection </a:t>
            </a:r>
            <a:r>
              <a:rPr lang="en-US" sz="2200" dirty="0"/>
              <a:t>vulnerability </a:t>
            </a:r>
            <a:r>
              <a:rPr lang="en-US" sz="2200" dirty="0"/>
              <a:t>in a web </a:t>
            </a:r>
            <a:r>
              <a:rPr lang="en-US" sz="2200" dirty="0"/>
              <a:t>application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A detection and classification tool based on the above approach, which will automatically detect such E-Mail Header Injection vulnerabilities in a web </a:t>
            </a:r>
            <a:r>
              <a:rPr lang="en-US" sz="2200" dirty="0"/>
              <a:t>application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A quantification of the presence of such vulnerabilities on the World Wide Web, based on an expansive crawl across the Web, including </a:t>
            </a:r>
            <a:r>
              <a:rPr lang="en-US" sz="2200" dirty="0"/>
              <a:t>17,686,161 </a:t>
            </a:r>
            <a:r>
              <a:rPr lang="en-US" sz="2200" dirty="0"/>
              <a:t>URLs and </a:t>
            </a:r>
            <a:r>
              <a:rPr lang="en-US" sz="2200" dirty="0"/>
              <a:t>5,562,533 forms</a:t>
            </a:r>
            <a:endParaRPr lang="en-US" sz="2200" dirty="0"/>
          </a:p>
          <a:p>
            <a:pPr lvl="1"/>
            <a:endParaRPr lang="en-US" altLang="en-US" sz="2000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97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System Architecture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Our system can be logically divided into two major modules: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Data Gathering</a:t>
            </a:r>
          </a:p>
          <a:p>
            <a:pPr lvl="2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Crawler</a:t>
            </a:r>
            <a:endParaRPr lang="de-DE" dirty="0"/>
          </a:p>
          <a:p>
            <a:pPr lvl="2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Form Parser</a:t>
            </a:r>
            <a:endParaRPr lang="de-DE" dirty="0"/>
          </a:p>
          <a:p>
            <a:pPr lvl="2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E-Mail </a:t>
            </a:r>
            <a:r>
              <a:rPr lang="de-DE" dirty="0"/>
              <a:t>Field </a:t>
            </a:r>
            <a:r>
              <a:rPr lang="de-DE" dirty="0" err="1" smtClean="0"/>
              <a:t>Checker</a:t>
            </a:r>
            <a:endParaRPr lang="en-US" dirty="0" smtClean="0"/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Payload Injection</a:t>
            </a:r>
          </a:p>
          <a:p>
            <a:pPr lvl="2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E-Mail Form </a:t>
            </a:r>
            <a:r>
              <a:rPr lang="de-DE" dirty="0" err="1"/>
              <a:t>Retriever</a:t>
            </a:r>
            <a:endParaRPr lang="de-DE" dirty="0"/>
          </a:p>
          <a:p>
            <a:pPr lvl="2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Fuzzer</a:t>
            </a:r>
            <a:endParaRPr lang="de-DE" dirty="0"/>
          </a:p>
          <a:p>
            <a:pPr lvl="2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E-Mail Analyzer </a:t>
            </a:r>
          </a:p>
        </p:txBody>
      </p:sp>
    </p:spTree>
    <p:extLst>
      <p:ext uri="{BB962C8B-B14F-4D97-AF65-F5344CB8AC3E}">
        <p14:creationId xmlns:p14="http://schemas.microsoft.com/office/powerpoint/2010/main" val="110432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System Architecture - Functions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Data Gathering </a:t>
            </a:r>
            <a:r>
              <a:rPr lang="en-US" altLang="en-US" dirty="0">
                <a:latin typeface="Gill Sans MT" charset="0"/>
                <a:ea typeface="MS PGothic" charset="-128"/>
              </a:rPr>
              <a:t>-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Functions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Interface with the Crawler </a:t>
            </a:r>
            <a:r>
              <a:rPr lang="en-US" sz="2000" dirty="0"/>
              <a:t>and </a:t>
            </a:r>
            <a:r>
              <a:rPr lang="en-US" sz="2000" dirty="0"/>
              <a:t>receive the </a:t>
            </a:r>
            <a:r>
              <a:rPr lang="en-US" sz="2000" dirty="0"/>
              <a:t>URLs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Parse the HTML for the corresponding URL, and store the relevant form </a:t>
            </a:r>
            <a:r>
              <a:rPr lang="en-US" sz="2000" dirty="0"/>
              <a:t>data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Check for the presence of forms that allow the user to send/receive E-Mail, and store references to these </a:t>
            </a:r>
            <a:r>
              <a:rPr lang="en-US" sz="2000" dirty="0"/>
              <a:t>forms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740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1743" y="2003407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Crawler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681743" y="3120097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 Parser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869008" y="3103517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Email Field Checker</a:t>
            </a:r>
            <a:endParaRPr lang="en-US" sz="2000" dirty="0"/>
          </a:p>
        </p:txBody>
      </p:sp>
      <p:sp>
        <p:nvSpPr>
          <p:cNvPr id="12" name="Can 11"/>
          <p:cNvSpPr/>
          <p:nvPr/>
        </p:nvSpPr>
        <p:spPr>
          <a:xfrm>
            <a:off x="5589835" y="2794618"/>
            <a:ext cx="859421" cy="12167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Data-base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550170" y="274583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Crawler Feed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66816" y="3119120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Forms found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3145" y="3448743"/>
            <a:ext cx="118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Forms with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E-Mail </a:t>
            </a:r>
            <a:r>
              <a:rPr lang="en-US" sz="1400" dirty="0"/>
              <a:t>fields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7759" y="696683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 Gathering 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8" idx="1"/>
            <a:endCxn id="12" idx="4"/>
          </p:cNvCxnSpPr>
          <p:nvPr/>
        </p:nvCxnSpPr>
        <p:spPr>
          <a:xfrm flipH="1">
            <a:off x="6449256" y="3403012"/>
            <a:ext cx="1419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3515120" y="2602397"/>
            <a:ext cx="0" cy="5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68969" y="3164485"/>
            <a:ext cx="745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URLs with forms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348498" y="3419592"/>
            <a:ext cx="12413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6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System Architecture – Contd.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Payload Injection -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Functions</a:t>
            </a:r>
            <a:endParaRPr lang="en-US" sz="2400" dirty="0"/>
          </a:p>
          <a:p>
            <a:pPr lvl="1"/>
            <a:r>
              <a:rPr lang="en-US" sz="2000" dirty="0"/>
              <a:t>Retrieve the forms that allow users of a website to send/receive E-Mail and reconstruct these forms.</a:t>
            </a:r>
          </a:p>
          <a:p>
            <a:pPr lvl="1"/>
            <a:r>
              <a:rPr lang="en-US" sz="2000" dirty="0"/>
              <a:t>Inject these forms with benign data (non-malicious payloads), and generate an HTTP request to the corresponding URL. </a:t>
            </a:r>
          </a:p>
          <a:p>
            <a:pPr lvl="1"/>
            <a:r>
              <a:rPr lang="en-US" sz="2000" dirty="0"/>
              <a:t>Analyze the E-Mails, extracting the header fields, and checking for the presence of the injected payloads. </a:t>
            </a:r>
          </a:p>
          <a:p>
            <a:pPr lvl="1"/>
            <a:r>
              <a:rPr lang="en-US" sz="2000" dirty="0"/>
              <a:t>Inject the forms that sent us </a:t>
            </a:r>
            <a:r>
              <a:rPr lang="en-US" sz="2000" dirty="0"/>
              <a:t>E-Mails, </a:t>
            </a:r>
            <a:r>
              <a:rPr lang="en-US" sz="2000" dirty="0"/>
              <a:t>with malicious payloads, and generate an HTTP request to the corresponding URL to check if E-Mail Header Injection vulnerability exists in that form.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4915" y="3236536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E-Mail Analyzer</a:t>
            </a:r>
            <a:endParaRPr lang="en-US" dirty="0"/>
          </a:p>
          <a:p>
            <a:pPr algn="ctr"/>
            <a:r>
              <a:rPr lang="en-US" sz="750" dirty="0"/>
              <a:t>(Checks for injected payload)</a:t>
            </a:r>
          </a:p>
        </p:txBody>
      </p:sp>
      <p:sp>
        <p:nvSpPr>
          <p:cNvPr id="12" name="Can 11"/>
          <p:cNvSpPr/>
          <p:nvPr/>
        </p:nvSpPr>
        <p:spPr>
          <a:xfrm>
            <a:off x="5258713" y="2922470"/>
            <a:ext cx="859421" cy="12167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999838" y="3206065"/>
            <a:ext cx="12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Mails with injected payloads</a:t>
            </a:r>
            <a:endParaRPr lang="en-US" sz="900" dirty="0"/>
          </a:p>
        </p:txBody>
      </p:sp>
      <p:cxnSp>
        <p:nvCxnSpPr>
          <p:cNvPr id="49" name="Straight Arrow Connector 48"/>
          <p:cNvCxnSpPr>
            <a:stCxn id="7" idx="3"/>
            <a:endCxn id="12" idx="2"/>
          </p:cNvCxnSpPr>
          <p:nvPr/>
        </p:nvCxnSpPr>
        <p:spPr>
          <a:xfrm flipV="1">
            <a:off x="4021670" y="3530863"/>
            <a:ext cx="1237043" cy="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9482" y="677139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 Injection - </a:t>
            </a:r>
            <a:r>
              <a:rPr lang="en-US" dirty="0" err="1"/>
              <a:t>Fuzzer</a:t>
            </a:r>
            <a:r>
              <a:rPr lang="en-US" dirty="0"/>
              <a:t> System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074" y="3274776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Website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55046" y="1804506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Fuzzer</a:t>
            </a:r>
            <a:endParaRPr lang="en-US" dirty="0"/>
          </a:p>
          <a:p>
            <a:pPr algn="ctr"/>
            <a:r>
              <a:rPr lang="en-US" sz="750" dirty="0"/>
              <a:t>(Non-Malicious Payload)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688424" y="2408034"/>
            <a:ext cx="1" cy="51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5135976" y="4549857"/>
            <a:ext cx="1106829" cy="1106829"/>
            <a:chOff x="0" y="0"/>
            <a:chExt cx="2301875" cy="2301875"/>
          </a:xfrm>
        </p:grpSpPr>
        <p:sp>
          <p:nvSpPr>
            <p:cNvPr id="41" name="Oval 40"/>
            <p:cNvSpPr/>
            <p:nvPr/>
          </p:nvSpPr>
          <p:spPr>
            <a:xfrm>
              <a:off x="0" y="0"/>
              <a:ext cx="2301875" cy="230187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337102" y="337102"/>
              <a:ext cx="1627671" cy="1627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/>
                <a:t>Postfix Mail Server</a:t>
              </a:r>
              <a:endParaRPr lang="en-US" sz="1400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 flipV="1">
            <a:off x="3837746" y="3871504"/>
            <a:ext cx="1399135" cy="9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7945" y="4377557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Received E-Mails</a:t>
            </a:r>
          </a:p>
        </p:txBody>
      </p:sp>
      <p:cxnSp>
        <p:nvCxnSpPr>
          <p:cNvPr id="15" name="Straight Arrow Connector 14"/>
          <p:cNvCxnSpPr>
            <a:stCxn id="30" idx="3"/>
            <a:endCxn id="23" idx="0"/>
          </p:cNvCxnSpPr>
          <p:nvPr/>
        </p:nvCxnSpPr>
        <p:spPr>
          <a:xfrm>
            <a:off x="6521801" y="2104002"/>
            <a:ext cx="2628651" cy="117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78088" y="2304638"/>
            <a:ext cx="1920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Request with Payload</a:t>
            </a:r>
          </a:p>
        </p:txBody>
      </p:sp>
      <p:cxnSp>
        <p:nvCxnSpPr>
          <p:cNvPr id="20" name="Straight Arrow Connector 19"/>
          <p:cNvCxnSpPr>
            <a:stCxn id="23" idx="2"/>
            <a:endCxn id="41" idx="7"/>
          </p:cNvCxnSpPr>
          <p:nvPr/>
        </p:nvCxnSpPr>
        <p:spPr>
          <a:xfrm flipH="1">
            <a:off x="6080713" y="3873766"/>
            <a:ext cx="3069738" cy="8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56144" y="4308667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E-Mail from website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50372" y="1806359"/>
            <a:ext cx="1666754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E-Mail Form </a:t>
            </a:r>
            <a:r>
              <a:rPr lang="en-US" sz="1400" dirty="0"/>
              <a:t>Retriever</a:t>
            </a:r>
            <a:endParaRPr lang="en-US" sz="1400" dirty="0"/>
          </a:p>
          <a:p>
            <a:pPr algn="ctr"/>
            <a:r>
              <a:rPr lang="en-US" sz="1200" dirty="0"/>
              <a:t>(reconstructs the form)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018837" y="2127120"/>
            <a:ext cx="82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60874" y="1964473"/>
            <a:ext cx="114326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Reconstructed forms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91633" y="3274776"/>
            <a:ext cx="695775" cy="59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Fuzzer</a:t>
            </a:r>
            <a:endParaRPr lang="en-US" sz="1200" dirty="0"/>
          </a:p>
          <a:p>
            <a:pPr algn="ctr"/>
            <a:r>
              <a:rPr lang="en-US" sz="800" dirty="0"/>
              <a:t>(Malicious Payload)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117262" y="3551074"/>
            <a:ext cx="761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590723" y="3551074"/>
            <a:ext cx="72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14398" y="3257134"/>
            <a:ext cx="72921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URL’s that sent back E-Mails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69092" y="3134124"/>
            <a:ext cx="6794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HTTP Request - Malicious Payload</a:t>
            </a:r>
          </a:p>
          <a:p>
            <a:endParaRPr lang="en-US" sz="75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60874" y="2405349"/>
            <a:ext cx="1276006" cy="72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System Components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dirty="0"/>
              <a:t>Crawler</a:t>
            </a:r>
            <a:endParaRPr lang="de-DE" sz="3200" dirty="0"/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dirty="0"/>
              <a:t>Form Parser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dirty="0"/>
              <a:t>E-Mail Field </a:t>
            </a:r>
            <a:r>
              <a:rPr lang="de-DE" sz="3200" dirty="0" err="1"/>
              <a:t>Checker</a:t>
            </a:r>
            <a:endParaRPr lang="de-DE" sz="3200" dirty="0"/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dirty="0"/>
              <a:t>E-Mail </a:t>
            </a:r>
            <a:r>
              <a:rPr lang="de-DE" sz="3200" dirty="0"/>
              <a:t>Form </a:t>
            </a:r>
            <a:r>
              <a:rPr lang="de-DE" sz="3200" dirty="0" err="1"/>
              <a:t>Retriever</a:t>
            </a:r>
            <a:endParaRPr lang="de-DE" sz="3200" dirty="0"/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dirty="0" err="1"/>
              <a:t>Fuzzer</a:t>
            </a:r>
            <a:endParaRPr lang="de-DE" sz="3200" dirty="0"/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dirty="0"/>
              <a:t>E-Mail Analyzer 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441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Crawler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We used an open-source Apache </a:t>
            </a:r>
            <a:r>
              <a:rPr lang="en-US" sz="2400" dirty="0" err="1"/>
              <a:t>Nutch</a:t>
            </a:r>
            <a:r>
              <a:rPr lang="en-US" sz="2400" dirty="0"/>
              <a:t> based </a:t>
            </a:r>
            <a:r>
              <a:rPr lang="en-US" sz="2400" dirty="0"/>
              <a:t>Crawler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/>
              <a:t>Crawler provides us with a continuous feed of URLs and the </a:t>
            </a:r>
            <a:r>
              <a:rPr lang="en-US" sz="2400" dirty="0"/>
              <a:t>HTML </a:t>
            </a:r>
            <a:r>
              <a:rPr lang="en-US" sz="2400" dirty="0"/>
              <a:t>contained in those </a:t>
            </a:r>
            <a:r>
              <a:rPr lang="en-US" sz="2400" dirty="0"/>
              <a:t>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31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“</a:t>
            </a:r>
            <a:r>
              <a:rPr lang="en-US" i="1" dirty="0"/>
              <a:t>Email injection is a security vulnerability that can occur in Internet applications that are used to send email messages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  <a:defRPr/>
            </a:pPr>
            <a:r>
              <a:rPr lang="en-US" dirty="0" smtClean="0"/>
              <a:t>													- Wikipedia</a:t>
            </a:r>
          </a:p>
          <a:p>
            <a:pPr>
              <a:defRPr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1502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Form Parser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Parses the HTML found on the page, extracting f</a:t>
            </a:r>
            <a:r>
              <a:rPr lang="en-US" sz="2400" dirty="0"/>
              <a:t>orm </a:t>
            </a:r>
            <a:r>
              <a:rPr lang="en-US" sz="2400" dirty="0"/>
              <a:t>attributes, such as method, action, etc.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 about the input fields, such as their attributes, names, and default </a:t>
            </a:r>
            <a:r>
              <a:rPr lang="en-US" sz="2400" dirty="0"/>
              <a:t>values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Presence </a:t>
            </a:r>
            <a:r>
              <a:rPr lang="en-US" sz="2400" dirty="0"/>
              <a:t>of the &lt;base&gt; </a:t>
            </a:r>
            <a:r>
              <a:rPr lang="en-US" sz="2400" dirty="0"/>
              <a:t>element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2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Email Field Checker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The email field checker complements the form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parser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It takes the output of the form parser and checks if the forms actually have an email input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field (or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any field with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‘email’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as the name or id)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If such a form is found, we store a reference to the form so that we can test it using the </a:t>
            </a:r>
            <a:r>
              <a:rPr lang="en-US" altLang="en-US" sz="2400" dirty="0" err="1">
                <a:latin typeface="Gill Sans MT" charset="0"/>
                <a:ea typeface="MS PGothic" charset="-128"/>
              </a:rPr>
              <a:t>fuzzer</a:t>
            </a:r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61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charset="0"/>
                <a:ea typeface="MS PGothic" charset="-128"/>
              </a:rPr>
              <a:t>Email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Form Retriever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Retrieve the newly inserted forms in the </a:t>
            </a:r>
            <a:r>
              <a:rPr lang="en-US" sz="2400" dirty="0"/>
              <a:t>‘</a:t>
            </a:r>
            <a:r>
              <a:rPr lang="en-US" sz="2400" dirty="0" err="1"/>
              <a:t>email_forms</a:t>
            </a:r>
            <a:r>
              <a:rPr lang="en-US" sz="2400" dirty="0"/>
              <a:t>’ </a:t>
            </a:r>
            <a:r>
              <a:rPr lang="en-US" sz="2400" dirty="0"/>
              <a:t>table, checking to ensure no duplication occurs before the fuzzing </a:t>
            </a:r>
            <a:r>
              <a:rPr lang="en-US" sz="2400" dirty="0"/>
              <a:t>stage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Reconstruct each form, using the data stored in the </a:t>
            </a:r>
            <a:r>
              <a:rPr lang="en-US" sz="2400" dirty="0"/>
              <a:t>‘form’ </a:t>
            </a:r>
            <a:r>
              <a:rPr lang="en-US" sz="2400" dirty="0"/>
              <a:t>table, complete with input fields and their </a:t>
            </a:r>
            <a:r>
              <a:rPr lang="en-US" sz="2400" dirty="0"/>
              <a:t>values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Construct the URL for the ‘action’ attribute of the form so that we can send the HTTP Request to the right </a:t>
            </a:r>
            <a:r>
              <a:rPr lang="en-US" sz="2400" dirty="0"/>
              <a:t>URL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98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Fuzzer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Gill Sans MT" charset="0"/>
                <a:ea typeface="MS PGothic" charset="-128"/>
              </a:rPr>
              <a:t>The </a:t>
            </a:r>
            <a:r>
              <a:rPr lang="en-US" altLang="en-US" dirty="0" err="1" smtClean="0">
                <a:latin typeface="Gill Sans MT" charset="0"/>
                <a:ea typeface="MS PGothic" charset="-128"/>
              </a:rPr>
              <a:t>fuzzer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 interfaces directly with the websites.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We use two types of payloads, namely,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Non-Malicious Payload – Used to verify that the website sends us an e-mail.</a:t>
            </a:r>
            <a:br>
              <a:rPr lang="en-US" altLang="en-US" dirty="0" smtClean="0">
                <a:latin typeface="Gill Sans MT" charset="0"/>
                <a:ea typeface="MS PGothic" charset="-128"/>
              </a:rPr>
            </a:br>
            <a:r>
              <a:rPr lang="en-US" altLang="en-US" dirty="0">
                <a:latin typeface="Gill Sans MT" charset="0"/>
                <a:ea typeface="MS PGothic" charset="-128"/>
              </a:rPr>
              <a:t>	</a:t>
            </a:r>
            <a:r>
              <a:rPr lang="en-US" sz="1800" dirty="0"/>
              <a:t>‘</a:t>
            </a:r>
            <a:r>
              <a:rPr lang="en-US" sz="1800" dirty="0" err="1"/>
              <a:t>reguser@example.com</a:t>
            </a:r>
            <a:r>
              <a:rPr lang="en-US" sz="1800" dirty="0"/>
              <a:t>’</a:t>
            </a:r>
            <a:endParaRPr lang="en-US" altLang="en-US" sz="1800" dirty="0">
              <a:latin typeface="Gill Sans MT" charset="0"/>
              <a:ea typeface="MS PGothic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Gill Sans MT" charset="0"/>
                <a:ea typeface="MS PGothic" charset="-128"/>
              </a:rPr>
              <a:t>Malicious Payload – Used to check for the presence of </a:t>
            </a:r>
            <a:br>
              <a:rPr lang="en-US" altLang="en-US" dirty="0" smtClean="0">
                <a:latin typeface="Gill Sans MT" charset="0"/>
                <a:ea typeface="MS PGothic" charset="-128"/>
              </a:rPr>
            </a:br>
            <a:r>
              <a:rPr lang="en-US" altLang="en-US" dirty="0" smtClean="0">
                <a:latin typeface="Gill Sans MT" charset="0"/>
                <a:ea typeface="MS PGothic" charset="-128"/>
              </a:rPr>
              <a:t>e-mail header injection vulnerability</a:t>
            </a:r>
            <a:br>
              <a:rPr lang="en-US" altLang="en-US" dirty="0" smtClean="0">
                <a:latin typeface="Gill Sans MT" charset="0"/>
                <a:ea typeface="MS PGothic" charset="-128"/>
              </a:rPr>
            </a:br>
            <a:r>
              <a:rPr lang="en-US" altLang="en-US" dirty="0" smtClean="0">
                <a:latin typeface="Gill Sans MT" charset="0"/>
                <a:ea typeface="MS PGothic" charset="-128"/>
              </a:rPr>
              <a:t>	</a:t>
            </a:r>
            <a:r>
              <a:rPr lang="en-US" sz="1800" dirty="0"/>
              <a:t>‘</a:t>
            </a:r>
            <a:r>
              <a:rPr lang="en-US" sz="1800" dirty="0" err="1"/>
              <a:t>nuser@example.com</a:t>
            </a:r>
            <a:r>
              <a:rPr lang="en-US" sz="1800" dirty="0"/>
              <a:t>\</a:t>
            </a:r>
            <a:r>
              <a:rPr lang="en-US" sz="1800" dirty="0" err="1"/>
              <a:t>nbcc:maluser@example.com</a:t>
            </a:r>
            <a:r>
              <a:rPr lang="en-US" sz="1800" dirty="0"/>
              <a:t>’ </a:t>
            </a:r>
            <a:endParaRPr lang="en-US" sz="1800" dirty="0"/>
          </a:p>
          <a:p>
            <a:pPr lvl="2"/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 Flow Diagram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891990" y="143420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65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Once the data (including the payload) for the form is ready, the </a:t>
            </a:r>
            <a:r>
              <a:rPr lang="en-US" dirty="0" err="1"/>
              <a:t>Fuzzer</a:t>
            </a:r>
            <a:r>
              <a:rPr lang="en-US" dirty="0"/>
              <a:t> constructs the appropriate HTTP Request (GET or POST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sends </a:t>
            </a:r>
            <a:r>
              <a:rPr lang="en-US" dirty="0"/>
              <a:t>the HTTP Request to the URL that was generated by the E-Mail f</a:t>
            </a:r>
            <a:r>
              <a:rPr lang="en-US" dirty="0" smtClean="0"/>
              <a:t>orm </a:t>
            </a:r>
            <a:r>
              <a:rPr lang="en-US" dirty="0"/>
              <a:t>r</a:t>
            </a:r>
            <a:r>
              <a:rPr lang="en-US" dirty="0" smtClean="0"/>
              <a:t>etriever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93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-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288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due to Python’s exhibited behavior when attaching </a:t>
            </a:r>
            <a:r>
              <a:rPr lang="en-US" dirty="0" smtClean="0"/>
              <a:t>headers: instead </a:t>
            </a:r>
            <a:r>
              <a:rPr lang="en-US" dirty="0"/>
              <a:t>of overwriting a header if it is already present, it ignores duplicate </a:t>
            </a:r>
            <a:r>
              <a:rPr lang="en-US" dirty="0" smtClean="0"/>
              <a:t>headers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Hence</a:t>
            </a:r>
            <a:r>
              <a:rPr lang="en-US" dirty="0"/>
              <a:t>, we inject our own </a:t>
            </a:r>
            <a:r>
              <a:rPr lang="en-US" dirty="0" smtClean="0"/>
              <a:t>unique header ‘x-check’ </a:t>
            </a:r>
            <a:r>
              <a:rPr lang="en-US" dirty="0"/>
              <a:t>to ensure we can get results if the injection was </a:t>
            </a:r>
            <a:r>
              <a:rPr lang="en-US" dirty="0" smtClean="0"/>
              <a:t>successful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nuser@example.com</a:t>
            </a:r>
            <a:r>
              <a:rPr lang="en-US" sz="1800" dirty="0"/>
              <a:t>\</a:t>
            </a:r>
            <a:r>
              <a:rPr lang="en-US" sz="1800" dirty="0" err="1"/>
              <a:t>nbcc:maluser@example.com</a:t>
            </a:r>
            <a:r>
              <a:rPr lang="en-US" sz="1800" dirty="0"/>
              <a:t>\</a:t>
            </a:r>
            <a:r>
              <a:rPr lang="en-US" sz="1800" dirty="0" err="1"/>
              <a:t>nx</a:t>
            </a:r>
            <a:r>
              <a:rPr lang="en-US" sz="1800" dirty="0" err="1"/>
              <a:t>−check:in</a:t>
            </a:r>
            <a:r>
              <a:rPr lang="en-US" sz="1800" dirty="0"/>
              <a:t>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95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charset="0"/>
                <a:ea typeface="MS PGothic" charset="-128"/>
              </a:rPr>
              <a:t>Email </a:t>
            </a:r>
            <a:r>
              <a:rPr lang="en-US" altLang="en-US" dirty="0" smtClean="0">
                <a:latin typeface="Gill Sans MT" charset="0"/>
                <a:ea typeface="MS PGothic" charset="-128"/>
              </a:rPr>
              <a:t>Analyzer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The email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analyzer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will check for the emails that we received after the </a:t>
            </a:r>
            <a:r>
              <a:rPr lang="en-US" altLang="en-US" sz="2400" dirty="0" err="1">
                <a:latin typeface="Gill Sans MT" charset="0"/>
                <a:ea typeface="MS PGothic" charset="-128"/>
              </a:rPr>
              <a:t>fuzzer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 injected the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non-malicious payloads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onto the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forms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It checks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for the presence of any injected data in the emails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received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For each such field found, we call the </a:t>
            </a:r>
            <a:r>
              <a:rPr lang="en-US" altLang="en-US" sz="2400" dirty="0" err="1">
                <a:latin typeface="Gill Sans MT" charset="0"/>
                <a:ea typeface="MS PGothic" charset="-128"/>
              </a:rPr>
              <a:t>fuzzer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 again, to inject the malicious payload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This is a cyclic process</a:t>
            </a:r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618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4"/>
          <a:stretch/>
        </p:blipFill>
        <p:spPr>
          <a:xfrm>
            <a:off x="1537817" y="1233488"/>
            <a:ext cx="9140952" cy="48646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4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Results – Data Gathered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r>
              <a:rPr lang="en-US" sz="2400" dirty="0"/>
              <a:t>Over a period of 46 days (Feb 26, 2016 – Today), </a:t>
            </a:r>
            <a:r>
              <a:rPr lang="en-US" sz="2400" dirty="0"/>
              <a:t>we were able to gather the data shown in </a:t>
            </a:r>
            <a:r>
              <a:rPr lang="en-US" sz="2400" dirty="0"/>
              <a:t>the table below: </a:t>
            </a:r>
            <a:endParaRPr lang="en-US" sz="2400" dirty="0"/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2" r="-21882"/>
          <a:stretch/>
        </p:blipFill>
        <p:spPr>
          <a:xfrm>
            <a:off x="3341651" y="2314885"/>
            <a:ext cx="7875661" cy="31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39839" y="2043716"/>
            <a:ext cx="11227442" cy="4525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Email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Header Injection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is possible when the mailing script fails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to properly sanitize user input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Failure to check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for the presence of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newlines and/or email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headers in the form fields that take in email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addresses can result in this vulnerability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ill Sans MT" charset="0"/>
                <a:ea typeface="MS PGothic" charset="-128"/>
              </a:rPr>
              <a:t>Can result in e-mails sent with additional and/or spoofed headers</a:t>
            </a:r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08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Results – Data Fuzzed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11298" y="2642840"/>
          <a:ext cx="7943385" cy="156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7795"/>
                <a:gridCol w="2647795"/>
                <a:gridCol w="2647795"/>
              </a:tblGrid>
              <a:tr h="5203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Type of fuzzing</a:t>
                      </a:r>
                      <a:endParaRPr lang="en-US" sz="2000" b="1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Forms fuzzed</a:t>
                      </a:r>
                      <a:endParaRPr lang="en-US" sz="2000" b="1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E-Mails</a:t>
                      </a:r>
                      <a:r>
                        <a:rPr lang="en-US" sz="2000" b="1" baseline="0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 received</a:t>
                      </a:r>
                      <a:endParaRPr lang="en-US" sz="2000" b="1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</a:tr>
              <a:tr h="520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Regular payload </a:t>
                      </a:r>
                      <a:endParaRPr lang="en-US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756,588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44,735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520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Malicious payload</a:t>
                      </a:r>
                      <a:endParaRPr lang="en-US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38,989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433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59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Results – E-Mails Received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r>
              <a:rPr lang="en-US" sz="2400" dirty="0"/>
              <a:t>The e-mails we received can be classified into the following major injection types (shown </a:t>
            </a:r>
            <a:r>
              <a:rPr lang="en-US" sz="2400" dirty="0"/>
              <a:t>in </a:t>
            </a:r>
            <a:r>
              <a:rPr lang="en-US" sz="2400" dirty="0"/>
              <a:t>the table below): </a:t>
            </a:r>
            <a:endParaRPr lang="en-US" sz="2400" dirty="0"/>
          </a:p>
          <a:p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05309" y="2376488"/>
          <a:ext cx="7348653" cy="249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687"/>
                <a:gridCol w="2430966"/>
              </a:tblGrid>
              <a:tr h="466448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Type of Injection</a:t>
                      </a:r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No. of e-mails received</a:t>
                      </a:r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</a:tr>
              <a:tr h="446674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E-Mail Header Injections with bcc header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265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66448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To header injections alone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142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14498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Unique x-check headers found in </a:t>
                      </a:r>
                      <a:r>
                        <a:rPr lang="en-US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nuser</a:t>
                      </a:r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 e-mails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26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66448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Total successful injections</a:t>
                      </a:r>
                      <a:endParaRPr 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433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1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Results – Data Pipeline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0" r="-13640"/>
          <a:stretch/>
        </p:blipFill>
        <p:spPr>
          <a:xfrm>
            <a:off x="2694655" y="1658973"/>
            <a:ext cx="8173844" cy="44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Data Pipeline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r>
              <a:rPr lang="en-US" dirty="0" smtClean="0"/>
              <a:t>Visual Representation of the Data Pipeline: </a:t>
            </a:r>
            <a:endParaRPr lang="en-US" dirty="0"/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32" y="1837562"/>
            <a:ext cx="7002966" cy="42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across WWW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560483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6224"/>
                <a:gridCol w="2364059"/>
                <a:gridCol w="2899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Successfully Injected</a:t>
                      </a:r>
                      <a:r>
                        <a:rPr lang="en-US" b="1" baseline="0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 </a:t>
                      </a:r>
                      <a:r>
                        <a:rPr lang="en-US" b="1" dirty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E-Mails</a:t>
                      </a:r>
                      <a:endParaRPr lang="en-US" b="1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Domains</a:t>
                      </a:r>
                      <a:endParaRPr lang="en-US" b="1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IP</a:t>
                      </a:r>
                      <a:r>
                        <a:rPr lang="en-US" b="1" baseline="0" smtClean="0">
                          <a:latin typeface="Adobe Garamond Pro" charset="0"/>
                          <a:ea typeface="Adobe Garamond Pro" charset="0"/>
                          <a:cs typeface="Adobe Garamond Pro" charset="0"/>
                        </a:rPr>
                        <a:t> Addresses</a:t>
                      </a:r>
                      <a:endParaRPr lang="en-US" b="1" dirty="0">
                        <a:latin typeface="Adobe Garamond Pro" charset="0"/>
                        <a:ea typeface="Adobe Garamond Pro" charset="0"/>
                        <a:cs typeface="Adobe Garamond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charset="0"/>
                          <a:ea typeface="Arial" charset="0"/>
                          <a:cs typeface="Arial" charset="0"/>
                        </a:rPr>
                        <a:t>433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charset="0"/>
                          <a:ea typeface="Arial" charset="0"/>
                          <a:cs typeface="Arial" charset="0"/>
                        </a:rPr>
                        <a:t>188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241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Responsible Disclosure of discovered vulnerabilities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Have e-mailed 188 websites about the discovered vulnerabilities</a:t>
            </a:r>
          </a:p>
          <a:p>
            <a:r>
              <a:rPr lang="en-US" sz="2400" dirty="0"/>
              <a:t>We sent e-mails to the following addresses (as described in RFC2142):</a:t>
            </a:r>
          </a:p>
          <a:p>
            <a:pPr lvl="1"/>
            <a:r>
              <a:rPr lang="en-US" sz="2000" dirty="0"/>
              <a:t>security@domain.com</a:t>
            </a:r>
          </a:p>
          <a:p>
            <a:pPr lvl="1"/>
            <a:r>
              <a:rPr lang="en-US" sz="2000" dirty="0"/>
              <a:t>admin@domain.com</a:t>
            </a:r>
          </a:p>
          <a:p>
            <a:pPr lvl="1"/>
            <a:r>
              <a:rPr lang="en-US" sz="2000" dirty="0"/>
              <a:t>webmaster@domain.com</a:t>
            </a:r>
          </a:p>
          <a:p>
            <a:r>
              <a:rPr lang="en-US" sz="2400" dirty="0"/>
              <a:t>Only 33 of these mailboxes were found</a:t>
            </a:r>
          </a:p>
          <a:p>
            <a:r>
              <a:rPr lang="en-US" sz="2400" dirty="0"/>
              <a:t>We received 7 responses, confirming 4 discovered vulnerabilities. Two of the developers fixed the vulnerability on their site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0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62" y="1338147"/>
            <a:ext cx="8337239" cy="36422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7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9161"/>
            <a:ext cx="8229600" cy="2386362"/>
          </a:xfrm>
        </p:spPr>
      </p:pic>
    </p:spTree>
    <p:extLst>
      <p:ext uri="{BB962C8B-B14F-4D97-AF65-F5344CB8AC3E}">
        <p14:creationId xmlns:p14="http://schemas.microsoft.com/office/powerpoint/2010/main" val="208686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Limitations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CAPTCHAs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JavaScript Apps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Blogs powered by </a:t>
            </a:r>
            <a:r>
              <a:rPr lang="en-US" sz="2400" dirty="0"/>
              <a:t>WordPress/Drupal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Blacklisting by websites and </a:t>
            </a:r>
            <a:r>
              <a:rPr lang="en-US" sz="2400" dirty="0"/>
              <a:t>ISPs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E-Mail libraries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96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Mitigation Strategies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Use E-Mail </a:t>
            </a:r>
            <a:r>
              <a:rPr lang="en-US" sz="2400" dirty="0"/>
              <a:t>libraries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97403" y="2141035"/>
          <a:ext cx="5196469" cy="3707624"/>
        </p:xfrm>
        <a:graphic>
          <a:graphicData uri="http://schemas.openxmlformats.org/drawingml/2006/table">
            <a:tbl>
              <a:tblPr/>
              <a:tblGrid>
                <a:gridCol w="1193182"/>
                <a:gridCol w="4003287"/>
              </a:tblGrid>
              <a:tr h="636459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FBX1200" charset="0"/>
                        </a:rPr>
                        <a:t>Language </a:t>
                      </a:r>
                      <a:endParaRPr lang="en-US" sz="2400" b="1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SFBX1200" charset="0"/>
                        </a:rPr>
                        <a:t>Mail Libraries 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>
                  <a:txBody>
                    <a:bodyPr/>
                    <a:lstStyle/>
                    <a:p>
                      <a:r>
                        <a:rPr lang="hr-HR" sz="1600" dirty="0">
                          <a:effectLst/>
                          <a:latin typeface="SFRM1200" charset="0"/>
                        </a:rPr>
                        <a:t>PHP </a:t>
                      </a:r>
                      <a:endParaRPr lang="hr-HR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SFRM1200" charset="0"/>
                        </a:rPr>
                        <a:t>PEAR </a:t>
                      </a:r>
                      <a:r>
                        <a:rPr lang="en-US" sz="1600" dirty="0" smtClean="0">
                          <a:effectLst/>
                          <a:latin typeface="SFRM1200" charset="0"/>
                        </a:rPr>
                        <a:t>Mail, </a:t>
                      </a:r>
                      <a:r>
                        <a:rPr lang="en-US" sz="1600" dirty="0" err="1" smtClean="0">
                          <a:effectLst/>
                          <a:latin typeface="SFRM1200" charset="0"/>
                        </a:rPr>
                        <a:t>PHPMailer</a:t>
                      </a:r>
                      <a:r>
                        <a:rPr lang="en-US" sz="1600" dirty="0" smtClean="0">
                          <a:effectLst/>
                          <a:latin typeface="SFRM1200" charset="0"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  <a:latin typeface="SFRM1200" charset="0"/>
                        </a:rPr>
                        <a:t>Swiftmailer</a:t>
                      </a:r>
                      <a:r>
                        <a:rPr lang="en-US" sz="1000" dirty="0" smtClean="0">
                          <a:effectLst/>
                          <a:latin typeface="SFRM0800" charset="0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SFRM1200" charset="0"/>
                        </a:rPr>
                        <a:t>Python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SFRM1200" charset="0"/>
                        </a:rPr>
                        <a:t>SMTPLib</a:t>
                      </a:r>
                      <a:r>
                        <a:rPr lang="en-US" sz="1600" dirty="0">
                          <a:effectLst/>
                          <a:latin typeface="SFRM1200" charset="0"/>
                        </a:rPr>
                        <a:t> with </a:t>
                      </a:r>
                      <a:r>
                        <a:rPr lang="en-US" sz="1600" dirty="0" err="1" smtClean="0">
                          <a:effectLst/>
                          <a:latin typeface="SFRM1200" charset="0"/>
                        </a:rPr>
                        <a:t>email.header.Header</a:t>
                      </a:r>
                      <a:r>
                        <a:rPr lang="en-US" sz="1000" dirty="0" smtClean="0">
                          <a:effectLst/>
                          <a:latin typeface="SFRM0800" charset="0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SFRM1200" charset="0"/>
                        </a:rPr>
                        <a:t>Java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SFRM1200" charset="0"/>
                        </a:rPr>
                        <a:t>Apache Commons </a:t>
                      </a:r>
                      <a:r>
                        <a:rPr lang="en-US" sz="1600" dirty="0" smtClean="0">
                          <a:effectLst/>
                          <a:latin typeface="SFRM1200" charset="0"/>
                        </a:rPr>
                        <a:t>E-Mail</a:t>
                      </a:r>
                      <a:r>
                        <a:rPr lang="en-US" sz="1000" dirty="0" smtClean="0">
                          <a:effectLst/>
                          <a:latin typeface="SFRM0800" charset="0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SFRM1200" charset="0"/>
                        </a:rPr>
                        <a:t>Ruby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>
                          <a:effectLst/>
                          <a:latin typeface="SFRM1200" charset="0"/>
                        </a:rPr>
                        <a:t>Ruby Mail &gt;= </a:t>
                      </a:r>
                      <a:r>
                        <a:rPr lang="sk-SK" sz="1600" dirty="0" smtClean="0">
                          <a:effectLst/>
                          <a:latin typeface="SFRM1200" charset="0"/>
                        </a:rPr>
                        <a:t>2.6</a:t>
                      </a:r>
                      <a:r>
                        <a:rPr lang="sk-SK" sz="1000" dirty="0" smtClean="0">
                          <a:effectLst/>
                          <a:latin typeface="SFRM0800" charset="0"/>
                        </a:rPr>
                        <a:t> </a:t>
                      </a:r>
                      <a:endParaRPr lang="sk-SK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SFRM1200" charset="0"/>
                        </a:rPr>
                        <a:t>WordPress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SFRM1200" charset="0"/>
                        </a:rPr>
                        <a:t>Contact Form </a:t>
                      </a:r>
                      <a:r>
                        <a:rPr lang="en-US" sz="1600" dirty="0" smtClean="0">
                          <a:effectLst/>
                          <a:latin typeface="SFRM1200" charset="0"/>
                        </a:rPr>
                        <a:t>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8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&lt;!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doctype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html&gt;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&lt;html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="en"&gt;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&lt;head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&lt;meta name="author" content="Sai Pc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&lt;title&gt;Mock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Email&lt;/title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head&gt;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&lt;body&gt;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&lt;form action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="{path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to back−end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}” method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&lt;input type="text" placeholder="Email" name="email" id="e−mail"&gt;&lt;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&gt; 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name="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 rows="20" cols="120"&gt;&lt;/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&lt;input type="submit" value="Email Me! "&gt;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&lt;/form&gt;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&lt;/body&gt;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&lt;/html&gt;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2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Mitigation Strategies – Contd.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Use a Content Management System (CMS</a:t>
            </a:r>
            <a:r>
              <a:rPr lang="en-US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Wordpress</a:t>
            </a:r>
            <a:r>
              <a:rPr lang="en-US" sz="2000" dirty="0"/>
              <a:t>, Drupal, etc. with plugins to sanitize user input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Verify that the plugins work as intended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400" dirty="0"/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68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charset="0"/>
                <a:ea typeface="MS PGothic" charset="-128"/>
              </a:rPr>
              <a:t>Mitigation Strategies – Contd.</a:t>
            </a:r>
            <a:endParaRPr lang="en-US" altLang="en-US" dirty="0">
              <a:latin typeface="Gill Sans MT" charset="0"/>
              <a:ea typeface="MS PGothic" charset="-128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Input validation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Going back to our example from before, we can add input sanitization like so,</a:t>
            </a:r>
            <a:br>
              <a:rPr lang="en-US" sz="2000" dirty="0"/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$from = ($_REQUEST['email']);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$sanitized = 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filter_var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($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from,FILTER_SANITIZE_EMAIL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if 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filter_var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($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sanitized,FILTER_VALIDATE_EMAIL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)) {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do the rest of the e-mail code</a:t>
            </a:r>
            <a:r>
              <a:rPr lang="en-US" sz="18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where ‘</a:t>
            </a:r>
            <a:r>
              <a:rPr lang="en-US" sz="1800" dirty="0" err="1">
                <a:latin typeface="Gill Sans MT" charset="0"/>
                <a:ea typeface="Gill Sans MT" charset="0"/>
                <a:cs typeface="Gill Sans MT" charset="0"/>
              </a:rPr>
              <a:t>filter_var</a:t>
            </a:r>
            <a:r>
              <a:rPr lang="en-US" sz="1800" dirty="0">
                <a:latin typeface="Gill Sans MT" charset="0"/>
                <a:ea typeface="Gill Sans MT" charset="0"/>
                <a:cs typeface="Gill Sans MT" charset="0"/>
              </a:rPr>
              <a:t>’ is a built-in PHP function.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400" dirty="0"/>
          </a:p>
          <a:p>
            <a:endParaRPr lang="en-US" altLang="en-US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05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To the best of our knowledge, no other research has been conducted to determine the prevalence of this vulnerability across the World Wide Web. </a:t>
            </a:r>
            <a:endParaRPr lang="en-US" sz="2400" dirty="0"/>
          </a:p>
          <a:p>
            <a:r>
              <a:rPr lang="en-US" sz="2400" dirty="0"/>
              <a:t>We </a:t>
            </a:r>
            <a:r>
              <a:rPr lang="en-US" sz="2400" dirty="0"/>
              <a:t>have </a:t>
            </a:r>
            <a:r>
              <a:rPr lang="en-US" sz="2400" dirty="0"/>
              <a:t>designed and implemented an architecture to identify </a:t>
            </a:r>
            <a:r>
              <a:rPr lang="en-US" sz="2400" dirty="0"/>
              <a:t>the existence of this vulnerability </a:t>
            </a:r>
            <a:r>
              <a:rPr lang="en-US" sz="2400" dirty="0"/>
              <a:t>and fuzz websites in scale without causing </a:t>
            </a:r>
            <a:r>
              <a:rPr lang="en-US" sz="2400" dirty="0"/>
              <a:t>any ostensible harm to the website. </a:t>
            </a:r>
            <a:endParaRPr lang="en-US" sz="2400" dirty="0"/>
          </a:p>
          <a:p>
            <a:r>
              <a:rPr lang="en-US" sz="2400" dirty="0"/>
              <a:t>Our </a:t>
            </a:r>
            <a:r>
              <a:rPr lang="en-US" sz="2400" dirty="0"/>
              <a:t>work serves to not only prove the existence of the vulnerability on the World Wide Web but to quantify it. </a:t>
            </a:r>
            <a:endParaRPr lang="en-US" sz="2400" dirty="0"/>
          </a:p>
          <a:p>
            <a:r>
              <a:rPr lang="en-US" sz="2400" dirty="0"/>
              <a:t>Our work proves that E-Mail Header Injection vulnerability is widespread on the internet, found on 0.0025% of the 17,686,161 websites we crawled.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0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Acknowledgements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Dr</a:t>
            </a:r>
            <a:r>
              <a:rPr lang="en-US" sz="2400" dirty="0"/>
              <a:t>. Adam </a:t>
            </a:r>
            <a:r>
              <a:rPr lang="en-US" sz="2400" dirty="0" err="1"/>
              <a:t>Doupe</a:t>
            </a:r>
            <a:r>
              <a:rPr lang="en-US" sz="2400" dirty="0"/>
              <a:t>́, </a:t>
            </a:r>
            <a:r>
              <a:rPr lang="en-US" sz="2400" dirty="0">
                <a:latin typeface="Gill Sans MT" charset="0"/>
                <a:ea typeface="MS PGothic" charset="-128"/>
              </a:rPr>
              <a:t>t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his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project is his brain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child,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and without him this project wouldn’t have been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possible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 algn="just"/>
            <a:r>
              <a:rPr lang="en-US" altLang="en-US" sz="2400" dirty="0">
                <a:latin typeface="Gill Sans MT" charset="0"/>
                <a:ea typeface="MS PGothic" charset="-128"/>
              </a:rPr>
              <a:t>Dr. </a:t>
            </a:r>
            <a:r>
              <a:rPr lang="en-US" sz="2400" dirty="0"/>
              <a:t>Gail-</a:t>
            </a:r>
            <a:r>
              <a:rPr lang="en-US" sz="2400" dirty="0" err="1"/>
              <a:t>Joon</a:t>
            </a:r>
            <a:r>
              <a:rPr lang="en-US" sz="2400" dirty="0"/>
              <a:t> </a:t>
            </a:r>
            <a:r>
              <a:rPr lang="en-US" sz="2400" dirty="0" err="1"/>
              <a:t>Ahn</a:t>
            </a:r>
            <a:r>
              <a:rPr lang="en-US" sz="2400" dirty="0"/>
              <a:t>,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for all the support in the weekly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meetings</a:t>
            </a:r>
          </a:p>
          <a:p>
            <a:pPr algn="just"/>
            <a:r>
              <a:rPr lang="en-US" altLang="en-US" sz="2400" dirty="0">
                <a:latin typeface="Gill Sans MT" charset="0"/>
                <a:ea typeface="MS PGothic" charset="-128"/>
              </a:rPr>
              <a:t>Dr. </a:t>
            </a:r>
            <a:r>
              <a:rPr lang="en-US" altLang="en-US" sz="2400" dirty="0" err="1">
                <a:latin typeface="Gill Sans MT" charset="0"/>
                <a:ea typeface="MS PGothic" charset="-128"/>
              </a:rPr>
              <a:t>Ziming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 Zhao, for feedback during the weekly meetings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 algn="just"/>
            <a:r>
              <a:rPr lang="en-US" altLang="en-US" sz="2400" dirty="0">
                <a:latin typeface="Gill Sans MT" charset="0"/>
                <a:ea typeface="MS PGothic" charset="-128"/>
              </a:rPr>
              <a:t>Michael “Mike” </a:t>
            </a:r>
            <a:r>
              <a:rPr lang="en-US" altLang="en-US" sz="2400" dirty="0" err="1">
                <a:latin typeface="Gill Sans MT" charset="0"/>
                <a:ea typeface="MS PGothic" charset="-128"/>
              </a:rPr>
              <a:t>Mabey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, </a:t>
            </a:r>
            <a:r>
              <a:rPr lang="en-US" sz="2400" dirty="0"/>
              <a:t>for helping set up the infrastructure for this </a:t>
            </a:r>
            <a:r>
              <a:rPr lang="en-US" sz="2400" dirty="0"/>
              <a:t>project</a:t>
            </a:r>
            <a:endParaRPr lang="en-US" sz="2400" dirty="0"/>
          </a:p>
          <a:p>
            <a:pPr algn="just"/>
            <a:r>
              <a:rPr lang="en-US" sz="2400" dirty="0" err="1"/>
              <a:t>Marthony</a:t>
            </a:r>
            <a:r>
              <a:rPr lang="en-US" sz="2400" dirty="0"/>
              <a:t> </a:t>
            </a:r>
            <a:r>
              <a:rPr lang="en-US" sz="2400" dirty="0" err="1"/>
              <a:t>Taguinod</a:t>
            </a:r>
            <a:r>
              <a:rPr lang="en-US" sz="2400" dirty="0"/>
              <a:t>, for helping me document this </a:t>
            </a:r>
            <a:r>
              <a:rPr lang="en-US" sz="2400" dirty="0"/>
              <a:t>project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 algn="just"/>
            <a:r>
              <a:rPr lang="en-US" altLang="en-US" sz="2400" dirty="0">
                <a:latin typeface="Gill Sans MT" charset="0"/>
                <a:ea typeface="MS PGothic" charset="-128"/>
              </a:rPr>
              <a:t>SEFCOM members for providing valuable input during the weekly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meetings, and ideas for the title of the paper</a:t>
            </a:r>
            <a:endParaRPr lang="en-US" altLang="en-US" sz="2400" dirty="0">
              <a:latin typeface="Gill Sans MT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11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Questions?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981200" y="1233488"/>
            <a:ext cx="8229600" cy="4525962"/>
          </a:xfrm>
        </p:spPr>
        <p:txBody>
          <a:bodyPr/>
          <a:lstStyle/>
          <a:p>
            <a:r>
              <a:rPr lang="en-US" altLang="en-US">
                <a:latin typeface="Gill Sans MT" charset="0"/>
                <a:ea typeface="MS PGothic" charset="-128"/>
              </a:rPr>
              <a:t>Please feel free to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174691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e-mail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= $_REQUEST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['email'];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$subject = "Hello Sai Pc";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$message = "We need you to reset your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password on </a:t>
            </a:r>
            <a:r>
              <a:rPr lang="is-I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to =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csai@amazon.com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";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attack string =&gt; 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sai@sai.com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nBCC:sss@sss.com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retValue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= mail($to, $subject , $message, "From: $from");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E−Mail gets sent to both </a:t>
            </a:r>
            <a:r>
              <a:rPr lang="en-US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csai@amazon.com</a:t>
            </a:r>
            <a:r>
              <a:rPr 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sss@sss.com</a:t>
            </a:r>
            <a:r>
              <a:rPr 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solidFill>
                <a:srgbClr val="92D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injection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37116"/>
            <a:ext cx="8229600" cy="45187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1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Headers can include: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Cc – Carbon Copy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Bcc – Blind Carbon Copy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– Recipient of the e-mail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From – Sender of the e-mail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Subject – Subject field of the e-mail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X-Spam-Score,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9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/>
              <a:t>irst </a:t>
            </a:r>
            <a:r>
              <a:rPr lang="en-US" sz="2400" dirty="0"/>
              <a:t>documented over a decade ago, in a late 2004 Article on </a:t>
            </a:r>
            <a:r>
              <a:rPr lang="en-US" sz="2400" dirty="0" err="1"/>
              <a:t>phpsecure.info</a:t>
            </a:r>
            <a:r>
              <a:rPr lang="en-US" sz="2400" dirty="0"/>
              <a:t> </a:t>
            </a:r>
            <a:r>
              <a:rPr lang="en-US" sz="2400" dirty="0"/>
              <a:t>by user ‘</a:t>
            </a:r>
            <a:r>
              <a:rPr lang="en-US" sz="2400" dirty="0" err="1"/>
              <a:t>tobozo</a:t>
            </a:r>
            <a:r>
              <a:rPr lang="en-US" sz="2400" dirty="0"/>
              <a:t>’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Since this vulnerability was initially found in the </a:t>
            </a:r>
            <a:r>
              <a:rPr lang="en-US" sz="2400" i="1" dirty="0"/>
              <a:t>mail()</a:t>
            </a:r>
            <a:r>
              <a:rPr lang="en-US" sz="2400" dirty="0"/>
              <a:t> function of </a:t>
            </a:r>
            <a:r>
              <a:rPr lang="en-US" sz="2400" dirty="0"/>
              <a:t>PHP, E-Mail </a:t>
            </a:r>
            <a:r>
              <a:rPr lang="en-US" sz="2400" dirty="0"/>
              <a:t>Header Injection can be traced to as early as the beginning of the </a:t>
            </a:r>
            <a:r>
              <a:rPr lang="en-US" sz="2400" dirty="0"/>
              <a:t>2000’s (release of mail function in PHP 4)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81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Languages Affected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Gill Sans MT" charset="0"/>
                <a:ea typeface="MS PGothic" charset="-128"/>
              </a:rPr>
              <a:t>PHP – </a:t>
            </a:r>
            <a:r>
              <a:rPr lang="en-US" altLang="en-US" sz="2400" i="1" dirty="0">
                <a:latin typeface="Gill Sans MT" charset="0"/>
                <a:ea typeface="MS PGothic" charset="-128"/>
              </a:rPr>
              <a:t>mail()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 function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Gill Sans MT" charset="0"/>
                <a:ea typeface="MS PGothic" charset="-128"/>
              </a:rPr>
              <a:t>Java – </a:t>
            </a:r>
            <a:r>
              <a:rPr lang="en-US" sz="2400" i="1" dirty="0" err="1"/>
              <a:t>JavaMail</a:t>
            </a:r>
            <a:r>
              <a:rPr lang="en-US" sz="2400" dirty="0"/>
              <a:t> API 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Gill Sans MT" charset="0"/>
                <a:ea typeface="MS PGothic" charset="-128"/>
              </a:rPr>
              <a:t>Python 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–</a:t>
            </a:r>
            <a:r>
              <a:rPr lang="en-US" altLang="en-US" sz="2400" dirty="0">
                <a:latin typeface="Gill Sans MT" charset="0"/>
                <a:ea typeface="MS PGothic" charset="-128"/>
              </a:rPr>
              <a:t> </a:t>
            </a:r>
            <a:r>
              <a:rPr lang="en-US" sz="2400" i="1" dirty="0" err="1"/>
              <a:t>email.parser</a:t>
            </a:r>
            <a:r>
              <a:rPr lang="en-US" sz="2400" dirty="0"/>
              <a:t> </a:t>
            </a:r>
            <a:r>
              <a:rPr lang="en-US" sz="2400" dirty="0"/>
              <a:t>library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Gill Sans MT" charset="0"/>
                <a:ea typeface="MS PGothic" charset="-128"/>
              </a:rPr>
              <a:t>Ruby – </a:t>
            </a:r>
            <a:r>
              <a:rPr lang="en-US" sz="2400" i="1" dirty="0"/>
              <a:t>Net::SMTP</a:t>
            </a:r>
            <a:r>
              <a:rPr lang="en-US" sz="2400" dirty="0"/>
              <a:t> </a:t>
            </a:r>
            <a:r>
              <a:rPr lang="en-US" sz="2400" dirty="0"/>
              <a:t>Library</a:t>
            </a:r>
            <a:endParaRPr lang="en-US" altLang="en-US" sz="2400" dirty="0">
              <a:latin typeface="Gill Sans MT" charset="0"/>
              <a:ea typeface="MS PGothic" charset="-128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049551-C800-0F49-AC98-3AEA702B0E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7AA8D1-E9CF-2944-A66E-EFC74035EB27}" type="datetime1">
              <a:rPr lang="en-US" altLang="en-US" smtClean="0"/>
              <a:pPr>
                <a:defRPr/>
              </a:pPr>
              <a:t>1/8/17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83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</TotalTime>
  <Words>2059</Words>
  <Application>Microsoft Macintosh PowerPoint</Application>
  <PresentationFormat>Widescreen</PresentationFormat>
  <Paragraphs>335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Adobe Garamond Pro</vt:lpstr>
      <vt:lpstr>Arial</vt:lpstr>
      <vt:lpstr>Calibri</vt:lpstr>
      <vt:lpstr>Century Gothic</vt:lpstr>
      <vt:lpstr>Courier</vt:lpstr>
      <vt:lpstr>Gill Sans MT</vt:lpstr>
      <vt:lpstr>MS PGothic</vt:lpstr>
      <vt:lpstr>SFBX1200</vt:lpstr>
      <vt:lpstr>SFRM0800</vt:lpstr>
      <vt:lpstr>SFRM1200</vt:lpstr>
      <vt:lpstr>Wingdings 2</vt:lpstr>
      <vt:lpstr>Quotable</vt:lpstr>
      <vt:lpstr>PowerPoint Presentation</vt:lpstr>
      <vt:lpstr>Introduction</vt:lpstr>
      <vt:lpstr>Problem Background</vt:lpstr>
      <vt:lpstr>Sample HTML page</vt:lpstr>
      <vt:lpstr>Sample PHP e-mail script</vt:lpstr>
      <vt:lpstr>Output of injection</vt:lpstr>
      <vt:lpstr>E-Mail Headers</vt:lpstr>
      <vt:lpstr>History</vt:lpstr>
      <vt:lpstr>Popular Languages Affected</vt:lpstr>
      <vt:lpstr>Usage Statistics</vt:lpstr>
      <vt:lpstr>Potential Impact - What can it do?</vt:lpstr>
      <vt:lpstr>Contributions of Thesis Project</vt:lpstr>
      <vt:lpstr>System Architecture</vt:lpstr>
      <vt:lpstr>System Architecture - Functions</vt:lpstr>
      <vt:lpstr>PowerPoint Presentation</vt:lpstr>
      <vt:lpstr>System Architecture – Contd.</vt:lpstr>
      <vt:lpstr>PowerPoint Presentation</vt:lpstr>
      <vt:lpstr>System Components</vt:lpstr>
      <vt:lpstr>Crawler</vt:lpstr>
      <vt:lpstr>Form Parser</vt:lpstr>
      <vt:lpstr>Email Field Checker</vt:lpstr>
      <vt:lpstr>Email Form Retriever</vt:lpstr>
      <vt:lpstr>Fuzzer</vt:lpstr>
      <vt:lpstr>Fuzzer Flow Diagram</vt:lpstr>
      <vt:lpstr>Fuzzer – Contd.</vt:lpstr>
      <vt:lpstr>Special Case - Python</vt:lpstr>
      <vt:lpstr>Email Analyzer</vt:lpstr>
      <vt:lpstr>Overall Architecture</vt:lpstr>
      <vt:lpstr>Results – Data Gathered</vt:lpstr>
      <vt:lpstr>Results – Data Fuzzed</vt:lpstr>
      <vt:lpstr>Results – E-Mails Received</vt:lpstr>
      <vt:lpstr>Results – Data Pipeline</vt:lpstr>
      <vt:lpstr>Data Pipeline</vt:lpstr>
      <vt:lpstr>Distribution across WWW</vt:lpstr>
      <vt:lpstr>Responsible Disclosure of discovered vulnerabilities</vt:lpstr>
      <vt:lpstr>Developer response</vt:lpstr>
      <vt:lpstr>Developer response</vt:lpstr>
      <vt:lpstr>Limitations</vt:lpstr>
      <vt:lpstr>Mitigation Strategies</vt:lpstr>
      <vt:lpstr>Mitigation Strategies – Contd.</vt:lpstr>
      <vt:lpstr>Mitigation Strategies – Contd.</vt:lpstr>
      <vt:lpstr>Conclusion</vt:lpstr>
      <vt:lpstr>Acknowledgements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Prashanth Chandramouli (Student)</dc:creator>
  <cp:lastModifiedBy>Sai Prashanth Chandramouli (Student)</cp:lastModifiedBy>
  <cp:revision>1</cp:revision>
  <dcterms:created xsi:type="dcterms:W3CDTF">2017-01-09T05:08:13Z</dcterms:created>
  <dcterms:modified xsi:type="dcterms:W3CDTF">2017-01-09T05:11:21Z</dcterms:modified>
</cp:coreProperties>
</file>