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9" r:id="rId5"/>
    <p:sldId id="310" r:id="rId6"/>
    <p:sldId id="262" r:id="rId7"/>
    <p:sldId id="264" r:id="rId8"/>
    <p:sldId id="265" r:id="rId9"/>
    <p:sldId id="270" r:id="rId10"/>
    <p:sldId id="307" r:id="rId11"/>
    <p:sldId id="292" r:id="rId12"/>
    <p:sldId id="290" r:id="rId13"/>
    <p:sldId id="298" r:id="rId14"/>
    <p:sldId id="300" r:id="rId15"/>
    <p:sldId id="301" r:id="rId16"/>
    <p:sldId id="306" r:id="rId17"/>
    <p:sldId id="303" r:id="rId18"/>
  </p:sldIdLst>
  <p:sldSz cx="9144000" cy="5715000" type="screen16x10"/>
  <p:notesSz cx="6858000" cy="9144000"/>
  <p:defaultTextStyle>
    <a:defPPr>
      <a:defRPr lang="en-US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2" autoAdjust="0"/>
    <p:restoredTop sz="72516"/>
  </p:normalViewPr>
  <p:slideViewPr>
    <p:cSldViewPr snapToGrid="0">
      <p:cViewPr varScale="1">
        <p:scale>
          <a:sx n="91" d="100"/>
          <a:sy n="9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0B095-8FC6-4FFD-B1CE-5387BFA3F16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4BBB4-C3E6-4210-888D-95FC2040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Sai Pc, working with the </a:t>
            </a:r>
            <a:r>
              <a:rPr lang="en-US" dirty="0" err="1" smtClean="0"/>
              <a:t>Samsite</a:t>
            </a:r>
            <a:r>
              <a:rPr lang="en-US" dirty="0" smtClean="0"/>
              <a:t> team on a product called Noir, which helps in Compliance for Suspicious Activity Monitoring.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BBB4-C3E6-4210-888D-95FC20400B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7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54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Gill Sans MT" charset="0"/>
                <a:ea typeface="Gill Sans MT" charset="0"/>
                <a:cs typeface="Gill Sans MT" charset="0"/>
              </a:rPr>
              <a:t>A word of caution though, do use tested methods for input validation and avoid writing your own.</a:t>
            </a:r>
            <a:endParaRPr lang="en-US" sz="936" dirty="0" smtClean="0">
              <a:latin typeface="+mn-lt"/>
              <a:ea typeface="+mn-ea"/>
              <a:cs typeface="+mn-cs"/>
            </a:endParaRPr>
          </a:p>
          <a:p>
            <a:pPr marL="0" marR="0" lvl="1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36" dirty="0" smtClean="0">
              <a:latin typeface="+mn-lt"/>
              <a:ea typeface="+mn-ea"/>
              <a:cs typeface="+mn-cs"/>
            </a:endParaRPr>
          </a:p>
          <a:p>
            <a:pPr marL="0" marR="0" lvl="1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</a:t>
            </a:r>
            <a:r>
              <a:rPr lang="en-US" dirty="0" smtClean="0"/>
              <a:t>about the different types of newlines that the RFC describes and the</a:t>
            </a:r>
            <a:r>
              <a:rPr lang="en-US" baseline="0" dirty="0" smtClean="0"/>
              <a:t> total number of cases/combinations (8) we need to test for.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61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result in loss of trust, malicious attachments</a:t>
            </a:r>
          </a:p>
          <a:p>
            <a:endParaRPr lang="en-US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just email inputs, all inputs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NOT TRUST USER INPUT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Edge cases:</a:t>
            </a:r>
          </a:p>
          <a:p>
            <a:r>
              <a:rPr lang="en-US" dirty="0" smtClean="0"/>
              <a:t>Newlines = \n \r</a:t>
            </a:r>
          </a:p>
          <a:p>
            <a:r>
              <a:rPr lang="en-US" dirty="0" smtClean="0"/>
              <a:t>Encoded = %0a, %0d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17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3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Discuss “What is it” right here in this slide.</a:t>
            </a:r>
          </a:p>
          <a:p>
            <a:r>
              <a:rPr lang="en-US" i="1" dirty="0" smtClean="0"/>
              <a:t>Email header injection is a security vulnerability that can occur in Internet applications that are used to send email messages constructed</a:t>
            </a:r>
            <a:r>
              <a:rPr lang="en-US" i="1" baseline="0" dirty="0" smtClean="0"/>
              <a:t> using </a:t>
            </a:r>
            <a:r>
              <a:rPr lang="en-US" i="1" dirty="0" smtClean="0"/>
              <a:t>user supplied data, e.g.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Contact_us</a:t>
            </a:r>
            <a:r>
              <a:rPr lang="en-US" i="1" baseline="0" dirty="0" smtClean="0"/>
              <a:t> forms, subscribe forms, etc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CVE (Common vulnerabilities and exposures) DB lists 12</a:t>
            </a:r>
            <a:r>
              <a:rPr lang="en-US" baseline="0" dirty="0" smtClean="0"/>
              <a:t> such vulnerabilities discovered in popular frameworks in the last 3 years.</a:t>
            </a:r>
          </a:p>
          <a:p>
            <a:endParaRPr lang="en-US" baseline="0" dirty="0" smtClean="0"/>
          </a:p>
          <a:p>
            <a:r>
              <a:rPr lang="en-US" dirty="0" smtClean="0"/>
              <a:t>Not a</a:t>
            </a:r>
            <a:r>
              <a:rPr lang="en-US" baseline="0" dirty="0" smtClean="0"/>
              <a:t> new vulnerability, has existed forever, with no research or major patch for vulnerable languages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sz="900" dirty="0" smtClean="0"/>
              <a:t>First documented over a decade ago, in a late 2004 Article on </a:t>
            </a:r>
            <a:r>
              <a:rPr lang="en-US" sz="900" dirty="0" err="1" smtClean="0"/>
              <a:t>phpsecure.info</a:t>
            </a:r>
            <a:r>
              <a:rPr lang="en-US" sz="900" dirty="0" smtClean="0"/>
              <a:t> by user ‘</a:t>
            </a:r>
            <a:r>
              <a:rPr lang="en-US" sz="900" dirty="0" err="1" smtClean="0"/>
              <a:t>tobozo</a:t>
            </a:r>
            <a:r>
              <a:rPr lang="en-US" sz="9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Since this vulnerability was initially found in the </a:t>
            </a:r>
            <a:r>
              <a:rPr lang="en-US" sz="900" i="1" dirty="0" smtClean="0"/>
              <a:t>mail()</a:t>
            </a:r>
            <a:r>
              <a:rPr lang="en-US" sz="900" dirty="0" smtClean="0"/>
              <a:t> function of PHP, E-Mail Header Injection can be traced to as early as the beginning of the 2000’s (release of mail function in PHP 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68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1000" dirty="0" smtClean="0">
                <a:latin typeface="Gill Sans MT" charset="0"/>
                <a:ea typeface="MS PGothic" charset="-128"/>
              </a:rPr>
              <a:t>When a mailing script fails to properly sanitize user input</a:t>
            </a:r>
          </a:p>
          <a:p>
            <a:pPr algn="just">
              <a:lnSpc>
                <a:spcPct val="150000"/>
              </a:lnSpc>
            </a:pPr>
            <a:r>
              <a:rPr lang="en-US" altLang="en-US" sz="1000" dirty="0" smtClean="0">
                <a:latin typeface="Gill Sans MT" charset="0"/>
                <a:ea typeface="MS PGothic" charset="-128"/>
              </a:rPr>
              <a:t>Failure to check for the presence of newlines and/or email headers in the form fields that take in email addresses can result in this vulnerability</a:t>
            </a:r>
          </a:p>
          <a:p>
            <a:pPr algn="just">
              <a:lnSpc>
                <a:spcPct val="150000"/>
              </a:lnSpc>
            </a:pPr>
            <a:r>
              <a:rPr lang="en-US" altLang="en-US" sz="1000" dirty="0" smtClean="0">
                <a:latin typeface="Gill Sans MT" charset="0"/>
                <a:ea typeface="MS PGothic" charset="-128"/>
              </a:rPr>
              <a:t>Can result in e-mails sent with additional and/or spoofed headers</a:t>
            </a:r>
          </a:p>
          <a:p>
            <a:endParaRPr lang="en-US" dirty="0" smtClean="0"/>
          </a:p>
          <a:p>
            <a:r>
              <a:rPr lang="en-US" dirty="0" smtClean="0"/>
              <a:t>Newlines </a:t>
            </a:r>
            <a:r>
              <a:rPr lang="en-US" dirty="0" smtClean="0"/>
              <a:t>= \n \r</a:t>
            </a:r>
          </a:p>
          <a:p>
            <a:r>
              <a:rPr lang="en-US" dirty="0" smtClean="0"/>
              <a:t>Encoded = %0a, %0d</a:t>
            </a:r>
          </a:p>
          <a:p>
            <a:endParaRPr lang="en-US" dirty="0" smtClean="0"/>
          </a:p>
          <a:p>
            <a:r>
              <a:rPr lang="en-US" dirty="0" smtClean="0"/>
              <a:t>Headers include cc, bcc, to, from, subject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63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$from</a:t>
            </a:r>
            <a:r>
              <a:rPr lang="en-US" baseline="0" dirty="0" smtClean="0"/>
              <a:t> is the vulnerable </a:t>
            </a:r>
            <a:r>
              <a:rPr lang="en-US" baseline="0" dirty="0" smtClean="0"/>
              <a:t>variable</a:t>
            </a:r>
            <a:r>
              <a:rPr lang="en-US" baseline="0" dirty="0" smtClean="0"/>
              <a:t>, as we directly use user input to construct the </a:t>
            </a:r>
            <a:r>
              <a:rPr lang="en-US" baseline="0" dirty="0" smtClean="0"/>
              <a:t>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that this is a normal way of constructing emails and is widely taught in tutorials and blogposts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BBB4-C3E6-4210-888D-95FC20400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smtClean="0"/>
              <a:t>out the following:</a:t>
            </a:r>
          </a:p>
          <a:p>
            <a:r>
              <a:rPr lang="en-US" dirty="0" smtClean="0"/>
              <a:t>Overwritten subject header</a:t>
            </a:r>
          </a:p>
          <a:p>
            <a:r>
              <a:rPr lang="en-US" baseline="0" dirty="0" err="1" smtClean="0"/>
              <a:t>bcc’ed</a:t>
            </a:r>
            <a:r>
              <a:rPr lang="en-US" baseline="0" dirty="0" smtClean="0"/>
              <a:t> email</a:t>
            </a:r>
          </a:p>
          <a:p>
            <a:r>
              <a:rPr lang="en-US" baseline="0" dirty="0" smtClean="0"/>
              <a:t>Absence of any trace that a bcc was added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BBB4-C3E6-4210-888D-95FC20400B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4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900" dirty="0" smtClean="0"/>
              <a:t>Can spoof any e-mail header like cc, bcc, subject, etc.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Present in default mail implementations of popular languages like PHP, Java, Python, Rails, Perl, </a:t>
            </a:r>
            <a:r>
              <a:rPr lang="en-US" sz="900" dirty="0" err="1" smtClean="0"/>
              <a:t>ASP.Net</a:t>
            </a:r>
            <a:r>
              <a:rPr lang="en-US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pPr marL="0" marR="0" indent="0" algn="l" defTabSz="71320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/>
              <a:t>Can add malicious attachments to emails.</a:t>
            </a: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</a:pPr>
            <a:r>
              <a:rPr lang="en-US" altLang="en-US" sz="900" dirty="0" smtClean="0">
                <a:latin typeface="Gill Sans MT" charset="0"/>
                <a:ea typeface="MS PGothic" charset="-128"/>
              </a:rPr>
              <a:t>PHP – </a:t>
            </a:r>
            <a:r>
              <a:rPr lang="en-US" altLang="en-US" sz="900" i="1" dirty="0" smtClean="0">
                <a:latin typeface="Gill Sans MT" charset="0"/>
                <a:ea typeface="MS PGothic" charset="-128"/>
              </a:rPr>
              <a:t>mail()</a:t>
            </a:r>
            <a:r>
              <a:rPr lang="en-US" altLang="en-US" sz="900" dirty="0" smtClean="0">
                <a:latin typeface="Gill Sans MT" charset="0"/>
                <a:ea typeface="MS PGothic" charset="-128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en-US" altLang="en-US" sz="900" dirty="0" smtClean="0">
                <a:latin typeface="Gill Sans MT" charset="0"/>
                <a:ea typeface="MS PGothic" charset="-128"/>
              </a:rPr>
              <a:t>Java – </a:t>
            </a:r>
            <a:r>
              <a:rPr lang="en-US" sz="900" i="1" dirty="0" err="1" smtClean="0"/>
              <a:t>JavaMail</a:t>
            </a:r>
            <a:r>
              <a:rPr lang="en-US" sz="900" dirty="0" smtClean="0"/>
              <a:t> API </a:t>
            </a: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</a:pPr>
            <a:r>
              <a:rPr lang="en-US" altLang="en-US" sz="900" dirty="0" smtClean="0">
                <a:latin typeface="Gill Sans MT" charset="0"/>
                <a:ea typeface="MS PGothic" charset="-128"/>
              </a:rPr>
              <a:t>Python – </a:t>
            </a:r>
            <a:r>
              <a:rPr lang="en-US" sz="900" i="1" dirty="0" err="1" smtClean="0"/>
              <a:t>email.parser</a:t>
            </a:r>
            <a:r>
              <a:rPr lang="en-US" sz="900" dirty="0" smtClean="0"/>
              <a:t> library</a:t>
            </a: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</a:pPr>
            <a:r>
              <a:rPr lang="en-US" altLang="en-US" sz="900" dirty="0" smtClean="0">
                <a:latin typeface="Gill Sans MT" charset="0"/>
                <a:ea typeface="MS PGothic" charset="-128"/>
              </a:rPr>
              <a:t>Ruby – </a:t>
            </a:r>
            <a:r>
              <a:rPr lang="en-US" sz="900" i="1" dirty="0" smtClean="0"/>
              <a:t>Net::SMTP</a:t>
            </a:r>
            <a:r>
              <a:rPr lang="en-US" sz="900" dirty="0" smtClean="0"/>
              <a:t> Library</a:t>
            </a:r>
          </a:p>
          <a:p>
            <a:pPr>
              <a:lnSpc>
                <a:spcPct val="150000"/>
              </a:lnSpc>
            </a:pPr>
            <a:r>
              <a:rPr lang="en-US" altLang="en-US" sz="900" dirty="0" err="1" smtClean="0">
                <a:latin typeface="Gill Sans MT" charset="0"/>
                <a:ea typeface="MS PGothic" charset="-128"/>
              </a:rPr>
              <a:t>ASP.Net</a:t>
            </a:r>
            <a:endParaRPr lang="en-US" altLang="en-US" sz="900" dirty="0" smtClean="0">
              <a:latin typeface="Gill Sans MT" charset="0"/>
              <a:ea typeface="MS PGothic" charset="-128"/>
            </a:endParaRPr>
          </a:p>
          <a:p>
            <a:r>
              <a:rPr lang="en-US" sz="900" dirty="0" smtClean="0"/>
              <a:t>Together, these languages account for over 90% of server side code on the World Wide Web.</a:t>
            </a:r>
          </a:p>
          <a:p>
            <a:endParaRPr lang="en-US" sz="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5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Loss of trust</a:t>
            </a:r>
            <a:endParaRPr lang="en-US" altLang="en-US" dirty="0" smtClean="0">
              <a:latin typeface="Gill Sans MT" charset="0"/>
              <a:ea typeface="MS PGothic" charset="-128"/>
            </a:endParaRPr>
          </a:p>
          <a:p>
            <a:r>
              <a:rPr lang="en-US" altLang="en-US" sz="1000" dirty="0" smtClean="0">
                <a:latin typeface="Gill Sans MT" charset="0"/>
                <a:ea typeface="MS PGothic" charset="-128"/>
              </a:rPr>
              <a:t>Phishing emails from a legitimate Amazon server and legitimate @</a:t>
            </a:r>
            <a:r>
              <a:rPr lang="en-US" altLang="en-US" sz="1000" dirty="0" err="1" smtClean="0">
                <a:latin typeface="Gill Sans MT" charset="0"/>
                <a:ea typeface="MS PGothic" charset="-128"/>
              </a:rPr>
              <a:t>amazon.com</a:t>
            </a:r>
            <a:r>
              <a:rPr lang="en-US" altLang="en-US" sz="1000" dirty="0" smtClean="0">
                <a:latin typeface="Gill Sans MT" charset="0"/>
                <a:ea typeface="MS PGothic" charset="-128"/>
              </a:rPr>
              <a:t> email address that mail clients will not flag as spam.</a:t>
            </a:r>
          </a:p>
          <a:p>
            <a:endParaRPr lang="en-US" sz="1000" dirty="0" smtClean="0">
              <a:latin typeface="Gill Sans MT" charset="0"/>
              <a:ea typeface="MS PGothic" charset="-128"/>
            </a:endParaRPr>
          </a:p>
          <a:p>
            <a:r>
              <a:rPr lang="en-US" dirty="0" err="1" smtClean="0"/>
              <a:t>DoS</a:t>
            </a:r>
            <a:endParaRPr lang="en-US" dirty="0" smtClean="0"/>
          </a:p>
          <a:p>
            <a:pPr marL="0" marR="0" lvl="2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latin typeface="Gill Sans MT" charset="0"/>
                <a:ea typeface="MS PGothic" charset="-128"/>
              </a:rPr>
              <a:t>Underlying mail servers can be overloaded with spam, leading to a </a:t>
            </a:r>
            <a:r>
              <a:rPr lang="en-US" altLang="en-US" sz="1600" dirty="0" err="1" smtClean="0">
                <a:latin typeface="Gill Sans MT" charset="0"/>
                <a:ea typeface="MS PGothic" charset="-128"/>
              </a:rPr>
              <a:t>DoS</a:t>
            </a:r>
            <a:r>
              <a:rPr lang="en-US" altLang="en-US" sz="1600" dirty="0" smtClean="0">
                <a:latin typeface="Gill Sans MT" charset="0"/>
                <a:ea typeface="MS PGothic" charset="-128"/>
              </a:rPr>
              <a:t> attack.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7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135 Domains in the Alexa top 1,000,000 ranked websites affected by the vulnerability.</a:t>
            </a:r>
          </a:p>
          <a:p>
            <a:pPr marL="0" marR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Gill Sans MT" charset="0"/>
              <a:ea typeface="MS PGothic" charset="-128"/>
            </a:endParaRPr>
          </a:p>
          <a:p>
            <a:pPr marL="0" marR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Most of these have SPF (Sender Policy Framework), DKIM (</a:t>
            </a:r>
            <a:r>
              <a:rPr lang="en-US" dirty="0" err="1" smtClean="0"/>
              <a:t>DomainKeys</a:t>
            </a:r>
            <a:r>
              <a:rPr lang="en-US" dirty="0" smtClean="0"/>
              <a:t> Identified Mail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), and DMARC(</a:t>
            </a:r>
            <a:r>
              <a:rPr lang="en-US" dirty="0" smtClean="0"/>
              <a:t>Domain-based Message Authentication, Reporting and Conformance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) protection. So spoofing them </a:t>
            </a:r>
            <a:r>
              <a:rPr lang="en-US" altLang="en-US" baseline="0" dirty="0" smtClean="0">
                <a:latin typeface="Gill Sans MT" charset="0"/>
                <a:ea typeface="MS PGothic" charset="-128"/>
              </a:rPr>
              <a:t>manually is very hard, but EHI lets us spoof them easily using their own website and mailing service.</a:t>
            </a:r>
            <a:endParaRPr lang="en-US" altLang="en-US" dirty="0" smtClean="0">
              <a:latin typeface="Gill Sans MT" charset="0"/>
              <a:ea typeface="MS PGothic" charset="-128"/>
            </a:endParaRPr>
          </a:p>
          <a:p>
            <a:endParaRPr lang="en-US" dirty="0" smtClean="0"/>
          </a:p>
          <a:p>
            <a:r>
              <a:rPr lang="en-US" dirty="0" smtClean="0"/>
              <a:t>53 of these domains being used in active Spam</a:t>
            </a:r>
            <a:r>
              <a:rPr lang="en-US" baseline="0" dirty="0" smtClean="0"/>
              <a:t> networks already </a:t>
            </a:r>
            <a:r>
              <a:rPr lang="en-US" baseline="0" dirty="0" smtClean="0">
                <a:sym typeface="Wingdings"/>
              </a:rPr>
              <a:t> </a:t>
            </a:r>
            <a:r>
              <a:rPr lang="en-US" baseline="0" dirty="0" err="1" smtClean="0">
                <a:sym typeface="Wingdings"/>
              </a:rPr>
              <a:t>spamhaus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uceprotect</a:t>
            </a:r>
            <a:r>
              <a:rPr lang="en-US" baseline="0" dirty="0" smtClean="0">
                <a:sym typeface="Wingdings"/>
              </a:rPr>
              <a:t>, other spam blacklists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75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Any header like subject,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marL="228600" marR="0" indent="-22860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Ability to inject malicious code as an attachment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E-Mail Header Injections with ‘bcc’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 cc,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headers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6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662" y="977507"/>
            <a:ext cx="6717323" cy="1442136"/>
          </a:xfrm>
        </p:spPr>
        <p:txBody>
          <a:bodyPr anchor="b"/>
          <a:lstStyle>
            <a:lvl1pPr algn="r">
              <a:defRPr sz="45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28868" y="2527822"/>
            <a:ext cx="4804116" cy="855458"/>
          </a:xfr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416537"/>
            <a:ext cx="3086100" cy="304271"/>
          </a:xfrm>
        </p:spPr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9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CCF2-6008-4DE1-A65C-BCDCF780F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3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662" y="1187479"/>
            <a:ext cx="6717323" cy="1442136"/>
          </a:xfrm>
        </p:spPr>
        <p:txBody>
          <a:bodyPr/>
          <a:lstStyle/>
          <a:p>
            <a:pPr>
              <a:lnSpc>
                <a:spcPts val="4875"/>
              </a:lnSpc>
            </a:pPr>
            <a:r>
              <a:rPr lang="en-US" altLang="en-US" sz="4800" dirty="0">
                <a:latin typeface="Calibri" charset="0"/>
              </a:rPr>
              <a:t>Email Header Injection Vulnerabilities</a:t>
            </a:r>
            <a:endParaRPr lang="en-US" alt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8867" y="2737794"/>
            <a:ext cx="4804117" cy="172166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Gill Sans MT" charset="0"/>
                <a:ea typeface="MS PGothic" charset="-128"/>
              </a:rPr>
              <a:t>Sai </a:t>
            </a:r>
            <a:r>
              <a:rPr lang="en-US" altLang="en-US" dirty="0" err="1">
                <a:latin typeface="Gill Sans MT" charset="0"/>
                <a:ea typeface="MS PGothic" charset="-128"/>
              </a:rPr>
              <a:t>Prashanth</a:t>
            </a:r>
            <a:r>
              <a:rPr lang="en-US" altLang="en-US" dirty="0">
                <a:latin typeface="Gill Sans MT" charset="0"/>
                <a:ea typeface="MS PGothic" charset="-128"/>
              </a:rPr>
              <a:t> </a:t>
            </a:r>
            <a:r>
              <a:rPr lang="en-US" altLang="en-US" dirty="0" err="1" smtClean="0">
                <a:latin typeface="Gill Sans MT" charset="0"/>
                <a:ea typeface="MS PGothic" charset="-128"/>
              </a:rPr>
              <a:t>Chandramouli</a:t>
            </a:r>
            <a:endParaRPr lang="en-US" altLang="en-US" dirty="0" smtClean="0">
              <a:latin typeface="Gill Sans MT" charset="0"/>
              <a:ea typeface="MS PGothic" charset="-128"/>
            </a:endParaRPr>
          </a:p>
          <a:p>
            <a:r>
              <a:rPr lang="en-US" altLang="en-US" dirty="0" smtClean="0">
                <a:latin typeface="Gill Sans MT" charset="0"/>
                <a:ea typeface="MS PGothic" charset="-128"/>
              </a:rPr>
              <a:t>Software Development Engineer</a:t>
            </a:r>
          </a:p>
          <a:p>
            <a:r>
              <a:rPr lang="en-US" altLang="en-US" dirty="0" err="1" smtClean="0">
                <a:latin typeface="Gill Sans MT" charset="0"/>
                <a:ea typeface="MS PGothic" charset="-128"/>
              </a:rPr>
              <a:t>Samsite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 team – Pyramid Org </a:t>
            </a:r>
            <a:r>
              <a:rPr lang="en-US" altLang="en-US" dirty="0">
                <a:latin typeface="Gill Sans MT" charset="0"/>
                <a:ea typeface="MS PGothic" charset="-128"/>
              </a:rPr>
              <a:t>–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 TRMS</a:t>
            </a:r>
          </a:p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</a:rPr>
              <a:t>Mitigation Strategies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27991" y="1337040"/>
            <a:ext cx="8726556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Do not trust user input, Use </a:t>
            </a:r>
            <a:r>
              <a:rPr lang="en-US" sz="1800" dirty="0"/>
              <a:t>E-Mail </a:t>
            </a:r>
            <a:r>
              <a:rPr lang="en-US" sz="1800" dirty="0" smtClean="0"/>
              <a:t>libraries that are verified to prevent such attacks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lang="en-US" altLang="en-US" dirty="0">
              <a:ea typeface="MS PGothic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55326"/>
              </p:ext>
            </p:extLst>
          </p:nvPr>
        </p:nvGraphicFramePr>
        <p:xfrm>
          <a:off x="1485900" y="1891526"/>
          <a:ext cx="5908813" cy="283998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6746"/>
                <a:gridCol w="4552067"/>
              </a:tblGrid>
              <a:tr h="4773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LANGUAGE 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VERIFIED MAIL LIBRARIES 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460675">
                <a:tc>
                  <a:txBody>
                    <a:bodyPr/>
                    <a:lstStyle/>
                    <a:p>
                      <a:r>
                        <a:rPr lang="hr-HR" sz="1600" dirty="0">
                          <a:effectLst/>
                        </a:rPr>
                        <a:t>PHP </a:t>
                      </a:r>
                      <a:endParaRPr lang="hr-HR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PEAR </a:t>
                      </a:r>
                      <a:r>
                        <a:rPr lang="en-US" sz="1600" dirty="0" smtClean="0">
                          <a:effectLst/>
                        </a:rPr>
                        <a:t>Mail, </a:t>
                      </a:r>
                      <a:r>
                        <a:rPr lang="en-US" sz="1600" dirty="0" err="1" smtClean="0">
                          <a:effectLst/>
                        </a:rPr>
                        <a:t>PHPMailer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Swiftmailer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51994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SMTPLib</a:t>
                      </a:r>
                      <a:r>
                        <a:rPr lang="en-US" sz="1600" dirty="0">
                          <a:effectLst/>
                        </a:rPr>
                        <a:t> with </a:t>
                      </a:r>
                      <a:r>
                        <a:rPr lang="en-US" sz="1600" dirty="0" err="1" smtClean="0">
                          <a:effectLst/>
                        </a:rPr>
                        <a:t>email.header.Header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4606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Java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Apache Commons </a:t>
                      </a:r>
                      <a:r>
                        <a:rPr lang="en-US" sz="1600" dirty="0" smtClean="0">
                          <a:effectLst/>
                        </a:rPr>
                        <a:t>E-Mail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4606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Ruby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sk-SK" sz="1600" dirty="0">
                          <a:effectLst/>
                        </a:rPr>
                        <a:t>Ruby Mail &gt;= </a:t>
                      </a:r>
                      <a:r>
                        <a:rPr lang="sk-SK" sz="1600" dirty="0" smtClean="0">
                          <a:effectLst/>
                        </a:rPr>
                        <a:t>2.6</a:t>
                      </a:r>
                      <a:r>
                        <a:rPr lang="sk-SK" sz="1000" dirty="0" smtClean="0">
                          <a:effectLst/>
                        </a:rPr>
                        <a:t> </a:t>
                      </a:r>
                      <a:endParaRPr lang="sk-SK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460675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Mitigation Strategies – Contd.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87017" y="1210866"/>
            <a:ext cx="7911548" cy="339447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validation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Going back to our example from before, we can add input sanitization like so,</a:t>
            </a:r>
            <a:br>
              <a:rPr lang="en-US" sz="1600" dirty="0"/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$from = ($_REQUEST['email']);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$sanitized = 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filter_var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($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from,FILTER_SANITIZE_EMAIL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if 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filter_var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($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sanitized,FILTER_VALIDATE_EMAIL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)) {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do the rest of the e-mail code</a:t>
            </a:r>
            <a:br>
              <a:rPr lang="en-US" sz="14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Gill Sans MT" charset="0"/>
                <a:ea typeface="Gill Sans MT" charset="0"/>
                <a:cs typeface="Gill Sans MT" charset="0"/>
              </a:rPr>
              <a:t>where ‘</a:t>
            </a:r>
            <a:r>
              <a:rPr lang="en-US" sz="1400" dirty="0" err="1">
                <a:latin typeface="Gill Sans MT" charset="0"/>
                <a:ea typeface="Gill Sans MT" charset="0"/>
                <a:cs typeface="Gill Sans MT" charset="0"/>
              </a:rPr>
              <a:t>filter_var</a:t>
            </a:r>
            <a:r>
              <a:rPr lang="en-US" sz="1400" dirty="0">
                <a:latin typeface="Gill Sans MT" charset="0"/>
                <a:ea typeface="Gill Sans MT" charset="0"/>
                <a:cs typeface="Gill Sans MT" charset="0"/>
              </a:rPr>
              <a:t>’ is a built-in PHP function</a:t>
            </a:r>
            <a:r>
              <a:rPr lang="en-US" sz="1400" dirty="0" smtClean="0">
                <a:latin typeface="Gill Sans MT" charset="0"/>
                <a:ea typeface="Gill Sans MT" charset="0"/>
                <a:cs typeface="Gill Sans MT" charset="0"/>
              </a:rPr>
              <a:t>.</a:t>
            </a:r>
          </a:p>
          <a:p>
            <a:endParaRPr lang="en-US" sz="2000" dirty="0"/>
          </a:p>
          <a:p>
            <a:endParaRPr lang="en-US" altLang="en-US" sz="2400" dirty="0">
              <a:latin typeface="Gill Sans MT" charset="0"/>
              <a:ea typeface="MS PGothic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E-Mail </a:t>
            </a:r>
            <a:r>
              <a:rPr lang="en-US" sz="1800" dirty="0"/>
              <a:t>Header Injection vulnerability is </a:t>
            </a:r>
            <a:r>
              <a:rPr lang="en-US" sz="1800" dirty="0" smtClean="0"/>
              <a:t>just about as dangerous as any other command injection vulnerability</a:t>
            </a:r>
            <a:r>
              <a:rPr lang="en-US" sz="1800" dirty="0" smtClean="0"/>
              <a:t>, and is present on the WWW.</a:t>
            </a:r>
          </a:p>
          <a:p>
            <a:r>
              <a:rPr lang="en-US" sz="1800" dirty="0"/>
              <a:t>Its not just email input fields that are vulnerable, any field that is used as part of emails could be potentially vulnerable, including message, feedback, etc.</a:t>
            </a:r>
          </a:p>
          <a:p>
            <a:r>
              <a:rPr lang="en-US" sz="1800" dirty="0"/>
              <a:t>Do not trust user input, sanitize/pre-process/reject user input using well-tested libraries.</a:t>
            </a:r>
          </a:p>
          <a:p>
            <a:r>
              <a:rPr lang="en-US" sz="1800" dirty="0"/>
              <a:t>Do not try to perform user input validation by yourself, even the simplest attacks have tricky edge-cases to cover.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Acknowledgements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28650" y="1210866"/>
            <a:ext cx="8107846" cy="3394472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Dr. Adam </a:t>
            </a:r>
            <a:r>
              <a:rPr lang="en-US" sz="1800" dirty="0" err="1"/>
              <a:t>Doupe</a:t>
            </a:r>
            <a:r>
              <a:rPr lang="en-US" sz="1800" dirty="0"/>
              <a:t>́, </a:t>
            </a:r>
            <a:r>
              <a:rPr lang="en-US" sz="1800" dirty="0">
                <a:latin typeface="Gill Sans MT" charset="0"/>
                <a:ea typeface="MS PGothic" charset="-128"/>
              </a:rPr>
              <a:t>t</a:t>
            </a:r>
            <a:r>
              <a:rPr lang="en-US" altLang="en-US" sz="1800" dirty="0">
                <a:latin typeface="Gill Sans MT" charset="0"/>
                <a:ea typeface="MS PGothic" charset="-128"/>
              </a:rPr>
              <a:t>his project is his brain child, and without him this project wouldn’t have been </a:t>
            </a:r>
            <a:r>
              <a:rPr lang="en-US" altLang="en-US" sz="1800" dirty="0" smtClean="0">
                <a:latin typeface="Gill Sans MT" charset="0"/>
                <a:ea typeface="MS PGothic" charset="-128"/>
              </a:rPr>
              <a:t>possible</a:t>
            </a:r>
            <a:endParaRPr lang="en-US" altLang="en-US" sz="1800" dirty="0">
              <a:latin typeface="Gill Sans MT" charset="0"/>
              <a:ea typeface="MS PGothic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Questions?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485900" y="1210866"/>
            <a:ext cx="6172200" cy="3394472"/>
          </a:xfrm>
        </p:spPr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Please feel free to ask any questions.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Agenda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0866"/>
            <a:ext cx="7769762" cy="339447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it?</a:t>
            </a:r>
          </a:p>
          <a:p>
            <a:pPr>
              <a:defRPr/>
            </a:pPr>
            <a:r>
              <a:rPr lang="en-US" dirty="0" smtClean="0"/>
              <a:t>How does it occur?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Potential Impact – What can it result in?</a:t>
            </a:r>
          </a:p>
          <a:p>
            <a:pPr>
              <a:defRPr/>
            </a:pPr>
            <a:r>
              <a:rPr lang="en-US" dirty="0" smtClean="0"/>
              <a:t>How widespread is it?</a:t>
            </a:r>
          </a:p>
          <a:p>
            <a:pPr>
              <a:defRPr/>
            </a:pPr>
            <a:r>
              <a:rPr lang="en-US" dirty="0" smtClean="0"/>
              <a:t>How can we mitigate it?</a:t>
            </a:r>
          </a:p>
          <a:p>
            <a:pPr>
              <a:defRPr/>
            </a:pPr>
            <a:r>
              <a:rPr lang="en-US" dirty="0" smtClean="0"/>
              <a:t>Takeaways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5766" y="304271"/>
            <a:ext cx="7886700" cy="694535"/>
          </a:xfrm>
        </p:spPr>
        <p:txBody>
          <a:bodyPr/>
          <a:lstStyle/>
          <a:p>
            <a:r>
              <a:rPr lang="en-US" dirty="0" smtClean="0"/>
              <a:t>How does it occur?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3418" y="1739900"/>
            <a:ext cx="8420100" cy="310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form action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="{mailing-script}”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method="post"&gt;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&lt;input type="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text" 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="email" id="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email"&gt;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name="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"&gt;&lt;/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&lt;input type="submit" value="Email Me! "&gt;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&lt;/form&gt;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7971" y="1035790"/>
            <a:ext cx="7886700" cy="69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Sample HTML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e-mail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2198"/>
            <a:ext cx="7886700" cy="36261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$from = $_REQUEST['email'];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$subject = "Hello Sai Pc";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$message = "We need you to reset your password on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";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$to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csai@amazon.com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attack string =&gt; 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sai@sai.com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nBCC:sss@sss.com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nSubject:Pwned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endParaRPr lang="en-US" dirty="0">
              <a:solidFill>
                <a:srgbClr val="92D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mail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($to, $subject , $message, "From: $from");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E−Mail gets sent to both </a:t>
            </a:r>
            <a:r>
              <a:rPr lang="en-US" dirty="0" err="1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csai@amazon.com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dirty="0" err="1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sss@sss.com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injection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7" y="998806"/>
            <a:ext cx="8577309" cy="4341508"/>
          </a:xfrm>
        </p:spPr>
      </p:pic>
    </p:spTree>
    <p:extLst>
      <p:ext uri="{BB962C8B-B14F-4D97-AF65-F5344CB8AC3E}">
        <p14:creationId xmlns:p14="http://schemas.microsoft.com/office/powerpoint/2010/main" val="4286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Potential Impact - What </a:t>
            </a:r>
            <a:r>
              <a:rPr lang="en-US" altLang="en-US" dirty="0">
                <a:latin typeface="Gill Sans MT" charset="0"/>
                <a:ea typeface="MS PGothic" charset="-128"/>
              </a:rPr>
              <a:t>can it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result in?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964095" y="1210866"/>
            <a:ext cx="6937513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Gill Sans MT" charset="0"/>
                <a:ea typeface="MS PGothic" charset="-128"/>
              </a:rPr>
              <a:t>Email Header Injection can potentially lead to any of the following: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Phishing  and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spoofing </a:t>
            </a:r>
            <a:r>
              <a:rPr lang="en-US" altLang="en-US" dirty="0">
                <a:latin typeface="Gill Sans MT" charset="0"/>
                <a:ea typeface="MS PGothic" charset="-128"/>
              </a:rPr>
              <a:t>a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ttacks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Spam n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etworks</a:t>
            </a:r>
            <a:endParaRPr lang="en-US" altLang="en-US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Denial of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service by </a:t>
            </a:r>
            <a:r>
              <a:rPr lang="en-US" altLang="en-US" dirty="0">
                <a:latin typeface="Gill Sans MT" charset="0"/>
                <a:ea typeface="MS PGothic" charset="-128"/>
              </a:rPr>
              <a:t>attacking the underlying mail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server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Payloads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with malicious attachments</a:t>
            </a:r>
            <a:endParaRPr lang="en-US" altLang="en-US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Gill Sans MT" charset="0"/>
              <a:ea typeface="MS PGothic" charset="-128"/>
            </a:endParaRPr>
          </a:p>
          <a:p>
            <a:pPr lvl="1"/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9835" y="247999"/>
            <a:ext cx="7886700" cy="694535"/>
          </a:xfrm>
        </p:spPr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Business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Impact at Amazon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16835" y="1210866"/>
            <a:ext cx="8368748" cy="45041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Gill Sans MT" charset="0"/>
                <a:ea typeface="MS PGothic" charset="-128"/>
              </a:rPr>
              <a:t>What does this mean to us as </a:t>
            </a:r>
            <a:r>
              <a:rPr lang="en-US" altLang="en-US" sz="2000" dirty="0" err="1" smtClean="0">
                <a:latin typeface="Gill Sans MT" charset="0"/>
                <a:ea typeface="MS PGothic" charset="-128"/>
              </a:rPr>
              <a:t>devs</a:t>
            </a:r>
            <a:r>
              <a:rPr lang="en-US" altLang="en-US" sz="2000" dirty="0" smtClean="0">
                <a:latin typeface="Gill Sans MT" charset="0"/>
                <a:ea typeface="MS PGothic" charset="-128"/>
              </a:rPr>
              <a:t>?</a:t>
            </a:r>
            <a:endParaRPr lang="en-US" altLang="en-US" sz="2000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Gill Sans MT" charset="0"/>
                <a:ea typeface="MS PGothic" charset="-128"/>
              </a:rPr>
              <a:t>Loss of </a:t>
            </a:r>
            <a:r>
              <a:rPr lang="en-US" altLang="en-US" sz="2000" dirty="0" smtClean="0">
                <a:latin typeface="Gill Sans MT" charset="0"/>
                <a:ea typeface="MS PGothic" charset="-128"/>
              </a:rPr>
              <a:t>trust</a:t>
            </a:r>
            <a:endParaRPr lang="en-US" altLang="en-US" sz="1600" dirty="0" smtClean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sz="1900" dirty="0" smtClean="0">
                <a:latin typeface="Gill Sans MT" charset="0"/>
                <a:ea typeface="MS PGothic" charset="-128"/>
              </a:rPr>
              <a:t>Denial of </a:t>
            </a:r>
            <a:r>
              <a:rPr lang="en-US" altLang="en-US" sz="1900" dirty="0" smtClean="0">
                <a:latin typeface="Gill Sans MT" charset="0"/>
                <a:ea typeface="MS PGothic" charset="-128"/>
              </a:rPr>
              <a:t>Service</a:t>
            </a:r>
            <a:endParaRPr lang="en-US" altLang="en-US" sz="1900" dirty="0" smtClean="0">
              <a:latin typeface="Gill Sans MT" charset="0"/>
              <a:ea typeface="MS PGothic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charset="0"/>
                <a:ea typeface="MS PGothic" charset="-128"/>
              </a:rPr>
              <a:t>How widespread is it?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485900" y="1210866"/>
            <a:ext cx="6172200" cy="3394472"/>
          </a:xfrm>
        </p:spPr>
        <p:txBody>
          <a:bodyPr/>
          <a:lstStyle/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8" y="998807"/>
            <a:ext cx="7724388" cy="434513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Breakdown of exploits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628649" y="1210866"/>
            <a:ext cx="8177725" cy="3394472"/>
          </a:xfrm>
        </p:spPr>
        <p:txBody>
          <a:bodyPr/>
          <a:lstStyle/>
          <a:p>
            <a:r>
              <a:rPr lang="en-US" sz="1800" dirty="0" smtClean="0"/>
              <a:t>We were able to exploit the vulnerable domains in the following ways:</a:t>
            </a:r>
            <a:endParaRPr lang="en-US" sz="1800" dirty="0"/>
          </a:p>
          <a:p>
            <a:endParaRPr lang="en-US" altLang="en-US" sz="1800" dirty="0">
              <a:latin typeface="Gill Sans MT" charset="0"/>
              <a:ea typeface="MS PGothic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06335"/>
              </p:ext>
            </p:extLst>
          </p:nvPr>
        </p:nvGraphicFramePr>
        <p:xfrm>
          <a:off x="1043609" y="2068116"/>
          <a:ext cx="7086600" cy="186239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742322"/>
                <a:gridCol w="2344278"/>
              </a:tblGrid>
              <a:tr h="65730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Type of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Exploit/Injection</a:t>
                      </a:r>
                      <a:endParaRPr lang="en-US" sz="1600" b="1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No. of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vulnerable</a:t>
                      </a:r>
                      <a:r>
                        <a:rPr lang="en-US" sz="1600" cap="none" spc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600" cap="none" spc="0" baseline="0" dirty="0" err="1" smtClean="0">
                          <a:ln>
                            <a:noFill/>
                          </a:ln>
                          <a:effectLst/>
                        </a:rPr>
                        <a:t>urls</a:t>
                      </a:r>
                      <a:endParaRPr lang="en-US" sz="1600" b="1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</a:tr>
              <a:tr h="395858">
                <a:tc>
                  <a:txBody>
                    <a:bodyPr/>
                    <a:lstStyle/>
                    <a:p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E-Mail Header Injections with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any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header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583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395858">
                <a:tc>
                  <a:txBody>
                    <a:bodyPr/>
                    <a:lstStyle/>
                    <a:p>
                      <a:r>
                        <a:rPr lang="en-US" sz="16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dobe Garamond Pro" charset="0"/>
                          <a:cs typeface="Adobe Garamond Pro" charset="0"/>
                        </a:rPr>
                        <a:t>Malicious attachments possible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443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13381">
                <a:tc>
                  <a:txBody>
                    <a:bodyPr/>
                    <a:lstStyle/>
                    <a:p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Only `To`, `cc`, `bcc`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header </a:t>
                      </a:r>
                      <a:r>
                        <a:rPr lang="en-US" sz="1600" cap="none" spc="0" dirty="0" smtClean="0">
                          <a:ln>
                            <a:noFill/>
                          </a:ln>
                          <a:effectLst/>
                        </a:rPr>
                        <a:t>injections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dobe Garamond Pro" charset="0"/>
                        <a:cs typeface="Adobe Garamond Pro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</a:t>
                      </a:r>
                      <a:endParaRPr 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2A566A76672D41BB96C7FE345BEBE2" ma:contentTypeVersion="0" ma:contentTypeDescription="Create a new document." ma:contentTypeScope="" ma:versionID="309e16490640d50733d8e0de4c131b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FFD7B5-4189-44AB-9DD2-A427100EC9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873187-72AF-4B0A-86A6-9782E7CEE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C61994-827A-4CEB-A5EB-18309491D4FD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2932</TotalTime>
  <Words>1038</Words>
  <Application>Microsoft Macintosh PowerPoint</Application>
  <PresentationFormat>On-screen Show (16:10)</PresentationFormat>
  <Paragraphs>168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Garamond Pro</vt:lpstr>
      <vt:lpstr>Calibri</vt:lpstr>
      <vt:lpstr>Courier</vt:lpstr>
      <vt:lpstr>Gill Sans MT</vt:lpstr>
      <vt:lpstr>MS PGothic</vt:lpstr>
      <vt:lpstr>Wingdings</vt:lpstr>
      <vt:lpstr>Arial</vt:lpstr>
      <vt:lpstr>Office Theme</vt:lpstr>
      <vt:lpstr>Email Header Injection Vulnerabilities</vt:lpstr>
      <vt:lpstr>Agenda</vt:lpstr>
      <vt:lpstr>How does it occur?</vt:lpstr>
      <vt:lpstr>Sample PHP e-mail script</vt:lpstr>
      <vt:lpstr>Output of injection</vt:lpstr>
      <vt:lpstr>Potential Impact - What can it result in?</vt:lpstr>
      <vt:lpstr>Business Impact at Amazon</vt:lpstr>
      <vt:lpstr>How widespread is it?</vt:lpstr>
      <vt:lpstr>Breakdown of exploits</vt:lpstr>
      <vt:lpstr>Mitigation Strategies</vt:lpstr>
      <vt:lpstr>Mitigation Strategies – Contd.</vt:lpstr>
      <vt:lpstr>Takeaways</vt:lpstr>
      <vt:lpstr>Acknowledgements</vt:lpstr>
      <vt:lpstr>Questions?</vt:lpstr>
    </vt:vector>
  </TitlesOfParts>
  <Company>Amazon.com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Dreznes, Lisa</dc:creator>
  <cp:lastModifiedBy>Microsoft Office User</cp:lastModifiedBy>
  <cp:revision>143</cp:revision>
  <dcterms:created xsi:type="dcterms:W3CDTF">2016-01-11T03:00:42Z</dcterms:created>
  <dcterms:modified xsi:type="dcterms:W3CDTF">2017-02-20T09:35:17Z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0x010100762A566A76672D41BB96C7FE345BEBE2</vt:lpwstr>
  </property>
</Properties>
</file>