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47" r:id="rId1"/>
  </p:sldMasterIdLst>
  <p:notesMasterIdLst>
    <p:notesMasterId r:id="rId127"/>
  </p:notesMasterIdLst>
  <p:handoutMasterIdLst>
    <p:handoutMasterId r:id="rId128"/>
  </p:handout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4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31" autoAdjust="0"/>
    <p:restoredTop sz="89941" autoAdjust="0"/>
  </p:normalViewPr>
  <p:slideViewPr>
    <p:cSldViewPr snapToGrid="0" snapToObjects="1">
      <p:cViewPr varScale="1">
        <p:scale>
          <a:sx n="48" d="100"/>
          <a:sy n="48" d="100"/>
        </p:scale>
        <p:origin x="1024" y="200"/>
      </p:cViewPr>
      <p:guideLst>
        <p:guide orient="horz" pos="2472"/>
        <p:guide pos="4336"/>
      </p:guideLst>
    </p:cSldViewPr>
  </p:slideViewPr>
  <p:outlineViewPr>
    <p:cViewPr>
      <p:scale>
        <a:sx n="33" d="100"/>
        <a:sy n="33" d="100"/>
      </p:scale>
      <p:origin x="16" y="20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notesMaster" Target="notesMasters/notesMaster1.xml"/><Relationship Id="rId128" Type="http://schemas.openxmlformats.org/officeDocument/2006/relationships/handoutMaster" Target="handoutMasters/handoutMaster1.xml"/><Relationship Id="rId12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viewProps" Target="viewProps.xml"/><Relationship Id="rId131" Type="http://schemas.openxmlformats.org/officeDocument/2006/relationships/theme" Target="theme/theme1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0151-EC07-934A-AE26-1DBB68DC41B8}" type="datetimeFigureOut">
              <a:rPr lang="en-US" smtClean="0"/>
              <a:t>1/20/16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47CE2-62FE-FC4C-963B-9645AF7FF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8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8267C-E060-7343-A0FE-934AF6E9F7DE}" type="datetimeFigureOut">
              <a:rPr lang="en-US" smtClean="0"/>
              <a:t>1/20/16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2F925-CF16-7049-971D-A8B2B4D2E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87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leave semantics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ESP to EBP, then pop EBP.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28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leave semantics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ESP to EBP, then pop EBP.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89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 assembly syntax</a:t>
            </a:r>
          </a:p>
          <a:p>
            <a:r>
              <a:rPr lang="en-US" dirty="0" err="1" smtClean="0"/>
              <a:t>gcc</a:t>
            </a:r>
            <a:r>
              <a:rPr lang="en-US" baseline="0" dirty="0" smtClean="0"/>
              <a:t> –Wall –m32</a:t>
            </a:r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–M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–D </a:t>
            </a:r>
            <a:r>
              <a:rPr lang="en-US" baseline="0" dirty="0" err="1" smtClean="0"/>
              <a:t>a.out</a:t>
            </a:r>
            <a:endParaRPr lang="en-US" baseline="0" dirty="0" smtClean="0"/>
          </a:p>
          <a:p>
            <a:r>
              <a:rPr lang="en-US" baseline="0" dirty="0" smtClean="0"/>
              <a:t>leave semantics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ESP to EBP, then pop EBP.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50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r>
              <a:rPr lang="en-US" baseline="0" dirty="0" smtClean="0"/>
              <a:t> Fault!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97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 assembly syntax</a:t>
            </a:r>
          </a:p>
          <a:p>
            <a:r>
              <a:rPr lang="en-US" dirty="0" err="1" smtClean="0"/>
              <a:t>gcc</a:t>
            </a:r>
            <a:r>
              <a:rPr lang="en-US" baseline="0" dirty="0" smtClean="0"/>
              <a:t> –Wall –m32</a:t>
            </a:r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–M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–D </a:t>
            </a:r>
            <a:r>
              <a:rPr lang="en-US" baseline="0" dirty="0" err="1" smtClean="0"/>
              <a:t>a.out</a:t>
            </a:r>
            <a:endParaRPr lang="en-US" baseline="0" dirty="0" smtClean="0"/>
          </a:p>
          <a:p>
            <a:r>
              <a:rPr lang="en-US" baseline="0" dirty="0" smtClean="0"/>
              <a:t>leave semantics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ESP to EBP, then pop EBP.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5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 assembly syntax</a:t>
            </a:r>
          </a:p>
          <a:p>
            <a:r>
              <a:rPr lang="en-US" dirty="0" err="1" smtClean="0"/>
              <a:t>gcc</a:t>
            </a:r>
            <a:r>
              <a:rPr lang="en-US" baseline="0" dirty="0" smtClean="0"/>
              <a:t> –Wall –m32</a:t>
            </a:r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–M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–D </a:t>
            </a:r>
            <a:r>
              <a:rPr lang="en-US" baseline="0" dirty="0" err="1" smtClean="0"/>
              <a:t>a.out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3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 assembly syntax</a:t>
            </a:r>
          </a:p>
          <a:p>
            <a:r>
              <a:rPr lang="en-US" dirty="0" err="1" smtClean="0"/>
              <a:t>gcc</a:t>
            </a:r>
            <a:r>
              <a:rPr lang="en-US" baseline="0" dirty="0" smtClean="0"/>
              <a:t> –Wall –m32</a:t>
            </a:r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–M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–D </a:t>
            </a:r>
            <a:r>
              <a:rPr lang="en-US" baseline="0" dirty="0" err="1" smtClean="0"/>
              <a:t>a.out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3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 assembly syntax</a:t>
            </a:r>
          </a:p>
          <a:p>
            <a:r>
              <a:rPr lang="en-US" dirty="0" err="1" smtClean="0"/>
              <a:t>gcc</a:t>
            </a:r>
            <a:r>
              <a:rPr lang="en-US" baseline="0" dirty="0" smtClean="0"/>
              <a:t> –Wall –m32</a:t>
            </a:r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–M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–D </a:t>
            </a:r>
            <a:r>
              <a:rPr lang="en-US" baseline="0" dirty="0" err="1" smtClean="0"/>
              <a:t>a.out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9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 assembly syntax</a:t>
            </a:r>
          </a:p>
          <a:p>
            <a:r>
              <a:rPr lang="en-US" dirty="0" err="1" smtClean="0"/>
              <a:t>gcc</a:t>
            </a:r>
            <a:r>
              <a:rPr lang="en-US" baseline="0" dirty="0" smtClean="0"/>
              <a:t> –Wall –m32</a:t>
            </a:r>
          </a:p>
          <a:p>
            <a:r>
              <a:rPr lang="en-US" baseline="0" dirty="0" err="1" smtClean="0"/>
              <a:t>objdump</a:t>
            </a:r>
            <a:r>
              <a:rPr lang="en-US" baseline="0" dirty="0" smtClean="0"/>
              <a:t> –M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–D </a:t>
            </a:r>
            <a:r>
              <a:rPr lang="en-US" baseline="0" dirty="0" err="1" smtClean="0"/>
              <a:t>a.out</a:t>
            </a:r>
            <a:endParaRPr lang="en-US" baseline="0" dirty="0" smtClean="0"/>
          </a:p>
          <a:p>
            <a:r>
              <a:rPr lang="en-US" baseline="0" dirty="0" smtClean="0"/>
              <a:t>leave semantics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ESP to EBP, then pop EBP.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7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leave semantics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ESP to EBP, then pop EBP.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leave semantics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ESP to EBP, then pop EBP.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07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leave semantics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ESP to EBP, then pop EBP.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23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leave semantics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ESP to EBP, then pop EBP.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9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0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8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6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57200" y="6373815"/>
            <a:ext cx="3891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Adam Doupé, </a:t>
            </a:r>
            <a:r>
              <a:rPr lang="en-US" dirty="0" err="1" smtClean="0"/>
              <a:t>pwndevils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44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9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5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9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42300" y="6356353"/>
            <a:ext cx="4445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80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Buffer Overflows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059281"/>
          </a:xfrm>
        </p:spPr>
        <p:txBody>
          <a:bodyPr>
            <a:normAutofit fontScale="77500" lnSpcReduction="20000"/>
          </a:bodyPr>
          <a:lstStyle/>
          <a:p>
            <a:r>
              <a:rPr lang="en-US" noProof="0" dirty="0" err="1" smtClean="0"/>
              <a:t>pwndevils</a:t>
            </a:r>
            <a:endParaRPr lang="en-US" dirty="0" smtClean="0"/>
          </a:p>
          <a:p>
            <a:endParaRPr lang="en-US" noProof="0" dirty="0" smtClean="0"/>
          </a:p>
          <a:p>
            <a:r>
              <a:rPr lang="en-US" dirty="0" smtClean="0"/>
              <a:t>Adam Doupé</a:t>
            </a:r>
          </a:p>
          <a:p>
            <a:r>
              <a:rPr lang="en-US" i="1" noProof="0" dirty="0" smtClean="0"/>
              <a:t>Arizona State University</a:t>
            </a:r>
            <a:endParaRPr lang="en-US" noProof="0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adamdoupe.com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138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Garbage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168494" y="276685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39739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7318" y="260504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67369" y="5074404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9834" y="1695032"/>
            <a:ext cx="18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pop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ebx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245411" y="215065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88246"/>
          <a:ext cx="2831284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100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05743" y="218445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43449" y="5110284"/>
          <a:ext cx="3696160" cy="151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0x80483f7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530468" y="115015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101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51551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0xfd290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0x80483f7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530468" y="115015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21349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6759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102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51551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0xfd290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0x80483fa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530468" y="140032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21349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8689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103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51551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0xfd290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0x80483fa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530468" y="140032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21349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7213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104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51551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0xfd290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0x80483fd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530468" y="170224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21349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8154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105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51551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0xfd290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0x80483fd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530468" y="170224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21349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6606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106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51551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0xfd290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0x8048401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21349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Right Arrow 12"/>
          <p:cNvSpPr/>
          <p:nvPr/>
        </p:nvSpPr>
        <p:spPr>
          <a:xfrm>
            <a:off x="4530468" y="195240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010" y="28906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0xfd2ac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107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51551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0xfd290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0x8048404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21349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Right Arrow 12"/>
          <p:cNvSpPr/>
          <p:nvPr/>
        </p:nvSpPr>
        <p:spPr>
          <a:xfrm>
            <a:off x="4530468" y="22370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010" y="28906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0xfd2ac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108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51551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0xfd290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0x8048404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21349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Right Arrow 12"/>
          <p:cNvSpPr/>
          <p:nvPr/>
        </p:nvSpPr>
        <p:spPr>
          <a:xfrm>
            <a:off x="4530468" y="22370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010" y="28906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0xfd2ac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109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51551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0xfd290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0x8048407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21349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Right Arrow 12"/>
          <p:cNvSpPr/>
          <p:nvPr/>
        </p:nvSpPr>
        <p:spPr>
          <a:xfrm>
            <a:off x="4530468" y="24872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010" y="28906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0xfd2ac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9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Garbage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168494" y="276685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39739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7318" y="260504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67369" y="5074404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9834" y="1695032"/>
            <a:ext cx="18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pop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ebx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245411" y="215065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168494" y="311398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50512" y="2858824"/>
            <a:ext cx="230968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110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51551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0xfd290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21349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Right Arrow 12"/>
          <p:cNvSpPr/>
          <p:nvPr/>
        </p:nvSpPr>
        <p:spPr>
          <a:xfrm>
            <a:off x="4530468" y="277190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010" y="28906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0xfd2ac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111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51551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0xfd290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21349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Right Arrow 12"/>
          <p:cNvSpPr/>
          <p:nvPr/>
        </p:nvSpPr>
        <p:spPr>
          <a:xfrm>
            <a:off x="4530468" y="277190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010" y="28906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0xfd2ac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0422" y="-24436"/>
            <a:ext cx="5467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0x8048504: 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asu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cse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340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fall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2015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rocks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!"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43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asu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(0x20757361)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112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51551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0xfd290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21349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Right Arrow 12"/>
          <p:cNvSpPr/>
          <p:nvPr/>
        </p:nvSpPr>
        <p:spPr>
          <a:xfrm>
            <a:off x="4530468" y="277190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010" y="28906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0xfd2ac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0422" y="-24436"/>
            <a:ext cx="5467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0x8048504: 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asu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cse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340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fall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2015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rocks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!"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30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cse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(0x20657363)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asu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(0x20757361)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113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51551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0xfd290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21349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Right Arrow 12"/>
          <p:cNvSpPr/>
          <p:nvPr/>
        </p:nvSpPr>
        <p:spPr>
          <a:xfrm>
            <a:off x="4530468" y="277190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010" y="28906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0xfd2ac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0422" y="-24436"/>
            <a:ext cx="5467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0x8048504: 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asu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cse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340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fall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2015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rocks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!"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609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340 (0x20303433)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cse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(0x20657363)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asu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(0x20757361)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114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51551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0xfd290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21349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Right Arrow 12"/>
          <p:cNvSpPr/>
          <p:nvPr/>
        </p:nvSpPr>
        <p:spPr>
          <a:xfrm>
            <a:off x="4530468" y="277190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010" y="28906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0xfd2ac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0422" y="-24436"/>
            <a:ext cx="5467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0x8048504: 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asu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cse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340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fall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2015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rocks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!"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4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fall (0x6c6c6166)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340 (0x20303433)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cse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(0x20657363)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asu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(0x20757361)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115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51551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0xfd290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21349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Right Arrow 12"/>
          <p:cNvSpPr/>
          <p:nvPr/>
        </p:nvSpPr>
        <p:spPr>
          <a:xfrm>
            <a:off x="4530468" y="277190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010" y="28906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0xfd2ac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0422" y="-24436"/>
            <a:ext cx="5467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0x8048504: 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asu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cse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340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fall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2015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rocks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!"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67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201 (0x31303220)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fall (0x6c6c6166)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340 (0x20303433)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cse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(0x20657363)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asu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(0x20757361)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116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51551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0xfd290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21349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Right Arrow 12"/>
          <p:cNvSpPr/>
          <p:nvPr/>
        </p:nvSpPr>
        <p:spPr>
          <a:xfrm>
            <a:off x="4530468" y="277190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010" y="28906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0xfd2ac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0422" y="-24436"/>
            <a:ext cx="5467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0x8048504: 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asu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cse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340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fall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2015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rocks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!"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9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 </a:t>
                      </a:r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ro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(0x6f722035)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201 (0x31303220)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fall (0x6c6c6166)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340 (0x20303433)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cse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(0x20657363)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asu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(0x20757361)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117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51551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0xfd290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21349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Right Arrow 12"/>
          <p:cNvSpPr/>
          <p:nvPr/>
        </p:nvSpPr>
        <p:spPr>
          <a:xfrm>
            <a:off x="4530468" y="277190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010" y="28906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0xfd2ac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0422" y="-24436"/>
            <a:ext cx="5467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0x8048504: 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asu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cse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340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fall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2015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rocks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!"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38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cks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!</a:t>
                      </a:r>
                      <a:r>
                        <a:rPr lang="en-US" sz="1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(0x21736b63)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 </a:t>
                      </a:r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ro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(0x6f722035)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201 (0x31303220)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fall (0x6c6c6166)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340 (0x20303433)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cse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(0x20657363)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asu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(0x20757361)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118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51551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0xfd290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21349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Right Arrow 12"/>
          <p:cNvSpPr/>
          <p:nvPr/>
        </p:nvSpPr>
        <p:spPr>
          <a:xfrm>
            <a:off x="4530468" y="277190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010" y="28906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0xfd2ac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0422" y="-24436"/>
            <a:ext cx="5467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0x8048504: 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asu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cse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340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fall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2015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rocks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!"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47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cks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!</a:t>
                      </a:r>
                      <a:r>
                        <a:rPr lang="en-US" sz="1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1400" baseline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(0x21736b63)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 </a:t>
                      </a:r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ro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(0x6f722035)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201 (0x31303220)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fall (0x6c6c6166)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340 (0x20303433)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cse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(0x20657363)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asu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(0x20757361)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213496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Right Arrow 12"/>
          <p:cNvSpPr/>
          <p:nvPr/>
        </p:nvSpPr>
        <p:spPr>
          <a:xfrm>
            <a:off x="4530468" y="277190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010" y="28906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0xfd2ac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0422" y="-24436"/>
            <a:ext cx="5467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0x8048504: 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asu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cse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340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fall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2015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rocks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!"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331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Garbage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39739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7318" y="260504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67369" y="5074404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9834" y="1695032"/>
            <a:ext cx="18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pop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ebx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245411" y="23413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168494" y="311398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cks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!</a:t>
                      </a:r>
                      <a:r>
                        <a:rPr lang="en-US" sz="1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1400" baseline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(0x21736b63)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 </a:t>
                      </a:r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ro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(0x6f722035)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201 (0x31303220)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fall (0x6c6c6166)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340 (0x20303433)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cse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(0x20657363)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asu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(0x20757361)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0x6c6c6166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18273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Right Arrow 12"/>
          <p:cNvSpPr/>
          <p:nvPr/>
        </p:nvSpPr>
        <p:spPr>
          <a:xfrm>
            <a:off x="4530468" y="277190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010" y="28906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0xfd2ac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0422" y="-24436"/>
            <a:ext cx="5467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0x8048504: 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asu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cse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340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fall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2015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rocks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!"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96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cks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!</a:t>
                      </a:r>
                      <a:r>
                        <a:rPr lang="en-US" sz="1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1400" baseline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(0x21736b63)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 </a:t>
                      </a:r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ro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(0x6f722035)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201 (0x31303220)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fall (0x6c6c6166)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340 (0x20303433)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cse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(0x20657363)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asu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(0x20757361)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0x6c6c6166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0x804840d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182731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Right Arrow 12"/>
          <p:cNvSpPr/>
          <p:nvPr/>
        </p:nvSpPr>
        <p:spPr>
          <a:xfrm>
            <a:off x="4530468" y="30624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010" y="28906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0xfd2ac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0422" y="-24436"/>
            <a:ext cx="5467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0x8048504: 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asu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cse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340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fall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2015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rocks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!"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46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cks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!</a:t>
                      </a:r>
                      <a:r>
                        <a:rPr lang="en-US" sz="1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1400" baseline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(0x21736b63)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 </a:t>
                      </a:r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ro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(0x6f722035)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201 (0x31303220)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fall (0x6c6c6166)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340 (0x20303433)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cse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(0x20657363)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asu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(0x20757361)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0x6c6c6166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0x31303220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15111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Right Arrow 12"/>
          <p:cNvSpPr/>
          <p:nvPr/>
        </p:nvSpPr>
        <p:spPr>
          <a:xfrm>
            <a:off x="4530468" y="30624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010" y="28906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0xfd2ac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0422" y="-24436"/>
            <a:ext cx="5467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0x8048504: 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asu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cse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340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fall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2015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rocks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!"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11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19237"/>
          <a:ext cx="283128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cks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!</a:t>
                      </a:r>
                      <a:r>
                        <a:rPr lang="en-US" sz="1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sz="1400" baseline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(0x21736b63)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5 </a:t>
                      </a:r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ro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(0x6f722035)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201 (0x31303220)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fall (0x6c6c6166)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340 (0x20303433)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cse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(0x20657363)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asu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(0x20757361)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55275" y="5403584"/>
          <a:ext cx="3684334" cy="1353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254"/>
                <a:gridCol w="1848080"/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0xfd2ac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0x6c6c6166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sz="16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0x31303220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7" y="142490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012" y="171168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9806" y="202841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6011" y="49898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0xfd290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4237" y="15111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Right Arrow 12"/>
          <p:cNvSpPr/>
          <p:nvPr/>
        </p:nvSpPr>
        <p:spPr>
          <a:xfrm>
            <a:off x="4530468" y="30624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010" y="28906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0xfd2ac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0422" y="-24436"/>
            <a:ext cx="5467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0x8048504: 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asu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cse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340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fall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2015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rocks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!"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25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54" y="305134"/>
            <a:ext cx="4229810" cy="54640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20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[4];   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(foo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smtClean="0">
                <a:latin typeface="Consolas" charset="0"/>
                <a:ea typeface="Consolas" charset="0"/>
                <a:cs typeface="Consolas" charset="0"/>
              </a:rPr>
              <a:t>mycpy("</a:t>
            </a:r>
            <a:r>
              <a:rPr lang="hu-HU" sz="2000" dirty="0" err="1" smtClean="0">
                <a:latin typeface="Consolas" charset="0"/>
                <a:ea typeface="Consolas" charset="0"/>
                <a:cs typeface="Consolas" charset="0"/>
              </a:rPr>
              <a:t>asu</a:t>
            </a:r>
            <a:r>
              <a:rPr lang="hu-HU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hu-HU" sz="2000" dirty="0" err="1">
                <a:latin typeface="Consolas" charset="0"/>
                <a:ea typeface="Consolas" charset="0"/>
                <a:cs typeface="Consolas" charset="0"/>
              </a:rPr>
              <a:t>cse</a:t>
            </a:r>
            <a:r>
              <a:rPr lang="hu-HU" sz="2000" dirty="0">
                <a:latin typeface="Consolas" charset="0"/>
                <a:ea typeface="Consolas" charset="0"/>
                <a:cs typeface="Consolas" charset="0"/>
              </a:rPr>
              <a:t> 340 </a:t>
            </a:r>
            <a:r>
              <a:rPr lang="hu-HU" sz="2000" dirty="0" err="1">
                <a:latin typeface="Consolas" charset="0"/>
                <a:ea typeface="Consolas" charset="0"/>
                <a:cs typeface="Consolas" charset="0"/>
              </a:rPr>
              <a:t>fall</a:t>
            </a:r>
            <a:r>
              <a:rPr lang="hu-HU" sz="2000" dirty="0">
                <a:latin typeface="Consolas" charset="0"/>
                <a:ea typeface="Consolas" charset="0"/>
                <a:cs typeface="Consolas" charset="0"/>
              </a:rPr>
              <a:t> 2015 </a:t>
            </a:r>
            <a:r>
              <a:rPr lang="hu-HU" sz="2000" dirty="0" err="1" smtClean="0">
                <a:latin typeface="Consolas" charset="0"/>
                <a:ea typeface="Consolas" charset="0"/>
                <a:cs typeface="Consolas" charset="0"/>
              </a:rPr>
              <a:t>rocks</a:t>
            </a:r>
            <a:r>
              <a:rPr lang="hu-HU" sz="2000" dirty="0">
                <a:latin typeface="Consolas" charset="0"/>
                <a:ea typeface="Consolas" charset="0"/>
                <a:cs typeface="Consolas" charset="0"/>
              </a:rPr>
              <a:t>!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");   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("After");  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return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89989" y="29782"/>
            <a:ext cx="4495088" cy="6667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examples]$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-Wall -m32 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overflow_example.c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examples]$ ./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Segmentation fault (core dumped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adamd@ragnuk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examples]$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./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a.out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Starting program: 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a.out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Program received signal SIGSEGV, Segmentation fault.0x31303220 in ??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9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sz="1900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lang="de-DE" sz="19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de-DE" sz="1900" dirty="0" err="1">
                <a:latin typeface="Consolas" charset="0"/>
                <a:ea typeface="Consolas" charset="0"/>
                <a:cs typeface="Consolas" charset="0"/>
              </a:rPr>
              <a:t>info</a:t>
            </a:r>
            <a:r>
              <a:rPr lang="de-DE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900" dirty="0" err="1" smtClean="0">
                <a:latin typeface="Consolas" charset="0"/>
                <a:ea typeface="Consolas" charset="0"/>
                <a:cs typeface="Consolas" charset="0"/>
              </a:rPr>
              <a:t>registers</a:t>
            </a:r>
            <a:endParaRPr lang="de-DE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de-DE" sz="1900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de-DE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900" dirty="0" smtClean="0">
                <a:latin typeface="Consolas" charset="0"/>
                <a:ea typeface="Consolas" charset="0"/>
                <a:cs typeface="Consolas" charset="0"/>
              </a:rPr>
              <a:t>  0xffffd1fc  -11780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900" dirty="0" err="1" smtClean="0">
                <a:latin typeface="Consolas" charset="0"/>
                <a:ea typeface="Consolas" charset="0"/>
                <a:cs typeface="Consolas" charset="0"/>
              </a:rPr>
              <a:t>ecx</a:t>
            </a:r>
            <a:r>
              <a:rPr lang="de-DE" sz="1900" dirty="0" smtClean="0">
                <a:latin typeface="Consolas" charset="0"/>
                <a:ea typeface="Consolas" charset="0"/>
                <a:cs typeface="Consolas" charset="0"/>
              </a:rPr>
              <a:t>   0x0</a:t>
            </a:r>
            <a:r>
              <a:rPr lang="de-DE" sz="19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1900" dirty="0" smtClean="0">
                <a:latin typeface="Consolas" charset="0"/>
                <a:ea typeface="Consolas" charset="0"/>
                <a:cs typeface="Consolas" charset="0"/>
              </a:rPr>
              <a:t>       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900" dirty="0" err="1" smtClean="0">
                <a:latin typeface="Consolas" charset="0"/>
                <a:ea typeface="Consolas" charset="0"/>
                <a:cs typeface="Consolas" charset="0"/>
              </a:rPr>
              <a:t>edx</a:t>
            </a:r>
            <a:r>
              <a:rPr lang="de-DE" sz="1900" dirty="0" smtClean="0">
                <a:latin typeface="Consolas" charset="0"/>
                <a:ea typeface="Consolas" charset="0"/>
                <a:cs typeface="Consolas" charset="0"/>
              </a:rPr>
              <a:t>   0x8048521</a:t>
            </a:r>
            <a:r>
              <a:rPr lang="de-DE" sz="19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1900" dirty="0" smtClean="0">
                <a:latin typeface="Consolas" charset="0"/>
                <a:ea typeface="Consolas" charset="0"/>
                <a:cs typeface="Consolas" charset="0"/>
              </a:rPr>
              <a:t> 134513953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900" dirty="0" err="1" smtClean="0">
                <a:latin typeface="Consolas" charset="0"/>
                <a:ea typeface="Consolas" charset="0"/>
                <a:cs typeface="Consolas" charset="0"/>
              </a:rPr>
              <a:t>ebx</a:t>
            </a:r>
            <a:r>
              <a:rPr lang="de-DE" sz="1900" dirty="0" smtClean="0">
                <a:latin typeface="Consolas" charset="0"/>
                <a:ea typeface="Consolas" charset="0"/>
                <a:cs typeface="Consolas" charset="0"/>
              </a:rPr>
              <a:t>   0x908ff4</a:t>
            </a:r>
            <a:r>
              <a:rPr lang="de-DE" sz="19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1900" dirty="0" smtClean="0">
                <a:latin typeface="Consolas" charset="0"/>
                <a:ea typeface="Consolas" charset="0"/>
                <a:cs typeface="Consolas" charset="0"/>
              </a:rPr>
              <a:t> 9474036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900" dirty="0" err="1" smtClean="0"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de-DE" sz="1900" dirty="0" smtClean="0">
                <a:latin typeface="Consolas" charset="0"/>
                <a:ea typeface="Consolas" charset="0"/>
                <a:cs typeface="Consolas" charset="0"/>
              </a:rPr>
              <a:t>   0xffffd210</a:t>
            </a:r>
            <a:r>
              <a:rPr lang="de-DE" sz="19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1900" dirty="0" smtClean="0">
                <a:latin typeface="Consolas" charset="0"/>
                <a:ea typeface="Consolas" charset="0"/>
                <a:cs typeface="Consolas" charset="0"/>
              </a:rPr>
              <a:t> 0xffffd210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900" dirty="0" err="1" smtClean="0"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de-DE" sz="1900" dirty="0" smtClean="0">
                <a:latin typeface="Consolas" charset="0"/>
                <a:ea typeface="Consolas" charset="0"/>
                <a:cs typeface="Consolas" charset="0"/>
              </a:rPr>
              <a:t>   0x6c6c6166</a:t>
            </a:r>
            <a:r>
              <a:rPr lang="de-DE" sz="19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1900" dirty="0" smtClean="0">
                <a:latin typeface="Consolas" charset="0"/>
                <a:ea typeface="Consolas" charset="0"/>
                <a:cs typeface="Consolas" charset="0"/>
              </a:rPr>
              <a:t> 0x6c6c6166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900" dirty="0" err="1" smtClean="0">
                <a:latin typeface="Consolas" charset="0"/>
                <a:ea typeface="Consolas" charset="0"/>
                <a:cs typeface="Consolas" charset="0"/>
              </a:rPr>
              <a:t>esi</a:t>
            </a:r>
            <a:r>
              <a:rPr lang="de-DE" sz="1900" dirty="0" smtClean="0">
                <a:latin typeface="Consolas" charset="0"/>
                <a:ea typeface="Consolas" charset="0"/>
                <a:cs typeface="Consolas" charset="0"/>
              </a:rPr>
              <a:t>   0x0</a:t>
            </a:r>
            <a:r>
              <a:rPr lang="de-DE" sz="19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1900" dirty="0" smtClean="0">
                <a:latin typeface="Consolas" charset="0"/>
                <a:ea typeface="Consolas" charset="0"/>
                <a:cs typeface="Consolas" charset="0"/>
              </a:rPr>
              <a:t>       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900" dirty="0" err="1" smtClean="0">
                <a:latin typeface="Consolas" charset="0"/>
                <a:ea typeface="Consolas" charset="0"/>
                <a:cs typeface="Consolas" charset="0"/>
              </a:rPr>
              <a:t>edi</a:t>
            </a:r>
            <a:r>
              <a:rPr lang="de-DE" sz="1900" dirty="0" smtClean="0">
                <a:latin typeface="Consolas" charset="0"/>
                <a:ea typeface="Consolas" charset="0"/>
                <a:cs typeface="Consolas" charset="0"/>
              </a:rPr>
              <a:t>   0x0</a:t>
            </a:r>
            <a:r>
              <a:rPr lang="de-DE" sz="19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1900" dirty="0" smtClean="0">
                <a:latin typeface="Consolas" charset="0"/>
                <a:ea typeface="Consolas" charset="0"/>
                <a:cs typeface="Consolas" charset="0"/>
              </a:rPr>
              <a:t>       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900" dirty="0" err="1" smtClean="0">
                <a:latin typeface="Consolas" charset="0"/>
                <a:ea typeface="Consolas" charset="0"/>
                <a:cs typeface="Consolas" charset="0"/>
              </a:rPr>
              <a:t>eip</a:t>
            </a:r>
            <a:r>
              <a:rPr lang="de-DE" sz="1900" dirty="0" smtClean="0">
                <a:latin typeface="Consolas" charset="0"/>
                <a:ea typeface="Consolas" charset="0"/>
                <a:cs typeface="Consolas" charset="0"/>
              </a:rPr>
              <a:t>   0x31303220</a:t>
            </a:r>
            <a:r>
              <a:rPr lang="de-DE" sz="19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1900" dirty="0" smtClean="0">
                <a:latin typeface="Consolas" charset="0"/>
                <a:ea typeface="Consolas" charset="0"/>
                <a:cs typeface="Consolas" charset="0"/>
              </a:rPr>
              <a:t> 0x31303220e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e-DE" sz="19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Classic security vulnerability is when an attacker can overwrite the saved EIP value on the stack</a:t>
            </a:r>
          </a:p>
          <a:p>
            <a:pPr lvl="1"/>
            <a:r>
              <a:rPr lang="en-US" dirty="0" smtClean="0"/>
              <a:t>The attacker's goal is to change a saved EIP value to point to attacker's data</a:t>
            </a:r>
          </a:p>
          <a:p>
            <a:pPr lvl="1"/>
            <a:r>
              <a:rPr lang="en-US" dirty="0" smtClean="0"/>
              <a:t>Where the program will start executing the attacker's data as code</a:t>
            </a:r>
          </a:p>
          <a:p>
            <a:r>
              <a:rPr lang="en-US" dirty="0" smtClean="0"/>
              <a:t>One of the most common vulnerabilities in C and C++ programs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0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Garbage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39739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7318" y="260504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67369" y="5074404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9834" y="1695032"/>
            <a:ext cx="18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pop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ebx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245411" y="23413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168494" y="311398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2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Garbage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39739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7318" y="260504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67369" y="5074404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9834" y="1695032"/>
            <a:ext cx="18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pop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ebx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245411" y="23413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168494" y="311398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168494" y="277284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Functions would like to use the stack to allocate space for their local variables</a:t>
            </a:r>
          </a:p>
          <a:p>
            <a:r>
              <a:rPr lang="en-US" dirty="0" smtClean="0"/>
              <a:t>Can we use the stack pointer for this?</a:t>
            </a:r>
          </a:p>
          <a:p>
            <a:pPr lvl="1"/>
            <a:r>
              <a:rPr lang="en-US" dirty="0" smtClean="0"/>
              <a:t>Yes, however stack pointer can change throughout program execution</a:t>
            </a:r>
          </a:p>
          <a:p>
            <a:r>
              <a:rPr lang="en-US" dirty="0" smtClean="0"/>
              <a:t>Frame pointer points to the start of the function's frame on the stack</a:t>
            </a:r>
          </a:p>
          <a:p>
            <a:pPr lvl="1"/>
            <a:r>
              <a:rPr lang="en-US" dirty="0" smtClean="0"/>
              <a:t>Each local variable will be (different) offsets of the frame pointer</a:t>
            </a:r>
          </a:p>
          <a:p>
            <a:pPr lvl="1"/>
            <a:r>
              <a:rPr lang="en-US" dirty="0" smtClean="0"/>
              <a:t>In x86, frame pointer is called the base pointer, and is stored in %</a:t>
            </a:r>
            <a:r>
              <a:rPr lang="en-US" dirty="0" err="1" smtClean="0"/>
              <a:t>ebp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6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579420"/>
            <a:ext cx="250767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;  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10;  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b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100;  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c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10.45;  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a + b;  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12328" y="1600201"/>
            <a:ext cx="5832763" cy="4756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 @ 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– 0xc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 @ 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– 0x8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 @ 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– 0x4</a:t>
            </a: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  <a:endParaRPr lang="en-US" sz="20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 typeface="Arial"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0x41273333,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38120" y="1579420"/>
            <a:ext cx="3074208" cy="4226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 @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+ A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 @ 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+ B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 @ 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+ C</a:t>
            </a:r>
          </a:p>
          <a:p>
            <a:pPr marL="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mem[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+A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] = 10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mem[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+B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] = 100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mem[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+C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] = 10.45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mem[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+A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] = mem[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+A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] + mem[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+B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036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17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51375" y="186318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78779" y="5313696"/>
            <a:ext cx="165295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78779" y="5704802"/>
            <a:ext cx="165295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2" grpId="0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18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6776" y="213575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19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51375" y="213575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Locations and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semantic distinction between locations and names?</a:t>
            </a:r>
          </a:p>
          <a:p>
            <a:r>
              <a:rPr lang="en-US" dirty="0" smtClean="0"/>
              <a:t>How does the compiler actually implement locations and names?</a:t>
            </a:r>
          </a:p>
          <a:p>
            <a:pPr lvl="1"/>
            <a:r>
              <a:rPr lang="en-US" dirty="0" smtClean="0"/>
              <a:t>How does the compiler map names to memory locations?</a:t>
            </a:r>
          </a:p>
          <a:p>
            <a:r>
              <a:rPr lang="en-US" dirty="0" smtClean="0"/>
              <a:t>We are going to look into this process</a:t>
            </a:r>
          </a:p>
          <a:p>
            <a:pPr lvl="1"/>
            <a:r>
              <a:rPr lang="en-US" dirty="0" smtClean="0"/>
              <a:t>Assuming static scoping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1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4101" y="240796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4101" y="240796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202360" y="205159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6" y="267390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6" y="267390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6" y="297222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9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6" y="297222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6" y="323671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6" y="323671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7" y="350571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250" y="205071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250" y="2406315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946" y="277982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7" y="350571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250" y="205071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250" y="2406315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946" y="277982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202360" y="205159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 can the compiler put variables?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Disk</a:t>
            </a:r>
          </a:p>
          <a:p>
            <a:pPr lvl="1"/>
            <a:r>
              <a:rPr lang="en-US" dirty="0" smtClean="0"/>
              <a:t>"Cloud"</a:t>
            </a:r>
          </a:p>
          <a:p>
            <a:r>
              <a:rPr lang="en-US" dirty="0" smtClean="0"/>
              <a:t>What are the constraints on those variables?</a:t>
            </a:r>
          </a:p>
          <a:p>
            <a:pPr lvl="1"/>
            <a:r>
              <a:rPr lang="en-US" dirty="0" smtClean="0"/>
              <a:t>Who can access them?</a:t>
            </a:r>
          </a:p>
          <a:p>
            <a:pPr lvl="1"/>
            <a:r>
              <a:rPr lang="en-US" dirty="0" smtClean="0"/>
              <a:t>Who can't?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7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6" y="378619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250" y="205071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250" y="2406315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946" y="277982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6" y="378619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250" y="205071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250" y="2406315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946" y="277982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0x41273333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41617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0385" y="18801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56352" y="4872992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0x64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0xFFF0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46558" y="1692435"/>
            <a:ext cx="289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$0xa,-0xc(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$0x64,-0x8(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$0x41273333,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-0x8(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,-0xc(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73526" y="395504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205950" y="348972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09812" y="221295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9812" y="25913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811" y="297156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9810" y="332791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250" y="205071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250" y="2406315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946" y="277982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202360" y="203872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Allows us to allocate memory for the function's local variables</a:t>
            </a:r>
          </a:p>
          <a:p>
            <a:r>
              <a:rPr lang="en-US" dirty="0" smtClean="0"/>
              <a:t>However, when considering calling a function, what other information do we need?</a:t>
            </a:r>
          </a:p>
          <a:p>
            <a:pPr lvl="1"/>
            <a:r>
              <a:rPr lang="en-US" dirty="0" smtClean="0"/>
              <a:t>Return value</a:t>
            </a:r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Our frame pointer</a:t>
            </a:r>
          </a:p>
          <a:p>
            <a:pPr lvl="1"/>
            <a:r>
              <a:rPr lang="en-US" dirty="0" smtClean="0"/>
              <a:t>Return address (where to start program execution when function returns)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Temporary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of the previous information must be stored on the stack in order to call the function</a:t>
            </a:r>
          </a:p>
          <a:p>
            <a:r>
              <a:rPr lang="en-US" dirty="0" smtClean="0"/>
              <a:t>Who should store that information?</a:t>
            </a:r>
          </a:p>
          <a:p>
            <a:pPr lvl="1"/>
            <a:r>
              <a:rPr lang="en-US" dirty="0" smtClean="0"/>
              <a:t>Caller?</a:t>
            </a:r>
          </a:p>
          <a:p>
            <a:pPr lvl="1"/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Thus, we need to define a convention of who pushes/stores what values on the stack to call a function</a:t>
            </a:r>
          </a:p>
          <a:p>
            <a:pPr lvl="1"/>
            <a:r>
              <a:rPr lang="en-US" dirty="0" smtClean="0"/>
              <a:t>Varies based on processor, operating system, compiler, or type of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x86 Linux Calling Convention (</a:t>
            </a:r>
            <a:r>
              <a:rPr lang="en-US" dirty="0" err="1" smtClean="0"/>
              <a:t>cdecl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Caller (in this order)</a:t>
            </a:r>
          </a:p>
          <a:p>
            <a:pPr lvl="1"/>
            <a:r>
              <a:rPr lang="en-US" dirty="0" smtClean="0"/>
              <a:t>Pushes arguments onto the stack (in right to left order)</a:t>
            </a:r>
          </a:p>
          <a:p>
            <a:pPr lvl="1"/>
            <a:r>
              <a:rPr lang="en-US" dirty="0" smtClean="0"/>
              <a:t>Pushes address of instruction after call</a:t>
            </a:r>
          </a:p>
          <a:p>
            <a:r>
              <a:rPr lang="en-US" dirty="0" err="1" smtClean="0"/>
              <a:t>Callee</a:t>
            </a:r>
            <a:endParaRPr lang="en-US" dirty="0" smtClean="0"/>
          </a:p>
          <a:p>
            <a:pPr lvl="1"/>
            <a:r>
              <a:rPr lang="en-US" dirty="0" smtClean="0"/>
              <a:t>Pushes previous frame pointer onto stack</a:t>
            </a:r>
          </a:p>
          <a:p>
            <a:pPr lvl="1"/>
            <a:r>
              <a:rPr lang="en-US" dirty="0" smtClean="0"/>
              <a:t>Creates space on stack for local variables</a:t>
            </a:r>
          </a:p>
          <a:p>
            <a:pPr lvl="1"/>
            <a:r>
              <a:rPr lang="en-US" dirty="0" smtClean="0"/>
              <a:t>Ensures that stack is consistent on return</a:t>
            </a:r>
          </a:p>
          <a:p>
            <a:pPr lvl="1"/>
            <a:r>
              <a:rPr lang="en-US" dirty="0" smtClean="0"/>
              <a:t>Return value in %</a:t>
            </a:r>
            <a:r>
              <a:rPr lang="en-US" dirty="0" err="1" smtClean="0"/>
              <a:t>eax</a:t>
            </a:r>
            <a:r>
              <a:rPr lang="en-US" dirty="0" smtClean="0"/>
              <a:t> register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54" y="305134"/>
            <a:ext cx="422981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 + b + 1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;  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(10, 40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68261" y="190041"/>
            <a:ext cx="5832763" cy="6667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endParaRPr lang="en-US" sz="20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20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3654189" y="3265291"/>
            <a:ext cx="1756527" cy="830903"/>
            <a:chOff x="5206736" y="118804"/>
            <a:chExt cx="1756527" cy="5909348"/>
          </a:xfrm>
        </p:grpSpPr>
        <p:sp>
          <p:nvSpPr>
            <p:cNvPr id="7" name="Right Bracket 6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8522" y="1927879"/>
              <a:ext cx="1374741" cy="3353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charset="0"/>
                  <a:ea typeface="Consolas" charset="0"/>
                  <a:cs typeface="Consolas" charset="0"/>
                </a:rPr>
                <a:t>prologue</a:t>
              </a:r>
              <a:endParaRPr lang="en-US" sz="1400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3654189" y="5659908"/>
            <a:ext cx="1756527" cy="709842"/>
            <a:chOff x="5206736" y="118804"/>
            <a:chExt cx="1756527" cy="6881075"/>
          </a:xfrm>
        </p:grpSpPr>
        <p:sp>
          <p:nvSpPr>
            <p:cNvPr id="10" name="Right Bracket 9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88522" y="1927883"/>
              <a:ext cx="1374741" cy="5071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charset="0"/>
                  <a:ea typeface="Consolas" charset="0"/>
                  <a:cs typeface="Consolas" charset="0"/>
                </a:rPr>
                <a:t>epilogue</a:t>
              </a:r>
              <a:endParaRPr lang="en-US" sz="1400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3654189" y="506830"/>
            <a:ext cx="1756527" cy="576903"/>
            <a:chOff x="5206736" y="118804"/>
            <a:chExt cx="1756527" cy="5909348"/>
          </a:xfrm>
        </p:grpSpPr>
        <p:sp>
          <p:nvSpPr>
            <p:cNvPr id="13" name="Right Bracket 12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8522" y="1927879"/>
              <a:ext cx="1374741" cy="3353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charset="0"/>
                  <a:ea typeface="Consolas" charset="0"/>
                  <a:cs typeface="Consolas" charset="0"/>
                </a:rPr>
                <a:t>prologue</a:t>
              </a:r>
              <a:endParaRPr lang="en-US" sz="1400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3654189" y="2366075"/>
            <a:ext cx="1756527" cy="633380"/>
            <a:chOff x="5206736" y="118804"/>
            <a:chExt cx="1756527" cy="6881075"/>
          </a:xfrm>
        </p:grpSpPr>
        <p:sp>
          <p:nvSpPr>
            <p:cNvPr id="16" name="Right Bracket 15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88522" y="1927883"/>
              <a:ext cx="1374741" cy="5071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charset="0"/>
                  <a:ea typeface="Consolas" charset="0"/>
                  <a:cs typeface="Consolas" charset="0"/>
                </a:rPr>
                <a:t>epilogue</a:t>
              </a:r>
              <a:endParaRPr lang="en-US" sz="1400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764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37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7571" y="261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62084" y="305096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ectangle 11"/>
          <p:cNvSpPr/>
          <p:nvPr/>
        </p:nvSpPr>
        <p:spPr>
          <a:xfrm>
            <a:off x="1991529" y="5377554"/>
            <a:ext cx="165295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91529" y="6125240"/>
            <a:ext cx="165295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91529" y="5727526"/>
            <a:ext cx="165295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2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8" grpId="0" animBg="1"/>
      <p:bldP spid="12" grpId="0" animBg="1"/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62084" y="305096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6" name="Right Arrow 15"/>
          <p:cNvSpPr/>
          <p:nvPr/>
        </p:nvSpPr>
        <p:spPr>
          <a:xfrm>
            <a:off x="77571" y="261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93427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62084" y="305096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20756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579420"/>
            <a:ext cx="2507673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10;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100;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10.45;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a + b;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12328" y="1600201"/>
            <a:ext cx="5832763" cy="4756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5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@ 0x8049634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@ 0x8049638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@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0x804963c</a:t>
            </a:r>
          </a:p>
          <a:p>
            <a:pPr marL="0" indent="0">
              <a:lnSpc>
                <a:spcPct val="80000"/>
              </a:lnSpc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$0xa,</a:t>
            </a:r>
            <a:r>
              <a:rPr lang="en-US" sz="25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0x8049634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$0x64,</a:t>
            </a:r>
            <a:r>
              <a:rPr lang="en-US" sz="25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0x8049638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0x41273333,</a:t>
            </a:r>
            <a:r>
              <a:rPr lang="en-US" sz="25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5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5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0x804963c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0x8049634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5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0x8049638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25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is-IS" sz="2500" dirty="0" smtClean="0">
                <a:latin typeface="Consolas" charset="0"/>
                <a:ea typeface="Consolas" charset="0"/>
                <a:cs typeface="Consolas" charset="0"/>
              </a:rPr>
              <a:t>lea (</a:t>
            </a:r>
            <a:r>
              <a:rPr lang="is-IS" sz="25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is-IS" sz="25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r>
              <a:rPr lang="is-IS" sz="25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is-IS" sz="25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is-IS" sz="2500" dirty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is-IS" sz="25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is-IS" sz="25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is-IS" sz="2500" dirty="0" smtClean="0">
                <a:latin typeface="Consolas" charset="0"/>
                <a:ea typeface="Consolas" charset="0"/>
                <a:cs typeface="Consolas" charset="0"/>
              </a:rPr>
              <a:t>mov </a:t>
            </a:r>
            <a:r>
              <a:rPr lang="is-IS" sz="25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is-IS" sz="25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is-IS" sz="25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0x8049634</a:t>
            </a:r>
            <a:endParaRPr lang="en-US" sz="25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73038" y="1579420"/>
            <a:ext cx="2639290" cy="4226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5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@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@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5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@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C</a:t>
            </a:r>
          </a:p>
          <a:p>
            <a:pPr marL="0" indent="0">
              <a:lnSpc>
                <a:spcPct val="80000"/>
              </a:lnSpc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mem[A] = 10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mem[B] = 100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mem[C] = 10.45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mem[A] = mem[A] + mem[B]</a:t>
            </a:r>
          </a:p>
        </p:txBody>
      </p:sp>
    </p:spTree>
    <p:extLst>
      <p:ext uri="{BB962C8B-B14F-4D97-AF65-F5344CB8AC3E}">
        <p14:creationId xmlns:p14="http://schemas.microsoft.com/office/powerpoint/2010/main" val="149719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67044" y="331614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7846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0x80483a6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67044" y="331614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20303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0x80483a6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67044" y="331614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695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66374" y="359046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4068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66374" y="359046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284355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4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0x80483ab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30468" y="38700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284355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3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0x80483ab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30468" y="38700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284355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30468" y="415531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284355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30468" y="415531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284355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38942" y="442963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284355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constraints on local variables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Where can the compiler place local variables?</a:t>
            </a:r>
          </a:p>
          <a:p>
            <a:pPr lvl="1"/>
            <a:r>
              <a:rPr lang="en-US" dirty="0" smtClean="0"/>
              <a:t>Global Memory (one for each 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3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38942" y="442963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320931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38942" y="442963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320931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3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320931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93806" y="6166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25905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77571" y="320931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93806" y="6166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93806" y="6166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93806" y="6166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5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93806" y="87269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93806" y="87269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8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0x8048397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593806" y="115615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8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0x8048397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 flipH="1">
            <a:off x="0" y="306534"/>
            <a:ext cx="1374741" cy="1851450"/>
            <a:chOff x="5050323" y="118804"/>
            <a:chExt cx="1374741" cy="5909348"/>
          </a:xfrm>
        </p:grpSpPr>
        <p:sp>
          <p:nvSpPr>
            <p:cNvPr id="23" name="Right Bracket 22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0323" y="1982433"/>
              <a:ext cx="1374741" cy="16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latin typeface="Consolas" charset="0"/>
                  <a:ea typeface="Consolas" charset="0"/>
                  <a:cs typeface="Consolas" charset="0"/>
                </a:rPr>
                <a:t>main</a:t>
              </a:r>
              <a:endParaRPr lang="en-US" sz="1400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-15555" y="2157984"/>
            <a:ext cx="1374741" cy="1851450"/>
            <a:chOff x="5050323" y="118804"/>
            <a:chExt cx="1374741" cy="5909348"/>
          </a:xfrm>
        </p:grpSpPr>
        <p:sp>
          <p:nvSpPr>
            <p:cNvPr id="26" name="Right Bracket 25"/>
            <p:cNvSpPr/>
            <p:nvPr/>
          </p:nvSpPr>
          <p:spPr>
            <a:xfrm>
              <a:off x="5206736" y="118804"/>
              <a:ext cx="763571" cy="5909348"/>
            </a:xfrm>
            <a:prstGeom prst="rightBracket">
              <a:avLst/>
            </a:prstGeom>
            <a:ln w="76200">
              <a:solidFill>
                <a:schemeClr val="accent3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50323" y="1982433"/>
              <a:ext cx="1374741" cy="16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Consolas" charset="0"/>
                  <a:ea typeface="Consolas" charset="0"/>
                  <a:cs typeface="Consolas" charset="0"/>
                </a:rPr>
                <a:t>callee</a:t>
              </a:r>
              <a:endParaRPr lang="en-US" sz="1400" dirty="0">
                <a:latin typeface="Consolas" charset="0"/>
                <a:ea typeface="Consolas" charset="0"/>
                <a:cs typeface="Consolas" charset="0"/>
              </a:endParaRPr>
            </a:p>
            <a:p>
              <a:endParaRPr lang="en-US" sz="1400" dirty="0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4593806" y="115615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27283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579420"/>
            <a:ext cx="5985164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fact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if (n == 0)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1;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else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fact(n-1) * n;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0x8048397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115615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49522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142133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32770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142133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6711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0x804839d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168651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8049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0x32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0x804839d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168651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0395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0x32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196083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9111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196083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2816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223515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5014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223515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30022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223515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356513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453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constraints on local variables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Where can the compiler place local variables?</a:t>
            </a:r>
          </a:p>
          <a:p>
            <a:pPr lvl="1"/>
            <a:r>
              <a:rPr lang="en-US" dirty="0" smtClean="0"/>
              <a:t>Global Memory (one for each function)</a:t>
            </a:r>
          </a:p>
          <a:p>
            <a:pPr lvl="1"/>
            <a:r>
              <a:rPr lang="en-US" dirty="0" smtClean="0"/>
              <a:t>"Scratch memory" for each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0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223515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319937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6965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0x80483a4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25094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319937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9517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25094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319937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511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25094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319937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4266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25094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283361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6944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470403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283361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66396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470403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283361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6432" y="8497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15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0x80483c2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498749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283361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6432" y="8497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0x80483c2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498749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283361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6432" y="8497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0x80483c5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52526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283361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6432" y="8497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Stack is essentially scratch memory for functions</a:t>
            </a:r>
          </a:p>
          <a:p>
            <a:pPr lvl="1"/>
            <a:r>
              <a:rPr lang="en-US" dirty="0" smtClean="0"/>
              <a:t>Used in MIPS, ARM, x86, and x86-64 processors</a:t>
            </a:r>
          </a:p>
          <a:p>
            <a:r>
              <a:rPr lang="en-US" dirty="0" smtClean="0"/>
              <a:t>Starts at high memory addresses, and grows down</a:t>
            </a:r>
          </a:p>
          <a:p>
            <a:r>
              <a:rPr lang="en-US" dirty="0" smtClean="0"/>
              <a:t>Functions are free to push registers or values onto the stack, or pop values from the stack into registers</a:t>
            </a:r>
          </a:p>
          <a:p>
            <a:r>
              <a:rPr lang="en-US" dirty="0" smtClean="0"/>
              <a:t>The assembly language supports this on x86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 smtClean="0"/>
              <a:t> holds the address of the top of the stack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dirty="0" smtClean="0"/>
              <a:t> decrements the stack pointer 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 smtClean="0"/>
              <a:t>) then stores the value in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dirty="0" smtClean="0"/>
              <a:t> to the location pointed to by the stack pointer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pop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dirty="0" smtClean="0"/>
              <a:t> stores the value at the location pointed to by the stack pointer into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dirty="0" smtClean="0"/>
              <a:t>, then increments the stack pointer 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0x80483c5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52526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0" name="Right Arrow 19"/>
          <p:cNvSpPr/>
          <p:nvPr/>
        </p:nvSpPr>
        <p:spPr>
          <a:xfrm>
            <a:off x="93432" y="283361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6432" y="8497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0x80483c5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52526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6432" y="8497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0x80483c5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52526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642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6432" y="8497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0x80483c5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525267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27714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6432" y="8497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0x28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0x80483bf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5436" y="4546650"/>
          <a:ext cx="3696160" cy="18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0x33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edx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0x80483c6</a:t>
                      </a:r>
                      <a:endParaRPr lang="en-US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551476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0xc(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 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%edx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,1),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add $0x1,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pop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sub $0x18,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$0x28,0x4(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$0xa,(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-0x4(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0x804839d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0x80483a4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0x80483bf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0x80483c6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438" y="458234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6437" y="268174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6436" y="234233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6435" y="303796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6433" y="3394187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593806" y="552699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8" name="Right Arrow 17"/>
          <p:cNvSpPr/>
          <p:nvPr/>
        </p:nvSpPr>
        <p:spPr>
          <a:xfrm>
            <a:off x="77571" y="27714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6432" y="84979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96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</a:t>
            </a:r>
            <a:r>
              <a:rPr lang="en-US" dirty="0" err="1" smtClean="0"/>
              <a:t>Cdecl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Saved EBP and saved EIP are stored on the stack</a:t>
            </a:r>
          </a:p>
          <a:p>
            <a:r>
              <a:rPr lang="en-US" dirty="0" smtClean="0"/>
              <a:t>What prevents a program/function from writing/changing those values?</a:t>
            </a:r>
          </a:p>
          <a:p>
            <a:pPr lvl="1"/>
            <a:r>
              <a:rPr lang="en-US" dirty="0" smtClean="0"/>
              <a:t>What would happen if they did?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54" y="305134"/>
            <a:ext cx="4229810" cy="54640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20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[4];   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(foo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   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hu-HU" sz="2000" dirty="0" err="1" smtClean="0">
                <a:latin typeface="Consolas" charset="0"/>
                <a:ea typeface="Consolas" charset="0"/>
                <a:cs typeface="Consolas" charset="0"/>
              </a:rPr>
              <a:t>asu</a:t>
            </a:r>
            <a:r>
              <a:rPr lang="hu-HU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hu-HU" sz="2000" dirty="0" err="1">
                <a:latin typeface="Consolas" charset="0"/>
                <a:ea typeface="Consolas" charset="0"/>
                <a:cs typeface="Consolas" charset="0"/>
              </a:rPr>
              <a:t>cse</a:t>
            </a:r>
            <a:r>
              <a:rPr lang="hu-HU" sz="2000" dirty="0">
                <a:latin typeface="Consolas" charset="0"/>
                <a:ea typeface="Consolas" charset="0"/>
                <a:cs typeface="Consolas" charset="0"/>
              </a:rPr>
              <a:t> 340 </a:t>
            </a:r>
            <a:r>
              <a:rPr lang="hu-HU" sz="2000" dirty="0" err="1">
                <a:latin typeface="Consolas" charset="0"/>
                <a:ea typeface="Consolas" charset="0"/>
                <a:cs typeface="Consolas" charset="0"/>
              </a:rPr>
              <a:t>fall</a:t>
            </a:r>
            <a:r>
              <a:rPr lang="hu-HU" sz="2000" dirty="0">
                <a:latin typeface="Consolas" charset="0"/>
                <a:ea typeface="Consolas" charset="0"/>
                <a:cs typeface="Consolas" charset="0"/>
              </a:rPr>
              <a:t> 2015 </a:t>
            </a:r>
            <a:r>
              <a:rPr lang="hu-HU" sz="2000" dirty="0" err="1" smtClean="0">
                <a:latin typeface="Consolas" charset="0"/>
                <a:ea typeface="Consolas" charset="0"/>
                <a:cs typeface="Consolas" charset="0"/>
              </a:rPr>
              <a:t>rocks</a:t>
            </a:r>
            <a:r>
              <a:rPr lang="hu-HU" sz="2000" dirty="0">
                <a:latin typeface="Consolas" charset="0"/>
                <a:ea typeface="Consolas" charset="0"/>
                <a:cs typeface="Consolas" charset="0"/>
              </a:rPr>
              <a:t>!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");   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("After");  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return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68261" y="29782"/>
            <a:ext cx="5832763" cy="6667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9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9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9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9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9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9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9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9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9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9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lea -0xc(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9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9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9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9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9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9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9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  <a:endParaRPr lang="en-US" sz="19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  <a:endParaRPr lang="en-US" sz="19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9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9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9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9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900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9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9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9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9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900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call </a:t>
            </a:r>
            <a:r>
              <a:rPr lang="en-US" sz="19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90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9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87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7571" y="26190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43449" y="4851498"/>
          <a:ext cx="3696160" cy="151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530468" y="357945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Rectangle 11"/>
          <p:cNvSpPr/>
          <p:nvPr/>
        </p:nvSpPr>
        <p:spPr>
          <a:xfrm>
            <a:off x="1999962" y="5312720"/>
            <a:ext cx="165295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99962" y="6055602"/>
            <a:ext cx="165295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99962" y="5633796"/>
            <a:ext cx="165295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8" grpId="0" animBg="1"/>
      <p:bldP spid="12" grpId="0" animBg="1"/>
      <p:bldP spid="14" grpId="0" animBg="1"/>
      <p:bldP spid="1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88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62954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43449" y="4851498"/>
          <a:ext cx="3696160" cy="151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530468" y="3579450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8821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89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62954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43449" y="4851498"/>
          <a:ext cx="3696160" cy="151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530468" y="389995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9854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Garbage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168494" y="276685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846" y="1323103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3845" y="397397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7318" y="260504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0x10000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67369" y="5074404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9834" y="1695032"/>
            <a:ext cx="18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pop 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ebx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3845" y="1778558"/>
            <a:ext cx="230968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50512" y="3194048"/>
            <a:ext cx="230968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50512" y="3597008"/>
            <a:ext cx="230968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245411" y="187125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3045" y="5147061"/>
            <a:ext cx="1320800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69999" y="5140434"/>
            <a:ext cx="1320800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3045" y="5515108"/>
            <a:ext cx="1320800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69999" y="5521871"/>
            <a:ext cx="1320800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7397" y="5883155"/>
            <a:ext cx="1320800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69999" y="5883155"/>
            <a:ext cx="1320800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3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90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62954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43449" y="4851498"/>
          <a:ext cx="3696160" cy="151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0x804840f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530468" y="3899959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2631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91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63" y="62954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43449" y="4851498"/>
          <a:ext cx="3696160" cy="151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0x8048414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530468" y="415448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3916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92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9016" y="211328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43449" y="4851498"/>
          <a:ext cx="3696160" cy="151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0x8048414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530468" y="4154486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8099" y="1948036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93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9016" y="211328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43449" y="4851498"/>
          <a:ext cx="3696160" cy="151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0x8048417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530468" y="443053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8099" y="1948036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94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9016" y="211328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43449" y="4851498"/>
          <a:ext cx="3696160" cy="151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0x8048417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530468" y="4430532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8099" y="1948036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95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9016" y="211328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43449" y="4851498"/>
          <a:ext cx="3696160" cy="151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0xfd2c0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0x804841e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530468" y="471520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8099" y="1948036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96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9016" y="247560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43449" y="4851498"/>
          <a:ext cx="3696160" cy="151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0xfd2bc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0x80483f4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9" y="1948036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530468" y="59806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4" name="TextBox 13"/>
          <p:cNvSpPr txBox="1"/>
          <p:nvPr/>
        </p:nvSpPr>
        <p:spPr>
          <a:xfrm>
            <a:off x="2788098" y="23049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97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9016" y="284653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43449" y="4851498"/>
          <a:ext cx="3696160" cy="151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0x80483f4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9" y="1948036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530468" y="59806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4" name="TextBox 13"/>
          <p:cNvSpPr txBox="1"/>
          <p:nvPr/>
        </p:nvSpPr>
        <p:spPr>
          <a:xfrm>
            <a:off x="2788098" y="23049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8097" y="2653366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98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9016" y="284653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43449" y="4851498"/>
          <a:ext cx="3696160" cy="151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0x80483f5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9" y="1948036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530468" y="86548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4" name="TextBox 13"/>
          <p:cNvSpPr txBox="1"/>
          <p:nvPr/>
        </p:nvSpPr>
        <p:spPr>
          <a:xfrm>
            <a:off x="2788098" y="23049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8097" y="2653366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7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79672" y="303902"/>
          <a:ext cx="28312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/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0xfd2e0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0x8048504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0x8048423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0xfd2d0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99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9016" y="2846531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7" name="TextBox 6"/>
          <p:cNvSpPr txBox="1"/>
          <p:nvPr/>
        </p:nvSpPr>
        <p:spPr>
          <a:xfrm>
            <a:off x="843804" y="-6543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0xFFFFFFFF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803" y="3961502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0x00000000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6439" y="113810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0xfd2d4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43449" y="4851498"/>
          <a:ext cx="3696160" cy="151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/>
                <a:gridCol w="1848080"/>
              </a:tblGrid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ebp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0xfd2b8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85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eip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0x80483f5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4809074" y="190041"/>
            <a:ext cx="6225066" cy="65314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$0x28,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0x8(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,0x4(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 -0xc(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push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ebp</a:t>
            </a:r>
            <a:endParaRPr lang="en-US" sz="1800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sub $0x10,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%esp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$0x8048504,(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mycpy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$0x8048517,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,(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800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sz="18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18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$0x0,</a:t>
            </a:r>
            <a:r>
              <a:rPr lang="en-US" sz="18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%eax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leave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ret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0x80483fd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0x804840f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0x804841e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0x804842b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0x8048436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8099" y="1948036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0xfd2c0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530468" y="86548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14" name="TextBox 13"/>
          <p:cNvSpPr txBox="1"/>
          <p:nvPr/>
        </p:nvSpPr>
        <p:spPr>
          <a:xfrm>
            <a:off x="2788098" y="2304991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8097" y="2653366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0xfd2b8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am_sec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76200">
          <a:headEnd type="none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101197</TotalTime>
  <Words>15883</Words>
  <Application>Microsoft Macintosh PowerPoint</Application>
  <PresentationFormat>On-screen Show (4:3)</PresentationFormat>
  <Paragraphs>6228</Paragraphs>
  <Slides>125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29" baseType="lpstr">
      <vt:lpstr>Calibri</vt:lpstr>
      <vt:lpstr>Consolas</vt:lpstr>
      <vt:lpstr>Arial</vt:lpstr>
      <vt:lpstr>adam_seclab_theme</vt:lpstr>
      <vt:lpstr>Buffer Overflows</vt:lpstr>
      <vt:lpstr>Locations and Names</vt:lpstr>
      <vt:lpstr>Global Variables</vt:lpstr>
      <vt:lpstr>PowerPoint Presentation</vt:lpstr>
      <vt:lpstr>Local Variables</vt:lpstr>
      <vt:lpstr>PowerPoint Presentation</vt:lpstr>
      <vt:lpstr>Local Variables</vt:lpstr>
      <vt:lpstr>The Stack</vt:lpstr>
      <vt:lpstr>Stack Example</vt:lpstr>
      <vt:lpstr>Stack Example</vt:lpstr>
      <vt:lpstr>Stack Example</vt:lpstr>
      <vt:lpstr>Stack Example</vt:lpstr>
      <vt:lpstr>Stack Example</vt:lpstr>
      <vt:lpstr>Stack Example</vt:lpstr>
      <vt:lpstr>Function Frame</vt:lpstr>
      <vt:lpstr>PowerPoint Presentation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</vt:lpstr>
      <vt:lpstr>Function Frames</vt:lpstr>
      <vt:lpstr>Calling Convention</vt:lpstr>
      <vt:lpstr>x86 Linux Calling Convention (cdecl)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Implications of Cdecl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Buffer Overflow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Adam Doupe</cp:lastModifiedBy>
  <cp:revision>2457</cp:revision>
  <cp:lastPrinted>2011-10-05T20:20:50Z</cp:lastPrinted>
  <dcterms:created xsi:type="dcterms:W3CDTF">2011-09-20T20:28:25Z</dcterms:created>
  <dcterms:modified xsi:type="dcterms:W3CDTF">2016-01-21T22:29:20Z</dcterms:modified>
</cp:coreProperties>
</file>