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0" r:id="rId1"/>
  </p:sldMasterIdLst>
  <p:notesMasterIdLst>
    <p:notesMasterId r:id="rId29"/>
  </p:notesMasterIdLst>
  <p:handoutMasterIdLst>
    <p:handoutMasterId r:id="rId30"/>
  </p:handoutMasterIdLst>
  <p:sldIdLst>
    <p:sldId id="256" r:id="rId2"/>
    <p:sldId id="257" r:id="rId3"/>
    <p:sldId id="258" r:id="rId4"/>
    <p:sldId id="267"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9" r:id="rId21"/>
    <p:sldId id="281" r:id="rId22"/>
    <p:sldId id="282" r:id="rId23"/>
    <p:sldId id="280" r:id="rId24"/>
    <p:sldId id="278" r:id="rId25"/>
    <p:sldId id="283" r:id="rId26"/>
    <p:sldId id="284" r:id="rId27"/>
    <p:sldId id="285" r:id="rId2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6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EE62DF-6782-4E4A-8A92-5270BA1E6398}" type="datetime1">
              <a:rPr kumimoji="1" lang="ja-JP" altLang="en-US" smtClean="0"/>
              <a:t>2015/04/19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ADD016-E4DB-9A4E-B594-E3E125064000}" type="slidenum">
              <a:rPr kumimoji="1" lang="ja-JP" altLang="en-US" smtClean="0"/>
              <a:t>‹#›</a:t>
            </a:fld>
            <a:endParaRPr kumimoji="1" lang="ja-JP" altLang="en-US"/>
          </a:p>
        </p:txBody>
      </p:sp>
    </p:spTree>
    <p:extLst>
      <p:ext uri="{BB962C8B-B14F-4D97-AF65-F5344CB8AC3E}">
        <p14:creationId xmlns:p14="http://schemas.microsoft.com/office/powerpoint/2010/main" val="6717147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1BCA0-F3B2-C544-9BA9-81EF04F0D651}" type="datetime1">
              <a:rPr kumimoji="1" lang="ja-JP" altLang="en-US" smtClean="0"/>
              <a:t>2015/04/19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5DC06-7D4D-9F4F-8AD7-EB52D4B88EA5}" type="slidenum">
              <a:rPr kumimoji="1" lang="ja-JP" altLang="en-US" smtClean="0"/>
              <a:t>‹#›</a:t>
            </a:fld>
            <a:endParaRPr kumimoji="1" lang="ja-JP" altLang="en-US"/>
          </a:p>
        </p:txBody>
      </p:sp>
    </p:spTree>
    <p:extLst>
      <p:ext uri="{BB962C8B-B14F-4D97-AF65-F5344CB8AC3E}">
        <p14:creationId xmlns:p14="http://schemas.microsoft.com/office/powerpoint/2010/main" val="9375612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295DC06-7D4D-9F4F-8AD7-EB52D4B88EA5}" type="slidenum">
              <a:rPr kumimoji="1" lang="ja-JP" altLang="en-US" smtClean="0"/>
              <a:t>7</a:t>
            </a:fld>
            <a:endParaRPr kumimoji="1" lang="ja-JP" altLang="en-US"/>
          </a:p>
        </p:txBody>
      </p:sp>
    </p:spTree>
    <p:extLst>
      <p:ext uri="{BB962C8B-B14F-4D97-AF65-F5344CB8AC3E}">
        <p14:creationId xmlns:p14="http://schemas.microsoft.com/office/powerpoint/2010/main" val="37736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4E88D75-5A58-FB4D-903C-850983843174}" type="datetime1">
              <a:rPr kumimoji="1" lang="ja-JP" altLang="en-US" smtClean="0"/>
              <a:t>2015/04/19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DD11-4055-44D3-AD09-D611CD509B89}" type="slidenum">
              <a:rPr kumimoji="0" lang="en-US" smtClean="0"/>
              <a:pPr eaLnBrk="1" latinLnBrk="0" hangingPunct="1"/>
              <a:t>‹#›</a:t>
            </a:fld>
            <a:endParaRPr kumimoji="0" lang="zh-CN" altLang="en-US"/>
          </a:p>
        </p:txBody>
      </p:sp>
    </p:spTree>
    <p:extLst>
      <p:ext uri="{BB962C8B-B14F-4D97-AF65-F5344CB8AC3E}">
        <p14:creationId xmlns:p14="http://schemas.microsoft.com/office/powerpoint/2010/main" val="35056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F21FAF-248C-8840-AF2D-BCD8549BFABA}" type="datetime1">
              <a:rPr kumimoji="1" lang="ja-JP" altLang="en-US" smtClean="0"/>
              <a:t>2015/04/19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391727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65A084-CA5B-FA42-8648-0DED826B957B}" type="datetime1">
              <a:rPr kumimoji="1" lang="ja-JP" altLang="en-US" smtClean="0"/>
              <a:t>2015/04/19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90156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CAED61-6DE4-4940-A881-4A82EE878CCE}" type="datetime1">
              <a:rPr kumimoji="1" lang="ja-JP" altLang="en-US" smtClean="0"/>
              <a:t>2015/04/19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68578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D07195-26D6-E349-A396-A06C8EAEDDC2}" type="datetime1">
              <a:rPr kumimoji="1" lang="ja-JP" altLang="en-US" smtClean="0"/>
              <a:t>2015/04/19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09804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CA6B75-10F7-DE46-83BC-B96B6D31B8FB}" type="datetime1">
              <a:rPr kumimoji="1" lang="ja-JP" altLang="en-US" smtClean="0"/>
              <a:t>2015/04/19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50616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4DA7EC-178E-0A41-BFF8-750AAF5B59F6}" type="datetime1">
              <a:rPr kumimoji="1" lang="ja-JP" altLang="en-US" smtClean="0"/>
              <a:t>2015/04/19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93084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2D6B75D-5DC6-4B40-BCDB-F6804776FE46}" type="datetime1">
              <a:rPr kumimoji="1" lang="ja-JP" altLang="en-US" smtClean="0"/>
              <a:t>2015/04/19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21392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87BD521-91B0-1D45-A30F-48FF09765FA8}" type="datetime1">
              <a:rPr kumimoji="1" lang="ja-JP" altLang="en-US" smtClean="0"/>
              <a:t>2015/04/19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387225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07D4E6-DE40-1E42-9141-8855CD460500}" type="datetime1">
              <a:rPr kumimoji="1" lang="ja-JP" altLang="en-US" smtClean="0"/>
              <a:t>2015/04/19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0149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B23533-89CC-304D-8DEA-2437E1F5D302}" type="datetime1">
              <a:rPr kumimoji="1" lang="ja-JP" altLang="en-US" smtClean="0"/>
              <a:t>2015/04/19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4197912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282D-3C60-274A-B73E-8E5A3CA94821}" type="datetime1">
              <a:rPr kumimoji="1" lang="ja-JP" altLang="en-US" smtClean="0"/>
              <a:t>2015/04/19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781320841"/>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共通</a:t>
            </a:r>
            <a:r>
              <a:rPr kumimoji="1" lang="ja-JP" altLang="en-US" dirty="0" smtClean="0"/>
              <a:t>画面フロー</a:t>
            </a:r>
            <a:r>
              <a:rPr lang="ja-JP" altLang="en-US" dirty="0" smtClean="0"/>
              <a:t>制御</a:t>
            </a:r>
            <a:r>
              <a:rPr lang="en-US" altLang="ja-JP" dirty="0" smtClean="0"/>
              <a:t/>
            </a:r>
            <a:br>
              <a:rPr lang="en-US" altLang="ja-JP" dirty="0" smtClean="0"/>
            </a:br>
            <a:r>
              <a:rPr lang="ja-JP" altLang="en-US" dirty="0" smtClean="0"/>
              <a:t>の処理方式案</a:t>
            </a:r>
            <a:endParaRPr kumimoji="1" lang="ja-JP" altLang="en-US" dirty="0"/>
          </a:p>
        </p:txBody>
      </p:sp>
      <p:sp>
        <p:nvSpPr>
          <p:cNvPr id="6" name="スライド番号プレースホルダー 5"/>
          <p:cNvSpPr>
            <a:spLocks noGrp="1"/>
          </p:cNvSpPr>
          <p:nvPr>
            <p:ph type="sldNum" sz="quarter" idx="12"/>
          </p:nvPr>
        </p:nvSpPr>
        <p:spPr/>
        <p:txBody>
          <a:bodyPr/>
          <a:lstStyle/>
          <a:p>
            <a:pPr eaLnBrk="1" latinLnBrk="0" hangingPunct="1"/>
            <a:fld id="{170ADD11-4055-44D3-AD09-D611CD509B89}" type="slidenum">
              <a:rPr kumimoji="0" lang="en-US" smtClean="0"/>
              <a:pPr eaLnBrk="1" latinLnBrk="0" hangingPunct="1"/>
              <a:t>1</a:t>
            </a:fld>
            <a:endParaRPr kumimoji="0" lang="zh-CN" altLang="en-US"/>
          </a:p>
        </p:txBody>
      </p:sp>
    </p:spTree>
    <p:extLst>
      <p:ext uri="{BB962C8B-B14F-4D97-AF65-F5344CB8AC3E}">
        <p14:creationId xmlns:p14="http://schemas.microsoft.com/office/powerpoint/2010/main" val="428241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４．戻り先のパターン</a:t>
            </a:r>
            <a:endParaRPr kumimoji="1" lang="ja-JP" altLang="en-US" sz="4000" dirty="0"/>
          </a:p>
        </p:txBody>
      </p:sp>
      <p:sp>
        <p:nvSpPr>
          <p:cNvPr id="3" name="コンテンツ プレースホルダー 2"/>
          <p:cNvSpPr>
            <a:spLocks noGrp="1"/>
          </p:cNvSpPr>
          <p:nvPr>
            <p:ph idx="1"/>
          </p:nvPr>
        </p:nvSpPr>
        <p:spPr>
          <a:xfrm>
            <a:off x="457200" y="1031960"/>
            <a:ext cx="8229600" cy="5647431"/>
          </a:xfrm>
        </p:spPr>
        <p:txBody>
          <a:bodyPr>
            <a:normAutofit/>
          </a:bodyPr>
          <a:lstStyle/>
          <a:p>
            <a:pPr marL="0" indent="0">
              <a:buNone/>
            </a:pPr>
            <a:r>
              <a:rPr lang="ja-JP" altLang="en-US" sz="3600" dirty="0" smtClean="0"/>
              <a:t>サンプルでは、「フローのキャンセル（</a:t>
            </a:r>
            <a:r>
              <a:rPr lang="en-US" altLang="ja-JP" sz="3600" dirty="0" err="1" smtClean="0"/>
              <a:t>flowCacnelPath</a:t>
            </a:r>
            <a:r>
              <a:rPr lang="ja-JP" altLang="en-US" sz="3600" dirty="0" smtClean="0"/>
              <a:t>）」と「フローの完了（</a:t>
            </a:r>
            <a:r>
              <a:rPr lang="en-US" altLang="ja-JP" sz="3600" dirty="0" err="1" smtClean="0"/>
              <a:t>flowFinishPath</a:t>
            </a:r>
            <a:r>
              <a:rPr lang="ja-JP" altLang="en-US" sz="3600" dirty="0" smtClean="0"/>
              <a:t>）」の２つの戻り先を設けたが、アプリケーションによっては戻り方のパターンが複数存在することが予想される。</a:t>
            </a:r>
            <a:endParaRPr lang="en-US" altLang="ja-JP" sz="3600" dirty="0" smtClean="0"/>
          </a:p>
          <a:p>
            <a:pPr marL="0" indent="0">
              <a:buNone/>
            </a:pPr>
            <a:r>
              <a:rPr lang="ja-JP" altLang="en-US" sz="3600" dirty="0" smtClean="0"/>
              <a:t>その場合は、パターン毎（又は共通フロー毎）にパスの定義を行い、呼び出し側にパラメータ名を公開する。</a:t>
            </a:r>
            <a:endParaRPr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10</a:t>
            </a:fld>
            <a:endParaRPr kumimoji="1" lang="ja-JP" altLang="en-US"/>
          </a:p>
        </p:txBody>
      </p:sp>
    </p:spTree>
    <p:extLst>
      <p:ext uri="{BB962C8B-B14F-4D97-AF65-F5344CB8AC3E}">
        <p14:creationId xmlns:p14="http://schemas.microsoft.com/office/powerpoint/2010/main" val="79162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kumimoji="1" lang="ja-JP" altLang="en-US" sz="4000" dirty="0" smtClean="0"/>
              <a:t>コーディングポイント</a:t>
            </a:r>
            <a:endParaRPr kumimoji="1" lang="ja-JP" altLang="en-US" sz="4000" dirty="0"/>
          </a:p>
        </p:txBody>
      </p:sp>
      <p:graphicFrame>
        <p:nvGraphicFramePr>
          <p:cNvPr id="7" name="表 6"/>
          <p:cNvGraphicFramePr>
            <a:graphicFrameLocks noGrp="1"/>
          </p:cNvGraphicFramePr>
          <p:nvPr>
            <p:extLst>
              <p:ext uri="{D42A27DB-BD31-4B8C-83A1-F6EECF244321}">
                <p14:modId xmlns:p14="http://schemas.microsoft.com/office/powerpoint/2010/main" val="2418760645"/>
              </p:ext>
            </p:extLst>
          </p:nvPr>
        </p:nvGraphicFramePr>
        <p:xfrm>
          <a:off x="362868" y="1126088"/>
          <a:ext cx="8448030" cy="4206240"/>
        </p:xfrm>
        <a:graphic>
          <a:graphicData uri="http://schemas.openxmlformats.org/drawingml/2006/table">
            <a:tbl>
              <a:tblPr firstRow="1" bandRow="1">
                <a:tableStyleId>{3B4B98B0-60AC-42C2-AFA5-B58CD77FA1E5}</a:tableStyleId>
              </a:tblPr>
              <a:tblGrid>
                <a:gridCol w="770266"/>
                <a:gridCol w="6167506"/>
                <a:gridCol w="1510258"/>
              </a:tblGrid>
              <a:tr h="370840">
                <a:tc>
                  <a:txBody>
                    <a:bodyPr/>
                    <a:lstStyle/>
                    <a:p>
                      <a:pPr algn="ctr"/>
                      <a:r>
                        <a:rPr kumimoji="1" lang="en-US" altLang="ja-JP" sz="3600" dirty="0" smtClean="0"/>
                        <a:t>No</a:t>
                      </a:r>
                      <a:endParaRPr kumimoji="1" lang="ja-JP" altLang="en-US" sz="3600" dirty="0"/>
                    </a:p>
                  </a:txBody>
                  <a:tcPr/>
                </a:tc>
                <a:tc>
                  <a:txBody>
                    <a:bodyPr/>
                    <a:lstStyle/>
                    <a:p>
                      <a:pPr algn="ctr"/>
                      <a:r>
                        <a:rPr kumimoji="1" lang="ja-JP" altLang="en-US" sz="3600" dirty="0" smtClean="0"/>
                        <a:t>内容</a:t>
                      </a:r>
                      <a:endParaRPr kumimoji="1" lang="ja-JP" altLang="en-US" sz="3600" dirty="0"/>
                    </a:p>
                  </a:txBody>
                  <a:tcPr/>
                </a:tc>
                <a:tc>
                  <a:txBody>
                    <a:bodyPr/>
                    <a:lstStyle/>
                    <a:p>
                      <a:pPr algn="ctr"/>
                      <a:r>
                        <a:rPr kumimoji="1" lang="ja-JP" altLang="en-US" sz="3600" dirty="0" smtClean="0"/>
                        <a:t>対象</a:t>
                      </a:r>
                      <a:endParaRPr kumimoji="1" lang="ja-JP" altLang="en-US" sz="3600" dirty="0"/>
                    </a:p>
                  </a:txBody>
                  <a:tcPr/>
                </a:tc>
              </a:tr>
              <a:tr h="370840">
                <a:tc>
                  <a:txBody>
                    <a:bodyPr/>
                    <a:lstStyle/>
                    <a:p>
                      <a:pPr algn="ctr"/>
                      <a:r>
                        <a:rPr kumimoji="1" lang="en-US" altLang="ja-JP" sz="3600" dirty="0" smtClean="0"/>
                        <a:t>1</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呼び出し</a:t>
                      </a:r>
                      <a:r>
                        <a:rPr lang="ja-JP" altLang="en-US" sz="3600" dirty="0" smtClean="0"/>
                        <a:t>元</a:t>
                      </a:r>
                      <a:r>
                        <a:rPr lang="ja-JP" altLang="en-US" sz="3600" dirty="0" smtClean="0"/>
                        <a:t>の画面に戻るためのパス情報の引き回し</a:t>
                      </a:r>
                      <a:r>
                        <a:rPr lang="ja-JP" altLang="en-US" sz="3600" dirty="0" smtClean="0"/>
                        <a:t>方法</a:t>
                      </a:r>
                      <a:endParaRPr lang="en-US" altLang="ja-JP" sz="3600" u="sng" dirty="0" smtClean="0">
                        <a:solidFill>
                          <a:schemeClr val="tx1"/>
                        </a:solidFill>
                      </a:endParaRPr>
                    </a:p>
                  </a:txBody>
                  <a:tcPr/>
                </a:tc>
                <a:tc>
                  <a:txBody>
                    <a:bodyPr/>
                    <a:lstStyle/>
                    <a:p>
                      <a:pPr algn="ctr"/>
                      <a:r>
                        <a:rPr kumimoji="1" lang="ja-JP" altLang="en-US" sz="3600" dirty="0" smtClean="0"/>
                        <a:t>共通</a:t>
                      </a:r>
                      <a:endParaRPr kumimoji="1" lang="en-US" altLang="ja-JP" sz="3600" dirty="0" smtClean="0"/>
                    </a:p>
                    <a:p>
                      <a:pPr algn="ctr"/>
                      <a:r>
                        <a:rPr kumimoji="1" lang="ja-JP" altLang="en-US" sz="3600" dirty="0" smtClean="0"/>
                        <a:t>フロー</a:t>
                      </a:r>
                      <a:endParaRPr kumimoji="1" lang="ja-JP" altLang="en-US" sz="3600" dirty="0"/>
                    </a:p>
                  </a:txBody>
                  <a:tcPr/>
                </a:tc>
              </a:tr>
              <a:tr h="370840">
                <a:tc>
                  <a:txBody>
                    <a:bodyPr/>
                    <a:lstStyle/>
                    <a:p>
                      <a:pPr algn="ctr"/>
                      <a:r>
                        <a:rPr kumimoji="1" lang="en-US" altLang="ja-JP" sz="3600" dirty="0" smtClean="0"/>
                        <a:t>2</a:t>
                      </a:r>
                      <a:endParaRPr kumimoji="1" lang="ja-JP" altLang="en-US" sz="3600" dirty="0"/>
                    </a:p>
                  </a:txBody>
                  <a:tcPr/>
                </a:tc>
                <a:tc>
                  <a:txBody>
                    <a:bodyPr/>
                    <a:lstStyle/>
                    <a:p>
                      <a:r>
                        <a:rPr kumimoji="1" lang="ja-JP" altLang="en-US" sz="3600" dirty="0" smtClean="0"/>
                        <a:t>呼び出し元の画面へ戻る方法</a:t>
                      </a:r>
                      <a:endParaRPr kumimoji="1" lang="ja-JP" altLang="en-US" sz="3600" dirty="0"/>
                    </a:p>
                  </a:txBody>
                  <a:tcPr/>
                </a:tc>
                <a:tc>
                  <a:txBody>
                    <a:bodyPr/>
                    <a:lstStyle/>
                    <a:p>
                      <a:pPr algn="ctr"/>
                      <a:r>
                        <a:rPr kumimoji="1" lang="ja-JP" altLang="en-US" sz="3600" dirty="0" smtClean="0"/>
                        <a:t>共通</a:t>
                      </a:r>
                      <a:endParaRPr kumimoji="1" lang="en-US" altLang="ja-JP" sz="3600" dirty="0" smtClean="0"/>
                    </a:p>
                    <a:p>
                      <a:pPr algn="ctr"/>
                      <a:r>
                        <a:rPr kumimoji="1" lang="ja-JP" altLang="en-US" sz="3600" dirty="0" smtClean="0"/>
                        <a:t>フロー</a:t>
                      </a:r>
                      <a:endParaRPr kumimoji="1" lang="ja-JP" altLang="en-US" sz="3600" dirty="0"/>
                    </a:p>
                  </a:txBody>
                  <a:tcPr/>
                </a:tc>
              </a:tr>
              <a:tr h="370840">
                <a:tc>
                  <a:txBody>
                    <a:bodyPr/>
                    <a:lstStyle/>
                    <a:p>
                      <a:pPr algn="ctr"/>
                      <a:r>
                        <a:rPr kumimoji="1" lang="en-US" altLang="ja-JP" sz="3600" dirty="0" smtClean="0"/>
                        <a:t>3</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共通フローの呼び出し方法</a:t>
                      </a:r>
                      <a:endParaRPr lang="en-US" altLang="ja-JP" sz="3600" dirty="0" smtClean="0"/>
                    </a:p>
                  </a:txBody>
                  <a:tcPr/>
                </a:tc>
                <a:tc>
                  <a:txBody>
                    <a:bodyPr/>
                    <a:lstStyle/>
                    <a:p>
                      <a:pPr algn="ctr"/>
                      <a:r>
                        <a:rPr kumimoji="1" lang="ja-JP" altLang="en-US" sz="3600" dirty="0" smtClean="0"/>
                        <a:t>個別</a:t>
                      </a:r>
                      <a:endParaRPr kumimoji="1" lang="en-US" altLang="ja-JP" sz="3600" dirty="0" smtClean="0"/>
                    </a:p>
                    <a:p>
                      <a:pPr algn="ctr"/>
                      <a:r>
                        <a:rPr kumimoji="1" lang="ja-JP" altLang="en-US" sz="3600" dirty="0" smtClean="0"/>
                        <a:t>フロー</a:t>
                      </a:r>
                      <a:endParaRPr kumimoji="1" lang="ja-JP" altLang="en-US" sz="3600" dirty="0"/>
                    </a:p>
                  </a:txBody>
                  <a:tcPr/>
                </a:tc>
              </a:tr>
            </a:tbl>
          </a:graphicData>
        </a:graphic>
      </p:graphicFrame>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11</a:t>
            </a:fld>
            <a:endParaRPr kumimoji="1" lang="ja-JP" altLang="en-US"/>
          </a:p>
        </p:txBody>
      </p:sp>
    </p:spTree>
    <p:extLst>
      <p:ext uri="{BB962C8B-B14F-4D97-AF65-F5344CB8AC3E}">
        <p14:creationId xmlns:p14="http://schemas.microsoft.com/office/powerpoint/2010/main" val="7513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ja-JP" altLang="en-US" sz="4000" dirty="0" smtClean="0"/>
              <a:t>（</a:t>
            </a:r>
            <a:r>
              <a:rPr lang="en-US" altLang="ja-JP" sz="4000" dirty="0" smtClean="0"/>
              <a:t>1/6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lang="ja-JP" altLang="en-US" sz="3600" dirty="0" smtClean="0"/>
              <a:t>呼び出し元の画面に戻るためのパス情報（サンプルでは、</a:t>
            </a:r>
            <a:r>
              <a:rPr lang="en-US" altLang="ja-JP" sz="3600" dirty="0" err="1" smtClean="0"/>
              <a:t>flowFinishPath</a:t>
            </a:r>
            <a:r>
              <a:rPr lang="en-US" altLang="ja-JP" sz="3600" dirty="0" smtClean="0"/>
              <a:t>, </a:t>
            </a:r>
            <a:r>
              <a:rPr lang="en-US" altLang="ja-JP" sz="3600" dirty="0" err="1" smtClean="0"/>
              <a:t>flowCancelPath</a:t>
            </a:r>
            <a:r>
              <a:rPr lang="ja-JP" altLang="en-US" sz="3600" dirty="0" smtClean="0"/>
              <a:t>）をリクエストパラメータを使って引き回すための</a:t>
            </a:r>
            <a:r>
              <a:rPr lang="ja-JP" altLang="en-US" sz="3600" dirty="0" smtClean="0"/>
              <a:t>効率的</a:t>
            </a:r>
            <a:r>
              <a:rPr lang="ja-JP" altLang="en-US" sz="3600" dirty="0" smtClean="0"/>
              <a:t>な</a:t>
            </a:r>
            <a:r>
              <a:rPr lang="ja-JP" altLang="en-US" sz="3600" dirty="0" smtClean="0"/>
              <a:t>コーディング方法を紹介する。</a:t>
            </a:r>
            <a:endParaRPr lang="en-US" altLang="ja-JP" sz="3600" dirty="0" smtClean="0"/>
          </a:p>
          <a:p>
            <a:pPr marL="0" indent="0">
              <a:buNone/>
            </a:pPr>
            <a:endParaRPr lang="en-US" altLang="ja-JP" sz="3600" dirty="0"/>
          </a:p>
          <a:p>
            <a:r>
              <a:rPr lang="en-US" altLang="ja-JP" sz="3600" dirty="0" smtClean="0"/>
              <a:t>HTML</a:t>
            </a:r>
            <a:r>
              <a:rPr lang="ja-JP" altLang="en-US" sz="3600" dirty="0" smtClean="0"/>
              <a:t>フォーム（</a:t>
            </a:r>
            <a:r>
              <a:rPr lang="en-US" altLang="ja-JP" sz="3600" dirty="0" smtClean="0"/>
              <a:t>&lt;</a:t>
            </a:r>
            <a:r>
              <a:rPr lang="en-US" altLang="ja-JP" sz="3600" dirty="0" err="1" smtClean="0"/>
              <a:t>form:form</a:t>
            </a:r>
            <a:r>
              <a:rPr lang="en-US" altLang="ja-JP" sz="3600" dirty="0" smtClean="0"/>
              <a:t>&gt;</a:t>
            </a:r>
            <a:r>
              <a:rPr lang="ja-JP" altLang="en-US" sz="3600" dirty="0" smtClean="0"/>
              <a:t>）</a:t>
            </a:r>
            <a:endParaRPr lang="en-US" altLang="ja-JP" sz="3600" dirty="0" smtClean="0"/>
          </a:p>
          <a:p>
            <a:r>
              <a:rPr lang="ja-JP" altLang="en-US" sz="3600" dirty="0" smtClean="0"/>
              <a:t>ページネーションリンク（</a:t>
            </a:r>
            <a:r>
              <a:rPr lang="en-US" altLang="ja-JP" sz="3600" dirty="0" smtClean="0"/>
              <a:t>&lt;</a:t>
            </a:r>
            <a:r>
              <a:rPr lang="en-US" altLang="ja-JP" sz="3600" dirty="0" err="1" smtClean="0"/>
              <a:t>t:pagination</a:t>
            </a:r>
            <a:r>
              <a:rPr lang="en-US" altLang="ja-JP" sz="3600" dirty="0" smtClean="0"/>
              <a:t>&gt;</a:t>
            </a:r>
            <a:r>
              <a:rPr lang="ja-JP" altLang="en-US" sz="3600" dirty="0" smtClean="0"/>
              <a:t>）</a:t>
            </a:r>
            <a:endParaRPr lang="en-US" altLang="ja-JP" sz="3600" dirty="0" smtClean="0"/>
          </a:p>
          <a:p>
            <a:r>
              <a:rPr lang="ja-JP" altLang="en-US" sz="3600" dirty="0" smtClean="0"/>
              <a:t>アンカー（</a:t>
            </a:r>
            <a:r>
              <a:rPr lang="en-US" altLang="ja-JP" sz="3600" dirty="0" smtClean="0"/>
              <a:t>&lt;a&gt;</a:t>
            </a:r>
            <a:r>
              <a:rPr lang="ja-JP" altLang="en-US" sz="3600" dirty="0" smtClean="0"/>
              <a:t>）</a:t>
            </a:r>
            <a:endParaRPr lang="en-US" altLang="ja-JP" sz="3600" dirty="0" smtClean="0"/>
          </a:p>
          <a:p>
            <a:endParaRPr lang="en-US" altLang="ja-JP" sz="3600"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12</a:t>
            </a:fld>
            <a:endParaRPr kumimoji="1" lang="ja-JP" altLang="en-US"/>
          </a:p>
        </p:txBody>
      </p:sp>
    </p:spTree>
    <p:extLst>
      <p:ext uri="{BB962C8B-B14F-4D97-AF65-F5344CB8AC3E}">
        <p14:creationId xmlns:p14="http://schemas.microsoft.com/office/powerpoint/2010/main" val="81334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en-US" altLang="ja-JP" sz="4000" dirty="0"/>
              <a:t>2</a:t>
            </a:r>
            <a:r>
              <a:rPr lang="en-US" altLang="ja-JP" sz="4000" dirty="0" smtClean="0"/>
              <a:t>/6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まず、</a:t>
            </a:r>
            <a:r>
              <a:rPr lang="ja-JP" altLang="en-US" sz="3600" dirty="0" smtClean="0"/>
              <a:t>呼び出し元の画面に戻るためのパス情報</a:t>
            </a:r>
            <a:r>
              <a:rPr lang="ja-JP" altLang="en-US" sz="3600" dirty="0" smtClean="0"/>
              <a:t>を</a:t>
            </a:r>
            <a:r>
              <a:rPr lang="ja-JP" altLang="en-US" sz="3600" dirty="0" smtClean="0"/>
              <a:t>引き回すための共通部品を作成するとよい。</a:t>
            </a:r>
            <a:endParaRPr lang="en-US" altLang="ja-JP" sz="3600" dirty="0" smtClean="0"/>
          </a:p>
          <a:p>
            <a:pPr marL="0" indent="0">
              <a:buNone/>
            </a:pPr>
            <a:r>
              <a:rPr lang="ja-JP" altLang="en-US" sz="3600" dirty="0" smtClean="0"/>
              <a:t>共通部品を作成することで、共通フロー側の実装を効率的に行えるようになる。</a:t>
            </a:r>
            <a:endParaRPr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13</a:t>
            </a:fld>
            <a:endParaRPr kumimoji="1" lang="ja-JP" altLang="en-US"/>
          </a:p>
        </p:txBody>
      </p:sp>
    </p:spTree>
    <p:extLst>
      <p:ext uri="{BB962C8B-B14F-4D97-AF65-F5344CB8AC3E}">
        <p14:creationId xmlns:p14="http://schemas.microsoft.com/office/powerpoint/2010/main" val="58032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en-US" altLang="ja-JP" sz="4000" dirty="0" smtClean="0"/>
              <a:t>3/6</a:t>
            </a:r>
            <a:r>
              <a:rPr lang="ja-JP" altLang="en-US" sz="4000" dirty="0" smtClean="0"/>
              <a:t>）</a:t>
            </a:r>
            <a:endParaRPr kumimoji="1" lang="ja-JP" altLang="en-US" sz="4000" dirty="0"/>
          </a:p>
        </p:txBody>
      </p:sp>
      <p:sp>
        <p:nvSpPr>
          <p:cNvPr id="5" name="正方形/長方形 4"/>
          <p:cNvSpPr/>
          <p:nvPr/>
        </p:nvSpPr>
        <p:spPr>
          <a:xfrm>
            <a:off x="6224859" y="1270631"/>
            <a:ext cx="1690191" cy="2315989"/>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dirty="0" smtClean="0"/>
              <a:t>共通フロー用</a:t>
            </a:r>
            <a:r>
              <a:rPr kumimoji="1" lang="en-US" altLang="ja-JP" dirty="0" smtClean="0"/>
              <a:t>Controller</a:t>
            </a:r>
            <a:endParaRPr kumimoji="1" lang="ja-JP" altLang="en-US" dirty="0"/>
          </a:p>
        </p:txBody>
      </p:sp>
      <p:sp>
        <p:nvSpPr>
          <p:cNvPr id="10" name="正方形/長方形 9"/>
          <p:cNvSpPr/>
          <p:nvPr/>
        </p:nvSpPr>
        <p:spPr>
          <a:xfrm>
            <a:off x="866235" y="1372691"/>
            <a:ext cx="1678282" cy="353189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dirty="0" smtClean="0"/>
              <a:t>Spring MVC</a:t>
            </a:r>
            <a:endParaRPr kumimoji="1" lang="ja-JP" altLang="en-US" dirty="0"/>
          </a:p>
        </p:txBody>
      </p:sp>
      <p:sp>
        <p:nvSpPr>
          <p:cNvPr id="12" name="正方形/長方形 11"/>
          <p:cNvSpPr/>
          <p:nvPr/>
        </p:nvSpPr>
        <p:spPr>
          <a:xfrm>
            <a:off x="877576" y="5833547"/>
            <a:ext cx="2218133" cy="62711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err="1" smtClean="0"/>
              <a:t>HttpServlet</a:t>
            </a:r>
            <a:endParaRPr kumimoji="1" lang="en-US" altLang="ja-JP" dirty="0" smtClean="0"/>
          </a:p>
          <a:p>
            <a:pPr algn="ctr"/>
            <a:r>
              <a:rPr kumimoji="1" lang="en-US" altLang="ja-JP" dirty="0" smtClean="0"/>
              <a:t>Request</a:t>
            </a:r>
            <a:endParaRPr kumimoji="1" lang="ja-JP" altLang="en-US" dirty="0"/>
          </a:p>
        </p:txBody>
      </p:sp>
      <p:sp>
        <p:nvSpPr>
          <p:cNvPr id="17" name="正方形/長方形 16"/>
          <p:cNvSpPr/>
          <p:nvPr/>
        </p:nvSpPr>
        <p:spPr>
          <a:xfrm>
            <a:off x="866236" y="5100319"/>
            <a:ext cx="1689623" cy="6409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t>Model</a:t>
            </a:r>
            <a:endParaRPr kumimoji="1" lang="ja-JP" altLang="en-US" dirty="0"/>
          </a:p>
        </p:txBody>
      </p:sp>
      <p:sp>
        <p:nvSpPr>
          <p:cNvPr id="19" name="右カーブ矢印 18"/>
          <p:cNvSpPr/>
          <p:nvPr/>
        </p:nvSpPr>
        <p:spPr>
          <a:xfrm rot="2284051">
            <a:off x="2320128" y="1340020"/>
            <a:ext cx="695354" cy="4358003"/>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p:cNvSpPr/>
          <p:nvPr/>
        </p:nvSpPr>
        <p:spPr>
          <a:xfrm>
            <a:off x="5263560" y="5741265"/>
            <a:ext cx="1463398" cy="7091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JSP</a:t>
            </a:r>
            <a:endParaRPr kumimoji="1" lang="ja-JP" altLang="en-US" dirty="0"/>
          </a:p>
        </p:txBody>
      </p:sp>
      <p:sp>
        <p:nvSpPr>
          <p:cNvPr id="24" name="正方形/長方形 23"/>
          <p:cNvSpPr/>
          <p:nvPr/>
        </p:nvSpPr>
        <p:spPr>
          <a:xfrm>
            <a:off x="2924554" y="5448891"/>
            <a:ext cx="1520579" cy="811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t>SharedFlow</a:t>
            </a:r>
            <a:endParaRPr lang="en-US" altLang="ja-JP" dirty="0" smtClean="0"/>
          </a:p>
          <a:p>
            <a:pPr algn="ctr"/>
            <a:r>
              <a:rPr lang="en-US" altLang="ja-JP" dirty="0" smtClean="0"/>
              <a:t>Paths</a:t>
            </a:r>
            <a:endParaRPr kumimoji="1" lang="ja-JP" altLang="en-US" dirty="0"/>
          </a:p>
        </p:txBody>
      </p:sp>
      <p:sp>
        <p:nvSpPr>
          <p:cNvPr id="27" name="正方形/長方形 26"/>
          <p:cNvSpPr/>
          <p:nvPr/>
        </p:nvSpPr>
        <p:spPr>
          <a:xfrm>
            <a:off x="2703277" y="4032254"/>
            <a:ext cx="3121882" cy="10674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&lt;</a:t>
            </a:r>
            <a:r>
              <a:rPr lang="en-US" altLang="ja-JP" dirty="0" err="1" smtClean="0"/>
              <a:t>Request</a:t>
            </a:r>
            <a:r>
              <a:rPr lang="en-US" altLang="ja-JP" dirty="0" err="1" smtClean="0">
                <a:effectLst/>
              </a:rPr>
              <a:t>DataValueProcessor</a:t>
            </a:r>
            <a:r>
              <a:rPr lang="en-US" altLang="ja-JP" dirty="0" smtClean="0"/>
              <a:t>&gt;</a:t>
            </a:r>
          </a:p>
          <a:p>
            <a:pPr algn="ctr"/>
            <a:r>
              <a:rPr lang="en-US" altLang="ja-JP" dirty="0" err="1" smtClean="0">
                <a:effectLst/>
              </a:rPr>
              <a:t>SharedFlowRequest</a:t>
            </a:r>
            <a:endParaRPr lang="en-US" altLang="ja-JP" dirty="0" smtClean="0">
              <a:effectLst/>
            </a:endParaRPr>
          </a:p>
          <a:p>
            <a:pPr algn="ctr"/>
            <a:r>
              <a:rPr lang="en-US" altLang="ja-JP" dirty="0" err="1" smtClean="0">
                <a:effectLst/>
              </a:rPr>
              <a:t>DataValueProcessor</a:t>
            </a:r>
            <a:endParaRPr kumimoji="1" lang="ja-JP" altLang="en-US" dirty="0"/>
          </a:p>
        </p:txBody>
      </p:sp>
      <p:sp>
        <p:nvSpPr>
          <p:cNvPr id="28" name="右カーブ矢印 27"/>
          <p:cNvSpPr/>
          <p:nvPr/>
        </p:nvSpPr>
        <p:spPr>
          <a:xfrm rot="5400000" flipH="1" flipV="1">
            <a:off x="3469465" y="4888271"/>
            <a:ext cx="467991" cy="852633"/>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9" name="右カーブ矢印 28"/>
          <p:cNvSpPr/>
          <p:nvPr/>
        </p:nvSpPr>
        <p:spPr>
          <a:xfrm rot="10575998" flipH="1" flipV="1">
            <a:off x="4104659" y="5853452"/>
            <a:ext cx="1160645" cy="570025"/>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cxnSp>
        <p:nvCxnSpPr>
          <p:cNvPr id="31" name="直線矢印コネクタ 30"/>
          <p:cNvCxnSpPr/>
          <p:nvPr/>
        </p:nvCxnSpPr>
        <p:spPr>
          <a:xfrm>
            <a:off x="321120" y="1760845"/>
            <a:ext cx="5451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2544518" y="1760845"/>
            <a:ext cx="36803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右カーブ矢印 39"/>
          <p:cNvSpPr/>
          <p:nvPr/>
        </p:nvSpPr>
        <p:spPr>
          <a:xfrm rot="10626419" flipH="1" flipV="1">
            <a:off x="901486" y="5464456"/>
            <a:ext cx="485105" cy="784427"/>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42" name="正方形/長方形 41"/>
          <p:cNvSpPr/>
          <p:nvPr/>
        </p:nvSpPr>
        <p:spPr>
          <a:xfrm>
            <a:off x="3005004" y="1303645"/>
            <a:ext cx="1492749"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t>SharedFlow</a:t>
            </a:r>
            <a:endParaRPr lang="en-US" altLang="ja-JP" dirty="0" smtClean="0"/>
          </a:p>
          <a:p>
            <a:pPr algn="ctr"/>
            <a:r>
              <a:rPr lang="en-US" altLang="ja-JP" dirty="0" smtClean="0"/>
              <a:t>Paths</a:t>
            </a:r>
            <a:endParaRPr kumimoji="1" lang="ja-JP" altLang="en-US" dirty="0"/>
          </a:p>
        </p:txBody>
      </p:sp>
      <p:cxnSp>
        <p:nvCxnSpPr>
          <p:cNvPr id="43" name="直線矢印コネクタ 42"/>
          <p:cNvCxnSpPr/>
          <p:nvPr/>
        </p:nvCxnSpPr>
        <p:spPr>
          <a:xfrm>
            <a:off x="2555859" y="3387474"/>
            <a:ext cx="3669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endCxn id="23" idx="0"/>
          </p:cNvCxnSpPr>
          <p:nvPr/>
        </p:nvCxnSpPr>
        <p:spPr>
          <a:xfrm>
            <a:off x="2555859" y="3823377"/>
            <a:ext cx="3439400" cy="19178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円形吹き出し 51"/>
          <p:cNvSpPr/>
          <p:nvPr/>
        </p:nvSpPr>
        <p:spPr>
          <a:xfrm>
            <a:off x="5680930" y="4032254"/>
            <a:ext cx="3236270" cy="1618288"/>
          </a:xfrm>
          <a:prstGeom prst="wedgeEllipseCallout">
            <a:avLst>
              <a:gd name="adj1" fmla="val -57223"/>
              <a:gd name="adj2" fmla="val -962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t>&lt;</a:t>
            </a:r>
            <a:r>
              <a:rPr lang="en-US" altLang="ja-JP" b="1" dirty="0" err="1" smtClean="0"/>
              <a:t>form:form</a:t>
            </a:r>
            <a:r>
              <a:rPr lang="en-US" altLang="ja-JP" b="1" dirty="0" smtClean="0"/>
              <a:t>&gt;</a:t>
            </a:r>
            <a:r>
              <a:rPr lang="ja-JP" altLang="en-US" b="1" dirty="0" smtClean="0"/>
              <a:t>使用時に自動でリクエストスコープに格納されているパス情報を</a:t>
            </a:r>
            <a:r>
              <a:rPr lang="en-US" altLang="ja-JP" b="1" dirty="0" smtClean="0"/>
              <a:t>hidden</a:t>
            </a:r>
            <a:r>
              <a:rPr lang="ja-JP" altLang="en-US" b="1" dirty="0" smtClean="0"/>
              <a:t>に出力</a:t>
            </a:r>
            <a:endParaRPr lang="en-US" altLang="ja-JP" b="1" dirty="0" smtClean="0"/>
          </a:p>
        </p:txBody>
      </p:sp>
      <p:sp>
        <p:nvSpPr>
          <p:cNvPr id="53" name="円形吹き出し 52"/>
          <p:cNvSpPr/>
          <p:nvPr/>
        </p:nvSpPr>
        <p:spPr>
          <a:xfrm>
            <a:off x="3277145" y="1885587"/>
            <a:ext cx="5499733" cy="1814434"/>
          </a:xfrm>
          <a:prstGeom prst="wedgeEllipseCallout">
            <a:avLst>
              <a:gd name="adj1" fmla="val -33932"/>
              <a:gd name="adj2" fmla="val -46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t>@</a:t>
            </a:r>
            <a:r>
              <a:rPr lang="en-US" altLang="ja-JP" b="1" dirty="0" err="1" smtClean="0"/>
              <a:t>ModelAttribute</a:t>
            </a:r>
            <a:r>
              <a:rPr lang="ja-JP" altLang="en-US" b="1" dirty="0" smtClean="0"/>
              <a:t>メソッドを使用してリクエストパラメータからパス情報を取得して</a:t>
            </a:r>
            <a:r>
              <a:rPr lang="en-US" altLang="ja-JP" b="1" dirty="0" smtClean="0"/>
              <a:t>JavaBean</a:t>
            </a:r>
            <a:r>
              <a:rPr lang="ja-JP" altLang="en-US" b="1" dirty="0" smtClean="0"/>
              <a:t>へ変換。サンプルでは</a:t>
            </a:r>
            <a:r>
              <a:rPr lang="en-US" altLang="ja-JP" b="1" dirty="0" err="1" smtClean="0"/>
              <a:t>DefaultSharedFlowPaths</a:t>
            </a:r>
            <a:r>
              <a:rPr lang="ja-JP" altLang="en-US" b="1" dirty="0" smtClean="0"/>
              <a:t>を用意しているが、パターン毎に用意するイメージ。</a:t>
            </a:r>
            <a:endParaRPr lang="en-US" altLang="ja-JP" b="1" dirty="0" smtClean="0"/>
          </a:p>
        </p:txBody>
      </p:sp>
      <p:sp>
        <p:nvSpPr>
          <p:cNvPr id="55" name="円形吹き出し 54"/>
          <p:cNvSpPr/>
          <p:nvPr/>
        </p:nvSpPr>
        <p:spPr>
          <a:xfrm>
            <a:off x="6420777" y="5741264"/>
            <a:ext cx="2356101" cy="1043299"/>
          </a:xfrm>
          <a:prstGeom prst="wedgeEllipseCallout">
            <a:avLst>
              <a:gd name="adj1" fmla="val -57758"/>
              <a:gd name="adj2" fmla="val -6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パス情報はリクエストスコープから取得可能</a:t>
            </a:r>
            <a:endParaRPr lang="en-US" altLang="ja-JP" dirty="0" smtClean="0"/>
          </a:p>
        </p:txBody>
      </p:sp>
      <p:sp>
        <p:nvSpPr>
          <p:cNvPr id="61" name="テキスト ボックス 60"/>
          <p:cNvSpPr txBox="1"/>
          <p:nvPr/>
        </p:nvSpPr>
        <p:spPr>
          <a:xfrm>
            <a:off x="193629" y="922665"/>
            <a:ext cx="7316126" cy="369332"/>
          </a:xfrm>
          <a:prstGeom prst="rect">
            <a:avLst/>
          </a:prstGeom>
          <a:noFill/>
        </p:spPr>
        <p:txBody>
          <a:bodyPr wrap="none" rtlCol="0">
            <a:spAutoFit/>
          </a:bodyPr>
          <a:lstStyle/>
          <a:p>
            <a:r>
              <a:rPr lang="en-US" altLang="ja-JP" dirty="0" smtClean="0"/>
              <a:t>/s</a:t>
            </a:r>
            <a:r>
              <a:rPr kumimoji="1" lang="en-US" altLang="ja-JP" dirty="0" smtClean="0"/>
              <a:t>hare/</a:t>
            </a:r>
            <a:r>
              <a:rPr kumimoji="1" lang="en-US" altLang="ja-JP" dirty="0" err="1" smtClean="0"/>
              <a:t>streetAddresses?searchForm&amp;flowFinshPath</a:t>
            </a:r>
            <a:r>
              <a:rPr kumimoji="1" lang="en-US" altLang="ja-JP" dirty="0" smtClean="0"/>
              <a:t>=…&amp;</a:t>
            </a:r>
            <a:r>
              <a:rPr kumimoji="1" lang="en-US" altLang="ja-JP" dirty="0" err="1" smtClean="0"/>
              <a:t>flowCancelPath</a:t>
            </a:r>
            <a:r>
              <a:rPr kumimoji="1" lang="en-US" altLang="ja-JP" dirty="0" smtClean="0"/>
              <a:t>=….</a:t>
            </a:r>
            <a:endParaRPr kumimoji="1" lang="ja-JP" altLang="en-US" dirty="0"/>
          </a:p>
        </p:txBody>
      </p:sp>
      <p:sp>
        <p:nvSpPr>
          <p:cNvPr id="62" name="スライド番号プレースホルダー 61"/>
          <p:cNvSpPr>
            <a:spLocks noGrp="1"/>
          </p:cNvSpPr>
          <p:nvPr>
            <p:ph type="sldNum" sz="quarter" idx="12"/>
          </p:nvPr>
        </p:nvSpPr>
        <p:spPr/>
        <p:txBody>
          <a:bodyPr/>
          <a:lstStyle/>
          <a:p>
            <a:fld id="{DCAA2283-24CF-364F-ADE2-901D98862314}" type="slidenum">
              <a:rPr kumimoji="1" lang="ja-JP" altLang="en-US" smtClean="0"/>
              <a:t>14</a:t>
            </a:fld>
            <a:endParaRPr kumimoji="1" lang="ja-JP" altLang="en-US"/>
          </a:p>
        </p:txBody>
      </p:sp>
    </p:spTree>
    <p:extLst>
      <p:ext uri="{BB962C8B-B14F-4D97-AF65-F5344CB8AC3E}">
        <p14:creationId xmlns:p14="http://schemas.microsoft.com/office/powerpoint/2010/main" val="78867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en-US" altLang="ja-JP" sz="4000" dirty="0" smtClean="0"/>
              <a:t>4/6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en-US" altLang="ja-JP" sz="3600" dirty="0" smtClean="0"/>
              <a:t>HTML</a:t>
            </a:r>
            <a:r>
              <a:rPr lang="ja-JP" altLang="en-US" sz="3600" dirty="0" smtClean="0"/>
              <a:t>フォーム使ってリクエストを送信する場合は、</a:t>
            </a:r>
            <a:r>
              <a:rPr lang="en-US" altLang="ja-JP" sz="3600" dirty="0" smtClean="0"/>
              <a:t>Spring MVC</a:t>
            </a:r>
            <a:r>
              <a:rPr lang="ja-JP" altLang="en-US" sz="3600" dirty="0" smtClean="0"/>
              <a:t>が提供している</a:t>
            </a:r>
            <a:r>
              <a:rPr lang="en-US" altLang="ja-JP" sz="3600" dirty="0" smtClean="0"/>
              <a:t>&lt;</a:t>
            </a:r>
            <a:r>
              <a:rPr lang="en-US" altLang="ja-JP" sz="3600" dirty="0" err="1" smtClean="0"/>
              <a:t>form:form</a:t>
            </a:r>
            <a:r>
              <a:rPr lang="en-US" altLang="ja-JP" sz="3600" dirty="0" smtClean="0"/>
              <a:t>&gt; </a:t>
            </a:r>
            <a:r>
              <a:rPr lang="ja-JP" altLang="en-US" sz="3600" dirty="0" smtClean="0"/>
              <a:t>タグを使って、自動で</a:t>
            </a:r>
            <a:r>
              <a:rPr lang="en-US" altLang="ja-JP" sz="3600" dirty="0" smtClean="0"/>
              <a:t>hidden</a:t>
            </a:r>
            <a:r>
              <a:rPr lang="ja-JP" altLang="en-US" sz="3600" dirty="0" smtClean="0"/>
              <a:t>タグを埋め込みパス情報を引き回す。</a:t>
            </a:r>
            <a:endParaRPr lang="en-US" altLang="ja-JP" sz="3600" dirty="0"/>
          </a:p>
        </p:txBody>
      </p:sp>
      <p:sp>
        <p:nvSpPr>
          <p:cNvPr id="4" name="正方形/長方形 3"/>
          <p:cNvSpPr/>
          <p:nvPr/>
        </p:nvSpPr>
        <p:spPr>
          <a:xfrm>
            <a:off x="596394" y="3642851"/>
            <a:ext cx="1796269" cy="923330"/>
          </a:xfrm>
          <a:prstGeom prst="rect">
            <a:avLst/>
          </a:prstGeom>
        </p:spPr>
        <p:txBody>
          <a:bodyPr wrap="square">
            <a:spAutoFit/>
          </a:bodyPr>
          <a:lstStyle/>
          <a:p>
            <a:r>
              <a:rPr lang="en-US" altLang="ja-JP" dirty="0">
                <a:solidFill>
                  <a:srgbClr val="FF0000"/>
                </a:solidFill>
              </a:rPr>
              <a:t>&lt;</a:t>
            </a:r>
            <a:r>
              <a:rPr lang="en-US" altLang="ja-JP" b="1" dirty="0" err="1" smtClean="0">
                <a:solidFill>
                  <a:srgbClr val="FF0000"/>
                </a:solidFill>
              </a:rPr>
              <a:t>form:form</a:t>
            </a:r>
            <a:r>
              <a:rPr lang="en-US" altLang="ja-JP" b="1" dirty="0" smtClean="0">
                <a:solidFill>
                  <a:srgbClr val="FF0000"/>
                </a:solidFill>
              </a:rPr>
              <a:t> …&gt;</a:t>
            </a:r>
          </a:p>
          <a:p>
            <a:r>
              <a:rPr lang="en-US" altLang="ja-JP" b="1" dirty="0"/>
              <a:t> </a:t>
            </a:r>
            <a:r>
              <a:rPr lang="en-US" altLang="ja-JP" b="1" dirty="0" smtClean="0"/>
              <a:t>  </a:t>
            </a:r>
            <a:r>
              <a:rPr lang="en-US" altLang="ja-JP" dirty="0" smtClean="0"/>
              <a:t>…</a:t>
            </a:r>
          </a:p>
          <a:p>
            <a:r>
              <a:rPr lang="en-US" altLang="ja-JP" b="1" dirty="0" smtClean="0">
                <a:solidFill>
                  <a:srgbClr val="FF0000"/>
                </a:solidFill>
              </a:rPr>
              <a:t>&lt;/</a:t>
            </a:r>
            <a:r>
              <a:rPr lang="en-US" altLang="ja-JP" b="1" dirty="0" err="1" smtClean="0">
                <a:solidFill>
                  <a:srgbClr val="FF0000"/>
                </a:solidFill>
              </a:rPr>
              <a:t>form:form</a:t>
            </a:r>
            <a:r>
              <a:rPr lang="en-US" altLang="ja-JP" b="1" dirty="0" smtClean="0">
                <a:solidFill>
                  <a:srgbClr val="FF0000"/>
                </a:solidFill>
              </a:rPr>
              <a:t>&gt;</a:t>
            </a:r>
            <a:endParaRPr lang="en-US" altLang="ja-JP" dirty="0">
              <a:solidFill>
                <a:srgbClr val="FF0000"/>
              </a:solidFill>
            </a:endParaRPr>
          </a:p>
        </p:txBody>
      </p:sp>
      <p:sp>
        <p:nvSpPr>
          <p:cNvPr id="5" name="正方形/長方形 4"/>
          <p:cNvSpPr/>
          <p:nvPr/>
        </p:nvSpPr>
        <p:spPr>
          <a:xfrm>
            <a:off x="2755891" y="3669269"/>
            <a:ext cx="6157063" cy="1477328"/>
          </a:xfrm>
          <a:prstGeom prst="rect">
            <a:avLst/>
          </a:prstGeom>
        </p:spPr>
        <p:txBody>
          <a:bodyPr wrap="square">
            <a:spAutoFit/>
          </a:bodyPr>
          <a:lstStyle/>
          <a:p>
            <a:r>
              <a:rPr lang="en-US" altLang="ja-JP" dirty="0"/>
              <a:t>&lt;</a:t>
            </a:r>
            <a:r>
              <a:rPr lang="en-US" altLang="ja-JP" dirty="0" smtClean="0"/>
              <a:t>form …&gt;</a:t>
            </a:r>
          </a:p>
          <a:p>
            <a:r>
              <a:rPr lang="en-US" altLang="ja-JP" dirty="0" smtClean="0"/>
              <a:t>    …</a:t>
            </a:r>
          </a:p>
          <a:p>
            <a:r>
              <a:rPr lang="en-US" altLang="ja-JP" b="1" dirty="0"/>
              <a:t> </a:t>
            </a:r>
            <a:r>
              <a:rPr lang="en-US" altLang="ja-JP" b="1" dirty="0" smtClean="0"/>
              <a:t>   </a:t>
            </a:r>
            <a:r>
              <a:rPr lang="en-US" altLang="ja-JP" b="1" dirty="0" smtClean="0">
                <a:solidFill>
                  <a:srgbClr val="FF0000"/>
                </a:solidFill>
              </a:rPr>
              <a:t>&lt;input </a:t>
            </a:r>
            <a:r>
              <a:rPr lang="en-US" altLang="ja-JP" b="1" dirty="0" err="1" smtClean="0">
                <a:solidFill>
                  <a:srgbClr val="FF0000"/>
                </a:solidFill>
              </a:rPr>
              <a:t>tyep</a:t>
            </a:r>
            <a:r>
              <a:rPr lang="en-US" altLang="ja-JP" b="1" dirty="0" smtClean="0">
                <a:solidFill>
                  <a:srgbClr val="FF0000"/>
                </a:solidFill>
              </a:rPr>
              <a:t>=“hidden” name=“</a:t>
            </a:r>
            <a:r>
              <a:rPr lang="en-US" altLang="ja-JP" b="1" dirty="0" err="1" smtClean="0">
                <a:solidFill>
                  <a:srgbClr val="FF0000"/>
                </a:solidFill>
              </a:rPr>
              <a:t>flowFinishPath</a:t>
            </a:r>
            <a:r>
              <a:rPr lang="en-US" altLang="ja-JP" b="1" dirty="0" smtClean="0">
                <a:solidFill>
                  <a:srgbClr val="FF0000"/>
                </a:solidFill>
              </a:rPr>
              <a:t>” value=“….”&gt;</a:t>
            </a:r>
          </a:p>
          <a:p>
            <a:r>
              <a:rPr lang="en-US" altLang="ja-JP" b="1" dirty="0" smtClean="0">
                <a:solidFill>
                  <a:srgbClr val="FF0000"/>
                </a:solidFill>
              </a:rPr>
              <a:t>    &lt;input </a:t>
            </a:r>
            <a:r>
              <a:rPr lang="en-US" altLang="ja-JP" b="1" dirty="0" err="1" smtClean="0">
                <a:solidFill>
                  <a:srgbClr val="FF0000"/>
                </a:solidFill>
              </a:rPr>
              <a:t>tyep</a:t>
            </a:r>
            <a:r>
              <a:rPr lang="en-US" altLang="ja-JP" b="1" dirty="0" smtClean="0">
                <a:solidFill>
                  <a:srgbClr val="FF0000"/>
                </a:solidFill>
              </a:rPr>
              <a:t>=“hidden” name=“</a:t>
            </a:r>
            <a:r>
              <a:rPr lang="en-US" altLang="ja-JP" b="1" dirty="0" err="1" smtClean="0">
                <a:solidFill>
                  <a:srgbClr val="FF0000"/>
                </a:solidFill>
              </a:rPr>
              <a:t>flowCancelPath</a:t>
            </a:r>
            <a:r>
              <a:rPr lang="en-US" altLang="ja-JP" b="1" dirty="0" smtClean="0">
                <a:solidFill>
                  <a:srgbClr val="FF0000"/>
                </a:solidFill>
              </a:rPr>
              <a:t>” value=“….”&gt;</a:t>
            </a:r>
            <a:endParaRPr lang="en-US" altLang="ja-JP" b="1" dirty="0" smtClean="0">
              <a:solidFill>
                <a:srgbClr val="FF0000"/>
              </a:solidFill>
            </a:endParaRPr>
          </a:p>
          <a:p>
            <a:r>
              <a:rPr lang="en-US" altLang="ja-JP" dirty="0" smtClean="0"/>
              <a:t>&lt;/form&gt;</a:t>
            </a:r>
            <a:endParaRPr lang="en-US" altLang="ja-JP" dirty="0"/>
          </a:p>
        </p:txBody>
      </p:sp>
      <p:sp>
        <p:nvSpPr>
          <p:cNvPr id="6" name="右矢印 5"/>
          <p:cNvSpPr/>
          <p:nvPr/>
        </p:nvSpPr>
        <p:spPr>
          <a:xfrm>
            <a:off x="2301946" y="4032948"/>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円形吹き出し 6"/>
          <p:cNvSpPr/>
          <p:nvPr/>
        </p:nvSpPr>
        <p:spPr>
          <a:xfrm>
            <a:off x="2211229" y="5169277"/>
            <a:ext cx="4932742" cy="1612176"/>
          </a:xfrm>
          <a:prstGeom prst="wedgeEllipseCallout">
            <a:avLst>
              <a:gd name="adj1" fmla="val -8214"/>
              <a:gd name="adj2" fmla="val -6835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b="1" dirty="0" err="1" smtClean="0"/>
              <a:t>RequestDataValueProcessor</a:t>
            </a:r>
            <a:r>
              <a:rPr lang="ja-JP" altLang="en-US" sz="3200" b="1" dirty="0" smtClean="0"/>
              <a:t>が</a:t>
            </a:r>
            <a:r>
              <a:rPr lang="en-US" altLang="en-US" sz="3200" b="1" dirty="0" smtClean="0"/>
              <a:t>パス情報を</a:t>
            </a:r>
            <a:r>
              <a:rPr lang="ja-JP" altLang="en-US" sz="3200" b="1" dirty="0" smtClean="0"/>
              <a:t>自動で</a:t>
            </a:r>
            <a:r>
              <a:rPr lang="en-US" altLang="en-US" sz="3200" b="1" dirty="0" smtClean="0"/>
              <a:t>出力</a:t>
            </a:r>
            <a:endParaRPr lang="en-US" altLang="ja-JP" sz="3200" b="1" dirty="0" smtClean="0"/>
          </a:p>
        </p:txBody>
      </p:sp>
      <p:sp>
        <p:nvSpPr>
          <p:cNvPr id="8" name="スライド番号プレースホルダー 7"/>
          <p:cNvSpPr>
            <a:spLocks noGrp="1"/>
          </p:cNvSpPr>
          <p:nvPr>
            <p:ph type="sldNum" sz="quarter" idx="12"/>
          </p:nvPr>
        </p:nvSpPr>
        <p:spPr/>
        <p:txBody>
          <a:bodyPr/>
          <a:lstStyle/>
          <a:p>
            <a:fld id="{DCAA2283-24CF-364F-ADE2-901D98862314}" type="slidenum">
              <a:rPr kumimoji="1" lang="ja-JP" altLang="en-US" smtClean="0"/>
              <a:t>15</a:t>
            </a:fld>
            <a:endParaRPr kumimoji="1" lang="ja-JP" altLang="en-US"/>
          </a:p>
        </p:txBody>
      </p:sp>
    </p:spTree>
    <p:extLst>
      <p:ext uri="{BB962C8B-B14F-4D97-AF65-F5344CB8AC3E}">
        <p14:creationId xmlns:p14="http://schemas.microsoft.com/office/powerpoint/2010/main" val="339836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en-US" altLang="ja-JP" sz="4000" dirty="0"/>
              <a:t>5</a:t>
            </a:r>
            <a:r>
              <a:rPr lang="en-US" altLang="ja-JP" sz="4000" dirty="0" smtClean="0"/>
              <a:t>/6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ページネーションリンクを使ってリクエストを送信する場合は、共通ライブラリが提供している</a:t>
            </a:r>
            <a:r>
              <a:rPr lang="en-US" altLang="ja-JP" sz="3600" dirty="0" smtClean="0"/>
              <a:t>EL</a:t>
            </a:r>
            <a:r>
              <a:rPr lang="ja-JP" altLang="en-US" sz="3600" dirty="0" smtClean="0"/>
              <a:t>関数（</a:t>
            </a:r>
            <a:r>
              <a:rPr lang="en-US" altLang="ja-JP" sz="3600" dirty="0" err="1" smtClean="0"/>
              <a:t>f:query</a:t>
            </a:r>
            <a:r>
              <a:rPr lang="ja-JP" altLang="en-US" sz="3600" dirty="0" smtClean="0"/>
              <a:t>）を使って、リクエストスコープに格納されているパス情報を保持する</a:t>
            </a:r>
            <a:r>
              <a:rPr lang="en-US" altLang="ja-JP" sz="3600" dirty="0" smtClean="0"/>
              <a:t>JavaBean</a:t>
            </a:r>
            <a:r>
              <a:rPr lang="ja-JP" altLang="en-US" sz="3600" dirty="0" smtClean="0"/>
              <a:t>をクエリ文字列に変換してパス情報を引き回す。</a:t>
            </a:r>
            <a:endParaRPr lang="en-US" altLang="ja-JP" sz="3600" dirty="0" smtClean="0"/>
          </a:p>
        </p:txBody>
      </p:sp>
      <p:sp>
        <p:nvSpPr>
          <p:cNvPr id="6" name="右矢印 5"/>
          <p:cNvSpPr/>
          <p:nvPr/>
        </p:nvSpPr>
        <p:spPr>
          <a:xfrm rot="5400000">
            <a:off x="4423852" y="5658399"/>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596442" y="4498616"/>
            <a:ext cx="8547557" cy="1477328"/>
          </a:xfrm>
          <a:prstGeom prst="rect">
            <a:avLst/>
          </a:prstGeom>
        </p:spPr>
        <p:txBody>
          <a:bodyPr wrap="square">
            <a:spAutoFit/>
          </a:bodyPr>
          <a:lstStyle/>
          <a:p>
            <a:r>
              <a:rPr lang="en-US" altLang="ja-JP" dirty="0"/>
              <a:t>&lt;</a:t>
            </a:r>
            <a:r>
              <a:rPr lang="en-US" altLang="ja-JP" dirty="0" err="1" smtClean="0"/>
              <a:t>t:pagination</a:t>
            </a:r>
            <a:endParaRPr lang="en-US" altLang="ja-JP" dirty="0" smtClean="0"/>
          </a:p>
          <a:p>
            <a:r>
              <a:rPr lang="en-US" altLang="ja-JP" dirty="0" smtClean="0"/>
              <a:t>    </a:t>
            </a:r>
            <a:r>
              <a:rPr lang="en-US" altLang="ja-JP" dirty="0" smtClean="0"/>
              <a:t>page</a:t>
            </a:r>
            <a:r>
              <a:rPr lang="en-US" altLang="ja-JP" dirty="0"/>
              <a:t>="${page}"</a:t>
            </a:r>
            <a:br>
              <a:rPr lang="en-US" altLang="ja-JP" dirty="0"/>
            </a:br>
            <a:r>
              <a:rPr lang="en-US" altLang="ja-JP" dirty="0"/>
              <a:t>    </a:t>
            </a:r>
            <a:r>
              <a:rPr lang="en-US" altLang="ja-JP" b="1" dirty="0" err="1" smtClean="0">
                <a:solidFill>
                  <a:srgbClr val="FF0000"/>
                </a:solidFill>
              </a:rPr>
              <a:t>criteriaQuery</a:t>
            </a:r>
            <a:r>
              <a:rPr lang="en-US" altLang="ja-JP" dirty="0"/>
              <a:t>="${</a:t>
            </a:r>
            <a:r>
              <a:rPr lang="en-US" altLang="ja-JP" dirty="0" err="1"/>
              <a:t>f:query</a:t>
            </a:r>
            <a:r>
              <a:rPr lang="en-US" altLang="ja-JP" dirty="0"/>
              <a:t>(</a:t>
            </a:r>
            <a:r>
              <a:rPr lang="en-US" altLang="ja-JP" dirty="0" err="1"/>
              <a:t>streetAddressSearchForm</a:t>
            </a:r>
            <a:r>
              <a:rPr lang="en-US" altLang="ja-JP" dirty="0"/>
              <a:t>)}</a:t>
            </a:r>
            <a:r>
              <a:rPr lang="en-US" altLang="ja-JP" b="1" dirty="0">
                <a:solidFill>
                  <a:srgbClr val="FF0000"/>
                </a:solidFill>
              </a:rPr>
              <a:t>&amp;${</a:t>
            </a:r>
            <a:r>
              <a:rPr lang="en-US" altLang="ja-JP" b="1" dirty="0" err="1">
                <a:solidFill>
                  <a:srgbClr val="FF0000"/>
                </a:solidFill>
              </a:rPr>
              <a:t>f:query</a:t>
            </a:r>
            <a:r>
              <a:rPr lang="en-US" altLang="ja-JP" b="1" dirty="0">
                <a:solidFill>
                  <a:srgbClr val="FF0000"/>
                </a:solidFill>
              </a:rPr>
              <a:t>(</a:t>
            </a:r>
            <a:r>
              <a:rPr lang="en-US" altLang="ja-JP" b="1" dirty="0" err="1">
                <a:solidFill>
                  <a:srgbClr val="FF0000"/>
                </a:solidFill>
              </a:rPr>
              <a:t>sharedFlowPaths</a:t>
            </a:r>
            <a:r>
              <a:rPr lang="en-US" altLang="ja-JP" b="1" dirty="0">
                <a:solidFill>
                  <a:srgbClr val="FF0000"/>
                </a:solidFill>
              </a:rPr>
              <a:t>)}</a:t>
            </a:r>
            <a:r>
              <a:rPr lang="en-US" altLang="ja-JP" dirty="0"/>
              <a:t>"</a:t>
            </a:r>
            <a:br>
              <a:rPr lang="en-US" altLang="ja-JP" dirty="0"/>
            </a:br>
            <a:r>
              <a:rPr lang="en-US" altLang="ja-JP" dirty="0"/>
              <a:t>    </a:t>
            </a:r>
            <a:r>
              <a:rPr lang="en-US" altLang="ja-JP" dirty="0" err="1" smtClean="0"/>
              <a:t>outerElementClass</a:t>
            </a:r>
            <a:r>
              <a:rPr lang="en-US" altLang="ja-JP" dirty="0"/>
              <a:t>="pagination"/&gt;</a:t>
            </a:r>
            <a:br>
              <a:rPr lang="en-US" altLang="ja-JP" dirty="0"/>
            </a:br>
            <a:endParaRPr lang="en-US" altLang="ja-JP" dirty="0"/>
          </a:p>
        </p:txBody>
      </p:sp>
      <p:sp>
        <p:nvSpPr>
          <p:cNvPr id="9" name="正方形/長方形 8"/>
          <p:cNvSpPr/>
          <p:nvPr/>
        </p:nvSpPr>
        <p:spPr>
          <a:xfrm>
            <a:off x="1825585" y="6323512"/>
            <a:ext cx="6044027" cy="369332"/>
          </a:xfrm>
          <a:prstGeom prst="rect">
            <a:avLst/>
          </a:prstGeom>
        </p:spPr>
        <p:txBody>
          <a:bodyPr wrap="square">
            <a:spAutoFit/>
          </a:bodyPr>
          <a:lstStyle/>
          <a:p>
            <a:r>
              <a:rPr lang="en-US" altLang="ja-JP" dirty="0" smtClean="0"/>
              <a:t>&lt;a </a:t>
            </a:r>
            <a:r>
              <a:rPr lang="en-US" altLang="ja-JP" dirty="0" err="1" smtClean="0"/>
              <a:t>href</a:t>
            </a:r>
            <a:r>
              <a:rPr lang="en-US" altLang="ja-JP" dirty="0" smtClean="0"/>
              <a:t>=“..&amp;</a:t>
            </a:r>
            <a:r>
              <a:rPr lang="en-US" altLang="ja-JP" b="1" dirty="0" err="1" smtClean="0">
                <a:solidFill>
                  <a:srgbClr val="FF0000"/>
                </a:solidFill>
              </a:rPr>
              <a:t>flowFinishPath</a:t>
            </a:r>
            <a:r>
              <a:rPr lang="en-US" altLang="ja-JP" dirty="0" smtClean="0"/>
              <a:t>=….&amp;</a:t>
            </a:r>
            <a:r>
              <a:rPr lang="en-US" altLang="ja-JP" b="1" dirty="0" err="1" smtClean="0">
                <a:solidFill>
                  <a:srgbClr val="FF0000"/>
                </a:solidFill>
              </a:rPr>
              <a:t>flowCancelPath</a:t>
            </a:r>
            <a:r>
              <a:rPr lang="en-US" altLang="ja-JP" dirty="0" smtClean="0"/>
              <a:t>=…..”&gt;…&lt;/a&gt;</a:t>
            </a:r>
            <a:endParaRPr lang="en-US" altLang="ja-JP" dirty="0"/>
          </a:p>
        </p:txBody>
      </p:sp>
      <p:sp>
        <p:nvSpPr>
          <p:cNvPr id="10" name="スライド番号プレースホルダー 9"/>
          <p:cNvSpPr>
            <a:spLocks noGrp="1"/>
          </p:cNvSpPr>
          <p:nvPr>
            <p:ph type="sldNum" sz="quarter" idx="12"/>
          </p:nvPr>
        </p:nvSpPr>
        <p:spPr/>
        <p:txBody>
          <a:bodyPr/>
          <a:lstStyle/>
          <a:p>
            <a:fld id="{DCAA2283-24CF-364F-ADE2-901D98862314}" type="slidenum">
              <a:rPr kumimoji="1" lang="ja-JP" altLang="en-US" smtClean="0"/>
              <a:t>16</a:t>
            </a:fld>
            <a:endParaRPr kumimoji="1" lang="ja-JP" altLang="en-US"/>
          </a:p>
        </p:txBody>
      </p:sp>
    </p:spTree>
    <p:extLst>
      <p:ext uri="{BB962C8B-B14F-4D97-AF65-F5344CB8AC3E}">
        <p14:creationId xmlns:p14="http://schemas.microsoft.com/office/powerpoint/2010/main" val="306525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パス情報の引き回し方法（</a:t>
            </a:r>
            <a:r>
              <a:rPr lang="en-US" altLang="ja-JP" sz="4000" dirty="0" smtClean="0"/>
              <a:t>6/6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アンカー</a:t>
            </a:r>
            <a:r>
              <a:rPr lang="ja-JP" altLang="en-US" sz="3600" dirty="0" smtClean="0"/>
              <a:t>（</a:t>
            </a:r>
            <a:r>
              <a:rPr lang="en-US" altLang="ja-JP" sz="3600" dirty="0" smtClean="0"/>
              <a:t>&lt;a&gt;</a:t>
            </a:r>
            <a:r>
              <a:rPr lang="ja-JP" altLang="en-US" sz="3600" dirty="0" smtClean="0"/>
              <a:t>タグ）</a:t>
            </a:r>
            <a:r>
              <a:rPr lang="ja-JP" altLang="en-US" sz="3600" dirty="0" smtClean="0"/>
              <a:t>を使ってリクエストを送信する場合は、共通ライブラリが提供している</a:t>
            </a:r>
            <a:r>
              <a:rPr lang="en-US" altLang="ja-JP" sz="3600" dirty="0" smtClean="0"/>
              <a:t>EL</a:t>
            </a:r>
            <a:r>
              <a:rPr lang="ja-JP" altLang="en-US" sz="3600" dirty="0" smtClean="0"/>
              <a:t>関数（</a:t>
            </a:r>
            <a:r>
              <a:rPr lang="en-US" altLang="ja-JP" sz="3600" dirty="0" err="1" smtClean="0"/>
              <a:t>f:query</a:t>
            </a:r>
            <a:r>
              <a:rPr lang="ja-JP" altLang="en-US" sz="3600" dirty="0" smtClean="0"/>
              <a:t>）を使って、</a:t>
            </a:r>
            <a:r>
              <a:rPr lang="ja-JP" altLang="en-US" sz="3600" dirty="0" smtClean="0"/>
              <a:t>リクエストスコープに格納されている</a:t>
            </a:r>
            <a:r>
              <a:rPr lang="ja-JP" altLang="en-US" sz="3600" dirty="0" smtClean="0"/>
              <a:t>パス情報を保持する</a:t>
            </a:r>
            <a:r>
              <a:rPr lang="en-US" altLang="ja-JP" sz="3600" dirty="0" smtClean="0"/>
              <a:t>JavaBean</a:t>
            </a:r>
            <a:r>
              <a:rPr lang="ja-JP" altLang="en-US" sz="3600" dirty="0" smtClean="0"/>
              <a:t>をクエリ文字列に変換してパス情報を引き回す。</a:t>
            </a:r>
            <a:endParaRPr lang="en-US" altLang="ja-JP" sz="3600" dirty="0" smtClean="0"/>
          </a:p>
        </p:txBody>
      </p:sp>
      <p:sp>
        <p:nvSpPr>
          <p:cNvPr id="6" name="右矢印 5"/>
          <p:cNvSpPr/>
          <p:nvPr/>
        </p:nvSpPr>
        <p:spPr>
          <a:xfrm rot="5400000">
            <a:off x="4423852" y="5587249"/>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596442" y="4555627"/>
            <a:ext cx="7817569" cy="923330"/>
          </a:xfrm>
          <a:prstGeom prst="rect">
            <a:avLst/>
          </a:prstGeom>
        </p:spPr>
        <p:txBody>
          <a:bodyPr wrap="square">
            <a:spAutoFit/>
          </a:bodyPr>
          <a:lstStyle/>
          <a:p>
            <a:r>
              <a:rPr lang="en-US" altLang="ja-JP" dirty="0" smtClean="0">
                <a:effectLst/>
              </a:rPr>
              <a:t>&lt;</a:t>
            </a:r>
            <a:r>
              <a:rPr lang="en-US" altLang="ja-JP" dirty="0"/>
              <a:t>a </a:t>
            </a:r>
            <a:r>
              <a:rPr lang="en-US" altLang="ja-JP" dirty="0" err="1"/>
              <a:t>href</a:t>
            </a:r>
            <a:r>
              <a:rPr lang="en-US" altLang="ja-JP" dirty="0"/>
              <a:t>="&lt;</a:t>
            </a:r>
            <a:r>
              <a:rPr lang="en-US" altLang="ja-JP" dirty="0" err="1"/>
              <a:t>c:url</a:t>
            </a:r>
            <a:r>
              <a:rPr lang="en-US" altLang="ja-JP" dirty="0"/>
              <a:t> value="</a:t>
            </a:r>
            <a:r>
              <a:rPr lang="en-US" altLang="ja-JP" dirty="0" smtClean="0"/>
              <a:t>/share/</a:t>
            </a:r>
            <a:r>
              <a:rPr lang="en-US" altLang="ja-JP" dirty="0" err="1" smtClean="0"/>
              <a:t>streetAddresses?searchRedo</a:t>
            </a:r>
            <a:r>
              <a:rPr lang="en-US" altLang="ja-JP" dirty="0" smtClean="0"/>
              <a:t>"/&gt;&amp;</a:t>
            </a:r>
            <a:r>
              <a:rPr lang="en-US" altLang="ja-JP" dirty="0"/>
              <a:t>${</a:t>
            </a:r>
            <a:r>
              <a:rPr lang="en-US" altLang="ja-JP" dirty="0" err="1" smtClean="0">
                <a:effectLst/>
              </a:rPr>
              <a:t>f:h</a:t>
            </a:r>
            <a:r>
              <a:rPr lang="en-US" altLang="ja-JP" dirty="0" smtClean="0">
                <a:effectLst/>
              </a:rPr>
              <a:t>(</a:t>
            </a:r>
            <a:r>
              <a:rPr lang="en-US" altLang="ja-JP" dirty="0" err="1" smtClean="0">
                <a:effectLst/>
              </a:rPr>
              <a:t>f:query</a:t>
            </a:r>
            <a:r>
              <a:rPr lang="en-US" altLang="ja-JP" dirty="0" smtClean="0">
                <a:effectLst/>
              </a:rPr>
              <a:t>(</a:t>
            </a:r>
            <a:r>
              <a:rPr lang="en-US" altLang="ja-JP" dirty="0" err="1" smtClean="0">
                <a:effectLst/>
              </a:rPr>
              <a:t>streetAddressSearchForm</a:t>
            </a:r>
            <a:r>
              <a:rPr lang="en-US" altLang="ja-JP" dirty="0" smtClean="0">
                <a:effectLst/>
              </a:rPr>
              <a:t>))</a:t>
            </a:r>
            <a:r>
              <a:rPr lang="en-US" altLang="ja-JP" dirty="0"/>
              <a:t>}</a:t>
            </a:r>
            <a:r>
              <a:rPr lang="en-US" altLang="ja-JP" b="1" dirty="0" smtClean="0">
                <a:solidFill>
                  <a:srgbClr val="FF0000"/>
                </a:solidFill>
              </a:rPr>
              <a:t>&amp;</a:t>
            </a:r>
            <a:r>
              <a:rPr lang="en-US" altLang="ja-JP" b="1" dirty="0">
                <a:solidFill>
                  <a:srgbClr val="FF0000"/>
                </a:solidFill>
              </a:rPr>
              <a:t>${</a:t>
            </a:r>
            <a:r>
              <a:rPr lang="en-US" altLang="ja-JP" b="1" dirty="0" err="1" smtClean="0">
                <a:solidFill>
                  <a:srgbClr val="FF0000"/>
                </a:solidFill>
                <a:effectLst/>
              </a:rPr>
              <a:t>f:h</a:t>
            </a:r>
            <a:r>
              <a:rPr lang="en-US" altLang="ja-JP" b="1" dirty="0" smtClean="0">
                <a:solidFill>
                  <a:srgbClr val="FF0000"/>
                </a:solidFill>
                <a:effectLst/>
              </a:rPr>
              <a:t>(</a:t>
            </a:r>
            <a:r>
              <a:rPr lang="en-US" altLang="ja-JP" b="1" dirty="0" err="1" smtClean="0">
                <a:solidFill>
                  <a:srgbClr val="FF0000"/>
                </a:solidFill>
                <a:effectLst/>
              </a:rPr>
              <a:t>f:query</a:t>
            </a:r>
            <a:r>
              <a:rPr lang="en-US" altLang="ja-JP" b="1" dirty="0" smtClean="0">
                <a:solidFill>
                  <a:srgbClr val="FF0000"/>
                </a:solidFill>
                <a:effectLst/>
              </a:rPr>
              <a:t>(</a:t>
            </a:r>
            <a:r>
              <a:rPr lang="en-US" altLang="ja-JP" b="1" dirty="0" err="1" smtClean="0">
                <a:solidFill>
                  <a:srgbClr val="FF0000"/>
                </a:solidFill>
                <a:effectLst/>
              </a:rPr>
              <a:t>sharedFlowPaths</a:t>
            </a:r>
            <a:r>
              <a:rPr lang="en-US" altLang="ja-JP" b="1" dirty="0" smtClean="0">
                <a:solidFill>
                  <a:srgbClr val="FF0000"/>
                </a:solidFill>
                <a:effectLst/>
              </a:rPr>
              <a:t>))</a:t>
            </a:r>
            <a:r>
              <a:rPr lang="en-US" altLang="ja-JP" b="1" dirty="0" smtClean="0">
                <a:solidFill>
                  <a:srgbClr val="FF0000"/>
                </a:solidFill>
              </a:rPr>
              <a:t>}</a:t>
            </a:r>
            <a:r>
              <a:rPr lang="en-US" altLang="ja-JP" dirty="0" smtClean="0"/>
              <a:t>”</a:t>
            </a:r>
          </a:p>
          <a:p>
            <a:r>
              <a:rPr lang="en-US" altLang="ja-JP" dirty="0" smtClean="0"/>
              <a:t>class="</a:t>
            </a:r>
            <a:r>
              <a:rPr lang="en-US" altLang="ja-JP" dirty="0" err="1" smtClean="0"/>
              <a:t>btn</a:t>
            </a:r>
            <a:r>
              <a:rPr lang="en-US" altLang="ja-JP" dirty="0" smtClean="0"/>
              <a:t> </a:t>
            </a:r>
            <a:r>
              <a:rPr lang="en-US" altLang="ja-JP" dirty="0" err="1" smtClean="0"/>
              <a:t>btn</a:t>
            </a:r>
            <a:r>
              <a:rPr lang="en-US" altLang="ja-JP" dirty="0" smtClean="0"/>
              <a:t>-primary"&gt;Change Criteria</a:t>
            </a:r>
            <a:r>
              <a:rPr lang="en-US" altLang="ja-JP" dirty="0" smtClean="0">
                <a:effectLst/>
              </a:rPr>
              <a:t>&lt;/</a:t>
            </a:r>
            <a:r>
              <a:rPr lang="en-US" altLang="ja-JP" dirty="0"/>
              <a:t>a</a:t>
            </a:r>
            <a:r>
              <a:rPr lang="en-US" altLang="ja-JP" dirty="0" smtClean="0">
                <a:effectLst/>
              </a:rPr>
              <a:t>&gt;</a:t>
            </a:r>
            <a:endParaRPr lang="en-US" altLang="ja-JP" dirty="0"/>
          </a:p>
        </p:txBody>
      </p:sp>
      <p:sp>
        <p:nvSpPr>
          <p:cNvPr id="9" name="正方形/長方形 8"/>
          <p:cNvSpPr/>
          <p:nvPr/>
        </p:nvSpPr>
        <p:spPr>
          <a:xfrm>
            <a:off x="1825585" y="6240711"/>
            <a:ext cx="6044027" cy="369332"/>
          </a:xfrm>
          <a:prstGeom prst="rect">
            <a:avLst/>
          </a:prstGeom>
        </p:spPr>
        <p:txBody>
          <a:bodyPr wrap="square">
            <a:spAutoFit/>
          </a:bodyPr>
          <a:lstStyle/>
          <a:p>
            <a:r>
              <a:rPr lang="en-US" altLang="ja-JP" dirty="0" smtClean="0"/>
              <a:t>&lt;a </a:t>
            </a:r>
            <a:r>
              <a:rPr lang="en-US" altLang="ja-JP" dirty="0" err="1" smtClean="0"/>
              <a:t>href</a:t>
            </a:r>
            <a:r>
              <a:rPr lang="en-US" altLang="ja-JP" dirty="0" smtClean="0"/>
              <a:t>=“..&amp;</a:t>
            </a:r>
            <a:r>
              <a:rPr lang="en-US" altLang="ja-JP" b="1" dirty="0" err="1" smtClean="0">
                <a:solidFill>
                  <a:srgbClr val="FF0000"/>
                </a:solidFill>
              </a:rPr>
              <a:t>flowFinishPath</a:t>
            </a:r>
            <a:r>
              <a:rPr lang="en-US" altLang="ja-JP" dirty="0" smtClean="0"/>
              <a:t>=….&amp;</a:t>
            </a:r>
            <a:r>
              <a:rPr lang="en-US" altLang="ja-JP" b="1" dirty="0" err="1" smtClean="0">
                <a:solidFill>
                  <a:srgbClr val="FF0000"/>
                </a:solidFill>
              </a:rPr>
              <a:t>flowCancelPath</a:t>
            </a:r>
            <a:r>
              <a:rPr lang="en-US" altLang="ja-JP" dirty="0" smtClean="0"/>
              <a:t>=…..”&gt;…&lt;/a&gt;</a:t>
            </a:r>
            <a:endParaRPr lang="en-US" altLang="ja-JP"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17</a:t>
            </a:fld>
            <a:endParaRPr kumimoji="1" lang="ja-JP" altLang="en-US"/>
          </a:p>
        </p:txBody>
      </p:sp>
    </p:spTree>
    <p:extLst>
      <p:ext uri="{BB962C8B-B14F-4D97-AF65-F5344CB8AC3E}">
        <p14:creationId xmlns:p14="http://schemas.microsoft.com/office/powerpoint/2010/main" val="205573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２</a:t>
            </a:r>
            <a:r>
              <a:rPr lang="ja-JP" altLang="en-US" sz="4000" dirty="0" smtClean="0"/>
              <a:t>．呼び出し元へ戻る方法</a:t>
            </a:r>
            <a:r>
              <a:rPr lang="ja-JP" altLang="en-US" sz="4000" dirty="0" smtClean="0"/>
              <a:t>（</a:t>
            </a:r>
            <a:r>
              <a:rPr lang="en-US" altLang="ja-JP" sz="4000" dirty="0" smtClean="0"/>
              <a:t>1/2</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呼び出し元の画面に戻る場合は、パス情報（</a:t>
            </a:r>
            <a:r>
              <a:rPr lang="en-US" altLang="ja-JP" sz="3600" dirty="0" err="1" smtClean="0"/>
              <a:t>flowFinishPath</a:t>
            </a:r>
            <a:r>
              <a:rPr lang="en-US" altLang="ja-JP" sz="3600" dirty="0" smtClean="0"/>
              <a:t>, </a:t>
            </a:r>
            <a:r>
              <a:rPr lang="en-US" altLang="ja-JP" sz="3600" dirty="0" err="1" smtClean="0"/>
              <a:t>flowCancelPath</a:t>
            </a:r>
            <a:r>
              <a:rPr lang="ja-JP" altLang="en-US" sz="3600" dirty="0" smtClean="0"/>
              <a:t>）をリクエストスコープから取得して</a:t>
            </a:r>
            <a:r>
              <a:rPr lang="en-US" altLang="ja-JP" sz="3600" dirty="0" smtClean="0"/>
              <a:t>HTML</a:t>
            </a:r>
            <a:r>
              <a:rPr lang="ja-JP" altLang="en-US" sz="3600" dirty="0" smtClean="0"/>
              <a:t>フォームの</a:t>
            </a:r>
            <a:r>
              <a:rPr lang="en-US" altLang="ja-JP" sz="3600" dirty="0" smtClean="0"/>
              <a:t>action</a:t>
            </a:r>
            <a:r>
              <a:rPr lang="ja-JP" altLang="en-US" sz="3600" dirty="0" smtClean="0"/>
              <a:t>属性やアンカー（</a:t>
            </a:r>
            <a:r>
              <a:rPr lang="en-US" altLang="ja-JP" sz="3600" dirty="0" smtClean="0"/>
              <a:t>&lt;a&gt;</a:t>
            </a:r>
            <a:r>
              <a:rPr lang="ja-JP" altLang="en-US" sz="3600" dirty="0" smtClean="0"/>
              <a:t>タグ）の</a:t>
            </a:r>
            <a:r>
              <a:rPr lang="en-US" altLang="ja-JP" sz="3600" dirty="0" err="1" smtClean="0"/>
              <a:t>href</a:t>
            </a:r>
            <a:r>
              <a:rPr lang="ja-JP" altLang="en-US" sz="3600" dirty="0" smtClean="0"/>
              <a:t>属性に設定する。</a:t>
            </a:r>
            <a:endParaRPr lang="en-US" altLang="ja-JP" sz="3600" dirty="0" smtClean="0"/>
          </a:p>
        </p:txBody>
      </p:sp>
      <p:sp>
        <p:nvSpPr>
          <p:cNvPr id="4" name="正方形/長方形 3"/>
          <p:cNvSpPr/>
          <p:nvPr/>
        </p:nvSpPr>
        <p:spPr>
          <a:xfrm>
            <a:off x="675761" y="4029784"/>
            <a:ext cx="7579484" cy="1477328"/>
          </a:xfrm>
          <a:prstGeom prst="rect">
            <a:avLst/>
          </a:prstGeom>
        </p:spPr>
        <p:txBody>
          <a:bodyPr wrap="square">
            <a:spAutoFit/>
          </a:bodyPr>
          <a:lstStyle/>
          <a:p>
            <a:r>
              <a:rPr lang="en-US" altLang="ja-JP" dirty="0"/>
              <a:t>&lt;</a:t>
            </a:r>
            <a:r>
              <a:rPr lang="en-US" altLang="ja-JP" dirty="0" err="1"/>
              <a:t>c:url</a:t>
            </a:r>
            <a:r>
              <a:rPr lang="en-US" altLang="ja-JP" dirty="0"/>
              <a:t> </a:t>
            </a:r>
            <a:r>
              <a:rPr lang="en-US" altLang="ja-JP" dirty="0" err="1"/>
              <a:t>var</a:t>
            </a:r>
            <a:r>
              <a:rPr lang="en-US" altLang="ja-JP" dirty="0" smtClean="0"/>
              <a:t>=“</a:t>
            </a:r>
            <a:r>
              <a:rPr lang="en-US" altLang="ja-JP" dirty="0" err="1" smtClean="0"/>
              <a:t>selectPath</a:t>
            </a:r>
            <a:r>
              <a:rPr lang="en-US" altLang="ja-JP" dirty="0" smtClean="0"/>
              <a:t>” </a:t>
            </a:r>
            <a:r>
              <a:rPr lang="en-US" altLang="ja-JP" dirty="0"/>
              <a:t>value</a:t>
            </a:r>
            <a:r>
              <a:rPr lang="en-US" altLang="ja-JP" dirty="0" smtClean="0"/>
              <a:t>=“</a:t>
            </a:r>
            <a:r>
              <a:rPr lang="en-US" altLang="ja-JP" b="1" dirty="0" smtClean="0">
                <a:solidFill>
                  <a:srgbClr val="FF0000"/>
                </a:solidFill>
              </a:rPr>
              <a:t>$</a:t>
            </a:r>
            <a:r>
              <a:rPr lang="en-US" altLang="ja-JP" b="1" dirty="0">
                <a:solidFill>
                  <a:srgbClr val="FF0000"/>
                </a:solidFill>
              </a:rPr>
              <a:t>{</a:t>
            </a:r>
            <a:r>
              <a:rPr lang="en-US" altLang="ja-JP" b="1" dirty="0" err="1">
                <a:solidFill>
                  <a:srgbClr val="FF0000"/>
                </a:solidFill>
              </a:rPr>
              <a:t>sharedFlowPaths.flowFinishPath</a:t>
            </a:r>
            <a:r>
              <a:rPr lang="en-US" altLang="ja-JP" b="1" dirty="0" smtClean="0">
                <a:solidFill>
                  <a:srgbClr val="FF0000"/>
                </a:solidFill>
              </a:rPr>
              <a:t>}</a:t>
            </a:r>
            <a:r>
              <a:rPr lang="en-US" altLang="ja-JP" dirty="0" smtClean="0"/>
              <a:t>”/</a:t>
            </a:r>
            <a:r>
              <a:rPr lang="en-US" altLang="ja-JP" dirty="0"/>
              <a:t>&gt;</a:t>
            </a:r>
            <a:br>
              <a:rPr lang="en-US" altLang="ja-JP" dirty="0"/>
            </a:br>
            <a:r>
              <a:rPr lang="en-US" altLang="ja-JP" dirty="0"/>
              <a:t>&lt;form action</a:t>
            </a:r>
            <a:r>
              <a:rPr lang="en-US" altLang="ja-JP" dirty="0" smtClean="0"/>
              <a:t>=“</a:t>
            </a:r>
            <a:r>
              <a:rPr lang="en-US" altLang="ja-JP" b="1" dirty="0" smtClean="0">
                <a:solidFill>
                  <a:srgbClr val="FF0000"/>
                </a:solidFill>
              </a:rPr>
              <a:t>$</a:t>
            </a:r>
            <a:r>
              <a:rPr lang="en-US" altLang="ja-JP" b="1" dirty="0">
                <a:solidFill>
                  <a:srgbClr val="FF0000"/>
                </a:solidFill>
              </a:rPr>
              <a:t>{</a:t>
            </a:r>
            <a:r>
              <a:rPr lang="en-US" altLang="ja-JP" b="1" dirty="0" err="1">
                <a:solidFill>
                  <a:srgbClr val="FF0000"/>
                </a:solidFill>
              </a:rPr>
              <a:t>selectPath</a:t>
            </a:r>
            <a:r>
              <a:rPr lang="en-US" altLang="ja-JP" b="1" dirty="0" smtClean="0">
                <a:solidFill>
                  <a:srgbClr val="FF0000"/>
                </a:solidFill>
              </a:rPr>
              <a:t>}</a:t>
            </a:r>
            <a:r>
              <a:rPr lang="en-US" altLang="ja-JP" dirty="0" smtClean="0"/>
              <a:t>” </a:t>
            </a:r>
            <a:r>
              <a:rPr lang="en-US" altLang="ja-JP" dirty="0"/>
              <a:t>method</a:t>
            </a:r>
            <a:r>
              <a:rPr lang="en-US" altLang="ja-JP" dirty="0" smtClean="0"/>
              <a:t>=“post”&gt;</a:t>
            </a:r>
            <a:r>
              <a:rPr lang="en-US" altLang="ja-JP" dirty="0"/>
              <a:t/>
            </a:r>
            <a:br>
              <a:rPr lang="en-US" altLang="ja-JP" dirty="0"/>
            </a:br>
            <a:r>
              <a:rPr lang="en-US" altLang="ja-JP" dirty="0"/>
              <a:t> </a:t>
            </a:r>
            <a:r>
              <a:rPr lang="en-US" altLang="ja-JP" dirty="0" smtClean="0"/>
              <a:t>   …</a:t>
            </a:r>
            <a:r>
              <a:rPr lang="en-US" altLang="ja-JP" dirty="0"/>
              <a:t/>
            </a:r>
            <a:br>
              <a:rPr lang="en-US" altLang="ja-JP" dirty="0"/>
            </a:br>
            <a:r>
              <a:rPr lang="en-US" altLang="ja-JP" dirty="0"/>
              <a:t>&lt;/form&gt;</a:t>
            </a:r>
            <a:br>
              <a:rPr lang="en-US" altLang="ja-JP" dirty="0"/>
            </a:br>
            <a:endParaRPr lang="en-US" altLang="ja-JP" dirty="0"/>
          </a:p>
        </p:txBody>
      </p:sp>
      <p:sp>
        <p:nvSpPr>
          <p:cNvPr id="5" name="右矢印 4"/>
          <p:cNvSpPr/>
          <p:nvPr/>
        </p:nvSpPr>
        <p:spPr>
          <a:xfrm rot="5400000">
            <a:off x="3380606" y="4981305"/>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正方形/長方形 5"/>
          <p:cNvSpPr/>
          <p:nvPr/>
        </p:nvSpPr>
        <p:spPr>
          <a:xfrm>
            <a:off x="714761" y="5677046"/>
            <a:ext cx="7579484" cy="923330"/>
          </a:xfrm>
          <a:prstGeom prst="rect">
            <a:avLst/>
          </a:prstGeom>
        </p:spPr>
        <p:txBody>
          <a:bodyPr wrap="square">
            <a:spAutoFit/>
          </a:bodyPr>
          <a:lstStyle/>
          <a:p>
            <a:r>
              <a:rPr lang="en-US" altLang="ja-JP" dirty="0" smtClean="0"/>
              <a:t>&lt;</a:t>
            </a:r>
            <a:r>
              <a:rPr lang="en-US" altLang="ja-JP" dirty="0"/>
              <a:t>form </a:t>
            </a:r>
            <a:r>
              <a:rPr lang="en-US" altLang="ja-JP" b="1" dirty="0">
                <a:solidFill>
                  <a:srgbClr val="FF0000"/>
                </a:solidFill>
              </a:rPr>
              <a:t>action</a:t>
            </a:r>
            <a:r>
              <a:rPr lang="en-US" altLang="ja-JP" b="1" dirty="0" smtClean="0">
                <a:solidFill>
                  <a:srgbClr val="FF0000"/>
                </a:solidFill>
              </a:rPr>
              <a:t>=“/</a:t>
            </a:r>
            <a:r>
              <a:rPr lang="en-US" altLang="ja-JP" b="1" dirty="0" err="1" smtClean="0">
                <a:solidFill>
                  <a:srgbClr val="FF0000"/>
                </a:solidFill>
              </a:rPr>
              <a:t>members?selectMainAddress</a:t>
            </a:r>
            <a:r>
              <a:rPr lang="en-US" altLang="ja-JP" b="1" dirty="0" smtClean="0">
                <a:solidFill>
                  <a:srgbClr val="FF0000"/>
                </a:solidFill>
              </a:rPr>
              <a:t>&amp;…”</a:t>
            </a:r>
            <a:r>
              <a:rPr lang="en-US" altLang="ja-JP" dirty="0" smtClean="0"/>
              <a:t> </a:t>
            </a:r>
            <a:r>
              <a:rPr lang="en-US" altLang="ja-JP" dirty="0"/>
              <a:t>method</a:t>
            </a:r>
            <a:r>
              <a:rPr lang="en-US" altLang="ja-JP" dirty="0" smtClean="0"/>
              <a:t>=“post”&gt;</a:t>
            </a:r>
            <a:r>
              <a:rPr lang="en-US" altLang="ja-JP" dirty="0"/>
              <a:t/>
            </a:r>
            <a:br>
              <a:rPr lang="en-US" altLang="ja-JP" dirty="0"/>
            </a:br>
            <a:r>
              <a:rPr lang="en-US" altLang="ja-JP" dirty="0"/>
              <a:t> </a:t>
            </a:r>
            <a:r>
              <a:rPr lang="en-US" altLang="ja-JP" dirty="0" smtClean="0"/>
              <a:t>   …</a:t>
            </a:r>
            <a:r>
              <a:rPr lang="en-US" altLang="ja-JP" dirty="0"/>
              <a:t/>
            </a:r>
            <a:br>
              <a:rPr lang="en-US" altLang="ja-JP" dirty="0"/>
            </a:br>
            <a:r>
              <a:rPr lang="en-US" altLang="ja-JP" dirty="0"/>
              <a:t>&lt;/form</a:t>
            </a:r>
            <a:r>
              <a:rPr lang="en-US" altLang="ja-JP" dirty="0" smtClean="0"/>
              <a:t>&gt;</a:t>
            </a:r>
            <a:endParaRPr lang="en-US" altLang="ja-JP" dirty="0"/>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18</a:t>
            </a:fld>
            <a:endParaRPr kumimoji="1" lang="ja-JP" altLang="en-US"/>
          </a:p>
        </p:txBody>
      </p:sp>
    </p:spTree>
    <p:extLst>
      <p:ext uri="{BB962C8B-B14F-4D97-AF65-F5344CB8AC3E}">
        <p14:creationId xmlns:p14="http://schemas.microsoft.com/office/powerpoint/2010/main" val="15022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２</a:t>
            </a:r>
            <a:r>
              <a:rPr lang="ja-JP" altLang="en-US" sz="4000" dirty="0" smtClean="0"/>
              <a:t>．呼び出し元へ戻る方法</a:t>
            </a:r>
            <a:r>
              <a:rPr lang="ja-JP" altLang="en-US" sz="4000" dirty="0" smtClean="0"/>
              <a:t>（</a:t>
            </a:r>
            <a:r>
              <a:rPr lang="en-US" altLang="ja-JP" sz="4000" dirty="0"/>
              <a:t>2</a:t>
            </a:r>
            <a:r>
              <a:rPr lang="en-US" altLang="ja-JP" sz="4000" dirty="0" smtClean="0"/>
              <a:t>/2</a:t>
            </a:r>
            <a:r>
              <a:rPr lang="ja-JP" altLang="en-US" sz="4000" dirty="0" smtClean="0"/>
              <a:t>）</a:t>
            </a:r>
            <a:endParaRPr kumimoji="1" lang="ja-JP" altLang="en-US" sz="4000" dirty="0"/>
          </a:p>
        </p:txBody>
      </p:sp>
      <p:sp>
        <p:nvSpPr>
          <p:cNvPr id="5" name="右矢印 4"/>
          <p:cNvSpPr/>
          <p:nvPr/>
        </p:nvSpPr>
        <p:spPr>
          <a:xfrm rot="5400000">
            <a:off x="3622922" y="1780575"/>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734651" y="1209600"/>
            <a:ext cx="7520594" cy="369332"/>
          </a:xfrm>
          <a:prstGeom prst="rect">
            <a:avLst/>
          </a:prstGeom>
        </p:spPr>
        <p:txBody>
          <a:bodyPr wrap="square">
            <a:spAutoFit/>
          </a:bodyPr>
          <a:lstStyle/>
          <a:p>
            <a:r>
              <a:rPr lang="en-US" altLang="ja-JP" dirty="0"/>
              <a:t>&lt;a </a:t>
            </a:r>
            <a:r>
              <a:rPr lang="en-US" altLang="ja-JP" dirty="0" err="1"/>
              <a:t>href</a:t>
            </a:r>
            <a:r>
              <a:rPr lang="en-US" altLang="ja-JP" dirty="0"/>
              <a:t>="&lt;</a:t>
            </a:r>
            <a:r>
              <a:rPr lang="en-US" altLang="ja-JP" dirty="0" err="1"/>
              <a:t>c:url</a:t>
            </a:r>
            <a:r>
              <a:rPr lang="en-US" altLang="ja-JP" dirty="0"/>
              <a:t> value="</a:t>
            </a:r>
            <a:r>
              <a:rPr lang="en-US" altLang="ja-JP" b="1" dirty="0">
                <a:solidFill>
                  <a:srgbClr val="FF0000"/>
                </a:solidFill>
              </a:rPr>
              <a:t>${</a:t>
            </a:r>
            <a:r>
              <a:rPr lang="en-US" altLang="ja-JP" b="1" dirty="0" err="1">
                <a:solidFill>
                  <a:srgbClr val="FF0000"/>
                </a:solidFill>
              </a:rPr>
              <a:t>sharedFlowPaths.flowCancelPath</a:t>
            </a:r>
            <a:r>
              <a:rPr lang="en-US" altLang="ja-JP" b="1" dirty="0">
                <a:solidFill>
                  <a:srgbClr val="FF0000"/>
                </a:solidFill>
              </a:rPr>
              <a:t>}</a:t>
            </a:r>
            <a:r>
              <a:rPr lang="en-US" altLang="ja-JP" dirty="0"/>
              <a:t>"/&gt;"&gt;Cancel&lt;/a&gt;</a:t>
            </a:r>
          </a:p>
        </p:txBody>
      </p:sp>
      <p:sp>
        <p:nvSpPr>
          <p:cNvPr id="9" name="正方形/長方形 8"/>
          <p:cNvSpPr/>
          <p:nvPr/>
        </p:nvSpPr>
        <p:spPr>
          <a:xfrm>
            <a:off x="745991" y="2416641"/>
            <a:ext cx="7520594" cy="369332"/>
          </a:xfrm>
          <a:prstGeom prst="rect">
            <a:avLst/>
          </a:prstGeom>
        </p:spPr>
        <p:txBody>
          <a:bodyPr wrap="square">
            <a:spAutoFit/>
          </a:bodyPr>
          <a:lstStyle/>
          <a:p>
            <a:r>
              <a:rPr lang="en-US" altLang="ja-JP" dirty="0"/>
              <a:t>&lt;a </a:t>
            </a:r>
            <a:r>
              <a:rPr lang="en-US" altLang="ja-JP" dirty="0" err="1"/>
              <a:t>href</a:t>
            </a:r>
            <a:r>
              <a:rPr lang="en-US" altLang="ja-JP" dirty="0" smtClean="0"/>
              <a:t>=</a:t>
            </a:r>
            <a:r>
              <a:rPr lang="en-US" altLang="ja-JP" dirty="0" smtClean="0"/>
              <a:t>”</a:t>
            </a:r>
            <a:r>
              <a:rPr lang="en-US" altLang="ja-JP" b="1" dirty="0" smtClean="0">
                <a:solidFill>
                  <a:srgbClr val="FF0000"/>
                </a:solidFill>
              </a:rPr>
              <a:t>/</a:t>
            </a:r>
            <a:r>
              <a:rPr lang="en-US" altLang="ja-JP" b="1" dirty="0" err="1" smtClean="0">
                <a:solidFill>
                  <a:srgbClr val="FF0000"/>
                </a:solidFill>
              </a:rPr>
              <a:t>members?createForm</a:t>
            </a:r>
            <a:r>
              <a:rPr lang="en-US" altLang="ja-JP" dirty="0" smtClean="0"/>
              <a:t>"</a:t>
            </a:r>
            <a:r>
              <a:rPr lang="en-US" altLang="ja-JP" dirty="0"/>
              <a:t>&gt;Cancel&lt;/a&gt;</a:t>
            </a:r>
          </a:p>
        </p:txBody>
      </p:sp>
      <p:sp>
        <p:nvSpPr>
          <p:cNvPr id="10" name="スライド番号プレースホルダー 9"/>
          <p:cNvSpPr>
            <a:spLocks noGrp="1"/>
          </p:cNvSpPr>
          <p:nvPr>
            <p:ph type="sldNum" sz="quarter" idx="12"/>
          </p:nvPr>
        </p:nvSpPr>
        <p:spPr/>
        <p:txBody>
          <a:bodyPr/>
          <a:lstStyle/>
          <a:p>
            <a:fld id="{DCAA2283-24CF-364F-ADE2-901D98862314}" type="slidenum">
              <a:rPr kumimoji="1" lang="ja-JP" altLang="en-US" smtClean="0"/>
              <a:t>19</a:t>
            </a:fld>
            <a:endParaRPr kumimoji="1" lang="ja-JP" altLang="en-US"/>
          </a:p>
        </p:txBody>
      </p:sp>
    </p:spTree>
    <p:extLst>
      <p:ext uri="{BB962C8B-B14F-4D97-AF65-F5344CB8AC3E}">
        <p14:creationId xmlns:p14="http://schemas.microsoft.com/office/powerpoint/2010/main" val="337522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共通</a:t>
            </a:r>
            <a:r>
              <a:rPr kumimoji="1" lang="ja-JP" altLang="en-US" sz="4000" dirty="0" smtClean="0"/>
              <a:t>画面フローとは</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kumimoji="1" lang="ja-JP" altLang="en-US" sz="3600" dirty="0" smtClean="0"/>
              <a:t>一連の画面フローの一部を共通的な画面フローとして抽出したもので、複数の</a:t>
            </a:r>
            <a:r>
              <a:rPr lang="ja-JP" altLang="en-US" sz="3600" dirty="0" smtClean="0"/>
              <a:t>箇所</a:t>
            </a:r>
            <a:r>
              <a:rPr kumimoji="1" lang="ja-JP" altLang="en-US" sz="3600" dirty="0" smtClean="0"/>
              <a:t>から利用される</a:t>
            </a:r>
            <a:r>
              <a:rPr lang="ja-JP" altLang="en-US" sz="3600" dirty="0" smtClean="0"/>
              <a:t>。</a:t>
            </a:r>
            <a:endParaRPr lang="en-US" altLang="ja-JP" sz="3600" dirty="0" smtClean="0"/>
          </a:p>
          <a:p>
            <a:pPr marL="0" indent="0">
              <a:buNone/>
            </a:pPr>
            <a:r>
              <a:rPr lang="ja-JP" altLang="en-US" sz="3600" dirty="0" smtClean="0"/>
              <a:t>たとえば、住所検索といったマスター情報検索などの入力補完系の画面フローが対象になることが多い。</a:t>
            </a:r>
            <a:endParaRPr kumimoji="1" lang="ja-JP" altLang="en-US"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a:t>
            </a:fld>
            <a:endParaRPr kumimoji="1" lang="ja-JP" altLang="en-US" dirty="0"/>
          </a:p>
        </p:txBody>
      </p:sp>
    </p:spTree>
    <p:extLst>
      <p:ext uri="{BB962C8B-B14F-4D97-AF65-F5344CB8AC3E}">
        <p14:creationId xmlns:p14="http://schemas.microsoft.com/office/powerpoint/2010/main" val="8953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サンプル</a:t>
            </a:r>
            <a:r>
              <a:rPr lang="ja-JP" altLang="en-US" sz="4000" dirty="0" smtClean="0"/>
              <a:t>の</a:t>
            </a:r>
            <a:r>
              <a:rPr lang="en-US" altLang="en-US" sz="4000" dirty="0" smtClean="0"/>
              <a:t>共通部品</a:t>
            </a:r>
            <a:endParaRPr kumimoji="1" lang="ja-JP" altLang="en-US" sz="4000" dirty="0"/>
          </a:p>
        </p:txBody>
      </p:sp>
      <p:sp>
        <p:nvSpPr>
          <p:cNvPr id="5" name="正方形/長方形 4"/>
          <p:cNvSpPr/>
          <p:nvPr/>
        </p:nvSpPr>
        <p:spPr>
          <a:xfrm>
            <a:off x="675771" y="1427482"/>
            <a:ext cx="8305222" cy="4216539"/>
          </a:xfrm>
          <a:prstGeom prst="rect">
            <a:avLst/>
          </a:prstGeom>
        </p:spPr>
        <p:txBody>
          <a:bodyPr wrap="square">
            <a:spAutoFit/>
          </a:bodyPr>
          <a:lstStyle/>
          <a:p>
            <a:r>
              <a:rPr lang="ja-JP" altLang="en-US" sz="3600" dirty="0" smtClean="0"/>
              <a:t>共通部品</a:t>
            </a:r>
            <a:r>
              <a:rPr lang="ja-JP" altLang="en-US" sz="3600" dirty="0" smtClean="0"/>
              <a:t>のサンプルの解説を簡単に行っておきます。</a:t>
            </a:r>
            <a:endParaRPr lang="en-US" altLang="ja-JP" sz="3600" dirty="0" smtClean="0"/>
          </a:p>
          <a:p>
            <a:endParaRPr lang="en-US" altLang="ja-JP" sz="3600" dirty="0"/>
          </a:p>
          <a:p>
            <a:pPr marL="571500" indent="-571500">
              <a:buFont typeface="Arial"/>
              <a:buChar char="•"/>
            </a:pPr>
            <a:r>
              <a:rPr lang="en-US" altLang="ja-JP" sz="3200" dirty="0" err="1" smtClean="0">
                <a:effectLst/>
              </a:rPr>
              <a:t>SharedFlowPaths</a:t>
            </a:r>
            <a:endParaRPr lang="en-US" altLang="ja-JP" sz="3200" dirty="0" smtClean="0">
              <a:effectLst/>
            </a:endParaRPr>
          </a:p>
          <a:p>
            <a:pPr marL="571500" indent="-571500">
              <a:buFont typeface="Arial"/>
              <a:buChar char="•"/>
            </a:pPr>
            <a:r>
              <a:rPr lang="en-US" altLang="ja-JP" sz="3200" dirty="0" err="1" smtClean="0">
                <a:effectLst/>
              </a:rPr>
              <a:t>DefaultSharedFlowPaths</a:t>
            </a:r>
            <a:endParaRPr lang="en-US" altLang="ja-JP" sz="3200" dirty="0" smtClean="0">
              <a:effectLst/>
            </a:endParaRPr>
          </a:p>
          <a:p>
            <a:pPr marL="571500" indent="-571500">
              <a:buFont typeface="Arial"/>
              <a:buChar char="•"/>
            </a:pPr>
            <a:r>
              <a:rPr lang="en-US" altLang="ja-JP" sz="3200" dirty="0" err="1" smtClean="0">
                <a:effectLst/>
              </a:rPr>
              <a:t>SharedFlowRequestDataValueProcessor</a:t>
            </a:r>
            <a:endParaRPr lang="en-US" altLang="ja-JP" sz="3200" dirty="0" smtClean="0">
              <a:effectLst/>
            </a:endParaRPr>
          </a:p>
          <a:p>
            <a:pPr marL="571500" indent="-571500">
              <a:buFont typeface="Arial"/>
              <a:buChar char="•"/>
            </a:pPr>
            <a:r>
              <a:rPr lang="en-US" altLang="ja-JP" sz="3200" dirty="0" err="1" smtClean="0"/>
              <a:t>SharedFlowHelper</a:t>
            </a:r>
            <a:r>
              <a:rPr lang="en-US" altLang="ja-JP" sz="3200" dirty="0" smtClean="0"/>
              <a:t> </a:t>
            </a:r>
            <a:r>
              <a:rPr lang="ja-JP" altLang="en-US" sz="3200" dirty="0" smtClean="0"/>
              <a:t>（おまけ）</a:t>
            </a:r>
            <a:endParaRPr lang="en-US" altLang="ja-JP" sz="3200" dirty="0" smtClean="0"/>
          </a:p>
          <a:p>
            <a:pPr marL="571500" indent="-571500">
              <a:buFont typeface="Arial"/>
              <a:buChar char="•"/>
            </a:pPr>
            <a:r>
              <a:rPr lang="en-US" altLang="ja-JP" sz="3200" dirty="0" err="1" smtClean="0"/>
              <a:t>sharedScreenFlow-mapping.xml</a:t>
            </a:r>
            <a:r>
              <a:rPr lang="ja-JP" altLang="en-US" sz="3200" dirty="0" smtClean="0"/>
              <a:t>（おまけ）</a:t>
            </a:r>
            <a:endParaRPr lang="en-US" altLang="ja-JP" sz="3200" dirty="0" smtClean="0">
              <a:effectLst/>
            </a:endParaRPr>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20</a:t>
            </a:fld>
            <a:endParaRPr kumimoji="1" lang="ja-JP" altLang="en-US"/>
          </a:p>
        </p:txBody>
      </p:sp>
    </p:spTree>
    <p:extLst>
      <p:ext uri="{BB962C8B-B14F-4D97-AF65-F5344CB8AC3E}">
        <p14:creationId xmlns:p14="http://schemas.microsoft.com/office/powerpoint/2010/main" val="159873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effectLst/>
              </a:rPr>
              <a:t>SharedFlowPaths</a:t>
            </a:r>
            <a:endParaRPr kumimoji="1" lang="ja-JP" altLang="en-US" sz="4000" dirty="0"/>
          </a:p>
        </p:txBody>
      </p:sp>
      <p:sp>
        <p:nvSpPr>
          <p:cNvPr id="3" name="正方形/長方形 2"/>
          <p:cNvSpPr/>
          <p:nvPr/>
        </p:nvSpPr>
        <p:spPr>
          <a:xfrm>
            <a:off x="850473" y="1273741"/>
            <a:ext cx="8175878" cy="2031325"/>
          </a:xfrm>
          <a:prstGeom prst="rect">
            <a:avLst/>
          </a:prstGeom>
        </p:spPr>
        <p:txBody>
          <a:bodyPr wrap="square">
            <a:spAutoFit/>
          </a:bodyPr>
          <a:lstStyle/>
          <a:p>
            <a:r>
              <a:rPr lang="en-US" altLang="ja-JP" sz="1400" dirty="0"/>
              <a:t>public interface </a:t>
            </a:r>
            <a:r>
              <a:rPr lang="en-US" altLang="ja-JP" sz="1400" dirty="0" err="1" smtClean="0"/>
              <a:t>SharedFlowPaths</a:t>
            </a:r>
            <a:r>
              <a:rPr lang="en-US" altLang="ja-JP" sz="1400" dirty="0" smtClean="0"/>
              <a:t> {</a:t>
            </a:r>
            <a:br>
              <a:rPr lang="en-US" altLang="ja-JP" sz="1400" dirty="0" smtClean="0"/>
            </a:br>
            <a:r>
              <a:rPr lang="en-US" altLang="ja-JP" sz="1400" dirty="0" smtClean="0"/>
              <a:t>    String </a:t>
            </a:r>
            <a:r>
              <a:rPr lang="en-US" altLang="ja-JP" sz="1400" i="1" dirty="0"/>
              <a:t>MODEL_NAME </a:t>
            </a:r>
            <a:r>
              <a:rPr lang="en-US" altLang="ja-JP" sz="1400" dirty="0" smtClean="0"/>
              <a:t>= </a:t>
            </a:r>
            <a:r>
              <a:rPr lang="en-US" altLang="ja-JP" sz="1400" dirty="0"/>
              <a:t>"</a:t>
            </a:r>
            <a:r>
              <a:rPr lang="en-US" altLang="ja-JP" sz="1400" dirty="0" err="1"/>
              <a:t>sharedFlowPaths</a:t>
            </a:r>
            <a:r>
              <a:rPr lang="en-US" altLang="ja-JP" sz="1400" dirty="0"/>
              <a:t>"</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err="1"/>
              <a:t>boolean</a:t>
            </a:r>
            <a:r>
              <a:rPr lang="en-US" altLang="ja-JP" sz="1400" dirty="0"/>
              <a:t> </a:t>
            </a:r>
            <a:r>
              <a:rPr lang="en-US" altLang="ja-JP" sz="1400" dirty="0" err="1" smtClean="0"/>
              <a:t>isEmpty</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void </a:t>
            </a:r>
            <a:r>
              <a:rPr lang="en-US" altLang="ja-JP" sz="1400" dirty="0" err="1" smtClean="0"/>
              <a:t>validatePaths</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void </a:t>
            </a:r>
            <a:r>
              <a:rPr lang="en-US" altLang="ja-JP" sz="1400" dirty="0" err="1" smtClean="0"/>
              <a:t>finalizePaths</a:t>
            </a:r>
            <a:r>
              <a:rPr lang="en-US" altLang="ja-JP" sz="1400" dirty="0" smtClean="0"/>
              <a:t>();</a:t>
            </a:r>
            <a:br>
              <a:rPr lang="en-US" altLang="ja-JP" sz="1400" dirty="0" smtClean="0"/>
            </a:br>
            <a:r>
              <a:rPr lang="en-US" altLang="ja-JP" sz="1400" dirty="0" smtClean="0"/>
              <a:t>}</a:t>
            </a:r>
            <a:endParaRPr lang="en-US" altLang="ja-JP" sz="1400" dirty="0"/>
          </a:p>
        </p:txBody>
      </p:sp>
      <p:sp>
        <p:nvSpPr>
          <p:cNvPr id="4" name="円形吹き出し 3"/>
          <p:cNvSpPr/>
          <p:nvPr/>
        </p:nvSpPr>
        <p:spPr>
          <a:xfrm>
            <a:off x="4280713" y="1082380"/>
            <a:ext cx="4406087" cy="2222686"/>
          </a:xfrm>
          <a:prstGeom prst="wedgeEllipseCallout">
            <a:avLst>
              <a:gd name="adj1" fmla="val -54496"/>
              <a:gd name="adj2" fmla="val -346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呼び出し元に戻るためのパス情報を保持しているクラスであることを示すインタフェース。用意するメソッドはアプリ毎に決める。</a:t>
            </a:r>
            <a:endParaRPr lang="en-US" altLang="ja-JP" sz="2000" b="1" dirty="0" smtClean="0"/>
          </a:p>
        </p:txBody>
      </p:sp>
      <p:sp>
        <p:nvSpPr>
          <p:cNvPr id="5" name="円形吹き出し 4"/>
          <p:cNvSpPr/>
          <p:nvPr/>
        </p:nvSpPr>
        <p:spPr>
          <a:xfrm>
            <a:off x="1747818" y="3266328"/>
            <a:ext cx="6641707" cy="3293117"/>
          </a:xfrm>
          <a:prstGeom prst="wedgeEllipseCallout">
            <a:avLst>
              <a:gd name="adj1" fmla="val -12"/>
              <a:gd name="adj2" fmla="val -58918"/>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パス情報のパターンが複数ある場合は、</a:t>
            </a:r>
            <a:endParaRPr lang="en-US" altLang="ja-JP" sz="2000" b="1" dirty="0" smtClean="0"/>
          </a:p>
          <a:p>
            <a:pPr algn="ctr"/>
            <a:r>
              <a:rPr lang="ja-JP" altLang="en-US" sz="2000" b="1" dirty="0" smtClean="0"/>
              <a:t>存在チェック・妥当性チェック・パス情報のファイナライズ処理などを抽象化することで、共通フローの実装を楽にするためのヘルパーメソッドの提供が可能になる。</a:t>
            </a:r>
            <a:endParaRPr lang="en-US" altLang="ja-JP" sz="2000" b="1" dirty="0" smtClean="0"/>
          </a:p>
          <a:p>
            <a:pPr algn="ctr"/>
            <a:r>
              <a:rPr lang="ja-JP" altLang="en-US" sz="2000" b="1" dirty="0" smtClean="0"/>
              <a:t>サンプルでは、</a:t>
            </a:r>
            <a:r>
              <a:rPr lang="en-US" altLang="ja-JP" sz="2000" b="1" dirty="0" err="1" smtClean="0"/>
              <a:t>SharedFlowHelper</a:t>
            </a:r>
            <a:r>
              <a:rPr lang="ja-JP" altLang="en-US" sz="2000" b="1" dirty="0" smtClean="0"/>
              <a:t>というクラスを作成してアプリに提供している。</a:t>
            </a:r>
            <a:endParaRPr lang="en-US" altLang="ja-JP" sz="2000" b="1" dirty="0" smtClean="0"/>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21</a:t>
            </a:fld>
            <a:endParaRPr kumimoji="1" lang="ja-JP" altLang="en-US"/>
          </a:p>
        </p:txBody>
      </p:sp>
    </p:spTree>
    <p:extLst>
      <p:ext uri="{BB962C8B-B14F-4D97-AF65-F5344CB8AC3E}">
        <p14:creationId xmlns:p14="http://schemas.microsoft.com/office/powerpoint/2010/main" val="159526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DefaultSharedFlowPaths</a:t>
            </a:r>
            <a:endParaRPr kumimoji="1" lang="ja-JP" altLang="en-US" sz="4000" dirty="0"/>
          </a:p>
        </p:txBody>
      </p:sp>
      <p:sp>
        <p:nvSpPr>
          <p:cNvPr id="3" name="正方形/長方形 2"/>
          <p:cNvSpPr/>
          <p:nvPr/>
        </p:nvSpPr>
        <p:spPr>
          <a:xfrm>
            <a:off x="850473" y="994117"/>
            <a:ext cx="8175878" cy="5693865"/>
          </a:xfrm>
          <a:prstGeom prst="rect">
            <a:avLst/>
          </a:prstGeom>
        </p:spPr>
        <p:txBody>
          <a:bodyPr wrap="square">
            <a:spAutoFit/>
          </a:bodyPr>
          <a:lstStyle/>
          <a:p>
            <a:r>
              <a:rPr lang="en-US" altLang="ja-JP" sz="1400" dirty="0" smtClean="0"/>
              <a:t>public </a:t>
            </a:r>
            <a:r>
              <a:rPr lang="en-US" altLang="ja-JP" sz="1400" dirty="0"/>
              <a:t>class </a:t>
            </a:r>
            <a:r>
              <a:rPr lang="en-US" altLang="ja-JP" sz="1400" dirty="0" err="1" smtClean="0"/>
              <a:t>DefaultSharedFlowPaths</a:t>
            </a:r>
            <a:r>
              <a:rPr lang="en-US" altLang="ja-JP" sz="1400" dirty="0" smtClean="0"/>
              <a:t> </a:t>
            </a:r>
            <a:r>
              <a:rPr lang="en-US" altLang="ja-JP" sz="1400" dirty="0"/>
              <a:t>implements </a:t>
            </a:r>
            <a:r>
              <a:rPr lang="en-US" altLang="ja-JP" sz="1400" dirty="0" err="1" smtClean="0"/>
              <a:t>SharedFlowPaths</a:t>
            </a:r>
            <a:r>
              <a:rPr lang="en-US" altLang="ja-JP" sz="1400" dirty="0" smtClean="0"/>
              <a:t>, </a:t>
            </a:r>
            <a:r>
              <a:rPr lang="en-US" altLang="ja-JP" sz="1400" dirty="0" err="1" smtClean="0"/>
              <a:t>Serializable</a:t>
            </a:r>
            <a:r>
              <a:rPr lang="en-US" altLang="ja-JP" sz="1400" dirty="0" smtClean="0"/>
              <a:t> {</a:t>
            </a:r>
            <a:br>
              <a:rPr lang="en-US" altLang="ja-JP" sz="1400" dirty="0" smtClean="0"/>
            </a:br>
            <a:r>
              <a:rPr lang="en-US" altLang="ja-JP" sz="1400" dirty="0" smtClean="0"/>
              <a:t>   </a:t>
            </a:r>
            <a:r>
              <a:rPr lang="en-US" altLang="ja-JP" sz="1400" dirty="0"/>
              <a:t>protected static final </a:t>
            </a:r>
            <a:r>
              <a:rPr lang="en-US" altLang="ja-JP" sz="1400" dirty="0" smtClean="0"/>
              <a:t>Pattern </a:t>
            </a:r>
            <a:r>
              <a:rPr lang="en-US" altLang="ja-JP" sz="1400" i="1" dirty="0"/>
              <a:t>ALLOWED_PATH_PATTERN </a:t>
            </a:r>
            <a:r>
              <a:rPr lang="en-US" altLang="ja-JP" sz="1400" dirty="0" smtClean="0"/>
              <a:t>= </a:t>
            </a:r>
            <a:r>
              <a:rPr lang="en-US" altLang="ja-JP" sz="1400" dirty="0" err="1" smtClean="0"/>
              <a:t>Pattern.</a:t>
            </a:r>
            <a:r>
              <a:rPr lang="en-US" altLang="ja-JP" sz="1400" i="1" dirty="0" err="1" smtClean="0">
                <a:effectLst/>
              </a:rPr>
              <a:t>compile</a:t>
            </a:r>
            <a:r>
              <a:rPr lang="en-US" altLang="ja-JP" sz="1400" dirty="0" smtClean="0"/>
              <a:t>(“^</a:t>
            </a:r>
            <a:r>
              <a:rPr lang="en-US" altLang="ja-JP" sz="1400" dirty="0"/>
              <a:t>/$|^/[a-</a:t>
            </a:r>
            <a:r>
              <a:rPr lang="en-US" altLang="ja-JP" sz="1400" dirty="0" err="1"/>
              <a:t>zA</a:t>
            </a:r>
            <a:r>
              <a:rPr lang="en-US" altLang="ja-JP" sz="1400" dirty="0"/>
              <a:t>-Z].</a:t>
            </a:r>
            <a:r>
              <a:rPr lang="en-US" altLang="ja-JP" sz="1400" dirty="0" smtClean="0"/>
              <a:t>*”);</a:t>
            </a:r>
            <a:br>
              <a:rPr lang="en-US" altLang="ja-JP" sz="1400" dirty="0" smtClean="0"/>
            </a:br>
            <a:r>
              <a:rPr lang="en-US" altLang="ja-JP" sz="1400" b="1" dirty="0" smtClean="0"/>
              <a:t>    </a:t>
            </a:r>
            <a:r>
              <a:rPr lang="en-US" altLang="ja-JP" sz="1400" b="1" dirty="0"/>
              <a:t>private </a:t>
            </a:r>
            <a:r>
              <a:rPr lang="en-US" altLang="ja-JP" sz="1400" b="1" dirty="0" smtClean="0"/>
              <a:t>String </a:t>
            </a:r>
            <a:r>
              <a:rPr lang="en-US" altLang="ja-JP" sz="1400" b="1" dirty="0" err="1"/>
              <a:t>flowFinishPath</a:t>
            </a:r>
            <a:r>
              <a:rPr lang="en-US" altLang="ja-JP" sz="1400" b="1" dirty="0" smtClean="0"/>
              <a:t>;</a:t>
            </a:r>
            <a:br>
              <a:rPr lang="en-US" altLang="ja-JP" sz="1400" b="1" dirty="0" smtClean="0"/>
            </a:br>
            <a:r>
              <a:rPr lang="en-US" altLang="ja-JP" sz="1400" b="1" dirty="0" smtClean="0"/>
              <a:t>    </a:t>
            </a:r>
            <a:r>
              <a:rPr lang="en-US" altLang="ja-JP" sz="1400" b="1" dirty="0"/>
              <a:t>private </a:t>
            </a:r>
            <a:r>
              <a:rPr lang="en-US" altLang="ja-JP" sz="1400" b="1" dirty="0" smtClean="0"/>
              <a:t>String </a:t>
            </a:r>
            <a:r>
              <a:rPr lang="en-US" altLang="ja-JP" sz="1400" b="1" dirty="0" err="1"/>
              <a:t>flowCancelPath</a:t>
            </a:r>
            <a:r>
              <a:rPr lang="en-US" altLang="ja-JP" sz="1400" b="1" dirty="0" smtClean="0"/>
              <a:t>;</a:t>
            </a:r>
            <a:br>
              <a:rPr lang="en-US" altLang="ja-JP" sz="1400" b="1" dirty="0" smtClean="0"/>
            </a:br>
            <a:r>
              <a:rPr lang="en-US" altLang="ja-JP" sz="1400" dirty="0" smtClean="0"/>
              <a:t>    </a:t>
            </a:r>
            <a:r>
              <a:rPr lang="en-US" altLang="ja-JP" sz="1400" dirty="0"/>
              <a:t>public </a:t>
            </a:r>
            <a:r>
              <a:rPr lang="en-US" altLang="ja-JP" sz="1400" dirty="0" err="1"/>
              <a:t>boolean</a:t>
            </a:r>
            <a:r>
              <a:rPr lang="en-US" altLang="ja-JP" sz="1400" dirty="0"/>
              <a:t> </a:t>
            </a:r>
            <a:r>
              <a:rPr lang="en-US" altLang="ja-JP" sz="1400" dirty="0" err="1" smtClean="0"/>
              <a:t>isEmpty</a:t>
            </a:r>
            <a:r>
              <a:rPr lang="en-US" altLang="ja-JP" sz="1400" dirty="0" smtClean="0"/>
              <a:t>() {</a:t>
            </a:r>
            <a:br>
              <a:rPr lang="en-US" altLang="ja-JP" sz="1400" dirty="0" smtClean="0"/>
            </a:br>
            <a:r>
              <a:rPr lang="en-US" altLang="ja-JP" sz="1400" dirty="0" smtClean="0"/>
              <a:t>        </a:t>
            </a:r>
            <a:r>
              <a:rPr lang="en-US" altLang="ja-JP" sz="1400" dirty="0"/>
              <a:t>return </a:t>
            </a:r>
            <a:r>
              <a:rPr lang="en-US" altLang="ja-JP" sz="1400" dirty="0" err="1"/>
              <a:t>flowFinishPath</a:t>
            </a:r>
            <a:r>
              <a:rPr lang="en-US" altLang="ja-JP" sz="1400" dirty="0"/>
              <a:t> </a:t>
            </a:r>
            <a:r>
              <a:rPr lang="en-US" altLang="ja-JP" sz="1400" dirty="0" smtClean="0"/>
              <a:t>== null</a:t>
            </a:r>
            <a:r>
              <a:rPr lang="en-US" altLang="ja-JP" sz="1400" dirty="0"/>
              <a:t> </a:t>
            </a:r>
            <a:r>
              <a:rPr lang="en-US" altLang="ja-JP" sz="1400" dirty="0" smtClean="0"/>
              <a:t>&amp;&amp; </a:t>
            </a:r>
            <a:r>
              <a:rPr lang="en-US" altLang="ja-JP" sz="1400" dirty="0" err="1"/>
              <a:t>flowCancelPath</a:t>
            </a:r>
            <a:r>
              <a:rPr lang="en-US" altLang="ja-JP" sz="1400" dirty="0"/>
              <a:t> </a:t>
            </a:r>
            <a:r>
              <a:rPr lang="en-US" altLang="ja-JP" sz="1400" dirty="0" smtClean="0"/>
              <a:t>== </a:t>
            </a:r>
            <a:r>
              <a:rPr lang="en-US" altLang="ja-JP" sz="1400" dirty="0"/>
              <a:t>null</a:t>
            </a:r>
            <a:r>
              <a:rPr lang="en-US" altLang="ja-JP" sz="1400" dirty="0" smtClean="0"/>
              <a:t>;</a:t>
            </a:r>
            <a:br>
              <a:rPr lang="en-US" altLang="ja-JP" sz="1400" dirty="0" smtClean="0"/>
            </a:br>
            <a:r>
              <a:rPr lang="en-US" altLang="ja-JP" sz="1400" dirty="0" smtClean="0"/>
              <a:t>    }</a:t>
            </a:r>
            <a:br>
              <a:rPr lang="en-US" altLang="ja-JP" sz="1400" dirty="0" smtClean="0"/>
            </a:br>
            <a:r>
              <a:rPr lang="en-US" altLang="ja-JP" sz="1400" b="1" dirty="0" smtClean="0"/>
              <a:t>    </a:t>
            </a:r>
            <a:r>
              <a:rPr lang="en-US" altLang="ja-JP" sz="1400" b="1" dirty="0"/>
              <a:t>public void </a:t>
            </a:r>
            <a:r>
              <a:rPr lang="en-US" altLang="ja-JP" sz="1400" b="1" dirty="0" err="1" smtClean="0"/>
              <a:t>validatePaths</a:t>
            </a:r>
            <a:r>
              <a:rPr lang="en-US" altLang="ja-JP" sz="1400" b="1" dirty="0" smtClean="0"/>
              <a:t>() {</a:t>
            </a:r>
            <a:br>
              <a:rPr lang="en-US" altLang="ja-JP" sz="1400" b="1" dirty="0" smtClean="0"/>
            </a:br>
            <a:r>
              <a:rPr lang="en-US" altLang="ja-JP" sz="1400" b="1" dirty="0" smtClean="0"/>
              <a:t>        </a:t>
            </a:r>
            <a:r>
              <a:rPr lang="en-US" altLang="ja-JP" sz="1400" b="1" dirty="0" err="1" smtClean="0"/>
              <a:t>validateAllowedPath</a:t>
            </a:r>
            <a:r>
              <a:rPr lang="en-US" altLang="ja-JP" sz="1400" b="1" dirty="0" smtClean="0"/>
              <a:t>(</a:t>
            </a:r>
            <a:r>
              <a:rPr lang="en-US" altLang="ja-JP" sz="1400" b="1" dirty="0" err="1"/>
              <a:t>flowFinishPath</a:t>
            </a:r>
            <a:r>
              <a:rPr lang="en-US" altLang="ja-JP" sz="1400" b="1" dirty="0" smtClean="0"/>
              <a:t>, </a:t>
            </a:r>
            <a:r>
              <a:rPr lang="en-US" altLang="ja-JP" sz="1400" b="1" dirty="0"/>
              <a:t>"finish path"</a:t>
            </a:r>
            <a:r>
              <a:rPr lang="en-US" altLang="ja-JP" sz="1400" b="1" dirty="0" smtClean="0"/>
              <a:t>);</a:t>
            </a:r>
            <a:br>
              <a:rPr lang="en-US" altLang="ja-JP" sz="1400" b="1" dirty="0" smtClean="0"/>
            </a:br>
            <a:r>
              <a:rPr lang="en-US" altLang="ja-JP" sz="1400" b="1" dirty="0" smtClean="0"/>
              <a:t>        </a:t>
            </a:r>
            <a:r>
              <a:rPr lang="en-US" altLang="ja-JP" sz="1400" b="1" dirty="0" err="1" smtClean="0"/>
              <a:t>validateAllowedPath</a:t>
            </a:r>
            <a:r>
              <a:rPr lang="en-US" altLang="ja-JP" sz="1400" b="1" dirty="0" smtClean="0"/>
              <a:t>(</a:t>
            </a:r>
            <a:r>
              <a:rPr lang="en-US" altLang="ja-JP" sz="1400" b="1" dirty="0" err="1"/>
              <a:t>flowCancelPath</a:t>
            </a:r>
            <a:r>
              <a:rPr lang="en-US" altLang="ja-JP" sz="1400" b="1" dirty="0" smtClean="0"/>
              <a:t>, </a:t>
            </a:r>
            <a:r>
              <a:rPr lang="en-US" altLang="ja-JP" sz="1400" b="1" dirty="0"/>
              <a:t>"cancel path"</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dirty="0" smtClean="0"/>
              <a:t>    </a:t>
            </a:r>
            <a:r>
              <a:rPr lang="en-US" altLang="ja-JP" sz="1400" dirty="0"/>
              <a:t>public void </a:t>
            </a:r>
            <a:r>
              <a:rPr lang="en-US" altLang="ja-JP" sz="1400" dirty="0" err="1" smtClean="0"/>
              <a:t>finalizePaths</a:t>
            </a:r>
            <a:r>
              <a:rPr lang="en-US" altLang="ja-JP" sz="1400" dirty="0" smtClean="0"/>
              <a:t>() {</a:t>
            </a:r>
            <a:br>
              <a:rPr lang="en-US" altLang="ja-JP" sz="1400" dirty="0" smtClean="0"/>
            </a:br>
            <a:r>
              <a:rPr lang="en-US" altLang="ja-JP" sz="1400" dirty="0" smtClean="0"/>
              <a:t>        </a:t>
            </a:r>
            <a:r>
              <a:rPr lang="en-US" altLang="ja-JP" sz="1400" dirty="0"/>
              <a:t>if </a:t>
            </a:r>
            <a:r>
              <a:rPr lang="en-US" altLang="ja-JP" sz="1400" dirty="0" smtClean="0"/>
              <a:t>(</a:t>
            </a:r>
            <a:r>
              <a:rPr lang="en-US" altLang="ja-JP" sz="1400" dirty="0" err="1"/>
              <a:t>flowCancelPath</a:t>
            </a:r>
            <a:r>
              <a:rPr lang="en-US" altLang="ja-JP" sz="1400" dirty="0"/>
              <a:t> </a:t>
            </a:r>
            <a:r>
              <a:rPr lang="en-US" altLang="ja-JP" sz="1400" dirty="0" smtClean="0"/>
              <a:t>== </a:t>
            </a:r>
            <a:r>
              <a:rPr lang="en-US" altLang="ja-JP" sz="1400" dirty="0"/>
              <a:t>null</a:t>
            </a:r>
            <a:r>
              <a:rPr lang="en-US" altLang="ja-JP" sz="1400" dirty="0" smtClean="0"/>
              <a:t>) {</a:t>
            </a:r>
            <a:br>
              <a:rPr lang="en-US" altLang="ja-JP" sz="1400" dirty="0" smtClean="0"/>
            </a:br>
            <a:r>
              <a:rPr lang="en-US" altLang="ja-JP" sz="1400" dirty="0" smtClean="0"/>
              <a:t>            </a:t>
            </a:r>
            <a:r>
              <a:rPr lang="en-US" altLang="ja-JP" sz="1400" dirty="0" err="1"/>
              <a:t>this</a:t>
            </a:r>
            <a:r>
              <a:rPr lang="en-US" altLang="ja-JP" sz="1400" dirty="0" err="1" smtClean="0"/>
              <a:t>.</a:t>
            </a:r>
            <a:r>
              <a:rPr lang="en-US" altLang="ja-JP" sz="1400" dirty="0" err="1"/>
              <a:t>flowCancelPath</a:t>
            </a:r>
            <a:r>
              <a:rPr lang="en-US" altLang="ja-JP" sz="1400" dirty="0"/>
              <a:t> </a:t>
            </a:r>
            <a:r>
              <a:rPr lang="en-US" altLang="ja-JP" sz="1400" dirty="0" smtClean="0"/>
              <a:t>= </a:t>
            </a:r>
            <a:r>
              <a:rPr lang="en-US" altLang="ja-JP" sz="1400" dirty="0" err="1"/>
              <a:t>flowFinishPath</a:t>
            </a:r>
            <a:r>
              <a:rPr lang="en-US" altLang="ja-JP" sz="1400" dirty="0" smtClean="0"/>
              <a:t>;</a:t>
            </a:r>
            <a:br>
              <a:rPr lang="en-US" altLang="ja-JP" sz="1400" dirty="0" smtClean="0"/>
            </a:br>
            <a:r>
              <a:rPr lang="en-US" altLang="ja-JP" sz="1400" dirty="0" smtClean="0"/>
              <a:t>        }</a:t>
            </a:r>
            <a:br>
              <a:rPr lang="en-US" altLang="ja-JP" sz="1400" dirty="0" smtClean="0"/>
            </a:br>
            <a:r>
              <a:rPr lang="en-US" altLang="ja-JP" sz="1400" dirty="0" smtClean="0"/>
              <a:t>    }</a:t>
            </a:r>
            <a:br>
              <a:rPr lang="en-US" altLang="ja-JP" sz="1400" dirty="0" smtClean="0"/>
            </a:br>
            <a:r>
              <a:rPr lang="en-US" altLang="ja-JP" sz="1400" b="1" dirty="0" smtClean="0"/>
              <a:t>    </a:t>
            </a:r>
            <a:r>
              <a:rPr lang="en-US" altLang="ja-JP" sz="1400" b="1" dirty="0"/>
              <a:t>protected final void </a:t>
            </a:r>
            <a:r>
              <a:rPr lang="en-US" altLang="ja-JP" sz="1400" b="1" dirty="0" err="1" smtClean="0"/>
              <a:t>validateAllowedPath</a:t>
            </a:r>
            <a:r>
              <a:rPr lang="en-US" altLang="ja-JP" sz="1400" b="1" dirty="0" smtClean="0"/>
              <a:t>(String path, String </a:t>
            </a:r>
            <a:r>
              <a:rPr lang="en-US" altLang="ja-JP" sz="1400" b="1" dirty="0" err="1" smtClean="0"/>
              <a:t>logicalPathName</a:t>
            </a: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(path == </a:t>
            </a:r>
            <a:r>
              <a:rPr lang="en-US" altLang="ja-JP" sz="1400" b="1" dirty="0"/>
              <a:t>null</a:t>
            </a:r>
            <a:r>
              <a:rPr lang="en-US" altLang="ja-JP" sz="1400" b="1" dirty="0" smtClean="0"/>
              <a:t>) {</a:t>
            </a:r>
            <a:br>
              <a:rPr lang="en-US" altLang="ja-JP" sz="1400" b="1" dirty="0" smtClean="0"/>
            </a:br>
            <a:r>
              <a:rPr lang="en-US" altLang="ja-JP" sz="1400" b="1" dirty="0" smtClean="0"/>
              <a:t>            </a:t>
            </a:r>
            <a:r>
              <a:rPr lang="en-US" altLang="ja-JP" sz="1400" b="1" dirty="0"/>
              <a:t>return</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a:t>
            </a:r>
            <a:r>
              <a:rPr lang="en-US" altLang="ja-JP" sz="1400" b="1" dirty="0" err="1" smtClean="0"/>
              <a:t>path.isEmpty</a:t>
            </a:r>
            <a:r>
              <a:rPr lang="en-US" altLang="ja-JP" sz="1400" b="1" dirty="0" smtClean="0"/>
              <a:t>() &amp;&amp; !</a:t>
            </a:r>
            <a:r>
              <a:rPr lang="en-US" altLang="ja-JP" sz="1400" b="1" i="1" dirty="0" err="1"/>
              <a:t>ALLOWED_PATH_PATTERN</a:t>
            </a:r>
            <a:r>
              <a:rPr lang="en-US" altLang="ja-JP" sz="1400" b="1" dirty="0" err="1" smtClean="0"/>
              <a:t>.matcher</a:t>
            </a:r>
            <a:r>
              <a:rPr lang="en-US" altLang="ja-JP" sz="1400" b="1" dirty="0" smtClean="0"/>
              <a:t>(path).matches()) {</a:t>
            </a:r>
            <a:br>
              <a:rPr lang="en-US" altLang="ja-JP" sz="1400" b="1" dirty="0" smtClean="0"/>
            </a:br>
            <a:r>
              <a:rPr lang="en-US" altLang="ja-JP" sz="1400" b="1" dirty="0" smtClean="0"/>
              <a:t>            </a:t>
            </a:r>
            <a:r>
              <a:rPr lang="en-US" altLang="ja-JP" sz="1400" b="1" dirty="0"/>
              <a:t>throw new </a:t>
            </a:r>
            <a:r>
              <a:rPr lang="en-US" altLang="ja-JP" sz="1400" b="1" dirty="0" err="1" smtClean="0"/>
              <a:t>RequestRejectedException</a:t>
            </a:r>
            <a:r>
              <a:rPr lang="en-US" altLang="ja-JP" sz="1400" b="1" dirty="0" smtClean="0"/>
              <a:t>(</a:t>
            </a:r>
            <a:br>
              <a:rPr lang="en-US" altLang="ja-JP" sz="1400" b="1" dirty="0" smtClean="0"/>
            </a:br>
            <a:r>
              <a:rPr lang="en-US" altLang="ja-JP" sz="1400" b="1" dirty="0" smtClean="0"/>
              <a:t>                    </a:t>
            </a:r>
            <a:r>
              <a:rPr lang="en-US" altLang="ja-JP" sz="1400" b="1" dirty="0"/>
              <a:t>"Detected the forbidden path pattern into the shared screen flow " </a:t>
            </a:r>
            <a:r>
              <a:rPr lang="en-US" altLang="ja-JP" sz="1400" b="1" dirty="0" smtClean="0"/>
              <a:t>+ </a:t>
            </a:r>
            <a:r>
              <a:rPr lang="en-US" altLang="ja-JP" sz="1400" b="1" dirty="0" err="1" smtClean="0"/>
              <a:t>logicalPathName</a:t>
            </a:r>
            <a:r>
              <a:rPr lang="en-US" altLang="ja-JP" sz="1400" b="1" dirty="0" smtClean="0"/>
              <a:t> + </a:t>
            </a:r>
            <a:r>
              <a:rPr lang="en-US" altLang="ja-JP" sz="1400" b="1" dirty="0"/>
              <a:t>". Rejected path : " </a:t>
            </a:r>
            <a:r>
              <a:rPr lang="en-US" altLang="ja-JP" sz="1400" b="1" dirty="0" smtClean="0"/>
              <a:t>+ path);</a:t>
            </a:r>
            <a:br>
              <a:rPr lang="en-US" altLang="ja-JP" sz="1400" b="1" dirty="0" smtClean="0"/>
            </a:br>
            <a:r>
              <a:rPr lang="en-US" altLang="ja-JP" sz="1400" b="1" dirty="0" smtClean="0"/>
              <a:t>        }</a:t>
            </a:r>
            <a:br>
              <a:rPr lang="en-US" altLang="ja-JP" sz="1400" b="1" dirty="0" smtClean="0"/>
            </a:br>
            <a:r>
              <a:rPr lang="en-US" altLang="ja-JP" sz="1400" dirty="0" smtClean="0"/>
              <a:t>    }</a:t>
            </a:r>
            <a:endParaRPr lang="en-US" altLang="ja-JP" sz="1400" dirty="0"/>
          </a:p>
        </p:txBody>
      </p:sp>
      <p:sp>
        <p:nvSpPr>
          <p:cNvPr id="4" name="円形吹き出し 3"/>
          <p:cNvSpPr/>
          <p:nvPr/>
        </p:nvSpPr>
        <p:spPr>
          <a:xfrm>
            <a:off x="2913030" y="1444642"/>
            <a:ext cx="6012493" cy="2784627"/>
          </a:xfrm>
          <a:prstGeom prst="wedgeEllipseCallout">
            <a:avLst>
              <a:gd name="adj1" fmla="val -37801"/>
              <a:gd name="adj2" fmla="val -557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err="1" smtClean="0"/>
              <a:t>SharedFlowPaths</a:t>
            </a:r>
            <a:r>
              <a:rPr lang="ja-JP" altLang="en-US" sz="2000" b="1" dirty="0" smtClean="0"/>
              <a:t>インタフェースの実装クラス。サンプルでは「フローの完了」「フローのキャンセル」時の２つのパスを用意しているが、アプリの要件に合わせて実装クラスを作成する。</a:t>
            </a:r>
            <a:endParaRPr lang="en-US" altLang="ja-JP" sz="2000" b="1" dirty="0" smtClean="0"/>
          </a:p>
          <a:p>
            <a:pPr algn="ctr"/>
            <a:r>
              <a:rPr lang="ja-JP" altLang="en-US" sz="2000" b="1" dirty="0" smtClean="0"/>
              <a:t>パターンが複数ある場合は、パターン毎に実装クラスを用意する。</a:t>
            </a:r>
            <a:endParaRPr lang="en-US" altLang="ja-JP" sz="2000" b="1" dirty="0" smtClean="0"/>
          </a:p>
        </p:txBody>
      </p:sp>
      <p:sp>
        <p:nvSpPr>
          <p:cNvPr id="7" name="円形吹き出し 6"/>
          <p:cNvSpPr/>
          <p:nvPr/>
        </p:nvSpPr>
        <p:spPr>
          <a:xfrm>
            <a:off x="1677905" y="5992050"/>
            <a:ext cx="7096140" cy="843907"/>
          </a:xfrm>
          <a:prstGeom prst="wedgeEllipseCallout">
            <a:avLst>
              <a:gd name="adj1" fmla="val -31869"/>
              <a:gd name="adj2" fmla="val -588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2000" b="1" dirty="0" smtClean="0">
                <a:solidFill>
                  <a:schemeClr val="tx1"/>
                </a:solidFill>
              </a:rPr>
              <a:t>オープンリダイレクト対策としてパスの妥当性チェック</a:t>
            </a:r>
            <a:r>
              <a:rPr lang="ja-JP" altLang="en-US" sz="2000" b="1" dirty="0" smtClean="0">
                <a:solidFill>
                  <a:schemeClr val="tx1"/>
                </a:solidFill>
              </a:rPr>
              <a:t>は必須。</a:t>
            </a:r>
            <a:endParaRPr lang="en-US" altLang="ja-JP" sz="2000" b="1" dirty="0" smtClean="0">
              <a:solidFill>
                <a:schemeClr val="tx1"/>
              </a:solidFill>
            </a:endParaRPr>
          </a:p>
        </p:txBody>
      </p:sp>
      <p:sp>
        <p:nvSpPr>
          <p:cNvPr id="8" name="円形吹き出し 7"/>
          <p:cNvSpPr/>
          <p:nvPr/>
        </p:nvSpPr>
        <p:spPr>
          <a:xfrm>
            <a:off x="3227637" y="4532193"/>
            <a:ext cx="5798714" cy="1142375"/>
          </a:xfrm>
          <a:prstGeom prst="wedgeEllipseCallout">
            <a:avLst>
              <a:gd name="adj1" fmla="val -11125"/>
              <a:gd name="adj2" fmla="val 897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サンプルでは、正規表現を使って</a:t>
            </a:r>
            <a:r>
              <a:rPr lang="en-US" altLang="ja-JP" sz="2000" b="1" dirty="0" smtClean="0"/>
              <a:t>”/” </a:t>
            </a:r>
            <a:r>
              <a:rPr lang="ja-JP" altLang="en-US" sz="2000" b="1" dirty="0" smtClean="0"/>
              <a:t>又は</a:t>
            </a:r>
            <a:r>
              <a:rPr lang="en-US" altLang="ja-JP" sz="2000" b="1" dirty="0" smtClean="0"/>
              <a:t> “/”</a:t>
            </a:r>
            <a:r>
              <a:rPr lang="en-US" altLang="ja-JP" sz="2000" b="1" dirty="0"/>
              <a:t> </a:t>
            </a:r>
            <a:r>
              <a:rPr lang="en-US" altLang="ja-JP" sz="2000" b="1" dirty="0" smtClean="0"/>
              <a:t>+ </a:t>
            </a:r>
            <a:r>
              <a:rPr lang="ja-JP" altLang="en-US" sz="2000" b="1" dirty="0" smtClean="0"/>
              <a:t>英字で始まるパスを許可してる。</a:t>
            </a:r>
            <a:r>
              <a:rPr lang="ja-JP" altLang="en-US" sz="2000" b="1" dirty="0" smtClean="0">
                <a:solidFill>
                  <a:schemeClr val="tx1"/>
                </a:solidFill>
              </a:rPr>
              <a:t>要件にあわせて実装。</a:t>
            </a:r>
            <a:endParaRPr lang="en-US" altLang="ja-JP" sz="2000" b="1" dirty="0" smtClean="0">
              <a:solidFill>
                <a:schemeClr val="tx1"/>
              </a:solidFill>
            </a:endParaRPr>
          </a:p>
        </p:txBody>
      </p:sp>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22</a:t>
            </a:fld>
            <a:endParaRPr kumimoji="1" lang="ja-JP" altLang="en-US"/>
          </a:p>
        </p:txBody>
      </p:sp>
    </p:spTree>
    <p:extLst>
      <p:ext uri="{BB962C8B-B14F-4D97-AF65-F5344CB8AC3E}">
        <p14:creationId xmlns:p14="http://schemas.microsoft.com/office/powerpoint/2010/main" val="132711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95258"/>
            <a:ext cx="8569151" cy="655260"/>
          </a:xfrm>
        </p:spPr>
        <p:txBody>
          <a:bodyPr>
            <a:noAutofit/>
          </a:bodyPr>
          <a:lstStyle/>
          <a:p>
            <a:r>
              <a:rPr lang="en-US" altLang="ja-JP" sz="4000" dirty="0" err="1" smtClean="0">
                <a:effectLst/>
              </a:rPr>
              <a:t>SharedFlowRequestDataValueProcessor</a:t>
            </a:r>
            <a:endParaRPr kumimoji="1" lang="ja-JP" altLang="en-US" sz="4000" dirty="0"/>
          </a:p>
        </p:txBody>
      </p:sp>
      <p:sp>
        <p:nvSpPr>
          <p:cNvPr id="3" name="正方形/長方形 2"/>
          <p:cNvSpPr/>
          <p:nvPr/>
        </p:nvSpPr>
        <p:spPr>
          <a:xfrm>
            <a:off x="850473" y="1273741"/>
            <a:ext cx="8175878" cy="3754874"/>
          </a:xfrm>
          <a:prstGeom prst="rect">
            <a:avLst/>
          </a:prstGeom>
        </p:spPr>
        <p:txBody>
          <a:bodyPr wrap="square">
            <a:spAutoFit/>
          </a:bodyPr>
          <a:lstStyle/>
          <a:p>
            <a:r>
              <a:rPr lang="en-US" altLang="ja-JP" sz="1400" dirty="0" smtClean="0"/>
              <a:t>@</a:t>
            </a:r>
            <a:r>
              <a:rPr lang="en-US" altLang="ja-JP" sz="1400" dirty="0"/>
              <a:t>Component</a:t>
            </a:r>
            <a:br>
              <a:rPr lang="en-US" altLang="ja-JP" sz="1400" dirty="0"/>
            </a:br>
            <a:r>
              <a:rPr lang="en-US" altLang="ja-JP" sz="1400" dirty="0"/>
              <a:t>public class </a:t>
            </a:r>
            <a:r>
              <a:rPr lang="en-US" altLang="ja-JP" sz="1400" dirty="0" err="1" smtClean="0"/>
              <a:t>SharedFlowRequestDataValueProcessor</a:t>
            </a:r>
            <a:r>
              <a:rPr lang="en-US" altLang="ja-JP" sz="1400" dirty="0" smtClean="0"/>
              <a:t> </a:t>
            </a:r>
            <a:r>
              <a:rPr lang="en-US" altLang="ja-JP" sz="1400" dirty="0"/>
              <a:t>extends </a:t>
            </a:r>
            <a:r>
              <a:rPr lang="en-US" altLang="ja-JP" sz="1400" dirty="0" err="1" smtClean="0"/>
              <a:t>RequestDataValueProcessorAdaptor</a:t>
            </a:r>
            <a:r>
              <a:rPr lang="en-US" altLang="ja-JP" sz="1400" dirty="0" smtClean="0"/>
              <a:t>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Inject</a:t>
            </a:r>
            <a:br>
              <a:rPr lang="en-US" altLang="ja-JP" sz="1400" dirty="0"/>
            </a:br>
            <a:r>
              <a:rPr lang="en-US" altLang="ja-JP" sz="1400" dirty="0"/>
              <a:t>    </a:t>
            </a:r>
            <a:r>
              <a:rPr lang="en-US" altLang="ja-JP" sz="1400" dirty="0" err="1" smtClean="0"/>
              <a:t>SharedFlowHelper</a:t>
            </a:r>
            <a:r>
              <a:rPr lang="en-US" altLang="ja-JP" sz="1400" dirty="0" smtClean="0"/>
              <a:t> </a:t>
            </a:r>
            <a:r>
              <a:rPr lang="en-US" altLang="ja-JP" sz="1400" dirty="0" err="1"/>
              <a:t>sharedFlowHelper</a:t>
            </a:r>
            <a:r>
              <a:rPr lang="en-US" altLang="ja-JP" sz="1400" dirty="0" smtClean="0"/>
              <a:t>;</a:t>
            </a:r>
            <a:br>
              <a:rPr lang="en-US" altLang="ja-JP" sz="1400" dirty="0" smtClean="0"/>
            </a:br>
            <a:r>
              <a:rPr lang="en-US" altLang="ja-JP" sz="1400" dirty="0" smtClean="0"/>
              <a:t/>
            </a:r>
            <a:br>
              <a:rPr lang="en-US" altLang="ja-JP" sz="1400" dirty="0" smtClean="0"/>
            </a:br>
            <a:r>
              <a:rPr lang="en-US" altLang="ja-JP" sz="1400" b="1" dirty="0" smtClean="0"/>
              <a:t>    </a:t>
            </a:r>
            <a:r>
              <a:rPr lang="en-US" altLang="ja-JP" sz="1400" b="1" dirty="0"/>
              <a:t>@Override</a:t>
            </a:r>
            <a:br>
              <a:rPr lang="en-US" altLang="ja-JP" sz="1400" b="1" dirty="0"/>
            </a:br>
            <a:r>
              <a:rPr lang="en-US" altLang="ja-JP" sz="1400" b="1" dirty="0"/>
              <a:t>    public </a:t>
            </a:r>
            <a:r>
              <a:rPr lang="en-US" altLang="ja-JP" sz="1400" b="1" dirty="0" smtClean="0"/>
              <a:t>Map&lt;String, String&gt; </a:t>
            </a:r>
            <a:r>
              <a:rPr lang="en-US" altLang="ja-JP" sz="1400" b="1" dirty="0" err="1" smtClean="0"/>
              <a:t>getExtraHiddenFields</a:t>
            </a:r>
            <a:r>
              <a:rPr lang="en-US" altLang="ja-JP" sz="1400" b="1" dirty="0" smtClean="0"/>
              <a:t>(</a:t>
            </a:r>
            <a:r>
              <a:rPr lang="en-US" altLang="ja-JP" sz="1400" b="1" dirty="0" err="1" smtClean="0"/>
              <a:t>HttpServletRequest</a:t>
            </a:r>
            <a:r>
              <a:rPr lang="en-US" altLang="ja-JP" sz="1400" b="1" dirty="0" smtClean="0"/>
              <a:t> request) {</a:t>
            </a:r>
            <a:br>
              <a:rPr lang="en-US" altLang="ja-JP" sz="1400" b="1" dirty="0" smtClean="0"/>
            </a:br>
            <a:r>
              <a:rPr lang="en-US" altLang="ja-JP" sz="1400" b="1" dirty="0" smtClean="0"/>
              <a:t>        Object model = </a:t>
            </a:r>
            <a:r>
              <a:rPr lang="en-US" altLang="ja-JP" sz="1400" b="1" dirty="0" err="1" smtClean="0"/>
              <a:t>request.getAttribute</a:t>
            </a:r>
            <a:r>
              <a:rPr lang="en-US" altLang="ja-JP" sz="1400" b="1" dirty="0" smtClean="0"/>
              <a:t>(</a:t>
            </a:r>
            <a:r>
              <a:rPr lang="en-US" altLang="ja-JP" sz="1400" b="1" dirty="0" err="1" smtClean="0"/>
              <a:t>SharedFlowPaths.</a:t>
            </a:r>
            <a:r>
              <a:rPr lang="en-US" altLang="ja-JP" sz="1400" b="1" i="1" dirty="0" err="1" smtClean="0"/>
              <a:t>MODEL_NAME</a:t>
            </a:r>
            <a:r>
              <a:rPr lang="en-US" altLang="ja-JP" sz="1400" b="1" dirty="0" smtClean="0"/>
              <a:t>);</a:t>
            </a:r>
            <a:br>
              <a:rPr lang="en-US" altLang="ja-JP" sz="1400" b="1" dirty="0" smtClean="0"/>
            </a:br>
            <a:r>
              <a:rPr lang="en-US" altLang="ja-JP" sz="1400" b="1" dirty="0" smtClean="0"/>
              <a:t>        </a:t>
            </a:r>
            <a:r>
              <a:rPr lang="en-US" altLang="ja-JP" sz="1400" b="1" dirty="0"/>
              <a:t>if </a:t>
            </a:r>
            <a:r>
              <a:rPr lang="en-US" altLang="ja-JP" sz="1400" b="1" dirty="0" smtClean="0"/>
              <a:t>(model == </a:t>
            </a:r>
            <a:r>
              <a:rPr lang="en-US" altLang="ja-JP" sz="1400" b="1" dirty="0"/>
              <a:t>null</a:t>
            </a:r>
            <a:r>
              <a:rPr lang="en-US" altLang="ja-JP" sz="1400" b="1" dirty="0" smtClean="0"/>
              <a:t>) {</a:t>
            </a:r>
            <a:br>
              <a:rPr lang="en-US" altLang="ja-JP" sz="1400" b="1" dirty="0" smtClean="0"/>
            </a:br>
            <a:r>
              <a:rPr lang="en-US" altLang="ja-JP" sz="1400" b="1" dirty="0" smtClean="0"/>
              <a:t>            </a:t>
            </a:r>
            <a:r>
              <a:rPr lang="en-US" altLang="ja-JP" sz="1400" b="1" dirty="0"/>
              <a:t>return null</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err="1" smtClean="0"/>
              <a:t>SharedFlowPaths</a:t>
            </a:r>
            <a:r>
              <a:rPr lang="en-US" altLang="ja-JP" sz="1400" b="1" dirty="0" smtClean="0"/>
              <a:t> </a:t>
            </a:r>
            <a:r>
              <a:rPr lang="en-US" altLang="ja-JP" sz="1400" b="1" dirty="0" err="1" smtClean="0"/>
              <a:t>flowPaths</a:t>
            </a:r>
            <a:r>
              <a:rPr lang="en-US" altLang="ja-JP" sz="1400" b="1" dirty="0" smtClean="0"/>
              <a:t> = </a:t>
            </a:r>
            <a:r>
              <a:rPr lang="en-US" altLang="ja-JP" sz="1400" b="1" dirty="0" err="1" smtClean="0"/>
              <a:t>SharedFlowPaths.</a:t>
            </a:r>
            <a:r>
              <a:rPr lang="en-US" altLang="ja-JP" sz="1400" b="1" dirty="0" err="1"/>
              <a:t>class</a:t>
            </a:r>
            <a:r>
              <a:rPr lang="en-US" altLang="ja-JP" sz="1400" b="1" dirty="0" err="1" smtClean="0"/>
              <a:t>.cast</a:t>
            </a:r>
            <a:r>
              <a:rPr lang="en-US" altLang="ja-JP" sz="1400" b="1" dirty="0" smtClean="0"/>
              <a:t>(model);</a:t>
            </a:r>
            <a:br>
              <a:rPr lang="en-US" altLang="ja-JP" sz="1400" b="1" dirty="0" smtClean="0"/>
            </a:br>
            <a:r>
              <a:rPr lang="en-US" altLang="ja-JP" sz="1400" b="1" dirty="0" smtClean="0"/>
              <a:t>        </a:t>
            </a:r>
            <a:r>
              <a:rPr lang="en-US" altLang="ja-JP" sz="1400" b="1" dirty="0"/>
              <a:t>return </a:t>
            </a:r>
            <a:r>
              <a:rPr lang="en-US" altLang="ja-JP" sz="1400" b="1" dirty="0" err="1"/>
              <a:t>sharedFlowHelper</a:t>
            </a:r>
            <a:r>
              <a:rPr lang="en-US" altLang="ja-JP" sz="1400" b="1" dirty="0" err="1" smtClean="0"/>
              <a:t>.toAttributes</a:t>
            </a:r>
            <a:r>
              <a:rPr lang="en-US" altLang="ja-JP" sz="1400" b="1" dirty="0" smtClean="0"/>
              <a:t>(</a:t>
            </a:r>
            <a:r>
              <a:rPr lang="en-US" altLang="ja-JP" sz="1400" b="1" dirty="0" err="1" smtClean="0"/>
              <a:t>flowPaths</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dirty="0" smtClean="0"/>
              <a:t/>
            </a:r>
            <a:br>
              <a:rPr lang="en-US" altLang="ja-JP" sz="1400" dirty="0" smtClean="0"/>
            </a:br>
            <a:r>
              <a:rPr lang="en-US" altLang="ja-JP" sz="1400" dirty="0" smtClean="0"/>
              <a:t>}</a:t>
            </a:r>
            <a:endParaRPr lang="en-US" altLang="ja-JP" sz="1400" dirty="0"/>
          </a:p>
        </p:txBody>
      </p:sp>
      <p:sp>
        <p:nvSpPr>
          <p:cNvPr id="4" name="円形吹き出し 3"/>
          <p:cNvSpPr/>
          <p:nvPr/>
        </p:nvSpPr>
        <p:spPr>
          <a:xfrm>
            <a:off x="2364766" y="4633995"/>
            <a:ext cx="4367227" cy="1662159"/>
          </a:xfrm>
          <a:prstGeom prst="wedgeEllipseCallout">
            <a:avLst>
              <a:gd name="adj1" fmla="val -30340"/>
              <a:gd name="adj2" fmla="val -641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サンプルでは、</a:t>
            </a:r>
            <a:r>
              <a:rPr lang="en-US" altLang="ja-JP" sz="2000" b="1" dirty="0" smtClean="0"/>
              <a:t>Dozer</a:t>
            </a:r>
            <a:r>
              <a:rPr lang="ja-JP" altLang="en-US" sz="2000" b="1" dirty="0" smtClean="0"/>
              <a:t>を使って</a:t>
            </a:r>
            <a:r>
              <a:rPr lang="en-US" altLang="ja-JP" sz="2000" b="1" dirty="0" smtClean="0"/>
              <a:t>JavaBean</a:t>
            </a:r>
            <a:r>
              <a:rPr lang="ja-JP" altLang="en-US" sz="2000" b="1" dirty="0" smtClean="0"/>
              <a:t>を</a:t>
            </a:r>
            <a:r>
              <a:rPr lang="en-US" altLang="ja-JP" sz="2000" b="1" dirty="0" smtClean="0"/>
              <a:t>Map</a:t>
            </a:r>
            <a:r>
              <a:rPr lang="ja-JP" altLang="en-US" sz="2000" b="1" dirty="0" smtClean="0"/>
              <a:t>へ変換し、</a:t>
            </a:r>
            <a:r>
              <a:rPr lang="en-US" altLang="ja-JP" sz="2000" b="1" dirty="0" smtClean="0"/>
              <a:t>hidden</a:t>
            </a:r>
            <a:r>
              <a:rPr lang="ja-JP" altLang="en-US" sz="2000" b="1" dirty="0" smtClean="0"/>
              <a:t>に埋め込む。</a:t>
            </a:r>
            <a:endParaRPr lang="en-US" altLang="ja-JP" sz="2000" b="1" dirty="0" smtClean="0"/>
          </a:p>
        </p:txBody>
      </p:sp>
      <p:sp>
        <p:nvSpPr>
          <p:cNvPr id="5" name="円形吹き出し 4"/>
          <p:cNvSpPr/>
          <p:nvPr/>
        </p:nvSpPr>
        <p:spPr>
          <a:xfrm>
            <a:off x="5454367" y="1273741"/>
            <a:ext cx="3571984" cy="1564952"/>
          </a:xfrm>
          <a:prstGeom prst="wedgeEllipseCallout">
            <a:avLst>
              <a:gd name="adj1" fmla="val -38267"/>
              <a:gd name="adj2" fmla="val 623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effectLst/>
              </a:rPr>
              <a:t>@</a:t>
            </a:r>
            <a:r>
              <a:rPr lang="en-US" altLang="ja-JP" sz="2000" b="1" dirty="0" err="1" smtClean="0">
                <a:effectLst/>
              </a:rPr>
              <a:t>ModelAttribute</a:t>
            </a:r>
            <a:r>
              <a:rPr lang="ja-JP" altLang="en-US" sz="2000" b="1" dirty="0" smtClean="0">
                <a:effectLst/>
              </a:rPr>
              <a:t>メソッド</a:t>
            </a:r>
            <a:r>
              <a:rPr lang="ja-JP" altLang="en-US" sz="2000" b="1" dirty="0" smtClean="0"/>
              <a:t>で</a:t>
            </a:r>
            <a:r>
              <a:rPr lang="en-US" altLang="ja-JP" sz="2000" b="1" dirty="0" smtClean="0"/>
              <a:t>Model(</a:t>
            </a:r>
            <a:r>
              <a:rPr lang="ja-JP" altLang="en-US" sz="2000" b="1" dirty="0" smtClean="0"/>
              <a:t>リクエストスコープ</a:t>
            </a:r>
            <a:r>
              <a:rPr lang="en-US" altLang="ja-JP" sz="2000" b="1" dirty="0" smtClean="0"/>
              <a:t>)</a:t>
            </a:r>
            <a:r>
              <a:rPr lang="ja-JP" altLang="en-US" sz="2000" b="1" dirty="0" smtClean="0"/>
              <a:t>に格納した</a:t>
            </a:r>
            <a:r>
              <a:rPr lang="en-US" altLang="ja-JP" sz="2000" b="1" dirty="0" smtClean="0"/>
              <a:t>JavaBean</a:t>
            </a:r>
            <a:r>
              <a:rPr lang="ja-JP" altLang="en-US" sz="2000" b="1" dirty="0" smtClean="0"/>
              <a:t>を取得</a:t>
            </a:r>
            <a:endParaRPr lang="en-US" altLang="ja-JP" sz="2000" b="1" dirty="0" smtClean="0"/>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23</a:t>
            </a:fld>
            <a:endParaRPr kumimoji="1" lang="ja-JP" altLang="en-US"/>
          </a:p>
        </p:txBody>
      </p:sp>
    </p:spTree>
    <p:extLst>
      <p:ext uri="{BB962C8B-B14F-4D97-AF65-F5344CB8AC3E}">
        <p14:creationId xmlns:p14="http://schemas.microsoft.com/office/powerpoint/2010/main" val="166427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SharedFlowHelper</a:t>
            </a:r>
            <a:endParaRPr kumimoji="1" lang="ja-JP" altLang="en-US" sz="4000" dirty="0"/>
          </a:p>
        </p:txBody>
      </p:sp>
      <p:sp>
        <p:nvSpPr>
          <p:cNvPr id="3" name="正方形/長方形 2"/>
          <p:cNvSpPr/>
          <p:nvPr/>
        </p:nvSpPr>
        <p:spPr>
          <a:xfrm>
            <a:off x="850473" y="1273741"/>
            <a:ext cx="8175878" cy="4893647"/>
          </a:xfrm>
          <a:prstGeom prst="rect">
            <a:avLst/>
          </a:prstGeom>
        </p:spPr>
        <p:txBody>
          <a:bodyPr wrap="square">
            <a:spAutoFit/>
          </a:bodyPr>
          <a:lstStyle/>
          <a:p>
            <a:r>
              <a:rPr lang="en-US" altLang="ja-JP" sz="1400" dirty="0"/>
              <a:t>@Component</a:t>
            </a:r>
            <a:br>
              <a:rPr lang="en-US" altLang="ja-JP" sz="1400" dirty="0"/>
            </a:br>
            <a:r>
              <a:rPr lang="en-US" altLang="ja-JP" sz="1400" dirty="0"/>
              <a:t>public class </a:t>
            </a:r>
            <a:r>
              <a:rPr lang="en-US" altLang="ja-JP" sz="1400" dirty="0" err="1" smtClean="0"/>
              <a:t>SharedFlowHelper</a:t>
            </a:r>
            <a:r>
              <a:rPr lang="en-US" altLang="ja-JP" sz="1400" dirty="0" smtClean="0"/>
              <a:t>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@Inject</a:t>
            </a:r>
            <a:br>
              <a:rPr lang="en-US" altLang="ja-JP" sz="1400" dirty="0"/>
            </a:br>
            <a:r>
              <a:rPr lang="en-US" altLang="ja-JP" sz="1400" dirty="0"/>
              <a:t>    </a:t>
            </a:r>
            <a:r>
              <a:rPr lang="en-US" altLang="ja-JP" sz="1400" dirty="0" smtClean="0"/>
              <a:t>Mapper </a:t>
            </a:r>
            <a:r>
              <a:rPr lang="en-US" altLang="ja-JP" sz="1400" dirty="0" err="1"/>
              <a:t>beanMapper</a:t>
            </a:r>
            <a:r>
              <a:rPr lang="en-US" altLang="ja-JP" sz="1400" dirty="0" smtClean="0"/>
              <a:t>;</a:t>
            </a:r>
            <a:br>
              <a:rPr lang="en-US" altLang="ja-JP" sz="1400" dirty="0" smtClean="0"/>
            </a:br>
            <a:r>
              <a:rPr lang="en-US" altLang="ja-JP" sz="1400" dirty="0"/>
              <a:t> </a:t>
            </a:r>
            <a:r>
              <a:rPr lang="en-US" altLang="ja-JP" sz="1400" dirty="0" smtClean="0"/>
              <a:t>   // …</a:t>
            </a:r>
            <a:br>
              <a:rPr lang="en-US" altLang="ja-JP" sz="1400" dirty="0" smtClean="0"/>
            </a:br>
            <a:r>
              <a:rPr lang="en-US" altLang="ja-JP" sz="1400" b="1" dirty="0" smtClean="0"/>
              <a:t>    </a:t>
            </a:r>
            <a:r>
              <a:rPr lang="en-US" altLang="ja-JP" sz="1400" b="1" dirty="0"/>
              <a:t>public </a:t>
            </a:r>
            <a:r>
              <a:rPr lang="en-US" altLang="ja-JP" sz="1400" b="1" dirty="0" err="1" smtClean="0"/>
              <a:t>SharedFlowPaths</a:t>
            </a:r>
            <a:r>
              <a:rPr lang="en-US" altLang="ja-JP" sz="1400" b="1" dirty="0" smtClean="0"/>
              <a:t> </a:t>
            </a:r>
            <a:r>
              <a:rPr lang="en-US" altLang="ja-JP" sz="1400" b="1" dirty="0" err="1" smtClean="0"/>
              <a:t>constructSharedFlowPaths</a:t>
            </a:r>
            <a:r>
              <a:rPr lang="en-US" altLang="ja-JP" sz="1400" b="1" dirty="0" smtClean="0"/>
              <a:t>(</a:t>
            </a:r>
            <a:r>
              <a:rPr lang="en-US" altLang="ja-JP" sz="1400" b="1" dirty="0" err="1" smtClean="0"/>
              <a:t>SharedFlowPaths</a:t>
            </a:r>
            <a:r>
              <a:rPr lang="en-US" altLang="ja-JP" sz="1400" b="1" dirty="0" smtClean="0"/>
              <a:t> </a:t>
            </a:r>
            <a:r>
              <a:rPr lang="en-US" altLang="ja-JP" sz="1400" b="1" dirty="0" err="1" smtClean="0"/>
              <a:t>requestedSharedFlowPaths</a:t>
            </a: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a:t>
            </a:r>
            <a:r>
              <a:rPr lang="en-US" altLang="ja-JP" sz="1400" b="1" dirty="0" err="1" smtClean="0"/>
              <a:t>requestedSharedFlowPaths</a:t>
            </a:r>
            <a:r>
              <a:rPr lang="en-US" altLang="ja-JP" sz="1400" b="1" dirty="0" smtClean="0"/>
              <a:t> == </a:t>
            </a:r>
            <a:r>
              <a:rPr lang="en-US" altLang="ja-JP" sz="1400" b="1" dirty="0"/>
              <a:t>null </a:t>
            </a:r>
            <a:r>
              <a:rPr lang="en-US" altLang="ja-JP" sz="1400" b="1" dirty="0" smtClean="0"/>
              <a:t>|| </a:t>
            </a:r>
            <a:r>
              <a:rPr lang="en-US" altLang="ja-JP" sz="1400" b="1" dirty="0" err="1" smtClean="0"/>
              <a:t>requestedSharedFlowPaths.isEmpty</a:t>
            </a:r>
            <a:r>
              <a:rPr lang="en-US" altLang="ja-JP" sz="1400" b="1" dirty="0" smtClean="0"/>
              <a:t>()) {</a:t>
            </a:r>
            <a:br>
              <a:rPr lang="en-US" altLang="ja-JP" sz="1400" b="1" dirty="0" smtClean="0"/>
            </a:br>
            <a:r>
              <a:rPr lang="en-US" altLang="ja-JP" sz="1400" b="1" dirty="0" smtClean="0"/>
              <a:t>            </a:t>
            </a:r>
            <a:r>
              <a:rPr lang="en-US" altLang="ja-JP" sz="1400" b="1" dirty="0"/>
              <a:t>return null</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err="1" smtClean="0"/>
              <a:t>requestedSharedFlowPaths.validatePaths</a:t>
            </a:r>
            <a:r>
              <a:rPr lang="en-US" altLang="ja-JP" sz="1400" b="1" dirty="0" smtClean="0"/>
              <a:t>();</a:t>
            </a:r>
            <a:br>
              <a:rPr lang="en-US" altLang="ja-JP" sz="1400" b="1" dirty="0" smtClean="0"/>
            </a:br>
            <a:r>
              <a:rPr lang="en-US" altLang="ja-JP" sz="1400" b="1" dirty="0" smtClean="0"/>
              <a:t>        </a:t>
            </a:r>
            <a:r>
              <a:rPr lang="en-US" altLang="ja-JP" sz="1400" b="1" dirty="0" err="1" smtClean="0"/>
              <a:t>requestedSharedFlowPaths.finalizePaths</a:t>
            </a:r>
            <a:r>
              <a:rPr lang="en-US" altLang="ja-JP" sz="1400" b="1" dirty="0" smtClean="0"/>
              <a:t>();</a:t>
            </a:r>
            <a:br>
              <a:rPr lang="en-US" altLang="ja-JP" sz="1400" b="1" dirty="0" smtClean="0"/>
            </a:br>
            <a:r>
              <a:rPr lang="en-US" altLang="ja-JP" sz="1400" b="1" dirty="0" smtClean="0"/>
              <a:t>        </a:t>
            </a:r>
            <a:r>
              <a:rPr lang="en-US" altLang="ja-JP" sz="1400" b="1" dirty="0"/>
              <a:t>return </a:t>
            </a:r>
            <a:r>
              <a:rPr lang="en-US" altLang="ja-JP" sz="1400" b="1" dirty="0" err="1" smtClean="0"/>
              <a:t>requestedSharedFlowPaths</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r>
            <a:br>
              <a:rPr lang="en-US" altLang="ja-JP" sz="1400" b="1" dirty="0" smtClean="0"/>
            </a:br>
            <a:r>
              <a:rPr lang="en-US" altLang="ja-JP" sz="1400" dirty="0" smtClean="0"/>
              <a:t>    </a:t>
            </a:r>
            <a:r>
              <a:rPr lang="en-US" altLang="ja-JP" sz="1400" dirty="0"/>
              <a:t>@</a:t>
            </a:r>
            <a:r>
              <a:rPr lang="en-US" altLang="ja-JP" sz="1400" dirty="0" err="1"/>
              <a:t>SuppressWarnings</a:t>
            </a:r>
            <a:r>
              <a:rPr lang="en-US" altLang="ja-JP" sz="1400" dirty="0" smtClean="0"/>
              <a:t>(</a:t>
            </a:r>
            <a:r>
              <a:rPr lang="en-US" altLang="ja-JP" sz="1400" dirty="0"/>
              <a:t>"unchecked"</a:t>
            </a:r>
            <a:r>
              <a:rPr lang="en-US" altLang="ja-JP" sz="1400" dirty="0" smtClean="0"/>
              <a:t>)</a:t>
            </a:r>
            <a:br>
              <a:rPr lang="en-US" altLang="ja-JP" sz="1400" dirty="0" smtClean="0"/>
            </a:br>
            <a:r>
              <a:rPr lang="en-US" altLang="ja-JP" sz="1400" dirty="0" smtClean="0"/>
              <a:t>    Map&lt;String, String&gt; </a:t>
            </a:r>
            <a:r>
              <a:rPr lang="en-US" altLang="ja-JP" sz="1400" dirty="0" err="1" smtClean="0"/>
              <a:t>toAttributes</a:t>
            </a:r>
            <a:r>
              <a:rPr lang="en-US" altLang="ja-JP" sz="1400" dirty="0" smtClean="0"/>
              <a:t>(</a:t>
            </a:r>
            <a:r>
              <a:rPr lang="en-US" altLang="ja-JP" sz="1400" dirty="0" err="1" smtClean="0"/>
              <a:t>SharedFlowPaths</a:t>
            </a:r>
            <a:r>
              <a:rPr lang="en-US" altLang="ja-JP" sz="1400" dirty="0" smtClean="0"/>
              <a:t> </a:t>
            </a:r>
            <a:r>
              <a:rPr lang="en-US" altLang="ja-JP" sz="1400" dirty="0" err="1" smtClean="0"/>
              <a:t>sharedFlowPaths</a:t>
            </a:r>
            <a:r>
              <a:rPr lang="en-US" altLang="ja-JP" sz="1400" dirty="0" smtClean="0"/>
              <a:t>) {</a:t>
            </a:r>
            <a:br>
              <a:rPr lang="en-US" altLang="ja-JP" sz="1400" dirty="0" smtClean="0"/>
            </a:br>
            <a:r>
              <a:rPr lang="en-US" altLang="ja-JP" sz="1400" dirty="0" smtClean="0"/>
              <a:t>        </a:t>
            </a:r>
            <a:r>
              <a:rPr lang="en-US" altLang="ja-JP" sz="1400" i="1" dirty="0"/>
              <a:t>// For mapping roles, please refer to </a:t>
            </a:r>
            <a:r>
              <a:rPr lang="en-US" altLang="ja-JP" sz="1400" i="1" dirty="0" err="1"/>
              <a:t>classpath</a:t>
            </a:r>
            <a:r>
              <a:rPr lang="en-US" altLang="ja-JP" sz="1400" i="1" dirty="0"/>
              <a:t>:/META-INF/dozer</a:t>
            </a:r>
            <a:r>
              <a:rPr lang="en-US" altLang="ja-JP" sz="1400" i="1" dirty="0" smtClean="0"/>
              <a:t>/</a:t>
            </a:r>
            <a:r>
              <a:rPr lang="en-US" altLang="ja-JP" sz="1400" i="1" dirty="0" err="1"/>
              <a:t>sharedScreenFlow</a:t>
            </a:r>
            <a:r>
              <a:rPr lang="en-US" altLang="ja-JP" sz="1400" i="1" dirty="0" err="1" smtClean="0"/>
              <a:t>-</a:t>
            </a:r>
            <a:r>
              <a:rPr lang="en-US" altLang="ja-JP" sz="1400" i="1" dirty="0" err="1"/>
              <a:t>mapping.xml</a:t>
            </a:r>
            <a:r>
              <a:rPr lang="en-US" altLang="ja-JP" sz="1400" i="1" dirty="0"/>
              <a:t/>
            </a:r>
            <a:br>
              <a:rPr lang="en-US" altLang="ja-JP" sz="1400" i="1" dirty="0"/>
            </a:br>
            <a:r>
              <a:rPr lang="en-US" altLang="ja-JP" sz="1400" i="1" dirty="0"/>
              <a:t>        </a:t>
            </a:r>
            <a:r>
              <a:rPr lang="en-US" altLang="ja-JP" sz="1400" dirty="0"/>
              <a:t>return </a:t>
            </a:r>
            <a:r>
              <a:rPr lang="en-US" altLang="ja-JP" sz="1400" dirty="0" err="1"/>
              <a:t>beanMapper</a:t>
            </a:r>
            <a:r>
              <a:rPr lang="en-US" altLang="ja-JP" sz="1400" dirty="0" err="1" smtClean="0"/>
              <a:t>.map</a:t>
            </a:r>
            <a:r>
              <a:rPr lang="en-US" altLang="ja-JP" sz="1400" dirty="0" smtClean="0"/>
              <a:t>(</a:t>
            </a:r>
            <a:r>
              <a:rPr lang="en-US" altLang="ja-JP" sz="1400" dirty="0" err="1" smtClean="0"/>
              <a:t>sharedFlowPaths</a:t>
            </a:r>
            <a:r>
              <a:rPr lang="en-US" altLang="ja-JP" sz="1400" dirty="0" smtClean="0"/>
              <a:t>, </a:t>
            </a:r>
            <a:r>
              <a:rPr lang="en-US" altLang="ja-JP" sz="1400" dirty="0" err="1" smtClean="0"/>
              <a:t>Map.</a:t>
            </a:r>
            <a:r>
              <a:rPr lang="en-US" altLang="ja-JP" sz="1400" dirty="0" err="1"/>
              <a:t>class</a:t>
            </a:r>
            <a:r>
              <a:rPr lang="en-US" altLang="ja-JP" sz="1400" dirty="0" smtClean="0"/>
              <a:t>);</a:t>
            </a:r>
            <a:br>
              <a:rPr lang="en-US" altLang="ja-JP" sz="1400" dirty="0" smtClean="0"/>
            </a:br>
            <a:r>
              <a:rPr lang="en-US" altLang="ja-JP" sz="1400" dirty="0" smtClean="0"/>
              <a:t>    }</a:t>
            </a:r>
            <a:br>
              <a:rPr lang="en-US" altLang="ja-JP" sz="1400" dirty="0" smtClean="0"/>
            </a:br>
            <a:r>
              <a:rPr lang="en-US" altLang="ja-JP" sz="1400" dirty="0" smtClean="0"/>
              <a:t>    // …</a:t>
            </a:r>
            <a:br>
              <a:rPr lang="en-US" altLang="ja-JP" sz="1400" dirty="0" smtClean="0"/>
            </a:br>
            <a:r>
              <a:rPr lang="en-US" altLang="ja-JP" sz="1400" dirty="0" smtClean="0"/>
              <a:t>}</a:t>
            </a:r>
            <a:endParaRPr lang="en-US" altLang="ja-JP" sz="1400" dirty="0"/>
          </a:p>
        </p:txBody>
      </p:sp>
      <p:sp>
        <p:nvSpPr>
          <p:cNvPr id="5" name="円形吹き出し 4"/>
          <p:cNvSpPr/>
          <p:nvPr/>
        </p:nvSpPr>
        <p:spPr>
          <a:xfrm>
            <a:off x="5057019" y="3110788"/>
            <a:ext cx="3969331" cy="2469983"/>
          </a:xfrm>
          <a:prstGeom prst="wedgeEllipseCallout">
            <a:avLst>
              <a:gd name="adj1" fmla="val -64471"/>
              <a:gd name="adj2" fmla="val -614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a:t>
            </a:r>
            <a:r>
              <a:rPr lang="en-US" altLang="ja-JP" sz="2000" b="1" dirty="0" err="1" smtClean="0"/>
              <a:t>ModelAttribute</a:t>
            </a:r>
            <a:r>
              <a:rPr lang="ja-JP" altLang="en-US" sz="2000" b="1" dirty="0" smtClean="0"/>
              <a:t>メソッドから呼び出すために用意した共通メソッド。</a:t>
            </a:r>
            <a:endParaRPr lang="en-US" altLang="ja-JP" sz="2000" b="1" dirty="0" smtClean="0"/>
          </a:p>
          <a:p>
            <a:pPr algn="ctr"/>
            <a:r>
              <a:rPr lang="ja-JP" altLang="en-US" sz="2000" b="1" dirty="0" smtClean="0"/>
              <a:t>共通フローの</a:t>
            </a:r>
            <a:r>
              <a:rPr lang="en-US" altLang="ja-JP" sz="2000" b="1" dirty="0" smtClean="0"/>
              <a:t>Controller</a:t>
            </a:r>
            <a:r>
              <a:rPr lang="ja-JP" altLang="en-US" sz="2000" b="1" dirty="0" smtClean="0"/>
              <a:t>では、このメソッドを呼び出すだけでよい。</a:t>
            </a:r>
            <a:endParaRPr lang="en-US" altLang="ja-JP" sz="2000" b="1" dirty="0" smtClean="0"/>
          </a:p>
        </p:txBody>
      </p:sp>
      <p:sp>
        <p:nvSpPr>
          <p:cNvPr id="8" name="スライド番号プレースホルダー 7"/>
          <p:cNvSpPr>
            <a:spLocks noGrp="1"/>
          </p:cNvSpPr>
          <p:nvPr>
            <p:ph type="sldNum" sz="quarter" idx="12"/>
          </p:nvPr>
        </p:nvSpPr>
        <p:spPr/>
        <p:txBody>
          <a:bodyPr/>
          <a:lstStyle/>
          <a:p>
            <a:fld id="{DCAA2283-24CF-364F-ADE2-901D98862314}" type="slidenum">
              <a:rPr kumimoji="1" lang="ja-JP" altLang="en-US" smtClean="0"/>
              <a:t>24</a:t>
            </a:fld>
            <a:endParaRPr kumimoji="1" lang="ja-JP" altLang="en-US"/>
          </a:p>
        </p:txBody>
      </p:sp>
    </p:spTree>
    <p:extLst>
      <p:ext uri="{BB962C8B-B14F-4D97-AF65-F5344CB8AC3E}">
        <p14:creationId xmlns:p14="http://schemas.microsoft.com/office/powerpoint/2010/main" val="4019838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sharedScreenFlow-mapping.xml</a:t>
            </a:r>
            <a:endParaRPr kumimoji="1" lang="ja-JP" altLang="en-US" sz="4000" dirty="0"/>
          </a:p>
        </p:txBody>
      </p:sp>
      <p:sp>
        <p:nvSpPr>
          <p:cNvPr id="3" name="正方形/長方形 2"/>
          <p:cNvSpPr/>
          <p:nvPr/>
        </p:nvSpPr>
        <p:spPr>
          <a:xfrm>
            <a:off x="850473" y="1273741"/>
            <a:ext cx="8175878" cy="3323987"/>
          </a:xfrm>
          <a:prstGeom prst="rect">
            <a:avLst/>
          </a:prstGeom>
        </p:spPr>
        <p:txBody>
          <a:bodyPr wrap="square">
            <a:spAutoFit/>
          </a:bodyPr>
          <a:lstStyle/>
          <a:p>
            <a:r>
              <a:rPr lang="en-US" altLang="ja-JP" sz="1400" i="1" dirty="0" smtClean="0">
                <a:effectLst/>
              </a:rPr>
              <a:t>&lt;?</a:t>
            </a:r>
            <a:r>
              <a:rPr lang="en-US" altLang="ja-JP" sz="1400" dirty="0"/>
              <a:t>xml version="1.0" encoding="UTF-8"</a:t>
            </a:r>
            <a:r>
              <a:rPr lang="en-US" altLang="ja-JP" sz="1400" i="1" dirty="0" smtClean="0">
                <a:effectLst/>
              </a:rPr>
              <a:t>?&gt;</a:t>
            </a:r>
            <a:br>
              <a:rPr lang="en-US" altLang="ja-JP" sz="1400" i="1" dirty="0" smtClean="0">
                <a:effectLst/>
              </a:rPr>
            </a:br>
            <a:r>
              <a:rPr lang="en-US" altLang="ja-JP" sz="1400" dirty="0" smtClean="0">
                <a:effectLst/>
              </a:rPr>
              <a:t>&lt;</a:t>
            </a:r>
            <a:r>
              <a:rPr lang="en-US" altLang="ja-JP" sz="1400" dirty="0"/>
              <a:t>mappings </a:t>
            </a:r>
            <a:r>
              <a:rPr lang="en-US" altLang="ja-JP" sz="1400" dirty="0" err="1"/>
              <a:t>xmlns</a:t>
            </a:r>
            <a:r>
              <a:rPr lang="en-US" altLang="ja-JP" sz="1400" dirty="0"/>
              <a:t>="http://</a:t>
            </a:r>
            <a:r>
              <a:rPr lang="en-US" altLang="ja-JP" sz="1400" dirty="0" err="1"/>
              <a:t>dozer.sourceforge.net</a:t>
            </a:r>
            <a:r>
              <a:rPr lang="en-US" altLang="ja-JP" sz="1400" dirty="0"/>
              <a:t>" </a:t>
            </a:r>
            <a:r>
              <a:rPr lang="en-US" altLang="ja-JP" sz="1400" dirty="0" err="1"/>
              <a:t>xmlns:xsi</a:t>
            </a:r>
            <a:r>
              <a:rPr lang="en-US" altLang="ja-JP" sz="1400" dirty="0"/>
              <a:t>="http://www.w3.org/2001/</a:t>
            </a:r>
            <a:r>
              <a:rPr lang="en-US" altLang="ja-JP" sz="1400" dirty="0" err="1"/>
              <a:t>XMLSchema</a:t>
            </a:r>
            <a:r>
              <a:rPr lang="en-US" altLang="ja-JP" sz="1400" dirty="0"/>
              <a:t>-instance"</a:t>
            </a:r>
            <a:br>
              <a:rPr lang="en-US" altLang="ja-JP" sz="1400" dirty="0"/>
            </a:br>
            <a:r>
              <a:rPr lang="en-US" altLang="ja-JP" sz="1400" dirty="0"/>
              <a:t>          </a:t>
            </a:r>
            <a:r>
              <a:rPr lang="en-US" altLang="ja-JP" sz="1400" dirty="0" err="1"/>
              <a:t>xsi:schemaLocation</a:t>
            </a:r>
            <a:r>
              <a:rPr lang="en-US" altLang="ja-JP" sz="1400" dirty="0"/>
              <a:t>="http://</a:t>
            </a:r>
            <a:r>
              <a:rPr lang="en-US" altLang="ja-JP" sz="1400" dirty="0" err="1"/>
              <a:t>dozer.sourceforge.net</a:t>
            </a:r>
            <a:r>
              <a:rPr lang="en-US" altLang="ja-JP" sz="1400" dirty="0"/>
              <a:t/>
            </a:r>
            <a:br>
              <a:rPr lang="en-US" altLang="ja-JP" sz="1400" dirty="0"/>
            </a:br>
            <a:r>
              <a:rPr lang="en-US" altLang="ja-JP" sz="1400" dirty="0"/>
              <a:t>          http://</a:t>
            </a:r>
            <a:r>
              <a:rPr lang="en-US" altLang="ja-JP" sz="1400" dirty="0" err="1"/>
              <a:t>dozer.sourceforge.net</a:t>
            </a:r>
            <a:r>
              <a:rPr lang="en-US" altLang="ja-JP" sz="1400" dirty="0"/>
              <a:t>/schema/</a:t>
            </a:r>
            <a:r>
              <a:rPr lang="en-US" altLang="ja-JP" sz="1400" dirty="0" err="1"/>
              <a:t>beanmapping.xsd</a:t>
            </a:r>
            <a:r>
              <a:rPr lang="en-US" altLang="ja-JP" sz="1400" dirty="0"/>
              <a:t>"</a:t>
            </a:r>
            <a:r>
              <a:rPr lang="en-US" altLang="ja-JP" sz="1400" dirty="0" smtClean="0">
                <a:effectLst/>
              </a:rPr>
              <a:t>&gt;</a:t>
            </a:r>
            <a:r>
              <a:rPr lang="en-US" altLang="ja-JP" sz="1400" dirty="0" smtClean="0"/>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mapping </a:t>
            </a:r>
            <a:r>
              <a:rPr lang="en-US" altLang="ja-JP" sz="1400" b="1" dirty="0">
                <a:solidFill>
                  <a:srgbClr val="FF0000"/>
                </a:solidFill>
              </a:rPr>
              <a:t>map-null="false"</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class-a</a:t>
            </a:r>
            <a:r>
              <a:rPr lang="en-US" altLang="ja-JP" sz="1400" dirty="0" smtClean="0">
                <a:effectLst/>
              </a:rPr>
              <a:t>&gt;</a:t>
            </a:r>
            <a:r>
              <a:rPr lang="en-US" altLang="ja-JP" sz="1400" dirty="0" err="1" smtClean="0"/>
              <a:t>com.example</a:t>
            </a:r>
            <a:r>
              <a:rPr lang="en-US" altLang="ja-JP" sz="1400" dirty="0" err="1"/>
              <a:t>.</a:t>
            </a:r>
            <a:r>
              <a:rPr lang="en-US" altLang="ja-JP" sz="1400" dirty="0" err="1" smtClean="0"/>
              <a:t>app.share.DefaultSharedFlowPaths</a:t>
            </a:r>
            <a:r>
              <a:rPr lang="en-US" altLang="ja-JP" sz="1400" dirty="0" smtClean="0">
                <a:effectLst/>
              </a:rPr>
              <a:t>&lt;/</a:t>
            </a:r>
            <a:r>
              <a:rPr lang="en-US" altLang="ja-JP" sz="1400" dirty="0"/>
              <a:t>class-a</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class-b</a:t>
            </a:r>
            <a:r>
              <a:rPr lang="en-US" altLang="ja-JP" sz="1400" dirty="0" smtClean="0">
                <a:effectLst/>
              </a:rPr>
              <a:t>&gt;</a:t>
            </a:r>
            <a:r>
              <a:rPr lang="en-US" altLang="ja-JP" sz="1400" dirty="0" err="1" smtClean="0"/>
              <a:t>java.util.HashMap</a:t>
            </a:r>
            <a:r>
              <a:rPr lang="en-US" altLang="ja-JP" sz="1400" dirty="0" smtClean="0">
                <a:effectLst/>
              </a:rPr>
              <a:t>&lt;/</a:t>
            </a:r>
            <a:r>
              <a:rPr lang="en-US" altLang="ja-JP" sz="1400" dirty="0"/>
              <a:t>class-b</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b="1" dirty="0" smtClean="0">
                <a:effectLst/>
              </a:rPr>
              <a:t>&lt;</a:t>
            </a:r>
            <a:r>
              <a:rPr lang="en-US" altLang="ja-JP" sz="1400" b="1" dirty="0"/>
              <a:t>field-exclude</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a</a:t>
            </a:r>
            <a:r>
              <a:rPr lang="en-US" altLang="ja-JP" sz="1400" b="1" dirty="0" smtClean="0">
                <a:effectLst/>
              </a:rPr>
              <a:t>&gt;</a:t>
            </a:r>
            <a:r>
              <a:rPr lang="en-US" altLang="ja-JP" sz="1400" b="1" dirty="0" smtClean="0"/>
              <a:t>empty</a:t>
            </a:r>
            <a:r>
              <a:rPr lang="en-US" altLang="ja-JP" sz="1400" b="1" dirty="0" smtClean="0">
                <a:effectLst/>
              </a:rPr>
              <a:t>&lt;/</a:t>
            </a:r>
            <a:r>
              <a:rPr lang="en-US" altLang="ja-JP" sz="1400" b="1" dirty="0"/>
              <a:t>a</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b</a:t>
            </a:r>
            <a:r>
              <a:rPr lang="en-US" altLang="ja-JP" sz="1400" b="1" dirty="0" smtClean="0">
                <a:effectLst/>
              </a:rPr>
              <a:t>&gt;</a:t>
            </a:r>
            <a:r>
              <a:rPr lang="en-US" altLang="ja-JP" sz="1400" b="1" dirty="0" smtClean="0"/>
              <a:t>empty</a:t>
            </a:r>
            <a:r>
              <a:rPr lang="en-US" altLang="ja-JP" sz="1400" b="1" dirty="0" smtClean="0">
                <a:effectLst/>
              </a:rPr>
              <a:t>&lt;/</a:t>
            </a:r>
            <a:r>
              <a:rPr lang="en-US" altLang="ja-JP" sz="1400" b="1" dirty="0"/>
              <a:t>b</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field-exclude</a:t>
            </a:r>
            <a:r>
              <a:rPr lang="en-US" altLang="ja-JP" sz="1400" b="1" dirty="0" smtClean="0">
                <a:effectLst/>
              </a:rPr>
              <a:t>&gt;</a:t>
            </a:r>
            <a:r>
              <a:rPr lang="en-US" altLang="ja-JP" sz="1400" b="1" dirty="0" smtClean="0"/>
              <a:t/>
            </a:r>
            <a:br>
              <a:rPr lang="en-US" altLang="ja-JP" sz="1400" b="1" dirty="0" smtClean="0"/>
            </a:br>
            <a:r>
              <a:rPr lang="en-US" altLang="ja-JP" sz="1400" dirty="0" smtClean="0"/>
              <a:t>    </a:t>
            </a:r>
            <a:r>
              <a:rPr lang="en-US" altLang="ja-JP" sz="1400" dirty="0" smtClean="0">
                <a:effectLst/>
              </a:rPr>
              <a:t>&lt;/</a:t>
            </a:r>
            <a:r>
              <a:rPr lang="en-US" altLang="ja-JP" sz="1400" dirty="0"/>
              <a:t>mapping</a:t>
            </a:r>
            <a:r>
              <a:rPr lang="en-US" altLang="ja-JP" sz="1400" dirty="0" smtClean="0">
                <a:effectLst/>
              </a:rPr>
              <a:t>&gt;</a:t>
            </a:r>
            <a:r>
              <a:rPr lang="en-US" altLang="ja-JP" sz="1400" dirty="0" smtClean="0"/>
              <a:t/>
            </a:r>
            <a:br>
              <a:rPr lang="en-US" altLang="ja-JP" sz="1400" dirty="0" smtClean="0"/>
            </a:br>
            <a:r>
              <a:rPr lang="en-US" altLang="ja-JP" sz="1400" dirty="0" smtClean="0"/>
              <a:t/>
            </a:r>
            <a:br>
              <a:rPr lang="en-US" altLang="ja-JP" sz="1400" dirty="0" smtClean="0"/>
            </a:br>
            <a:r>
              <a:rPr lang="en-US" altLang="ja-JP" sz="1400" dirty="0" smtClean="0">
                <a:effectLst/>
              </a:rPr>
              <a:t>&lt;/</a:t>
            </a:r>
            <a:r>
              <a:rPr lang="en-US" altLang="ja-JP" sz="1400" dirty="0"/>
              <a:t>mappings</a:t>
            </a:r>
            <a:r>
              <a:rPr lang="en-US" altLang="ja-JP" sz="1400" dirty="0" smtClean="0">
                <a:effectLst/>
              </a:rPr>
              <a:t>&gt;</a:t>
            </a:r>
            <a:endParaRPr lang="en-US" altLang="ja-JP" sz="1400" dirty="0"/>
          </a:p>
        </p:txBody>
      </p:sp>
      <p:sp>
        <p:nvSpPr>
          <p:cNvPr id="5" name="円形吹き出し 4"/>
          <p:cNvSpPr/>
          <p:nvPr/>
        </p:nvSpPr>
        <p:spPr>
          <a:xfrm>
            <a:off x="3495636" y="2936022"/>
            <a:ext cx="2878073" cy="1444709"/>
          </a:xfrm>
          <a:prstGeom prst="wedgeEllipseCallout">
            <a:avLst>
              <a:gd name="adj1" fmla="val -68710"/>
              <a:gd name="adj2" fmla="val -741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値が</a:t>
            </a:r>
            <a:r>
              <a:rPr lang="en-US" altLang="ja-JP" sz="2000" b="1" dirty="0" smtClean="0"/>
              <a:t>null</a:t>
            </a:r>
            <a:r>
              <a:rPr lang="ja-JP" altLang="en-US" sz="2000" b="1" dirty="0" smtClean="0"/>
              <a:t>の場合に</a:t>
            </a:r>
            <a:r>
              <a:rPr lang="en-US" altLang="ja-JP" sz="2000" b="1" dirty="0" smtClean="0"/>
              <a:t>Map</a:t>
            </a:r>
            <a:r>
              <a:rPr lang="ja-JP" altLang="en-US" sz="2000" b="1" dirty="0" smtClean="0"/>
              <a:t>に格納しないための設定。</a:t>
            </a:r>
            <a:endParaRPr lang="en-US" altLang="ja-JP" sz="2000" b="1" dirty="0" smtClean="0"/>
          </a:p>
        </p:txBody>
      </p:sp>
      <p:sp>
        <p:nvSpPr>
          <p:cNvPr id="6" name="円形吹き出し 5"/>
          <p:cNvSpPr/>
          <p:nvPr/>
        </p:nvSpPr>
        <p:spPr>
          <a:xfrm>
            <a:off x="2762475" y="4380731"/>
            <a:ext cx="2878073" cy="1444709"/>
          </a:xfrm>
          <a:prstGeom prst="wedgeEllipseCallout">
            <a:avLst>
              <a:gd name="adj1" fmla="val -62637"/>
              <a:gd name="adj2" fmla="val -10882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err="1" smtClean="0"/>
              <a:t>isEmpty</a:t>
            </a:r>
            <a:r>
              <a:rPr lang="ja-JP" altLang="en-US" sz="2000" b="1" dirty="0" smtClean="0"/>
              <a:t>を変換しようとするので、変換対象から除外している。</a:t>
            </a:r>
            <a:endParaRPr lang="en-US" altLang="ja-JP" sz="2000" b="1"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25</a:t>
            </a:fld>
            <a:endParaRPr kumimoji="1" lang="ja-JP" altLang="en-US"/>
          </a:p>
        </p:txBody>
      </p:sp>
    </p:spTree>
    <p:extLst>
      <p:ext uri="{BB962C8B-B14F-4D97-AF65-F5344CB8AC3E}">
        <p14:creationId xmlns:p14="http://schemas.microsoft.com/office/powerpoint/2010/main" val="414077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サンプル</a:t>
            </a:r>
            <a:r>
              <a:rPr lang="ja-JP" altLang="en-US" sz="4000" dirty="0" smtClean="0"/>
              <a:t>の</a:t>
            </a:r>
            <a:r>
              <a:rPr lang="en-US" altLang="en-US" sz="4000" dirty="0" smtClean="0"/>
              <a:t>共通</a:t>
            </a:r>
            <a:r>
              <a:rPr lang="ja-JP" altLang="en-US" sz="4000" dirty="0" smtClean="0"/>
              <a:t>フロー</a:t>
            </a:r>
            <a:endParaRPr kumimoji="1" lang="ja-JP" altLang="en-US" sz="4000" dirty="0"/>
          </a:p>
        </p:txBody>
      </p:sp>
      <p:sp>
        <p:nvSpPr>
          <p:cNvPr id="5" name="正方形/長方形 4"/>
          <p:cNvSpPr/>
          <p:nvPr/>
        </p:nvSpPr>
        <p:spPr>
          <a:xfrm>
            <a:off x="675771" y="1427482"/>
            <a:ext cx="8305222" cy="2246769"/>
          </a:xfrm>
          <a:prstGeom prst="rect">
            <a:avLst/>
          </a:prstGeom>
        </p:spPr>
        <p:txBody>
          <a:bodyPr wrap="square">
            <a:spAutoFit/>
          </a:bodyPr>
          <a:lstStyle/>
          <a:p>
            <a:r>
              <a:rPr lang="ja-JP" altLang="en-US" sz="3600" dirty="0" smtClean="0"/>
              <a:t>共通フローのサンプルの解説を簡単に行っておきます。</a:t>
            </a:r>
            <a:endParaRPr lang="en-US" altLang="ja-JP" sz="3600" dirty="0" smtClean="0"/>
          </a:p>
          <a:p>
            <a:endParaRPr lang="en-US" altLang="ja-JP" sz="3600" dirty="0"/>
          </a:p>
          <a:p>
            <a:pPr marL="571500" indent="-571500">
              <a:buFont typeface="Arial"/>
              <a:buChar char="•"/>
            </a:pPr>
            <a:r>
              <a:rPr lang="en-US" altLang="ja-JP" sz="3200" dirty="0" err="1" smtClean="0">
                <a:effectLst/>
              </a:rPr>
              <a:t>StreetAddressController</a:t>
            </a:r>
            <a:endParaRPr lang="en-US" altLang="ja-JP" sz="3200" dirty="0" smtClean="0">
              <a:effectLst/>
            </a:endParaRPr>
          </a:p>
        </p:txBody>
      </p:sp>
      <p:sp>
        <p:nvSpPr>
          <p:cNvPr id="3" name="スライド番号プレースホルダー 2"/>
          <p:cNvSpPr>
            <a:spLocks noGrp="1"/>
          </p:cNvSpPr>
          <p:nvPr>
            <p:ph type="sldNum" sz="quarter" idx="12"/>
          </p:nvPr>
        </p:nvSpPr>
        <p:spPr/>
        <p:txBody>
          <a:bodyPr/>
          <a:lstStyle/>
          <a:p>
            <a:fld id="{DCAA2283-24CF-364F-ADE2-901D98862314}" type="slidenum">
              <a:rPr kumimoji="1" lang="ja-JP" altLang="en-US" smtClean="0"/>
              <a:t>26</a:t>
            </a:fld>
            <a:endParaRPr kumimoji="1" lang="ja-JP" altLang="en-US"/>
          </a:p>
        </p:txBody>
      </p:sp>
    </p:spTree>
    <p:extLst>
      <p:ext uri="{BB962C8B-B14F-4D97-AF65-F5344CB8AC3E}">
        <p14:creationId xmlns:p14="http://schemas.microsoft.com/office/powerpoint/2010/main" val="3804825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effectLst/>
              </a:rPr>
              <a:t>StreetAddressController</a:t>
            </a:r>
            <a:endParaRPr kumimoji="1" lang="ja-JP" altLang="en-US" sz="4000" dirty="0"/>
          </a:p>
        </p:txBody>
      </p:sp>
      <p:sp>
        <p:nvSpPr>
          <p:cNvPr id="3" name="正方形/長方形 2"/>
          <p:cNvSpPr/>
          <p:nvPr/>
        </p:nvSpPr>
        <p:spPr>
          <a:xfrm>
            <a:off x="850473" y="1273741"/>
            <a:ext cx="8175878" cy="2893100"/>
          </a:xfrm>
          <a:prstGeom prst="rect">
            <a:avLst/>
          </a:prstGeom>
        </p:spPr>
        <p:txBody>
          <a:bodyPr wrap="square">
            <a:spAutoFit/>
          </a:bodyPr>
          <a:lstStyle/>
          <a:p>
            <a:r>
              <a:rPr lang="en-US" altLang="ja-JP" sz="1400" dirty="0"/>
              <a:t>@</a:t>
            </a:r>
            <a:r>
              <a:rPr lang="en-US" altLang="ja-JP" sz="1400" dirty="0" err="1"/>
              <a:t>RequestMapping</a:t>
            </a:r>
            <a:r>
              <a:rPr lang="en-US" altLang="ja-JP" sz="1400" dirty="0" smtClean="0"/>
              <a:t>(</a:t>
            </a:r>
            <a:r>
              <a:rPr lang="en-US" altLang="ja-JP" sz="1400" dirty="0"/>
              <a:t>"share/</a:t>
            </a:r>
            <a:r>
              <a:rPr lang="en-US" altLang="ja-JP" sz="1400" dirty="0" err="1"/>
              <a:t>streetAddresses</a:t>
            </a:r>
            <a:r>
              <a:rPr lang="en-US" altLang="ja-JP" sz="1400" dirty="0"/>
              <a:t>"</a:t>
            </a:r>
            <a:r>
              <a:rPr lang="en-US" altLang="ja-JP" sz="1400" dirty="0" smtClean="0"/>
              <a:t>)</a:t>
            </a:r>
            <a:br>
              <a:rPr lang="en-US" altLang="ja-JP" sz="1400" dirty="0" smtClean="0"/>
            </a:br>
            <a:r>
              <a:rPr lang="en-US" altLang="ja-JP" sz="1400" dirty="0"/>
              <a:t>@Controller</a:t>
            </a:r>
            <a:br>
              <a:rPr lang="en-US" altLang="ja-JP" sz="1400" dirty="0"/>
            </a:br>
            <a:r>
              <a:rPr lang="en-US" altLang="ja-JP" sz="1400" dirty="0"/>
              <a:t>public class </a:t>
            </a:r>
            <a:r>
              <a:rPr lang="en-US" altLang="ja-JP" sz="1400" dirty="0" err="1" smtClean="0"/>
              <a:t>StreetAddressController</a:t>
            </a:r>
            <a:r>
              <a:rPr lang="en-US" altLang="ja-JP" sz="1400" dirty="0" smtClean="0"/>
              <a:t> {</a:t>
            </a:r>
            <a:br>
              <a:rPr lang="en-US" altLang="ja-JP" sz="1400" dirty="0" smtClean="0"/>
            </a:br>
            <a:r>
              <a:rPr lang="en-US" altLang="ja-JP" sz="1400" dirty="0" smtClean="0"/>
              <a:t>    // …</a:t>
            </a:r>
            <a:endParaRPr lang="en-US" altLang="ja-JP" sz="1400" dirty="0"/>
          </a:p>
          <a:p>
            <a:r>
              <a:rPr lang="en-US" altLang="ja-JP" sz="1400" dirty="0" smtClean="0"/>
              <a:t>    @</a:t>
            </a:r>
            <a:r>
              <a:rPr lang="en-US" altLang="ja-JP" sz="1400" dirty="0"/>
              <a:t>Inject</a:t>
            </a:r>
            <a:br>
              <a:rPr lang="en-US" altLang="ja-JP" sz="1400" dirty="0"/>
            </a:br>
            <a:r>
              <a:rPr lang="en-US" altLang="ja-JP" sz="1400" dirty="0"/>
              <a:t>    </a:t>
            </a:r>
            <a:r>
              <a:rPr lang="en-US" altLang="ja-JP" sz="1400" dirty="0" err="1" smtClean="0"/>
              <a:t>SharedFlowHelper</a:t>
            </a:r>
            <a:r>
              <a:rPr lang="en-US" altLang="ja-JP" sz="1400" dirty="0" smtClean="0"/>
              <a:t> </a:t>
            </a:r>
            <a:r>
              <a:rPr lang="en-US" altLang="ja-JP" sz="1400" dirty="0" err="1"/>
              <a:t>sharedFlowHelper</a:t>
            </a:r>
            <a:r>
              <a:rPr lang="en-US" altLang="ja-JP" sz="1400" dirty="0" smtClean="0"/>
              <a:t>;</a:t>
            </a:r>
            <a:endParaRPr lang="en-US" altLang="ja-JP" sz="1400" dirty="0"/>
          </a:p>
          <a:p>
            <a:r>
              <a:rPr lang="en-US" altLang="ja-JP" sz="1400" dirty="0" smtClean="0"/>
              <a:t>    // …</a:t>
            </a:r>
            <a:r>
              <a:rPr lang="en-US" altLang="ja-JP" sz="1400" dirty="0" smtClean="0"/>
              <a:t/>
            </a:r>
            <a:br>
              <a:rPr lang="en-US" altLang="ja-JP" sz="1400" dirty="0" smtClean="0"/>
            </a:br>
            <a:r>
              <a:rPr lang="en-US" altLang="ja-JP" sz="1400" b="1" dirty="0" smtClean="0"/>
              <a:t>   @</a:t>
            </a:r>
            <a:r>
              <a:rPr lang="en-US" altLang="ja-JP" sz="1400" b="1" dirty="0" err="1"/>
              <a:t>ModelAttribute</a:t>
            </a:r>
            <a:r>
              <a:rPr lang="en-US" altLang="ja-JP" sz="1400" b="1" dirty="0" smtClean="0"/>
              <a:t>(</a:t>
            </a:r>
            <a:r>
              <a:rPr lang="en-US" altLang="ja-JP" sz="1400" b="1" dirty="0" err="1" smtClean="0"/>
              <a:t>SharedFlowPaths.</a:t>
            </a:r>
            <a:r>
              <a:rPr lang="en-US" altLang="ja-JP" sz="1400" b="1" i="1" dirty="0" err="1"/>
              <a:t>MODEL_NAME</a:t>
            </a:r>
            <a:r>
              <a:rPr lang="en-US" altLang="ja-JP" sz="1400" b="1" dirty="0" smtClean="0"/>
              <a:t>)</a:t>
            </a:r>
            <a:br>
              <a:rPr lang="en-US" altLang="ja-JP" sz="1400" b="1" dirty="0" smtClean="0"/>
            </a:br>
            <a:r>
              <a:rPr lang="en-US" altLang="ja-JP" sz="1400" b="1" dirty="0" smtClean="0"/>
              <a:t>    </a:t>
            </a:r>
            <a:r>
              <a:rPr lang="en-US" altLang="ja-JP" sz="1400" b="1" dirty="0"/>
              <a:t>public </a:t>
            </a:r>
            <a:r>
              <a:rPr lang="en-US" altLang="ja-JP" sz="1400" b="1" dirty="0" err="1" smtClean="0"/>
              <a:t>SharedFlowPaths</a:t>
            </a:r>
            <a:r>
              <a:rPr lang="en-US" altLang="ja-JP" sz="1400" b="1" dirty="0" smtClean="0"/>
              <a:t> </a:t>
            </a:r>
            <a:r>
              <a:rPr lang="en-US" altLang="ja-JP" sz="1400" b="1" dirty="0" err="1" smtClean="0"/>
              <a:t>setupSharedFlowPaths</a:t>
            </a:r>
            <a:r>
              <a:rPr lang="en-US" altLang="ja-JP" sz="1400" b="1" dirty="0" smtClean="0"/>
              <a:t>(</a:t>
            </a:r>
            <a:r>
              <a:rPr lang="en-US" altLang="ja-JP" sz="1400" b="1" dirty="0" err="1" smtClean="0"/>
              <a:t>DefaultSharedFlowPaths</a:t>
            </a:r>
            <a:r>
              <a:rPr lang="en-US" altLang="ja-JP" sz="1400" b="1" dirty="0" smtClean="0"/>
              <a:t> </a:t>
            </a:r>
            <a:r>
              <a:rPr lang="en-US" altLang="ja-JP" sz="1400" b="1" dirty="0" err="1" smtClean="0"/>
              <a:t>requestedSharedFlowPaths</a:t>
            </a:r>
            <a:r>
              <a:rPr lang="en-US" altLang="ja-JP" sz="1400" b="1" dirty="0" smtClean="0"/>
              <a:t>) {</a:t>
            </a:r>
            <a:br>
              <a:rPr lang="en-US" altLang="ja-JP" sz="1400" b="1" dirty="0" smtClean="0"/>
            </a:br>
            <a:r>
              <a:rPr lang="en-US" altLang="ja-JP" sz="1400" b="1" dirty="0" smtClean="0"/>
              <a:t>        </a:t>
            </a:r>
            <a:r>
              <a:rPr lang="en-US" altLang="ja-JP" sz="1400" b="1" dirty="0"/>
              <a:t>return </a:t>
            </a:r>
            <a:r>
              <a:rPr lang="en-US" altLang="ja-JP" sz="1400" b="1" dirty="0" err="1"/>
              <a:t>sharedFlowHelper</a:t>
            </a:r>
            <a:r>
              <a:rPr lang="en-US" altLang="ja-JP" sz="1400" b="1" dirty="0" err="1" smtClean="0"/>
              <a:t>.constructSharedFlowPaths</a:t>
            </a:r>
            <a:r>
              <a:rPr lang="en-US" altLang="ja-JP" sz="1400" b="1" dirty="0" smtClean="0"/>
              <a:t>(</a:t>
            </a:r>
            <a:r>
              <a:rPr lang="en-US" altLang="ja-JP" sz="1400" b="1" dirty="0" err="1" smtClean="0"/>
              <a:t>requestedSharedFlowPaths</a:t>
            </a:r>
            <a:r>
              <a:rPr lang="en-US" altLang="ja-JP" sz="1400" b="1" dirty="0" smtClean="0"/>
              <a:t>);</a:t>
            </a:r>
            <a:br>
              <a:rPr lang="en-US" altLang="ja-JP" sz="1400" b="1" dirty="0" smtClean="0"/>
            </a:br>
            <a:r>
              <a:rPr lang="en-US" altLang="ja-JP" sz="1400" b="1" dirty="0" smtClean="0"/>
              <a:t>    }</a:t>
            </a:r>
          </a:p>
          <a:p>
            <a:r>
              <a:rPr lang="en-US" altLang="ja-JP" sz="1400" dirty="0"/>
              <a:t> </a:t>
            </a:r>
            <a:r>
              <a:rPr lang="en-US" altLang="ja-JP" sz="1400" dirty="0" smtClean="0"/>
              <a:t>   // …</a:t>
            </a:r>
          </a:p>
          <a:p>
            <a:r>
              <a:rPr lang="en-US" altLang="ja-JP" sz="1400" dirty="0" smtClean="0"/>
              <a:t>}</a:t>
            </a:r>
            <a:endParaRPr lang="en-US" altLang="ja-JP" sz="1400" dirty="0"/>
          </a:p>
        </p:txBody>
      </p:sp>
      <p:sp>
        <p:nvSpPr>
          <p:cNvPr id="5" name="円形吹き出し 4"/>
          <p:cNvSpPr/>
          <p:nvPr/>
        </p:nvSpPr>
        <p:spPr>
          <a:xfrm>
            <a:off x="2679987" y="3635082"/>
            <a:ext cx="5802755" cy="2819505"/>
          </a:xfrm>
          <a:prstGeom prst="wedgeEllipseCallout">
            <a:avLst>
              <a:gd name="adj1" fmla="val -43335"/>
              <a:gd name="adj2" fmla="val -5389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a:t>
            </a:r>
            <a:r>
              <a:rPr lang="en-US" altLang="ja-JP" sz="2000" b="1" dirty="0" err="1" smtClean="0"/>
              <a:t>ModelAttribute</a:t>
            </a:r>
            <a:r>
              <a:rPr lang="ja-JP" altLang="en-US" sz="2000" b="1" dirty="0" smtClean="0"/>
              <a:t>メソッドを用意して、リクエストパラメータから取得したパス情報</a:t>
            </a:r>
            <a:r>
              <a:rPr lang="en-US" altLang="ja-JP" sz="2000" b="1" dirty="0" smtClean="0"/>
              <a:t>(</a:t>
            </a:r>
            <a:r>
              <a:rPr lang="en-US" altLang="ja-JP" sz="2000" b="1" dirty="0" err="1" smtClean="0"/>
              <a:t>SharedFlowPaths</a:t>
            </a:r>
            <a:r>
              <a:rPr lang="ja-JP" altLang="en-US" sz="2000" b="1" dirty="0" smtClean="0"/>
              <a:t>の実装クラス</a:t>
            </a:r>
            <a:r>
              <a:rPr lang="en-US" altLang="ja-JP" sz="2000" b="1" dirty="0" smtClean="0"/>
              <a:t>)</a:t>
            </a:r>
            <a:r>
              <a:rPr lang="ja-JP" altLang="en-US" sz="2000" b="1" dirty="0" smtClean="0"/>
              <a:t>を</a:t>
            </a:r>
            <a:r>
              <a:rPr lang="en-US" altLang="ja-JP" sz="2000" b="1" dirty="0" smtClean="0"/>
              <a:t>Model</a:t>
            </a:r>
            <a:r>
              <a:rPr lang="ja-JP" altLang="en-US" sz="2000" b="1" dirty="0" smtClean="0"/>
              <a:t>に格納する。サンプルでは、チェック処理などは</a:t>
            </a:r>
            <a:r>
              <a:rPr lang="en-US" altLang="ja-JP" sz="2000" b="1" dirty="0" smtClean="0"/>
              <a:t>Helper</a:t>
            </a:r>
            <a:r>
              <a:rPr lang="ja-JP" altLang="en-US" sz="2000" b="1" dirty="0" smtClean="0"/>
              <a:t>クラスに委譲している。</a:t>
            </a:r>
            <a:r>
              <a:rPr lang="en-US" altLang="ja-JP" sz="2000" b="1" dirty="0" smtClean="0"/>
              <a:t>Controller</a:t>
            </a:r>
            <a:r>
              <a:rPr lang="ja-JP" altLang="en-US" sz="2000" b="1" dirty="0" smtClean="0"/>
              <a:t>の実装で特殊なのはこれだけ。</a:t>
            </a:r>
            <a:endParaRPr lang="en-US" altLang="ja-JP" sz="2000" b="1" dirty="0" smtClean="0"/>
          </a:p>
        </p:txBody>
      </p:sp>
      <p:sp>
        <p:nvSpPr>
          <p:cNvPr id="6" name="円形吹き出し 5"/>
          <p:cNvSpPr/>
          <p:nvPr/>
        </p:nvSpPr>
        <p:spPr>
          <a:xfrm>
            <a:off x="4019981" y="1013627"/>
            <a:ext cx="4858933" cy="1852491"/>
          </a:xfrm>
          <a:prstGeom prst="wedgeEllipseCallout">
            <a:avLst>
              <a:gd name="adj1" fmla="val -44941"/>
              <a:gd name="adj2" fmla="val 446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Model</a:t>
            </a:r>
            <a:r>
              <a:rPr lang="ja-JP" altLang="en-US" sz="2000" b="1" dirty="0" smtClean="0"/>
              <a:t>に格納するインスタンスの実装クラスは共通フロー毎にバラバラでもよいが、モデル名は統一する。</a:t>
            </a:r>
            <a:endParaRPr lang="en-US" altLang="ja-JP" sz="2000" b="1"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27</a:t>
            </a:fld>
            <a:endParaRPr kumimoji="1" lang="ja-JP" altLang="en-US"/>
          </a:p>
        </p:txBody>
      </p:sp>
    </p:spTree>
    <p:extLst>
      <p:ext uri="{BB962C8B-B14F-4D97-AF65-F5344CB8AC3E}">
        <p14:creationId xmlns:p14="http://schemas.microsoft.com/office/powerpoint/2010/main" val="5968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共通</a:t>
            </a:r>
            <a:r>
              <a:rPr kumimoji="1" lang="ja-JP" altLang="en-US" sz="4000" dirty="0" smtClean="0"/>
              <a:t>画面フローのイメージ</a:t>
            </a:r>
            <a:endParaRPr kumimoji="1" lang="ja-JP" altLang="en-US" sz="4000" dirty="0"/>
          </a:p>
        </p:txBody>
      </p:sp>
      <p:pic>
        <p:nvPicPr>
          <p:cNvPr id="5" name="図 4"/>
          <p:cNvPicPr>
            <a:picLocks noChangeAspect="1"/>
          </p:cNvPicPr>
          <p:nvPr/>
        </p:nvPicPr>
        <p:blipFill>
          <a:blip r:embed="rId2"/>
          <a:stretch>
            <a:fillRect/>
          </a:stretch>
        </p:blipFill>
        <p:spPr>
          <a:xfrm>
            <a:off x="1407856" y="1168044"/>
            <a:ext cx="2852653" cy="2724731"/>
          </a:xfrm>
          <a:prstGeom prst="rect">
            <a:avLst/>
          </a:prstGeom>
        </p:spPr>
      </p:pic>
      <p:pic>
        <p:nvPicPr>
          <p:cNvPr id="6" name="図 5"/>
          <p:cNvPicPr>
            <a:picLocks noChangeAspect="1"/>
          </p:cNvPicPr>
          <p:nvPr/>
        </p:nvPicPr>
        <p:blipFill>
          <a:blip r:embed="rId3"/>
          <a:stretch>
            <a:fillRect/>
          </a:stretch>
        </p:blipFill>
        <p:spPr>
          <a:xfrm>
            <a:off x="1034552" y="4718180"/>
            <a:ext cx="2650814" cy="1820439"/>
          </a:xfrm>
          <a:prstGeom prst="rect">
            <a:avLst/>
          </a:prstGeom>
        </p:spPr>
      </p:pic>
      <p:pic>
        <p:nvPicPr>
          <p:cNvPr id="7" name="図 6"/>
          <p:cNvPicPr>
            <a:picLocks noChangeAspect="1"/>
          </p:cNvPicPr>
          <p:nvPr/>
        </p:nvPicPr>
        <p:blipFill>
          <a:blip r:embed="rId4"/>
          <a:stretch>
            <a:fillRect/>
          </a:stretch>
        </p:blipFill>
        <p:spPr>
          <a:xfrm>
            <a:off x="4385249" y="4644801"/>
            <a:ext cx="3994747" cy="1675763"/>
          </a:xfrm>
          <a:prstGeom prst="rect">
            <a:avLst/>
          </a:prstGeom>
        </p:spPr>
      </p:pic>
      <p:pic>
        <p:nvPicPr>
          <p:cNvPr id="8" name="図 7"/>
          <p:cNvPicPr>
            <a:picLocks noChangeAspect="1"/>
          </p:cNvPicPr>
          <p:nvPr/>
        </p:nvPicPr>
        <p:blipFill>
          <a:blip r:embed="rId5"/>
          <a:stretch>
            <a:fillRect/>
          </a:stretch>
        </p:blipFill>
        <p:spPr>
          <a:xfrm>
            <a:off x="5167669" y="1179667"/>
            <a:ext cx="2395868" cy="2551698"/>
          </a:xfrm>
          <a:prstGeom prst="rect">
            <a:avLst/>
          </a:prstGeom>
        </p:spPr>
      </p:pic>
      <p:sp>
        <p:nvSpPr>
          <p:cNvPr id="9" name="左右矢印 8"/>
          <p:cNvSpPr/>
          <p:nvPr/>
        </p:nvSpPr>
        <p:spPr>
          <a:xfrm>
            <a:off x="3670836" y="5409281"/>
            <a:ext cx="589673"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左右矢印 9"/>
          <p:cNvSpPr/>
          <p:nvPr/>
        </p:nvSpPr>
        <p:spPr>
          <a:xfrm>
            <a:off x="4396589" y="2431785"/>
            <a:ext cx="703074"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角丸四角形 10"/>
          <p:cNvSpPr/>
          <p:nvPr/>
        </p:nvSpPr>
        <p:spPr>
          <a:xfrm>
            <a:off x="669039" y="4502064"/>
            <a:ext cx="8130520" cy="217732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69039" y="1070958"/>
            <a:ext cx="8130520" cy="282181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4" name="直線矢印コネクタ 13"/>
          <p:cNvCxnSpPr>
            <a:stCxn id="27" idx="2"/>
            <a:endCxn id="11" idx="1"/>
          </p:cNvCxnSpPr>
          <p:nvPr/>
        </p:nvCxnSpPr>
        <p:spPr>
          <a:xfrm rot="10800000" flipV="1">
            <a:off x="669039" y="2273024"/>
            <a:ext cx="2551420" cy="3317701"/>
          </a:xfrm>
          <a:prstGeom prst="bentConnector3">
            <a:avLst>
              <a:gd name="adj1" fmla="val 1089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3"/>
          <p:cNvCxnSpPr>
            <a:stCxn id="29" idx="2"/>
            <a:endCxn id="11" idx="1"/>
          </p:cNvCxnSpPr>
          <p:nvPr/>
        </p:nvCxnSpPr>
        <p:spPr>
          <a:xfrm rot="10800000" flipV="1">
            <a:off x="669039" y="2901704"/>
            <a:ext cx="2545060" cy="2689021"/>
          </a:xfrm>
          <a:prstGeom prst="bentConnector3">
            <a:avLst>
              <a:gd name="adj1" fmla="val 108982"/>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円/楕円 26"/>
          <p:cNvSpPr/>
          <p:nvPr/>
        </p:nvSpPr>
        <p:spPr>
          <a:xfrm>
            <a:off x="3220459" y="2182308"/>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3214099" y="2810988"/>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8004413" y="5375261"/>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2" name="直線矢印コネクタ 13"/>
          <p:cNvCxnSpPr>
            <a:stCxn id="31" idx="6"/>
            <a:endCxn id="34" idx="4"/>
          </p:cNvCxnSpPr>
          <p:nvPr/>
        </p:nvCxnSpPr>
        <p:spPr>
          <a:xfrm flipH="1" flipV="1">
            <a:off x="2856216" y="3896356"/>
            <a:ext cx="5329631" cy="1569622"/>
          </a:xfrm>
          <a:prstGeom prst="bentConnector4">
            <a:avLst>
              <a:gd name="adj1" fmla="val -4289"/>
              <a:gd name="adj2" fmla="val 78899"/>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円/楕円 33"/>
          <p:cNvSpPr/>
          <p:nvPr/>
        </p:nvSpPr>
        <p:spPr>
          <a:xfrm>
            <a:off x="2765499" y="3714922"/>
            <a:ext cx="181434" cy="181434"/>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2133093" y="852273"/>
            <a:ext cx="5505534" cy="369332"/>
          </a:xfrm>
          <a:prstGeom prst="rect">
            <a:avLst/>
          </a:prstGeom>
          <a:solidFill>
            <a:schemeClr val="bg1"/>
          </a:solidFill>
        </p:spPr>
        <p:txBody>
          <a:bodyPr wrap="none" rtlCol="0">
            <a:spAutoFit/>
          </a:bodyPr>
          <a:lstStyle/>
          <a:p>
            <a:r>
              <a:rPr kumimoji="1" lang="ja-JP" altLang="en-US" dirty="0" smtClean="0"/>
              <a:t>会員登録の画面フロー（ユースケース側の画面フロー）</a:t>
            </a:r>
            <a:endParaRPr kumimoji="1" lang="ja-JP" altLang="en-US" dirty="0"/>
          </a:p>
        </p:txBody>
      </p:sp>
      <p:sp>
        <p:nvSpPr>
          <p:cNvPr id="40" name="テキスト ボックス 39"/>
          <p:cNvSpPr txBox="1"/>
          <p:nvPr/>
        </p:nvSpPr>
        <p:spPr>
          <a:xfrm>
            <a:off x="3094359" y="4286809"/>
            <a:ext cx="2868995" cy="369332"/>
          </a:xfrm>
          <a:prstGeom prst="rect">
            <a:avLst/>
          </a:prstGeom>
          <a:solidFill>
            <a:schemeClr val="bg1"/>
          </a:solidFill>
        </p:spPr>
        <p:txBody>
          <a:bodyPr wrap="none" rtlCol="0">
            <a:spAutoFit/>
          </a:bodyPr>
          <a:lstStyle/>
          <a:p>
            <a:r>
              <a:rPr kumimoji="1" lang="ja-JP" altLang="en-US" dirty="0" smtClean="0"/>
              <a:t>住所検索（共通画面フロー）</a:t>
            </a:r>
            <a:endParaRPr kumimoji="1" lang="ja-JP" altLang="en-US" dirty="0"/>
          </a:p>
        </p:txBody>
      </p:sp>
      <p:sp>
        <p:nvSpPr>
          <p:cNvPr id="41" name="円形吹き出し 40"/>
          <p:cNvSpPr/>
          <p:nvPr/>
        </p:nvSpPr>
        <p:spPr>
          <a:xfrm>
            <a:off x="5099663" y="2574230"/>
            <a:ext cx="3519131" cy="1353065"/>
          </a:xfrm>
          <a:prstGeom prst="wedgeEllipseCallout">
            <a:avLst>
              <a:gd name="adj1" fmla="val -2388"/>
              <a:gd name="adj2" fmla="val 6815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smtClean="0"/>
              <a:t>共通画面フローの呼び出し元に戻る</a:t>
            </a:r>
            <a:r>
              <a:rPr lang="ja-JP" altLang="en-US" dirty="0" smtClean="0"/>
              <a:t>ためのパスにアクセスし、処理結果を引き渡す</a:t>
            </a:r>
            <a:endParaRPr lang="en-US" altLang="ja-JP" dirty="0" smtClean="0"/>
          </a:p>
        </p:txBody>
      </p:sp>
      <p:sp>
        <p:nvSpPr>
          <p:cNvPr id="42" name="円形吹き出し 41"/>
          <p:cNvSpPr/>
          <p:nvPr/>
        </p:nvSpPr>
        <p:spPr>
          <a:xfrm>
            <a:off x="554349" y="3240388"/>
            <a:ext cx="2042429" cy="1304773"/>
          </a:xfrm>
          <a:prstGeom prst="wedgeEllipseCallout">
            <a:avLst>
              <a:gd name="adj1" fmla="val -54005"/>
              <a:gd name="adj2" fmla="val -205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起点画面を表示するためのパスにアクセスする</a:t>
            </a:r>
            <a:endParaRPr kumimoji="1" lang="ja-JP" altLang="en-US" dirty="0"/>
          </a:p>
        </p:txBody>
      </p:sp>
      <p:sp>
        <p:nvSpPr>
          <p:cNvPr id="43" name="スライド番号プレースホルダー 42"/>
          <p:cNvSpPr>
            <a:spLocks noGrp="1"/>
          </p:cNvSpPr>
          <p:nvPr>
            <p:ph type="sldNum" sz="quarter" idx="12"/>
          </p:nvPr>
        </p:nvSpPr>
        <p:spPr/>
        <p:txBody>
          <a:bodyPr/>
          <a:lstStyle/>
          <a:p>
            <a:fld id="{DCAA2283-24CF-364F-ADE2-901D98862314}" type="slidenum">
              <a:rPr kumimoji="1" lang="ja-JP" altLang="en-US" smtClean="0"/>
              <a:t>3</a:t>
            </a:fld>
            <a:endParaRPr kumimoji="1" lang="ja-JP" altLang="en-US"/>
          </a:p>
        </p:txBody>
      </p:sp>
    </p:spTree>
    <p:extLst>
      <p:ext uri="{BB962C8B-B14F-4D97-AF65-F5344CB8AC3E}">
        <p14:creationId xmlns:p14="http://schemas.microsoft.com/office/powerpoint/2010/main" val="364367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2739686028"/>
              </p:ext>
            </p:extLst>
          </p:nvPr>
        </p:nvGraphicFramePr>
        <p:xfrm>
          <a:off x="457200" y="1126088"/>
          <a:ext cx="8229600" cy="5394959"/>
        </p:xfrm>
        <a:graphic>
          <a:graphicData uri="http://schemas.openxmlformats.org/drawingml/2006/table">
            <a:tbl>
              <a:tblPr firstRow="1" bandRow="1">
                <a:tableStyleId>{3B4B98B0-60AC-42C2-AFA5-B58CD77FA1E5}</a:tableStyleId>
              </a:tblPr>
              <a:tblGrid>
                <a:gridCol w="816711"/>
                <a:gridCol w="7412889"/>
              </a:tblGrid>
              <a:tr h="370840">
                <a:tc>
                  <a:txBody>
                    <a:bodyPr/>
                    <a:lstStyle/>
                    <a:p>
                      <a:pPr algn="ctr"/>
                      <a:r>
                        <a:rPr kumimoji="1" lang="en-US" altLang="ja-JP" sz="3600" dirty="0" smtClean="0"/>
                        <a:t>No</a:t>
                      </a:r>
                      <a:endParaRPr kumimoji="1" lang="ja-JP" altLang="en-US" sz="3600" dirty="0"/>
                    </a:p>
                  </a:txBody>
                  <a:tcPr/>
                </a:tc>
                <a:tc>
                  <a:txBody>
                    <a:bodyPr/>
                    <a:lstStyle/>
                    <a:p>
                      <a:pPr algn="ctr"/>
                      <a:r>
                        <a:rPr kumimoji="1" lang="ja-JP" altLang="en-US" sz="3600" dirty="0" smtClean="0"/>
                        <a:t>内容</a:t>
                      </a:r>
                      <a:endParaRPr kumimoji="1" lang="ja-JP" altLang="en-US" sz="3600" dirty="0"/>
                    </a:p>
                  </a:txBody>
                  <a:tcPr/>
                </a:tc>
              </a:tr>
              <a:tr h="370840">
                <a:tc>
                  <a:txBody>
                    <a:bodyPr/>
                    <a:lstStyle/>
                    <a:p>
                      <a:pPr algn="ctr"/>
                      <a:r>
                        <a:rPr kumimoji="1" lang="en-US" altLang="ja-JP" sz="3600" dirty="0" smtClean="0"/>
                        <a:t>1</a:t>
                      </a:r>
                      <a:endParaRPr kumimoji="1" lang="ja-JP" altLang="en-US" sz="3600" dirty="0"/>
                    </a:p>
                  </a:txBody>
                  <a:tcPr/>
                </a:tc>
                <a:tc>
                  <a:txBody>
                    <a:bodyPr/>
                    <a:lstStyle/>
                    <a:p>
                      <a:pPr marL="0" indent="0">
                        <a:buFont typeface="+mj-lt"/>
                        <a:buNone/>
                      </a:pPr>
                      <a:r>
                        <a:rPr lang="ja-JP" altLang="en-US" sz="3600" dirty="0" smtClean="0"/>
                        <a:t>共通フロー終了後に呼び出しもとの画面に戻るためのパス情報の管理方法</a:t>
                      </a:r>
                      <a:endParaRPr lang="en-US" altLang="ja-JP" sz="3600" dirty="0" smtClean="0"/>
                    </a:p>
                  </a:txBody>
                  <a:tcPr/>
                </a:tc>
              </a:tr>
              <a:tr h="370840">
                <a:tc>
                  <a:txBody>
                    <a:bodyPr/>
                    <a:lstStyle/>
                    <a:p>
                      <a:pPr algn="ctr"/>
                      <a:r>
                        <a:rPr kumimoji="1" lang="en-US" altLang="ja-JP" sz="3600" dirty="0" smtClean="0"/>
                        <a:t>2</a:t>
                      </a:r>
                      <a:endParaRPr kumimoji="1" lang="ja-JP" altLang="en-US" sz="3600" dirty="0"/>
                    </a:p>
                  </a:txBody>
                  <a:tcPr/>
                </a:tc>
                <a:tc>
                  <a:txBody>
                    <a:bodyPr/>
                    <a:lstStyle/>
                    <a:p>
                      <a:pPr marL="0" indent="0">
                        <a:buFont typeface="+mj-lt"/>
                        <a:buNone/>
                      </a:pPr>
                      <a:r>
                        <a:rPr kumimoji="1" lang="ja-JP" altLang="en-US" sz="3600" dirty="0" smtClean="0"/>
                        <a:t>共通フロー側で行った処理結果（情報）の呼び出し元への連携方法</a:t>
                      </a:r>
                      <a:endParaRPr kumimoji="1" lang="en-US" altLang="ja-JP" sz="3600" dirty="0" smtClean="0"/>
                    </a:p>
                  </a:txBody>
                  <a:tcPr/>
                </a:tc>
              </a:tr>
              <a:tr h="370840">
                <a:tc>
                  <a:txBody>
                    <a:bodyPr/>
                    <a:lstStyle/>
                    <a:p>
                      <a:pPr algn="ctr"/>
                      <a:r>
                        <a:rPr kumimoji="1" lang="en-US" altLang="ja-JP" sz="3600" dirty="0" smtClean="0"/>
                        <a:t>3</a:t>
                      </a:r>
                      <a:endParaRPr kumimoji="1" lang="ja-JP" altLang="en-US" sz="3600" dirty="0"/>
                    </a:p>
                  </a:txBody>
                  <a:tcPr/>
                </a:tc>
                <a:tc>
                  <a:txBody>
                    <a:bodyPr/>
                    <a:lstStyle/>
                    <a:p>
                      <a:pPr marL="0" indent="0">
                        <a:buFont typeface="+mj-lt"/>
                        <a:buNone/>
                      </a:pPr>
                      <a:r>
                        <a:rPr kumimoji="1" lang="ja-JP" altLang="en-US" sz="3600" dirty="0" smtClean="0"/>
                        <a:t>呼び出し元のフォームデータの保持方法</a:t>
                      </a:r>
                      <a:endParaRPr kumimoji="1" lang="en-US" altLang="ja-JP" sz="3600" dirty="0" smtClean="0"/>
                    </a:p>
                  </a:txBody>
                  <a:tcPr/>
                </a:tc>
              </a:tr>
              <a:tr h="370840">
                <a:tc>
                  <a:txBody>
                    <a:bodyPr/>
                    <a:lstStyle/>
                    <a:p>
                      <a:pPr algn="ctr"/>
                      <a:r>
                        <a:rPr kumimoji="1" lang="en-US" altLang="ja-JP" sz="3600" dirty="0" smtClean="0"/>
                        <a:t>4</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呼び出し元へ戻るパターン</a:t>
                      </a:r>
                      <a:endParaRPr kumimoji="1" lang="ja-JP" altLang="en-US" sz="3600" dirty="0" smtClean="0"/>
                    </a:p>
                  </a:txBody>
                  <a:tcPr/>
                </a:tc>
              </a:tr>
            </a:tbl>
          </a:graphicData>
        </a:graphic>
      </p:graphicFrame>
      <p:sp>
        <p:nvSpPr>
          <p:cNvPr id="6" name="タイトル 1"/>
          <p:cNvSpPr>
            <a:spLocks noGrp="1"/>
          </p:cNvSpPr>
          <p:nvPr>
            <p:ph type="title"/>
          </p:nvPr>
        </p:nvSpPr>
        <p:spPr>
          <a:xfrm>
            <a:off x="457200" y="195258"/>
            <a:ext cx="8229600" cy="655260"/>
          </a:xfrm>
        </p:spPr>
        <p:txBody>
          <a:bodyPr>
            <a:noAutofit/>
          </a:bodyPr>
          <a:lstStyle/>
          <a:p>
            <a:r>
              <a:rPr kumimoji="1" lang="ja-JP" altLang="en-US" sz="4000" dirty="0" smtClean="0"/>
              <a:t>実現するための考慮ポイント</a:t>
            </a:r>
            <a:endParaRPr kumimoji="1" lang="ja-JP" altLang="en-US" sz="4000"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4</a:t>
            </a:fld>
            <a:endParaRPr kumimoji="1" lang="ja-JP" altLang="en-US"/>
          </a:p>
        </p:txBody>
      </p:sp>
    </p:spTree>
    <p:extLst>
      <p:ext uri="{BB962C8B-B14F-4D97-AF65-F5344CB8AC3E}">
        <p14:creationId xmlns:p14="http://schemas.microsoft.com/office/powerpoint/2010/main" val="185439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lang="ja-JP" altLang="en-US" sz="4000" dirty="0" smtClean="0"/>
              <a:t>戻り先</a:t>
            </a:r>
            <a:r>
              <a:rPr lang="ja-JP" altLang="en-US" sz="4000" dirty="0"/>
              <a:t>のパス</a:t>
            </a:r>
            <a:r>
              <a:rPr kumimoji="1" lang="ja-JP" altLang="en-US" sz="4000" dirty="0" smtClean="0"/>
              <a:t>情報の管理（</a:t>
            </a:r>
            <a:r>
              <a:rPr kumimoji="1" lang="en-US" altLang="ja-JP" sz="4000" dirty="0" smtClean="0"/>
              <a:t>1/2</a:t>
            </a:r>
            <a:r>
              <a:rPr kumimoji="1"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kumimoji="1" lang="ja-JP" altLang="en-US" sz="3600" dirty="0" smtClean="0"/>
              <a:t>戻り先のパス情報は、リクエストパラメータを使って共通フロー側に戻り先のパスを連携し、共通フロー側でも</a:t>
            </a:r>
            <a:r>
              <a:rPr lang="ja-JP" altLang="en-US" sz="3600" dirty="0" smtClean="0"/>
              <a:t>リクエストパラメータ</a:t>
            </a:r>
            <a:r>
              <a:rPr lang="ja-JP" altLang="en-US" sz="3600" dirty="0" smtClean="0"/>
              <a:t>を使ってフロー内の処理でパス情報を引き回す。</a:t>
            </a:r>
            <a:endParaRPr lang="en-US" altLang="ja-JP" sz="3600" dirty="0" smtClean="0"/>
          </a:p>
          <a:p>
            <a:pPr marL="0" indent="0">
              <a:buNone/>
            </a:pPr>
            <a:endParaRPr kumimoji="1" lang="en-US" altLang="ja-JP" sz="3600" dirty="0" smtClean="0"/>
          </a:p>
          <a:p>
            <a:pPr marL="0" indent="0">
              <a:buNone/>
            </a:pPr>
            <a:r>
              <a:rPr kumimoji="1" lang="ja-JP" altLang="en-US" sz="3600" dirty="0" smtClean="0"/>
              <a:t>セッションで管理する方式もあるが、同時実行性に制約が生まれるので、ステートレスな方式を採用した方がよいと考える。</a:t>
            </a:r>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5</a:t>
            </a:fld>
            <a:endParaRPr kumimoji="1" lang="ja-JP" altLang="en-US"/>
          </a:p>
        </p:txBody>
      </p:sp>
    </p:spTree>
    <p:extLst>
      <p:ext uri="{BB962C8B-B14F-4D97-AF65-F5344CB8AC3E}">
        <p14:creationId xmlns:p14="http://schemas.microsoft.com/office/powerpoint/2010/main" val="720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kumimoji="1" lang="ja-JP" altLang="en-US" sz="4000" dirty="0" smtClean="0"/>
              <a:t>戻り先のパス情報の管理（</a:t>
            </a:r>
            <a:r>
              <a:rPr lang="en-US" altLang="ja-JP" sz="4000" dirty="0"/>
              <a:t>2</a:t>
            </a:r>
            <a:r>
              <a:rPr kumimoji="1" lang="en-US" altLang="ja-JP" sz="4000" dirty="0" smtClean="0"/>
              <a:t>/2</a:t>
            </a:r>
            <a:r>
              <a:rPr kumimoji="1" lang="ja-JP" altLang="en-US" sz="4000" dirty="0" smtClean="0"/>
              <a:t>）</a:t>
            </a:r>
            <a:endParaRPr kumimoji="1" lang="ja-JP" altLang="en-US" sz="4000" dirty="0"/>
          </a:p>
        </p:txBody>
      </p:sp>
      <p:sp>
        <p:nvSpPr>
          <p:cNvPr id="5" name="正方形/長方形 4"/>
          <p:cNvSpPr/>
          <p:nvPr/>
        </p:nvSpPr>
        <p:spPr>
          <a:xfrm>
            <a:off x="1065334" y="1015931"/>
            <a:ext cx="1735042"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会員登録</a:t>
            </a:r>
            <a:endParaRPr lang="en-US" altLang="ja-JP" dirty="0" smtClean="0"/>
          </a:p>
          <a:p>
            <a:pPr algn="ctr"/>
            <a:r>
              <a:rPr lang="ja-JP" altLang="en-US" dirty="0" smtClean="0"/>
              <a:t>フォーム</a:t>
            </a:r>
            <a:endParaRPr kumimoji="1" lang="ja-JP" altLang="en-US" dirty="0"/>
          </a:p>
        </p:txBody>
      </p:sp>
      <p:sp>
        <p:nvSpPr>
          <p:cNvPr id="6" name="正方形/長方形 5"/>
          <p:cNvSpPr/>
          <p:nvPr/>
        </p:nvSpPr>
        <p:spPr>
          <a:xfrm>
            <a:off x="2505509" y="3632742"/>
            <a:ext cx="1678282"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endParaRPr lang="en-US" altLang="ja-JP" dirty="0" smtClean="0"/>
          </a:p>
          <a:p>
            <a:pPr algn="ctr"/>
            <a:r>
              <a:rPr kumimoji="1" lang="ja-JP" altLang="en-US" dirty="0" smtClean="0"/>
              <a:t>フォーム</a:t>
            </a:r>
            <a:endParaRPr kumimoji="1" lang="ja-JP" altLang="en-US" dirty="0"/>
          </a:p>
        </p:txBody>
      </p:sp>
      <p:sp>
        <p:nvSpPr>
          <p:cNvPr id="7" name="正方形/長方形 6"/>
          <p:cNvSpPr/>
          <p:nvPr/>
        </p:nvSpPr>
        <p:spPr>
          <a:xfrm>
            <a:off x="4574311" y="3632742"/>
            <a:ext cx="165061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p>
          <a:p>
            <a:pPr algn="ctr"/>
            <a:r>
              <a:rPr lang="ja-JP" altLang="en-US" dirty="0" smtClean="0"/>
              <a:t>一覧</a:t>
            </a:r>
            <a:endParaRPr lang="en-US" altLang="ja-JP" dirty="0" smtClean="0"/>
          </a:p>
        </p:txBody>
      </p:sp>
      <p:sp>
        <p:nvSpPr>
          <p:cNvPr id="8" name="角丸四角形 7"/>
          <p:cNvSpPr/>
          <p:nvPr/>
        </p:nvSpPr>
        <p:spPr>
          <a:xfrm>
            <a:off x="2256582" y="3413407"/>
            <a:ext cx="4649251" cy="231340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矢印コネクタ 13"/>
          <p:cNvCxnSpPr>
            <a:stCxn id="28" idx="2"/>
            <a:endCxn id="6" idx="1"/>
          </p:cNvCxnSpPr>
          <p:nvPr/>
        </p:nvCxnSpPr>
        <p:spPr>
          <a:xfrm rot="16200000" flipH="1">
            <a:off x="1264118" y="2848551"/>
            <a:ext cx="1910128" cy="57265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806773" y="2238442"/>
            <a:ext cx="4907902" cy="984885"/>
          </a:xfrm>
          <a:prstGeom prst="rect">
            <a:avLst/>
          </a:prstGeom>
          <a:solidFill>
            <a:schemeClr val="bg1"/>
          </a:solidFill>
        </p:spPr>
        <p:txBody>
          <a:bodyPr wrap="none" rtlCol="0">
            <a:spAutoFit/>
          </a:bodyPr>
          <a:lstStyle/>
          <a:p>
            <a:r>
              <a:rPr kumimoji="1" lang="en-US" altLang="ja-JP" dirty="0" smtClean="0"/>
              <a:t>GET /share/</a:t>
            </a:r>
            <a:r>
              <a:rPr kumimoji="1" lang="en-US" altLang="ja-JP" dirty="0" err="1" smtClean="0"/>
              <a:t>streetAddresses</a:t>
            </a:r>
            <a:r>
              <a:rPr lang="en-US" altLang="ja-JP" dirty="0" err="1" smtClean="0"/>
              <a:t>?searchForm</a:t>
            </a:r>
            <a:r>
              <a:rPr lang="en-US" altLang="ja-JP" dirty="0" smtClean="0"/>
              <a:t>&amp;</a:t>
            </a:r>
          </a:p>
          <a:p>
            <a:r>
              <a:rPr lang="en-US" altLang="ja-JP" sz="2000" b="1" dirty="0" err="1" smtClean="0">
                <a:solidFill>
                  <a:srgbClr val="FF0000"/>
                </a:solidFill>
              </a:rPr>
              <a:t>flowFinishPath</a:t>
            </a:r>
            <a:r>
              <a:rPr lang="en-US" altLang="ja-JP" dirty="0" smtClean="0"/>
              <a:t>=/</a:t>
            </a:r>
            <a:r>
              <a:rPr lang="en-US" altLang="ja-JP" dirty="0" err="1" smtClean="0"/>
              <a:t>members?selectMainAddress</a:t>
            </a:r>
            <a:r>
              <a:rPr lang="en-US" altLang="ja-JP" dirty="0" smtClean="0"/>
              <a:t>&amp;</a:t>
            </a:r>
          </a:p>
          <a:p>
            <a:r>
              <a:rPr kumimoji="1" lang="en-US" altLang="ja-JP" sz="2000" b="1" dirty="0" err="1" smtClean="0">
                <a:solidFill>
                  <a:srgbClr val="FF0000"/>
                </a:solidFill>
              </a:rPr>
              <a:t>flowCancelPath</a:t>
            </a:r>
            <a:r>
              <a:rPr kumimoji="1" lang="en-US" altLang="ja-JP" dirty="0" smtClean="0"/>
              <a:t>=/</a:t>
            </a:r>
            <a:r>
              <a:rPr kumimoji="1" lang="en-US" altLang="ja-JP" dirty="0" err="1" smtClean="0"/>
              <a:t>members?createForm</a:t>
            </a:r>
            <a:endParaRPr kumimoji="1" lang="ja-JP" altLang="en-US" dirty="0"/>
          </a:p>
        </p:txBody>
      </p:sp>
      <p:sp>
        <p:nvSpPr>
          <p:cNvPr id="14" name="左右矢印 13"/>
          <p:cNvSpPr/>
          <p:nvPr/>
        </p:nvSpPr>
        <p:spPr>
          <a:xfrm>
            <a:off x="2555847" y="5334096"/>
            <a:ext cx="4150327"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 name="角丸四角形 14"/>
          <p:cNvSpPr/>
          <p:nvPr/>
        </p:nvSpPr>
        <p:spPr>
          <a:xfrm>
            <a:off x="4954895" y="4377038"/>
            <a:ext cx="929851"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選択</a:t>
            </a:r>
            <a:endParaRPr kumimoji="1" lang="ja-JP" altLang="en-US" dirty="0"/>
          </a:p>
        </p:txBody>
      </p:sp>
      <p:sp>
        <p:nvSpPr>
          <p:cNvPr id="16" name="角丸四角形 15"/>
          <p:cNvSpPr/>
          <p:nvPr/>
        </p:nvSpPr>
        <p:spPr>
          <a:xfrm>
            <a:off x="2675611" y="4377038"/>
            <a:ext cx="1326736"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キャンセル</a:t>
            </a:r>
            <a:endParaRPr kumimoji="1" lang="ja-JP" altLang="en-US" dirty="0"/>
          </a:p>
        </p:txBody>
      </p:sp>
      <p:sp>
        <p:nvSpPr>
          <p:cNvPr id="18" name="左右矢印 17"/>
          <p:cNvSpPr/>
          <p:nvPr/>
        </p:nvSpPr>
        <p:spPr>
          <a:xfrm>
            <a:off x="4064018" y="3976539"/>
            <a:ext cx="589673"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 name="左カーブ矢印 18"/>
          <p:cNvSpPr/>
          <p:nvPr/>
        </p:nvSpPr>
        <p:spPr>
          <a:xfrm rot="10800000" flipH="1" flipV="1">
            <a:off x="6224929" y="3796750"/>
            <a:ext cx="476265" cy="645549"/>
          </a:xfrm>
          <a:prstGeom prst="curved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cxnSp>
        <p:nvCxnSpPr>
          <p:cNvPr id="20" name="直線矢印コネクタ 13"/>
          <p:cNvCxnSpPr>
            <a:stCxn id="15" idx="2"/>
            <a:endCxn id="5" idx="3"/>
          </p:cNvCxnSpPr>
          <p:nvPr/>
        </p:nvCxnSpPr>
        <p:spPr>
          <a:xfrm rot="5400000" flipH="1">
            <a:off x="2465362" y="1808146"/>
            <a:ext cx="3289474" cy="2619445"/>
          </a:xfrm>
          <a:prstGeom prst="bentConnector4">
            <a:avLst>
              <a:gd name="adj1" fmla="val -14533"/>
              <a:gd name="adj2" fmla="val -11039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13"/>
          <p:cNvCxnSpPr>
            <a:stCxn id="16" idx="2"/>
            <a:endCxn id="5" idx="1"/>
          </p:cNvCxnSpPr>
          <p:nvPr/>
        </p:nvCxnSpPr>
        <p:spPr>
          <a:xfrm rot="5400000" flipH="1">
            <a:off x="557420" y="1981046"/>
            <a:ext cx="3289474" cy="2273645"/>
          </a:xfrm>
          <a:prstGeom prst="bentConnector4">
            <a:avLst>
              <a:gd name="adj1" fmla="val -13844"/>
              <a:gd name="adj2" fmla="val 12701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角丸四角形 27"/>
          <p:cNvSpPr/>
          <p:nvPr/>
        </p:nvSpPr>
        <p:spPr>
          <a:xfrm>
            <a:off x="1269487" y="1794247"/>
            <a:ext cx="1326736"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住所検索</a:t>
            </a:r>
            <a:endParaRPr kumimoji="1" lang="ja-JP" altLang="en-US" dirty="0"/>
          </a:p>
        </p:txBody>
      </p:sp>
      <p:sp>
        <p:nvSpPr>
          <p:cNvPr id="35" name="円形吹き出し 34"/>
          <p:cNvSpPr/>
          <p:nvPr/>
        </p:nvSpPr>
        <p:spPr>
          <a:xfrm>
            <a:off x="5501838" y="1598971"/>
            <a:ext cx="2640016" cy="1233228"/>
          </a:xfrm>
          <a:prstGeom prst="wedgeEllipseCallout">
            <a:avLst>
              <a:gd name="adj1" fmla="val -42659"/>
              <a:gd name="adj2" fmla="val 5047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起点画面アクセス時に戻り先のパス情報を連携</a:t>
            </a:r>
            <a:endParaRPr kumimoji="1" lang="ja-JP" altLang="en-US" dirty="0"/>
          </a:p>
        </p:txBody>
      </p:sp>
      <p:sp>
        <p:nvSpPr>
          <p:cNvPr id="36" name="円形吹き出し 35"/>
          <p:cNvSpPr/>
          <p:nvPr/>
        </p:nvSpPr>
        <p:spPr>
          <a:xfrm>
            <a:off x="2686949" y="5726813"/>
            <a:ext cx="3895023" cy="1063147"/>
          </a:xfrm>
          <a:prstGeom prst="wedgeEllipseCallout">
            <a:avLst>
              <a:gd name="adj1" fmla="val 297"/>
              <a:gd name="adj2" fmla="val -7402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パス情報（</a:t>
            </a:r>
            <a:r>
              <a:rPr kumimoji="1" lang="en-US" altLang="ja-JP" b="1" dirty="0" err="1" smtClean="0">
                <a:solidFill>
                  <a:srgbClr val="FF0000"/>
                </a:solidFill>
              </a:rPr>
              <a:t>flowFinishPath</a:t>
            </a:r>
            <a:r>
              <a:rPr kumimoji="1" lang="en-US" altLang="ja-JP" dirty="0" smtClean="0"/>
              <a:t>, </a:t>
            </a:r>
            <a:r>
              <a:rPr kumimoji="1" lang="en-US" altLang="ja-JP" b="1" dirty="0" err="1" smtClean="0">
                <a:solidFill>
                  <a:srgbClr val="FF0000"/>
                </a:solidFill>
              </a:rPr>
              <a:t>flowCancelPath</a:t>
            </a:r>
            <a:r>
              <a:rPr kumimoji="1" lang="ja-JP" altLang="en-US" dirty="0" smtClean="0"/>
              <a:t>）はリクエストパラメータで引き回す。</a:t>
            </a:r>
            <a:endParaRPr kumimoji="1" lang="ja-JP" altLang="en-US" dirty="0"/>
          </a:p>
        </p:txBody>
      </p:sp>
      <p:sp>
        <p:nvSpPr>
          <p:cNvPr id="37" name="テキスト ボックス 36"/>
          <p:cNvSpPr txBox="1"/>
          <p:nvPr/>
        </p:nvSpPr>
        <p:spPr>
          <a:xfrm>
            <a:off x="498942" y="4799263"/>
            <a:ext cx="2783338" cy="369332"/>
          </a:xfrm>
          <a:prstGeom prst="rect">
            <a:avLst/>
          </a:prstGeom>
          <a:solidFill>
            <a:schemeClr val="bg1"/>
          </a:solidFill>
        </p:spPr>
        <p:txBody>
          <a:bodyPr wrap="square" rtlCol="0">
            <a:spAutoFit/>
          </a:bodyPr>
          <a:lstStyle/>
          <a:p>
            <a:r>
              <a:rPr kumimoji="1" lang="en-US" altLang="ja-JP" dirty="0" smtClean="0"/>
              <a:t>GET /</a:t>
            </a:r>
            <a:r>
              <a:rPr kumimoji="1" lang="en-US" altLang="ja-JP" dirty="0" err="1" smtClean="0"/>
              <a:t>members?createForm</a:t>
            </a:r>
            <a:endParaRPr kumimoji="1" lang="ja-JP" altLang="en-US" dirty="0"/>
          </a:p>
        </p:txBody>
      </p:sp>
      <p:sp>
        <p:nvSpPr>
          <p:cNvPr id="39" name="テキスト ボックス 38"/>
          <p:cNvSpPr txBox="1"/>
          <p:nvPr/>
        </p:nvSpPr>
        <p:spPr>
          <a:xfrm>
            <a:off x="5454195" y="4796333"/>
            <a:ext cx="3596207" cy="369332"/>
          </a:xfrm>
          <a:prstGeom prst="rect">
            <a:avLst/>
          </a:prstGeom>
          <a:solidFill>
            <a:schemeClr val="bg1"/>
          </a:solidFill>
        </p:spPr>
        <p:txBody>
          <a:bodyPr wrap="none" rtlCol="0">
            <a:spAutoFit/>
          </a:bodyPr>
          <a:lstStyle/>
          <a:p>
            <a:r>
              <a:rPr kumimoji="1" lang="en-US" altLang="ja-JP" dirty="0" smtClean="0"/>
              <a:t>POST /</a:t>
            </a:r>
            <a:r>
              <a:rPr kumimoji="1" lang="en-US" altLang="ja-JP" dirty="0" err="1" smtClean="0"/>
              <a:t>members?</a:t>
            </a:r>
            <a:r>
              <a:rPr lang="en-US" altLang="ja-JP" dirty="0" err="1" smtClean="0"/>
              <a:t>selectMainAddress</a:t>
            </a:r>
            <a:endParaRPr kumimoji="1" lang="ja-JP" altLang="en-US" dirty="0"/>
          </a:p>
        </p:txBody>
      </p:sp>
      <p:sp>
        <p:nvSpPr>
          <p:cNvPr id="44" name="円形吹き出し 43"/>
          <p:cNvSpPr/>
          <p:nvPr/>
        </p:nvSpPr>
        <p:spPr>
          <a:xfrm>
            <a:off x="102055" y="5500010"/>
            <a:ext cx="2465137" cy="1278609"/>
          </a:xfrm>
          <a:prstGeom prst="wedgeEllipseCallout">
            <a:avLst>
              <a:gd name="adj1" fmla="val 29662"/>
              <a:gd name="adj2" fmla="val -780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呼び出し元から連携された</a:t>
            </a:r>
            <a:r>
              <a:rPr kumimoji="1" lang="en-US" altLang="ja-JP" b="1" dirty="0" err="1" smtClean="0">
                <a:solidFill>
                  <a:srgbClr val="FF0000"/>
                </a:solidFill>
              </a:rPr>
              <a:t>flowCancelPath</a:t>
            </a:r>
            <a:r>
              <a:rPr kumimoji="1" lang="ja-JP" altLang="en-US" dirty="0" smtClean="0"/>
              <a:t>へアクセス</a:t>
            </a:r>
            <a:endParaRPr kumimoji="1" lang="ja-JP" altLang="en-US" dirty="0"/>
          </a:p>
        </p:txBody>
      </p:sp>
      <p:sp>
        <p:nvSpPr>
          <p:cNvPr id="45" name="円形吹き出し 44"/>
          <p:cNvSpPr/>
          <p:nvPr/>
        </p:nvSpPr>
        <p:spPr>
          <a:xfrm>
            <a:off x="6706713" y="5511351"/>
            <a:ext cx="2377665" cy="1278609"/>
          </a:xfrm>
          <a:prstGeom prst="wedgeEllipseCallout">
            <a:avLst>
              <a:gd name="adj1" fmla="val -29218"/>
              <a:gd name="adj2" fmla="val -780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呼び出し元から連携された</a:t>
            </a:r>
            <a:r>
              <a:rPr kumimoji="1" lang="en-US" altLang="ja-JP" b="1" dirty="0" err="1" smtClean="0">
                <a:solidFill>
                  <a:srgbClr val="FF0000"/>
                </a:solidFill>
              </a:rPr>
              <a:t>flowFinishPath</a:t>
            </a:r>
            <a:r>
              <a:rPr lang="ja-JP" altLang="en-US" dirty="0" smtClean="0"/>
              <a:t>へ</a:t>
            </a:r>
            <a:r>
              <a:rPr kumimoji="1" lang="ja-JP" altLang="en-US" dirty="0" smtClean="0"/>
              <a:t>アクセス</a:t>
            </a:r>
            <a:endParaRPr kumimoji="1" lang="ja-JP" altLang="en-US" dirty="0"/>
          </a:p>
        </p:txBody>
      </p:sp>
      <p:sp>
        <p:nvSpPr>
          <p:cNvPr id="46" name="テキスト ボックス 45"/>
          <p:cNvSpPr txBox="1"/>
          <p:nvPr/>
        </p:nvSpPr>
        <p:spPr>
          <a:xfrm>
            <a:off x="3174511" y="3211987"/>
            <a:ext cx="2868995" cy="369332"/>
          </a:xfrm>
          <a:prstGeom prst="rect">
            <a:avLst/>
          </a:prstGeom>
          <a:solidFill>
            <a:schemeClr val="bg1"/>
          </a:solidFill>
        </p:spPr>
        <p:txBody>
          <a:bodyPr wrap="none" rtlCol="0">
            <a:spAutoFit/>
          </a:bodyPr>
          <a:lstStyle/>
          <a:p>
            <a:r>
              <a:rPr kumimoji="1" lang="ja-JP" altLang="en-US" dirty="0" smtClean="0"/>
              <a:t>住所検索（共通画面フロー）</a:t>
            </a:r>
            <a:endParaRPr kumimoji="1" lang="ja-JP" altLang="en-US" dirty="0"/>
          </a:p>
        </p:txBody>
      </p:sp>
      <p:sp>
        <p:nvSpPr>
          <p:cNvPr id="47" name="スライド番号プレースホルダー 46"/>
          <p:cNvSpPr>
            <a:spLocks noGrp="1"/>
          </p:cNvSpPr>
          <p:nvPr>
            <p:ph type="sldNum" sz="quarter" idx="12"/>
          </p:nvPr>
        </p:nvSpPr>
        <p:spPr/>
        <p:txBody>
          <a:bodyPr/>
          <a:lstStyle/>
          <a:p>
            <a:fld id="{DCAA2283-24CF-364F-ADE2-901D98862314}" type="slidenum">
              <a:rPr kumimoji="1" lang="ja-JP" altLang="en-US" smtClean="0"/>
              <a:t>6</a:t>
            </a:fld>
            <a:endParaRPr kumimoji="1" lang="ja-JP" altLang="en-US"/>
          </a:p>
        </p:txBody>
      </p:sp>
    </p:spTree>
    <p:extLst>
      <p:ext uri="{BB962C8B-B14F-4D97-AF65-F5344CB8AC3E}">
        <p14:creationId xmlns:p14="http://schemas.microsoft.com/office/powerpoint/2010/main" val="154936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２．処理結果の連携</a:t>
            </a:r>
            <a:r>
              <a:rPr kumimoji="1" lang="ja-JP" altLang="en-US" sz="4000" dirty="0" smtClean="0"/>
              <a:t>（</a:t>
            </a:r>
            <a:r>
              <a:rPr kumimoji="1" lang="en-US" altLang="ja-JP" sz="4000" dirty="0" smtClean="0"/>
              <a:t>1/2</a:t>
            </a:r>
            <a:r>
              <a:rPr kumimoji="1"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kumimoji="1" lang="ja-JP" altLang="en-US" sz="3600" dirty="0" smtClean="0"/>
              <a:t>処理結果は、リクエストパラメータを使って共通フローの終了処理（</a:t>
            </a:r>
            <a:r>
              <a:rPr kumimoji="1" lang="en-US" altLang="ja-JP" sz="3600" dirty="0" err="1" smtClean="0"/>
              <a:t>flowFinishPath</a:t>
            </a:r>
            <a:r>
              <a:rPr kumimoji="1" lang="ja-JP" altLang="en-US" sz="3600" dirty="0" smtClean="0"/>
              <a:t>）を行うメソッドに連携する。</a:t>
            </a:r>
            <a:endParaRPr kumimoji="1"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7</a:t>
            </a:fld>
            <a:endParaRPr kumimoji="1" lang="ja-JP" altLang="en-US"/>
          </a:p>
        </p:txBody>
      </p:sp>
    </p:spTree>
    <p:extLst>
      <p:ext uri="{BB962C8B-B14F-4D97-AF65-F5344CB8AC3E}">
        <p14:creationId xmlns:p14="http://schemas.microsoft.com/office/powerpoint/2010/main" val="166818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２</a:t>
            </a:r>
            <a:r>
              <a:rPr lang="ja-JP" altLang="en-US" sz="4000" dirty="0" smtClean="0"/>
              <a:t>．</a:t>
            </a:r>
            <a:r>
              <a:rPr lang="ja-JP" altLang="en-US" sz="4000" dirty="0" smtClean="0"/>
              <a:t>処理結果の連携</a:t>
            </a:r>
            <a:r>
              <a:rPr kumimoji="1" lang="ja-JP" altLang="en-US" sz="4000" dirty="0" smtClean="0"/>
              <a:t>（</a:t>
            </a:r>
            <a:r>
              <a:rPr lang="en-US" altLang="ja-JP" sz="4000" dirty="0"/>
              <a:t>2</a:t>
            </a:r>
            <a:r>
              <a:rPr kumimoji="1" lang="en-US" altLang="ja-JP" sz="4000" dirty="0" smtClean="0"/>
              <a:t>/2</a:t>
            </a:r>
            <a:r>
              <a:rPr kumimoji="1" lang="ja-JP" altLang="en-US" sz="4000" dirty="0" smtClean="0"/>
              <a:t>）</a:t>
            </a:r>
            <a:endParaRPr kumimoji="1" lang="ja-JP" altLang="en-US" sz="4000" dirty="0"/>
          </a:p>
        </p:txBody>
      </p:sp>
      <p:sp>
        <p:nvSpPr>
          <p:cNvPr id="7" name="正方形/長方形 6"/>
          <p:cNvSpPr/>
          <p:nvPr/>
        </p:nvSpPr>
        <p:spPr>
          <a:xfrm>
            <a:off x="3428971" y="4460562"/>
            <a:ext cx="165061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p>
          <a:p>
            <a:pPr algn="ctr"/>
            <a:r>
              <a:rPr lang="ja-JP" altLang="en-US" dirty="0" smtClean="0"/>
              <a:t>一覧</a:t>
            </a:r>
            <a:endParaRPr lang="en-US" altLang="ja-JP" dirty="0" smtClean="0"/>
          </a:p>
        </p:txBody>
      </p:sp>
      <p:sp>
        <p:nvSpPr>
          <p:cNvPr id="15" name="角丸四角形 14"/>
          <p:cNvSpPr/>
          <p:nvPr/>
        </p:nvSpPr>
        <p:spPr>
          <a:xfrm>
            <a:off x="3809555" y="5204858"/>
            <a:ext cx="929851"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選択</a:t>
            </a:r>
            <a:endParaRPr kumimoji="1" lang="ja-JP" altLang="en-US" dirty="0"/>
          </a:p>
        </p:txBody>
      </p:sp>
      <p:cxnSp>
        <p:nvCxnSpPr>
          <p:cNvPr id="20" name="直線矢印コネクタ 13"/>
          <p:cNvCxnSpPr>
            <a:stCxn id="15" idx="2"/>
            <a:endCxn id="25" idx="1"/>
          </p:cNvCxnSpPr>
          <p:nvPr/>
        </p:nvCxnSpPr>
        <p:spPr>
          <a:xfrm rot="5400000" flipH="1">
            <a:off x="801013" y="2116957"/>
            <a:ext cx="4055306" cy="2891630"/>
          </a:xfrm>
          <a:prstGeom prst="bentConnector4">
            <a:avLst>
              <a:gd name="adj1" fmla="val -5637"/>
              <a:gd name="adj2" fmla="val 126729"/>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678274" y="5907079"/>
            <a:ext cx="7372868" cy="369332"/>
          </a:xfrm>
          <a:prstGeom prst="rect">
            <a:avLst/>
          </a:prstGeom>
          <a:solidFill>
            <a:schemeClr val="bg1"/>
          </a:solidFill>
        </p:spPr>
        <p:txBody>
          <a:bodyPr wrap="square" rtlCol="0">
            <a:spAutoFit/>
          </a:bodyPr>
          <a:lstStyle/>
          <a:p>
            <a:r>
              <a:rPr kumimoji="1" lang="en-US" altLang="ja-JP" dirty="0" smtClean="0"/>
              <a:t>POST /</a:t>
            </a:r>
            <a:r>
              <a:rPr kumimoji="1" lang="en-US" altLang="ja-JP" dirty="0" err="1" smtClean="0"/>
              <a:t>members?</a:t>
            </a:r>
            <a:r>
              <a:rPr lang="en-US" altLang="ja-JP" dirty="0" err="1" smtClean="0"/>
              <a:t>selectMainAddress&amp;destination</a:t>
            </a:r>
            <a:r>
              <a:rPr lang="en-US" altLang="ja-JP" dirty="0" smtClean="0"/>
              <a:t>=</a:t>
            </a:r>
            <a:r>
              <a:rPr lang="en-US" altLang="ja-JP" dirty="0" err="1" smtClean="0"/>
              <a:t>createForm</a:t>
            </a:r>
            <a:endParaRPr kumimoji="1" lang="ja-JP" altLang="en-US" dirty="0"/>
          </a:p>
        </p:txBody>
      </p:sp>
      <p:sp>
        <p:nvSpPr>
          <p:cNvPr id="25" name="正方形/長方形 24"/>
          <p:cNvSpPr/>
          <p:nvPr/>
        </p:nvSpPr>
        <p:spPr>
          <a:xfrm>
            <a:off x="1382851" y="1077919"/>
            <a:ext cx="1735042"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Member</a:t>
            </a:r>
          </a:p>
          <a:p>
            <a:pPr algn="ctr"/>
            <a:r>
              <a:rPr kumimoji="1" lang="en-US" altLang="ja-JP" dirty="0" smtClean="0"/>
              <a:t>Controller</a:t>
            </a:r>
            <a:endParaRPr kumimoji="1" lang="ja-JP" altLang="en-US" dirty="0"/>
          </a:p>
        </p:txBody>
      </p:sp>
      <p:sp>
        <p:nvSpPr>
          <p:cNvPr id="29" name="正方形/長方形 28"/>
          <p:cNvSpPr/>
          <p:nvPr/>
        </p:nvSpPr>
        <p:spPr>
          <a:xfrm>
            <a:off x="4178587" y="1192043"/>
            <a:ext cx="1014402" cy="6861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Member</a:t>
            </a:r>
          </a:p>
          <a:p>
            <a:pPr algn="ctr"/>
            <a:r>
              <a:rPr kumimoji="1" lang="en-US" altLang="ja-JP" dirty="0" smtClean="0"/>
              <a:t>Form</a:t>
            </a:r>
            <a:endParaRPr kumimoji="1" lang="ja-JP" altLang="en-US" dirty="0"/>
          </a:p>
        </p:txBody>
      </p:sp>
      <p:sp>
        <p:nvSpPr>
          <p:cNvPr id="33" name="テキスト ボックス 32"/>
          <p:cNvSpPr txBox="1"/>
          <p:nvPr/>
        </p:nvSpPr>
        <p:spPr>
          <a:xfrm>
            <a:off x="678274" y="6286670"/>
            <a:ext cx="4713061" cy="369332"/>
          </a:xfrm>
          <a:prstGeom prst="rect">
            <a:avLst/>
          </a:prstGeom>
          <a:solidFill>
            <a:schemeClr val="bg1"/>
          </a:solidFill>
        </p:spPr>
        <p:txBody>
          <a:bodyPr wrap="none" rtlCol="0">
            <a:spAutoFit/>
          </a:bodyPr>
          <a:lstStyle/>
          <a:p>
            <a:r>
              <a:rPr lang="en-US" altLang="ja-JP" dirty="0" err="1" smtClean="0"/>
              <a:t>zipCode</a:t>
            </a:r>
            <a:r>
              <a:rPr lang="en-US" altLang="ja-JP" dirty="0" smtClean="0"/>
              <a:t>=1710051&amp;address=</a:t>
            </a:r>
            <a:r>
              <a:rPr lang="ja-JP" altLang="en-US" dirty="0" smtClean="0"/>
              <a:t>東京都豊島区長崎</a:t>
            </a:r>
            <a:endParaRPr kumimoji="1" lang="ja-JP" altLang="en-US" dirty="0"/>
          </a:p>
        </p:txBody>
      </p:sp>
      <p:sp>
        <p:nvSpPr>
          <p:cNvPr id="34" name="円形吹き出し 33"/>
          <p:cNvSpPr/>
          <p:nvPr/>
        </p:nvSpPr>
        <p:spPr>
          <a:xfrm>
            <a:off x="5192989" y="5006710"/>
            <a:ext cx="3391924" cy="1337437"/>
          </a:xfrm>
          <a:prstGeom prst="wedgeEllipseCallout">
            <a:avLst>
              <a:gd name="adj1" fmla="val -47191"/>
              <a:gd name="adj2" fmla="val 560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POST</a:t>
            </a:r>
            <a:r>
              <a:rPr lang="ja-JP" altLang="en-US" dirty="0" smtClean="0"/>
              <a:t>リクエストの</a:t>
            </a:r>
            <a:r>
              <a:rPr lang="en-US" altLang="ja-JP" dirty="0" smtClean="0"/>
              <a:t>BODY</a:t>
            </a:r>
            <a:r>
              <a:rPr lang="ja-JP" altLang="en-US" dirty="0" smtClean="0"/>
              <a:t>部。選択フォームの</a:t>
            </a:r>
            <a:r>
              <a:rPr lang="en-US" altLang="ja-JP" dirty="0" smtClean="0"/>
              <a:t>hidden</a:t>
            </a:r>
            <a:r>
              <a:rPr lang="ja-JP" altLang="en-US" dirty="0" smtClean="0"/>
              <a:t>項目として処理結果を連携する。</a:t>
            </a:r>
            <a:endParaRPr lang="en-US" altLang="ja-JP" dirty="0" smtClean="0"/>
          </a:p>
        </p:txBody>
      </p:sp>
      <p:sp>
        <p:nvSpPr>
          <p:cNvPr id="38" name="円形吹き出し 37"/>
          <p:cNvSpPr/>
          <p:nvPr/>
        </p:nvSpPr>
        <p:spPr>
          <a:xfrm>
            <a:off x="6368291" y="3650861"/>
            <a:ext cx="2354153" cy="1337437"/>
          </a:xfrm>
          <a:prstGeom prst="wedgeEllipseCallout">
            <a:avLst>
              <a:gd name="adj1" fmla="val -29555"/>
              <a:gd name="adj2" fmla="val 568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GET</a:t>
            </a:r>
            <a:r>
              <a:rPr lang="ja-JP" altLang="en-US" dirty="0" smtClean="0"/>
              <a:t>リクエストの場合は、</a:t>
            </a:r>
            <a:r>
              <a:rPr lang="en-US" altLang="ja-JP" dirty="0" smtClean="0"/>
              <a:t>URL</a:t>
            </a:r>
            <a:r>
              <a:rPr lang="ja-JP" altLang="en-US" dirty="0" smtClean="0"/>
              <a:t>のクエリ文字列で連携する。</a:t>
            </a:r>
            <a:endParaRPr lang="en-US" altLang="ja-JP" dirty="0" smtClean="0"/>
          </a:p>
        </p:txBody>
      </p:sp>
      <p:sp>
        <p:nvSpPr>
          <p:cNvPr id="22" name="正方形/長方形 21"/>
          <p:cNvSpPr/>
          <p:nvPr/>
        </p:nvSpPr>
        <p:spPr>
          <a:xfrm>
            <a:off x="678274" y="2049990"/>
            <a:ext cx="5690017" cy="2339102"/>
          </a:xfrm>
          <a:prstGeom prst="rect">
            <a:avLst/>
          </a:prstGeom>
        </p:spPr>
        <p:txBody>
          <a:bodyPr wrap="square">
            <a:spAutoFit/>
          </a:bodyPr>
          <a:lstStyle/>
          <a:p>
            <a:r>
              <a:rPr lang="en-US" altLang="ja-JP" sz="1400" dirty="0" smtClean="0"/>
              <a:t>@</a:t>
            </a:r>
            <a:r>
              <a:rPr lang="en-US" altLang="ja-JP" sz="1400" dirty="0" err="1"/>
              <a:t>RequestMapping</a:t>
            </a:r>
            <a:r>
              <a:rPr lang="en-US" altLang="ja-JP" sz="1400" dirty="0" smtClean="0"/>
              <a:t>(</a:t>
            </a:r>
          </a:p>
          <a:p>
            <a:r>
              <a:rPr lang="en-US" altLang="ja-JP" sz="1400" dirty="0" smtClean="0"/>
              <a:t>    </a:t>
            </a:r>
            <a:r>
              <a:rPr lang="en-US" altLang="ja-JP" sz="1400" dirty="0" smtClean="0"/>
              <a:t>method </a:t>
            </a:r>
            <a:r>
              <a:rPr lang="en-US" altLang="ja-JP" sz="1400" dirty="0"/>
              <a:t>= </a:t>
            </a:r>
            <a:r>
              <a:rPr lang="en-US" altLang="ja-JP" sz="1400" dirty="0" err="1"/>
              <a:t>RequestMethod.</a:t>
            </a:r>
            <a:r>
              <a:rPr lang="en-US" altLang="ja-JP" sz="1400" i="1" dirty="0" err="1"/>
              <a:t>POST</a:t>
            </a:r>
            <a:r>
              <a:rPr lang="en-US" altLang="ja-JP" sz="1400" dirty="0" smtClean="0"/>
              <a:t>,</a:t>
            </a:r>
          </a:p>
          <a:p>
            <a:r>
              <a:rPr lang="en-US" altLang="ja-JP" sz="1400" dirty="0"/>
              <a:t> </a:t>
            </a:r>
            <a:r>
              <a:rPr lang="en-US" altLang="ja-JP" sz="1400" dirty="0" smtClean="0"/>
              <a:t>   </a:t>
            </a:r>
            <a:r>
              <a:rPr lang="en-US" altLang="ja-JP" sz="1400" dirty="0" err="1" smtClean="0"/>
              <a:t>params</a:t>
            </a:r>
            <a:r>
              <a:rPr lang="en-US" altLang="ja-JP" sz="1400" dirty="0" smtClean="0"/>
              <a:t> </a:t>
            </a:r>
            <a:r>
              <a:rPr lang="en-US" altLang="ja-JP" sz="1400" dirty="0"/>
              <a:t>= "</a:t>
            </a:r>
            <a:r>
              <a:rPr lang="en-US" altLang="ja-JP" sz="1400" dirty="0" err="1"/>
              <a:t>selectMainAddress</a:t>
            </a:r>
            <a:r>
              <a:rPr lang="en-US" altLang="ja-JP" sz="1400" dirty="0"/>
              <a:t>")</a:t>
            </a:r>
            <a:br>
              <a:rPr lang="en-US" altLang="ja-JP" sz="1400" dirty="0"/>
            </a:br>
            <a:r>
              <a:rPr lang="en-US" altLang="ja-JP" sz="1400" dirty="0"/>
              <a:t>public String </a:t>
            </a:r>
            <a:r>
              <a:rPr lang="en-US" altLang="ja-JP" sz="1400" dirty="0" err="1"/>
              <a:t>selectMainAddress</a:t>
            </a:r>
            <a:r>
              <a:rPr lang="en-US" altLang="ja-JP" sz="1400" dirty="0" smtClean="0"/>
              <a:t>(</a:t>
            </a:r>
            <a:r>
              <a:rPr lang="en-US" altLang="ja-JP" sz="1400" dirty="0" err="1" smtClean="0"/>
              <a:t>MemberForm</a:t>
            </a:r>
            <a:r>
              <a:rPr lang="en-US" altLang="ja-JP" sz="1400" dirty="0" smtClean="0"/>
              <a:t> </a:t>
            </a:r>
            <a:r>
              <a:rPr lang="en-US" altLang="ja-JP" sz="1400" dirty="0"/>
              <a:t>form,</a:t>
            </a:r>
            <a:br>
              <a:rPr lang="en-US" altLang="ja-JP" sz="1400" dirty="0"/>
            </a:br>
            <a:r>
              <a:rPr lang="en-US" altLang="ja-JP" sz="1400" dirty="0"/>
              <a:t>        </a:t>
            </a:r>
            <a:r>
              <a:rPr lang="en-US" altLang="ja-JP" sz="1600" b="1" dirty="0" err="1">
                <a:solidFill>
                  <a:srgbClr val="FF0000"/>
                </a:solidFill>
              </a:rPr>
              <a:t>StreetAddress</a:t>
            </a:r>
            <a:r>
              <a:rPr lang="en-US" altLang="ja-JP" sz="1600" b="1" dirty="0">
                <a:solidFill>
                  <a:srgbClr val="FF0000"/>
                </a:solidFill>
              </a:rPr>
              <a:t> </a:t>
            </a:r>
            <a:r>
              <a:rPr lang="en-US" altLang="ja-JP" sz="1600" b="1" dirty="0" err="1">
                <a:solidFill>
                  <a:srgbClr val="FF0000"/>
                </a:solidFill>
              </a:rPr>
              <a:t>selectedAddress</a:t>
            </a:r>
            <a:r>
              <a:rPr lang="en-US" altLang="ja-JP" sz="1600" b="1" dirty="0">
                <a:solidFill>
                  <a:srgbClr val="FF0000"/>
                </a:solidFill>
              </a:rPr>
              <a:t>,</a:t>
            </a:r>
            <a:r>
              <a:rPr lang="en-US" altLang="ja-JP" sz="1400" b="1" dirty="0">
                <a:solidFill>
                  <a:srgbClr val="FF0000"/>
                </a:solidFill>
              </a:rPr>
              <a:t/>
            </a:r>
            <a:br>
              <a:rPr lang="en-US" altLang="ja-JP" sz="1400" b="1" dirty="0">
                <a:solidFill>
                  <a:srgbClr val="FF0000"/>
                </a:solidFill>
              </a:rPr>
            </a:br>
            <a:r>
              <a:rPr lang="en-US" altLang="ja-JP" sz="1400" dirty="0"/>
              <a:t>        @</a:t>
            </a:r>
            <a:r>
              <a:rPr lang="en-US" altLang="ja-JP" sz="1400" dirty="0" err="1"/>
              <a:t>RequestParam</a:t>
            </a:r>
            <a:r>
              <a:rPr lang="en-US" altLang="ja-JP" sz="1400" dirty="0"/>
              <a:t>("destination") String destination) {</a:t>
            </a:r>
            <a:br>
              <a:rPr lang="en-US" altLang="ja-JP" sz="1400" dirty="0"/>
            </a:br>
            <a:r>
              <a:rPr lang="en-US" altLang="ja-JP" sz="1400" dirty="0"/>
              <a:t>    </a:t>
            </a:r>
            <a:r>
              <a:rPr lang="en-US" altLang="ja-JP" sz="1600" b="1" dirty="0" err="1">
                <a:solidFill>
                  <a:srgbClr val="FF0000"/>
                </a:solidFill>
              </a:rPr>
              <a:t>form.setMainZipCode</a:t>
            </a:r>
            <a:r>
              <a:rPr lang="en-US" altLang="ja-JP" sz="1600" b="1" dirty="0">
                <a:solidFill>
                  <a:srgbClr val="FF0000"/>
                </a:solidFill>
              </a:rPr>
              <a:t>(</a:t>
            </a:r>
            <a:r>
              <a:rPr lang="en-US" altLang="ja-JP" sz="1600" b="1" dirty="0" err="1">
                <a:solidFill>
                  <a:srgbClr val="FF0000"/>
                </a:solidFill>
              </a:rPr>
              <a:t>selectedAddress.getZipCode</a:t>
            </a:r>
            <a:r>
              <a:rPr lang="en-US" altLang="ja-JP" sz="1600" b="1" dirty="0">
                <a:solidFill>
                  <a:srgbClr val="FF0000"/>
                </a:solidFill>
              </a:rPr>
              <a:t>());</a:t>
            </a:r>
            <a:br>
              <a:rPr lang="en-US" altLang="ja-JP" sz="1600" b="1" dirty="0">
                <a:solidFill>
                  <a:srgbClr val="FF0000"/>
                </a:solidFill>
              </a:rPr>
            </a:br>
            <a:r>
              <a:rPr lang="en-US" altLang="ja-JP" sz="1600" b="1" dirty="0">
                <a:solidFill>
                  <a:srgbClr val="FF0000"/>
                </a:solidFill>
              </a:rPr>
              <a:t>    </a:t>
            </a:r>
            <a:r>
              <a:rPr lang="en-US" altLang="ja-JP" sz="1600" b="1" dirty="0" err="1">
                <a:solidFill>
                  <a:srgbClr val="FF0000"/>
                </a:solidFill>
              </a:rPr>
              <a:t>form.setMainAddress</a:t>
            </a:r>
            <a:r>
              <a:rPr lang="en-US" altLang="ja-JP" sz="1600" b="1" dirty="0">
                <a:solidFill>
                  <a:srgbClr val="FF0000"/>
                </a:solidFill>
              </a:rPr>
              <a:t>(</a:t>
            </a:r>
            <a:r>
              <a:rPr lang="en-US" altLang="ja-JP" sz="1600" b="1" dirty="0" err="1">
                <a:solidFill>
                  <a:srgbClr val="FF0000"/>
                </a:solidFill>
              </a:rPr>
              <a:t>selectedAddress.getAddress</a:t>
            </a:r>
            <a:r>
              <a:rPr lang="en-US" altLang="ja-JP" sz="1600" b="1" dirty="0">
                <a:solidFill>
                  <a:srgbClr val="FF0000"/>
                </a:solidFill>
              </a:rPr>
              <a:t>());</a:t>
            </a:r>
            <a:br>
              <a:rPr lang="en-US" altLang="ja-JP" sz="1600" b="1" dirty="0">
                <a:solidFill>
                  <a:srgbClr val="FF0000"/>
                </a:solidFill>
              </a:rPr>
            </a:br>
            <a:r>
              <a:rPr lang="en-US" altLang="ja-JP" sz="1400" dirty="0"/>
              <a:t>    return "redirect:/members?" + destination;</a:t>
            </a:r>
            <a:br>
              <a:rPr lang="en-US" altLang="ja-JP" sz="1400" dirty="0"/>
            </a:br>
            <a:r>
              <a:rPr lang="en-US" altLang="ja-JP" sz="1400" dirty="0"/>
              <a:t>}</a:t>
            </a:r>
          </a:p>
        </p:txBody>
      </p:sp>
      <p:sp>
        <p:nvSpPr>
          <p:cNvPr id="26" name="右矢印 25"/>
          <p:cNvSpPr/>
          <p:nvPr/>
        </p:nvSpPr>
        <p:spPr>
          <a:xfrm>
            <a:off x="3280993" y="1382026"/>
            <a:ext cx="784194" cy="3061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1" name="円形吹き出し 40"/>
          <p:cNvSpPr/>
          <p:nvPr/>
        </p:nvSpPr>
        <p:spPr>
          <a:xfrm>
            <a:off x="4906918" y="1382026"/>
            <a:ext cx="3913736" cy="1808928"/>
          </a:xfrm>
          <a:prstGeom prst="wedgeEllipseCallout">
            <a:avLst>
              <a:gd name="adj1" fmla="val -56383"/>
              <a:gd name="adj2" fmla="val 408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処理結果（選択した住所情報）を受け取りフォームへ反映する。サンプルでは</a:t>
            </a:r>
            <a:r>
              <a:rPr lang="en-US" altLang="ja-JP" dirty="0" err="1" smtClean="0"/>
              <a:t>StreetAddress</a:t>
            </a:r>
            <a:r>
              <a:rPr lang="ja-JP" altLang="en-US" dirty="0" smtClean="0"/>
              <a:t>クラスにバインドして受け取っている。</a:t>
            </a:r>
            <a:endParaRPr lang="en-US" altLang="ja-JP" dirty="0" smtClean="0"/>
          </a:p>
        </p:txBody>
      </p:sp>
      <p:sp>
        <p:nvSpPr>
          <p:cNvPr id="27" name="スライド番号プレースホルダー 26"/>
          <p:cNvSpPr>
            <a:spLocks noGrp="1"/>
          </p:cNvSpPr>
          <p:nvPr>
            <p:ph type="sldNum" sz="quarter" idx="12"/>
          </p:nvPr>
        </p:nvSpPr>
        <p:spPr/>
        <p:txBody>
          <a:bodyPr/>
          <a:lstStyle/>
          <a:p>
            <a:fld id="{DCAA2283-24CF-364F-ADE2-901D98862314}" type="slidenum">
              <a:rPr kumimoji="1" lang="ja-JP" altLang="en-US" smtClean="0"/>
              <a:t>8</a:t>
            </a:fld>
            <a:endParaRPr kumimoji="1" lang="ja-JP" altLang="en-US"/>
          </a:p>
        </p:txBody>
      </p:sp>
    </p:spTree>
    <p:extLst>
      <p:ext uri="{BB962C8B-B14F-4D97-AF65-F5344CB8AC3E}">
        <p14:creationId xmlns:p14="http://schemas.microsoft.com/office/powerpoint/2010/main" val="126941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３．呼び出し側のフォーム</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lang="ja-JP" altLang="en-US" sz="3600" dirty="0" smtClean="0"/>
              <a:t>共通フローの呼び出し側で保持しているフォームは、</a:t>
            </a:r>
            <a:r>
              <a:rPr lang="en-US" altLang="ja-JP" sz="3600" dirty="0" smtClean="0"/>
              <a:t>@</a:t>
            </a:r>
            <a:r>
              <a:rPr lang="en-US" altLang="ja-JP" sz="3600" dirty="0" err="1" smtClean="0"/>
              <a:t>SessionAttributes</a:t>
            </a:r>
            <a:r>
              <a:rPr lang="ja-JP" altLang="en-US" sz="3600" dirty="0" smtClean="0"/>
              <a:t>アノテーションを使ってセッションで管理する前提とする。</a:t>
            </a:r>
            <a:endParaRPr lang="en-US" altLang="ja-JP" sz="3600" dirty="0" smtClean="0"/>
          </a:p>
          <a:p>
            <a:pPr marL="0" indent="0">
              <a:buNone/>
            </a:pPr>
            <a:endParaRPr lang="en-US" altLang="ja-JP" sz="3600" dirty="0" smtClean="0"/>
          </a:p>
          <a:p>
            <a:pPr marL="0" indent="0">
              <a:buNone/>
            </a:pPr>
            <a:r>
              <a:rPr lang="ja-JP" altLang="en-US" sz="3600" dirty="0" smtClean="0"/>
              <a:t>フォームデータをセッションで保持することで同時操作に制約が生まれるが、作り的にはシンプルな仕組みになる。</a:t>
            </a:r>
            <a:endParaRPr lang="en-US" altLang="ja-JP" sz="3600" dirty="0" smtClean="0"/>
          </a:p>
          <a:p>
            <a:pPr marL="0" indent="0">
              <a:buNone/>
            </a:pPr>
            <a:r>
              <a:rPr lang="en-US" altLang="ja-JP" sz="3600" b="1" dirty="0" smtClean="0">
                <a:solidFill>
                  <a:srgbClr val="FF0000"/>
                </a:solidFill>
              </a:rPr>
              <a:t>→</a:t>
            </a:r>
            <a:r>
              <a:rPr lang="ja-JP" altLang="en-US" sz="3600" b="1" dirty="0" smtClean="0">
                <a:solidFill>
                  <a:srgbClr val="FF0000"/>
                </a:solidFill>
              </a:rPr>
              <a:t>同時操作可能な</a:t>
            </a:r>
            <a:r>
              <a:rPr lang="ja-JP" altLang="en-US" sz="3600" b="1" dirty="0" smtClean="0">
                <a:solidFill>
                  <a:srgbClr val="FF0000"/>
                </a:solidFill>
              </a:rPr>
              <a:t>実現方式は継続調査。</a:t>
            </a:r>
            <a:endParaRPr lang="en-US" altLang="ja-JP" sz="3600" b="1"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9</a:t>
            </a:fld>
            <a:endParaRPr kumimoji="1" lang="ja-JP" altLang="en-US"/>
          </a:p>
        </p:txBody>
      </p:sp>
    </p:spTree>
    <p:extLst>
      <p:ext uri="{BB962C8B-B14F-4D97-AF65-F5344CB8AC3E}">
        <p14:creationId xmlns:p14="http://schemas.microsoft.com/office/powerpoint/2010/main" val="25979131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2088</TotalTime>
  <Words>1870</Words>
  <Application>Microsoft Macintosh PowerPoint</Application>
  <PresentationFormat>画面に合わせる (4:3)</PresentationFormat>
  <Paragraphs>213</Paragraphs>
  <Slides>27</Slides>
  <Notes>1</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ホワイト</vt:lpstr>
      <vt:lpstr>共通画面フロー制御 の処理方式案</vt:lpstr>
      <vt:lpstr>共通画面フローとは</vt:lpstr>
      <vt:lpstr>共通画面フローのイメージ</vt:lpstr>
      <vt:lpstr>実現するための考慮ポイント</vt:lpstr>
      <vt:lpstr>１．戻り先のパス情報の管理（1/2）</vt:lpstr>
      <vt:lpstr>１．戻り先のパス情報の管理（2/2）</vt:lpstr>
      <vt:lpstr>２．処理結果の連携（1/2）</vt:lpstr>
      <vt:lpstr>２．処理結果の連携（2/2）</vt:lpstr>
      <vt:lpstr>３．呼び出し側のフォーム</vt:lpstr>
      <vt:lpstr>４．戻り先のパターン</vt:lpstr>
      <vt:lpstr>コーディングポイント</vt:lpstr>
      <vt:lpstr>１．パス情報の引き回し方法（1/6）</vt:lpstr>
      <vt:lpstr>１．パス情報の引き回し方法（2/6）</vt:lpstr>
      <vt:lpstr>１．パス情報の引き回し方法（3/6）</vt:lpstr>
      <vt:lpstr>１．パス情報の引き回し方法（4/6）</vt:lpstr>
      <vt:lpstr>１．パス情報の引き回し方法（5/6）</vt:lpstr>
      <vt:lpstr>１．パス情報の引き回し方法（6/6）</vt:lpstr>
      <vt:lpstr>２．呼び出し元へ戻る方法（1/2）</vt:lpstr>
      <vt:lpstr>２．呼び出し元へ戻る方法（2/2）</vt:lpstr>
      <vt:lpstr>サンプルの共通部品</vt:lpstr>
      <vt:lpstr>SharedFlowPaths</vt:lpstr>
      <vt:lpstr>DefaultSharedFlowPaths</vt:lpstr>
      <vt:lpstr>SharedFlowRequestDataValueProcessor</vt:lpstr>
      <vt:lpstr>SharedFlowHelper</vt:lpstr>
      <vt:lpstr>sharedScreenFlow-mapping.xml</vt:lpstr>
      <vt:lpstr>サンプルの共通フロー</vt:lpstr>
      <vt:lpstr>StreetAddressController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共通画面フローの実現方式</dc:title>
  <dc:creator>清水 一貴</dc:creator>
  <cp:lastModifiedBy>清水 一貴</cp:lastModifiedBy>
  <cp:revision>293</cp:revision>
  <dcterms:created xsi:type="dcterms:W3CDTF">2015-04-18T02:04:44Z</dcterms:created>
  <dcterms:modified xsi:type="dcterms:W3CDTF">2015-04-19T12:53:16Z</dcterms:modified>
</cp:coreProperties>
</file>