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243296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14275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420829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40066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18587B-A8C8-4C1B-B67E-7D9E1329A5F3}"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79299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18587B-A8C8-4C1B-B67E-7D9E1329A5F3}"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420711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18587B-A8C8-4C1B-B67E-7D9E1329A5F3}" type="datetimeFigureOut">
              <a:rPr lang="en-GB" smtClean="0"/>
              <a:t>21/02/2017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31837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18587B-A8C8-4C1B-B67E-7D9E1329A5F3}" type="datetimeFigureOut">
              <a:rPr lang="en-GB" smtClean="0"/>
              <a:t>21/02/2017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78091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8587B-A8C8-4C1B-B67E-7D9E1329A5F3}" type="datetimeFigureOut">
              <a:rPr lang="en-GB" smtClean="0"/>
              <a:t>21/02/2017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81816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8587B-A8C8-4C1B-B67E-7D9E1329A5F3}"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89574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8587B-A8C8-4C1B-B67E-7D9E1329A5F3}"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D40BB5-12E1-44A5-A7FA-864A308AF7E8}" type="slidenum">
              <a:rPr lang="en-GB" smtClean="0"/>
              <a:t>‹#›</a:t>
            </a:fld>
            <a:endParaRPr lang="en-GB"/>
          </a:p>
        </p:txBody>
      </p:sp>
    </p:spTree>
    <p:extLst>
      <p:ext uri="{BB962C8B-B14F-4D97-AF65-F5344CB8AC3E}">
        <p14:creationId xmlns:p14="http://schemas.microsoft.com/office/powerpoint/2010/main" val="358307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8587B-A8C8-4C1B-B67E-7D9E1329A5F3}" type="datetimeFigureOut">
              <a:rPr lang="en-GB" smtClean="0"/>
              <a:t>21/02/2017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40BB5-12E1-44A5-A7FA-864A308AF7E8}" type="slidenum">
              <a:rPr lang="en-GB" smtClean="0"/>
              <a:t>‹#›</a:t>
            </a:fld>
            <a:endParaRPr lang="en-GB"/>
          </a:p>
        </p:txBody>
      </p:sp>
    </p:spTree>
    <p:extLst>
      <p:ext uri="{BB962C8B-B14F-4D97-AF65-F5344CB8AC3E}">
        <p14:creationId xmlns:p14="http://schemas.microsoft.com/office/powerpoint/2010/main" val="96815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VM Simulation with EPICS</a:t>
            </a:r>
            <a:r>
              <a:rPr lang="en-GB" dirty="0"/>
              <a:t/>
            </a:r>
            <a:br>
              <a:rPr lang="en-GB" dirty="0"/>
            </a:br>
            <a:r>
              <a:rPr lang="en-GB" dirty="0" smtClean="0"/>
              <a:t>PV Naming</a:t>
            </a:r>
            <a:br>
              <a:rPr lang="en-GB" dirty="0" smtClean="0"/>
            </a:br>
            <a:r>
              <a:rPr lang="en-GB" dirty="0" smtClean="0"/>
              <a:t>VM Version Control and </a:t>
            </a:r>
            <a:r>
              <a:rPr lang="en-GB" dirty="0" smtClean="0"/>
              <a:t>Network</a:t>
            </a:r>
            <a:endParaRPr lang="en-GB" dirty="0"/>
          </a:p>
        </p:txBody>
      </p:sp>
    </p:spTree>
    <p:extLst>
      <p:ext uri="{BB962C8B-B14F-4D97-AF65-F5344CB8AC3E}">
        <p14:creationId xmlns:p14="http://schemas.microsoft.com/office/powerpoint/2010/main" val="301452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gm95989\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0728"/>
            <a:ext cx="5976663" cy="32092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123728" y="2420887"/>
            <a:ext cx="3420379" cy="164481"/>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2065827" y="2637662"/>
            <a:ext cx="4873358" cy="12446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0" y="2053297"/>
            <a:ext cx="2448272" cy="2031325"/>
          </a:xfrm>
          <a:prstGeom prst="rect">
            <a:avLst/>
          </a:prstGeom>
          <a:noFill/>
        </p:spPr>
        <p:txBody>
          <a:bodyPr wrap="square" rtlCol="0">
            <a:spAutoFit/>
          </a:bodyPr>
          <a:lstStyle/>
          <a:p>
            <a:r>
              <a:rPr lang="en-GB" dirty="0" smtClean="0"/>
              <a:t>Noise and ramping current have been added to the simulation of the virtual magnets.</a:t>
            </a:r>
          </a:p>
          <a:p>
            <a:endParaRPr lang="en-GB" dirty="0"/>
          </a:p>
          <a:p>
            <a:r>
              <a:rPr lang="en-GB" dirty="0" smtClean="0"/>
              <a:t>Noise is adjustable. </a:t>
            </a:r>
            <a:r>
              <a:rPr lang="en-GB" dirty="0"/>
              <a:t>H</a:t>
            </a:r>
            <a:r>
              <a:rPr lang="en-GB" dirty="0" smtClean="0"/>
              <a:t>ere it is about 5%</a:t>
            </a:r>
            <a:endParaRPr lang="en-GB" dirty="0"/>
          </a:p>
        </p:txBody>
      </p:sp>
      <p:sp>
        <p:nvSpPr>
          <p:cNvPr id="17" name="TextBox 16"/>
          <p:cNvSpPr txBox="1"/>
          <p:nvPr/>
        </p:nvSpPr>
        <p:spPr>
          <a:xfrm>
            <a:off x="2537586" y="188640"/>
            <a:ext cx="3929840" cy="369332"/>
          </a:xfrm>
          <a:prstGeom prst="rect">
            <a:avLst/>
          </a:prstGeom>
          <a:noFill/>
        </p:spPr>
        <p:txBody>
          <a:bodyPr wrap="square" rtlCol="0">
            <a:spAutoFit/>
          </a:bodyPr>
          <a:lstStyle/>
          <a:p>
            <a:r>
              <a:rPr lang="en-GB" b="1" dirty="0" smtClean="0"/>
              <a:t>VM PV </a:t>
            </a:r>
            <a:r>
              <a:rPr lang="en-GB" b="1" dirty="0" err="1" smtClean="0"/>
              <a:t>example:BSOL</a:t>
            </a:r>
            <a:r>
              <a:rPr lang="en-GB" b="1" dirty="0" smtClean="0"/>
              <a:t> at 5A with noise</a:t>
            </a:r>
            <a:endParaRPr lang="en-GB" b="1" dirty="0"/>
          </a:p>
        </p:txBody>
      </p:sp>
      <p:sp>
        <p:nvSpPr>
          <p:cNvPr id="18" name="TextBox 17"/>
          <p:cNvSpPr txBox="1"/>
          <p:nvPr/>
        </p:nvSpPr>
        <p:spPr>
          <a:xfrm>
            <a:off x="6263792" y="4211796"/>
            <a:ext cx="792088" cy="369332"/>
          </a:xfrm>
          <a:prstGeom prst="rect">
            <a:avLst/>
          </a:prstGeom>
          <a:noFill/>
        </p:spPr>
        <p:txBody>
          <a:bodyPr wrap="square" rtlCol="0">
            <a:spAutoFit/>
          </a:bodyPr>
          <a:lstStyle/>
          <a:p>
            <a:r>
              <a:rPr lang="en-GB" dirty="0" smtClean="0"/>
              <a:t>Time</a:t>
            </a:r>
            <a:endParaRPr lang="en-GB" dirty="0"/>
          </a:p>
        </p:txBody>
      </p:sp>
      <p:sp>
        <p:nvSpPr>
          <p:cNvPr id="19" name="TextBox 18"/>
          <p:cNvSpPr txBox="1"/>
          <p:nvPr/>
        </p:nvSpPr>
        <p:spPr>
          <a:xfrm>
            <a:off x="2065827" y="1196752"/>
            <a:ext cx="461665" cy="620170"/>
          </a:xfrm>
          <a:prstGeom prst="rect">
            <a:avLst/>
          </a:prstGeom>
          <a:noFill/>
        </p:spPr>
        <p:txBody>
          <a:bodyPr vert="vert270" wrap="none" rtlCol="0">
            <a:spAutoFit/>
          </a:bodyPr>
          <a:lstStyle/>
          <a:p>
            <a:r>
              <a:rPr lang="en-GB" dirty="0" smtClean="0"/>
              <a:t>Amps</a:t>
            </a:r>
            <a:endParaRPr lang="en-GB" dirty="0"/>
          </a:p>
        </p:txBody>
      </p:sp>
      <p:sp>
        <p:nvSpPr>
          <p:cNvPr id="13" name="TextBox 12"/>
          <p:cNvSpPr txBox="1"/>
          <p:nvPr/>
        </p:nvSpPr>
        <p:spPr>
          <a:xfrm>
            <a:off x="2333952" y="4509120"/>
            <a:ext cx="3929840" cy="1754326"/>
          </a:xfrm>
          <a:prstGeom prst="rect">
            <a:avLst/>
          </a:prstGeom>
          <a:noFill/>
        </p:spPr>
        <p:txBody>
          <a:bodyPr wrap="square" rtlCol="0">
            <a:spAutoFit/>
          </a:bodyPr>
          <a:lstStyle/>
          <a:p>
            <a:r>
              <a:rPr lang="en-GB" b="1" dirty="0" smtClean="0"/>
              <a:t>We can currently simulate VELA:</a:t>
            </a:r>
          </a:p>
          <a:p>
            <a:pPr marL="285750" indent="-285750">
              <a:buFont typeface="Arial" panose="020B0604020202020204" pitchFamily="34" charset="0"/>
              <a:buChar char="•"/>
            </a:pPr>
            <a:r>
              <a:rPr lang="en-GB" dirty="0" smtClean="0"/>
              <a:t>Magnets </a:t>
            </a:r>
            <a:r>
              <a:rPr lang="en-GB" dirty="0" smtClean="0">
                <a:sym typeface="Wingdings" panose="05000000000000000000" pitchFamily="2" charset="2"/>
              </a:rPr>
              <a:t></a:t>
            </a:r>
            <a:r>
              <a:rPr lang="en-GB" dirty="0" smtClean="0"/>
              <a:t> Polarity and interlocks</a:t>
            </a:r>
          </a:p>
          <a:p>
            <a:pPr marL="285750" indent="-285750">
              <a:buFont typeface="Arial" panose="020B0604020202020204" pitchFamily="34" charset="0"/>
              <a:buChar char="•"/>
            </a:pPr>
            <a:r>
              <a:rPr lang="en-GB" dirty="0" smtClean="0"/>
              <a:t>Camera</a:t>
            </a:r>
          </a:p>
          <a:p>
            <a:pPr marL="285750" indent="-285750">
              <a:buFont typeface="Arial" panose="020B0604020202020204" pitchFamily="34" charset="0"/>
              <a:buChar char="•"/>
            </a:pPr>
            <a:r>
              <a:rPr lang="en-GB" dirty="0" smtClean="0"/>
              <a:t>Screens</a:t>
            </a:r>
          </a:p>
          <a:p>
            <a:pPr marL="285750" indent="-285750">
              <a:buFont typeface="Arial" panose="020B0604020202020204" pitchFamily="34" charset="0"/>
              <a:buChar char="•"/>
            </a:pPr>
            <a:r>
              <a:rPr lang="en-GB" dirty="0" smtClean="0"/>
              <a:t>BPM</a:t>
            </a:r>
          </a:p>
          <a:p>
            <a:pPr marL="285750" indent="-285750">
              <a:buFont typeface="Arial" panose="020B0604020202020204" pitchFamily="34" charset="0"/>
              <a:buChar char="•"/>
            </a:pPr>
            <a:r>
              <a:rPr lang="en-GB" dirty="0" smtClean="0"/>
              <a:t>User PVs</a:t>
            </a:r>
            <a:endParaRPr lang="en-GB" dirty="0"/>
          </a:p>
        </p:txBody>
      </p:sp>
    </p:spTree>
    <p:extLst>
      <p:ext uri="{BB962C8B-B14F-4D97-AF65-F5344CB8AC3E}">
        <p14:creationId xmlns:p14="http://schemas.microsoft.com/office/powerpoint/2010/main" val="1493166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76672"/>
            <a:ext cx="8208912" cy="5632311"/>
          </a:xfrm>
          <a:prstGeom prst="rect">
            <a:avLst/>
          </a:prstGeom>
          <a:noFill/>
        </p:spPr>
        <p:txBody>
          <a:bodyPr wrap="square" rtlCol="0">
            <a:spAutoFit/>
          </a:bodyPr>
          <a:lstStyle/>
          <a:p>
            <a:pPr algn="just"/>
            <a:r>
              <a:rPr lang="en-GB" sz="2400" dirty="0" smtClean="0"/>
              <a:t>EPICS provides a common control interface and interlocks between the hardware and the user. Its communication layer is via Process Variables (PVs). The user can set and read to these PVs </a:t>
            </a:r>
          </a:p>
          <a:p>
            <a:pPr algn="just"/>
            <a:endParaRPr lang="en-GB" sz="2400" dirty="0"/>
          </a:p>
          <a:p>
            <a:pPr algn="just"/>
            <a:r>
              <a:rPr lang="en-GB" sz="2400" dirty="0" smtClean="0"/>
              <a:t>For ALICE and VELA there are hundreds </a:t>
            </a:r>
            <a:r>
              <a:rPr lang="en-GB" sz="2400" dirty="0" smtClean="0"/>
              <a:t>of </a:t>
            </a:r>
            <a:r>
              <a:rPr lang="en-GB" sz="2400" dirty="0" smtClean="0"/>
              <a:t>PVs. Only a handful of these are useful to the end user. </a:t>
            </a:r>
            <a:r>
              <a:rPr lang="en-GB" sz="2400" dirty="0"/>
              <a:t>T</a:t>
            </a:r>
            <a:r>
              <a:rPr lang="en-GB" sz="2400" dirty="0" smtClean="0"/>
              <a:t>hese </a:t>
            </a:r>
            <a:r>
              <a:rPr lang="en-GB" sz="2400" dirty="0" smtClean="0"/>
              <a:t>were named “organically”</a:t>
            </a:r>
          </a:p>
          <a:p>
            <a:pPr algn="just"/>
            <a:endParaRPr lang="en-GB" sz="2400" dirty="0"/>
          </a:p>
          <a:p>
            <a:pPr algn="just"/>
            <a:r>
              <a:rPr lang="en-GB" sz="2400" dirty="0" smtClean="0"/>
              <a:t>For </a:t>
            </a:r>
            <a:r>
              <a:rPr lang="en-GB" sz="2400" dirty="0" smtClean="0"/>
              <a:t>CLARA/VELA there is an effort to </a:t>
            </a:r>
            <a:r>
              <a:rPr lang="en-GB" sz="2400" dirty="0" smtClean="0"/>
              <a:t>developing a consistent </a:t>
            </a:r>
            <a:r>
              <a:rPr lang="en-GB" sz="2400" dirty="0" smtClean="0"/>
              <a:t>naming model for the PVs</a:t>
            </a:r>
          </a:p>
          <a:p>
            <a:pPr algn="just"/>
            <a:endParaRPr lang="en-GB" sz="2400" dirty="0"/>
          </a:p>
          <a:p>
            <a:pPr algn="just"/>
            <a:r>
              <a:rPr lang="en-GB" sz="2400" dirty="0" smtClean="0"/>
              <a:t>Developing the VM </a:t>
            </a:r>
            <a:r>
              <a:rPr lang="en-GB" sz="2400" dirty="0" smtClean="0"/>
              <a:t>has </a:t>
            </a:r>
            <a:r>
              <a:rPr lang="en-GB" sz="2400" dirty="0" smtClean="0"/>
              <a:t>spawned</a:t>
            </a:r>
            <a:r>
              <a:rPr lang="en-GB" sz="2400" dirty="0" smtClean="0"/>
              <a:t> </a:t>
            </a:r>
            <a:r>
              <a:rPr lang="en-GB" sz="2400" dirty="0" smtClean="0"/>
              <a:t>a collaboration </a:t>
            </a:r>
            <a:r>
              <a:rPr lang="en-GB" sz="2400" dirty="0" smtClean="0"/>
              <a:t>between the </a:t>
            </a:r>
            <a:r>
              <a:rPr lang="en-GB" sz="2400" dirty="0" smtClean="0"/>
              <a:t>AP </a:t>
            </a:r>
            <a:r>
              <a:rPr lang="en-GB" sz="2400" dirty="0" smtClean="0"/>
              <a:t>and controls group and </a:t>
            </a:r>
            <a:r>
              <a:rPr lang="en-GB" sz="2400" dirty="0" smtClean="0"/>
              <a:t>that is useful for </a:t>
            </a:r>
            <a:r>
              <a:rPr lang="en-GB" sz="2400" smtClean="0"/>
              <a:t>this </a:t>
            </a:r>
            <a:r>
              <a:rPr lang="en-GB" sz="2400" smtClean="0"/>
              <a:t>goal</a:t>
            </a:r>
            <a:endParaRPr lang="en-GB" sz="2400" dirty="0" smtClean="0"/>
          </a:p>
          <a:p>
            <a:pPr algn="just"/>
            <a:endParaRPr lang="en-GB" sz="2400" dirty="0"/>
          </a:p>
        </p:txBody>
      </p:sp>
      <p:sp>
        <p:nvSpPr>
          <p:cNvPr id="10" name="TextBox 9"/>
          <p:cNvSpPr txBox="1"/>
          <p:nvPr/>
        </p:nvSpPr>
        <p:spPr>
          <a:xfrm>
            <a:off x="3810513" y="188640"/>
            <a:ext cx="1409559" cy="369332"/>
          </a:xfrm>
          <a:prstGeom prst="rect">
            <a:avLst/>
          </a:prstGeom>
          <a:noFill/>
        </p:spPr>
        <p:txBody>
          <a:bodyPr wrap="square" rtlCol="0">
            <a:spAutoFit/>
          </a:bodyPr>
          <a:lstStyle/>
          <a:p>
            <a:r>
              <a:rPr lang="en-GB" b="1" dirty="0" smtClean="0"/>
              <a:t>PV naming </a:t>
            </a:r>
            <a:endParaRPr lang="en-GB" b="1" dirty="0"/>
          </a:p>
        </p:txBody>
      </p:sp>
    </p:spTree>
    <p:extLst>
      <p:ext uri="{BB962C8B-B14F-4D97-AF65-F5344CB8AC3E}">
        <p14:creationId xmlns:p14="http://schemas.microsoft.com/office/powerpoint/2010/main" val="1483685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836712"/>
            <a:ext cx="8208912" cy="5632311"/>
          </a:xfrm>
          <a:prstGeom prst="rect">
            <a:avLst/>
          </a:prstGeom>
          <a:noFill/>
        </p:spPr>
        <p:txBody>
          <a:bodyPr wrap="square" rtlCol="0">
            <a:spAutoFit/>
          </a:bodyPr>
          <a:lstStyle/>
          <a:p>
            <a:pPr algn="just"/>
            <a:r>
              <a:rPr lang="en-GB" sz="2400" dirty="0" smtClean="0"/>
              <a:t>It is important that the VM names do not clash with the real machine or other users machines. However EPICS IOCs makes pervasive use of the network connection to communicate with clients. We do not want problems with rouge IOCs in the future if the VM becomes prevalent. This could affect IOCs operating on the real machine</a:t>
            </a:r>
          </a:p>
          <a:p>
            <a:pPr algn="just"/>
            <a:endParaRPr lang="en-GB" sz="2400" dirty="0"/>
          </a:p>
          <a:p>
            <a:pPr algn="just"/>
            <a:r>
              <a:rPr lang="en-GB" sz="2400" dirty="0" smtClean="0"/>
              <a:t>Allowing the VM onto the internet would allow parallel Astra simulations and the use of a Git repository for updates</a:t>
            </a:r>
          </a:p>
          <a:p>
            <a:pPr algn="just"/>
            <a:endParaRPr lang="en-GB" sz="2400" dirty="0"/>
          </a:p>
          <a:p>
            <a:pPr algn="just"/>
            <a:r>
              <a:rPr lang="en-GB" sz="2400" dirty="0" smtClean="0"/>
              <a:t>With an upgrade to the EPICE version it is be possible to contain EPICS to the users machine and avoid these PV naming conflicts</a:t>
            </a:r>
          </a:p>
          <a:p>
            <a:pPr algn="just"/>
            <a:endParaRPr lang="en-GB" sz="2400" dirty="0"/>
          </a:p>
          <a:p>
            <a:pPr algn="just"/>
            <a:r>
              <a:rPr lang="en-GB" sz="2400" dirty="0" smtClean="0"/>
              <a:t>Also, tag “VM_” has been added to the controls document for virtual PVs so their should be no conflicts with real PVs </a:t>
            </a:r>
          </a:p>
        </p:txBody>
      </p:sp>
      <p:sp>
        <p:nvSpPr>
          <p:cNvPr id="10" name="TextBox 9"/>
          <p:cNvSpPr txBox="1"/>
          <p:nvPr/>
        </p:nvSpPr>
        <p:spPr>
          <a:xfrm>
            <a:off x="3203848" y="188640"/>
            <a:ext cx="3024335" cy="369332"/>
          </a:xfrm>
          <a:prstGeom prst="rect">
            <a:avLst/>
          </a:prstGeom>
          <a:noFill/>
        </p:spPr>
        <p:txBody>
          <a:bodyPr wrap="square" rtlCol="0">
            <a:spAutoFit/>
          </a:bodyPr>
          <a:lstStyle/>
          <a:p>
            <a:r>
              <a:rPr lang="en-GB" b="1" dirty="0"/>
              <a:t>V</a:t>
            </a:r>
            <a:r>
              <a:rPr lang="en-GB" b="1" dirty="0" smtClean="0"/>
              <a:t>ersion control and network</a:t>
            </a:r>
            <a:endParaRPr lang="en-GB" b="1" dirty="0"/>
          </a:p>
        </p:txBody>
      </p:sp>
    </p:spTree>
    <p:extLst>
      <p:ext uri="{BB962C8B-B14F-4D97-AF65-F5344CB8AC3E}">
        <p14:creationId xmlns:p14="http://schemas.microsoft.com/office/powerpoint/2010/main" val="541870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286</Words>
  <Application>Microsoft Office PowerPoint</Application>
  <PresentationFormat>On-screen Show (4:3)</PresentationFormat>
  <Paragraphs>29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VM Simulation with EPICS PV Naming VM Version Control and Network</vt:lpstr>
      <vt:lpstr>PowerPoint Presentation</vt:lpstr>
      <vt:lpstr>PowerPoint Presentation</vt:lpstr>
      <vt:lpstr>PowerPoint Presentation</vt:lpstr>
    </vt:vector>
  </TitlesOfParts>
  <Company>Daresbury Laboratory (STFC)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Simulation with EPICS</dc:title>
  <dc:creator>user</dc:creator>
  <cp:lastModifiedBy>user</cp:lastModifiedBy>
  <cp:revision>10</cp:revision>
  <dcterms:created xsi:type="dcterms:W3CDTF">2016-08-11T07:52:30Z</dcterms:created>
  <dcterms:modified xsi:type="dcterms:W3CDTF">2017-02-21T11:26:36Z</dcterms:modified>
</cp:coreProperties>
</file>