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2" r:id="rId3"/>
    <p:sldId id="257" r:id="rId4"/>
    <p:sldId id="258" r:id="rId5"/>
    <p:sldId id="259" r:id="rId6"/>
    <p:sldId id="265" r:id="rId7"/>
    <p:sldId id="260" r:id="rId8"/>
    <p:sldId id="262" r:id="rId9"/>
    <p:sldId id="263" r:id="rId10"/>
    <p:sldId id="266" r:id="rId11"/>
    <p:sldId id="267" r:id="rId12"/>
    <p:sldId id="269" r:id="rId13"/>
    <p:sldId id="270" r:id="rId14"/>
    <p:sldId id="271" r:id="rId15"/>
    <p:sldId id="268"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105" d="100"/>
          <a:sy n="105" d="100"/>
        </p:scale>
        <p:origin x="12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64DBE-2BC3-4D64-AC6E-D2B7017D4654}" type="datetimeFigureOut">
              <a:rPr lang="en-ZA" smtClean="0"/>
              <a:t>2023/01/31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54E798-0A31-46E1-8DBE-DA483B8D3AFD}" type="slidenum">
              <a:rPr lang="en-ZA" smtClean="0"/>
              <a:t>‹#›</a:t>
            </a:fld>
            <a:endParaRPr lang="en-ZA"/>
          </a:p>
        </p:txBody>
      </p:sp>
    </p:spTree>
    <p:extLst>
      <p:ext uri="{BB962C8B-B14F-4D97-AF65-F5344CB8AC3E}">
        <p14:creationId xmlns:p14="http://schemas.microsoft.com/office/powerpoint/2010/main" val="90094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2EAB-346F-BA2C-155B-D03A3F73C5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3C2A316A-B937-D717-6485-70BF43607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29C2410F-100B-417D-D98E-B85C733FD744}"/>
              </a:ext>
            </a:extLst>
          </p:cNvPr>
          <p:cNvSpPr>
            <a:spLocks noGrp="1"/>
          </p:cNvSpPr>
          <p:nvPr>
            <p:ph type="dt" sz="half" idx="10"/>
          </p:nvPr>
        </p:nvSpPr>
        <p:spPr/>
        <p:txBody>
          <a:bodyPr/>
          <a:lstStyle/>
          <a:p>
            <a:fld id="{18DFED7E-118B-42E4-969D-C25ED4905334}" type="datetime1">
              <a:rPr lang="en-ZA" smtClean="0"/>
              <a:t>2023/01/31</a:t>
            </a:fld>
            <a:endParaRPr lang="en-ZA" dirty="0"/>
          </a:p>
        </p:txBody>
      </p:sp>
      <p:sp>
        <p:nvSpPr>
          <p:cNvPr id="5" name="Footer Placeholder 4">
            <a:extLst>
              <a:ext uri="{FF2B5EF4-FFF2-40B4-BE49-F238E27FC236}">
                <a16:creationId xmlns:a16="http://schemas.microsoft.com/office/drawing/2014/main" id="{786872E8-5561-60E8-8A98-BC764D36849E}"/>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6A6DC638-9086-9BD6-EA12-8273E88A0833}"/>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8229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6DF3-3B7B-2F88-3CDB-4FD71EC191A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1EF5B8B-B29A-9BE6-A5EB-DFAE6515C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25C121C-8E9B-E2BE-F712-B23C46D301AC}"/>
              </a:ext>
            </a:extLst>
          </p:cNvPr>
          <p:cNvSpPr>
            <a:spLocks noGrp="1"/>
          </p:cNvSpPr>
          <p:nvPr>
            <p:ph type="dt" sz="half" idx="10"/>
          </p:nvPr>
        </p:nvSpPr>
        <p:spPr/>
        <p:txBody>
          <a:bodyPr/>
          <a:lstStyle/>
          <a:p>
            <a:fld id="{504D517A-80AA-4E2D-948A-56177CA0DCA9}" type="datetime1">
              <a:rPr lang="en-ZA" smtClean="0"/>
              <a:t>2023/01/31</a:t>
            </a:fld>
            <a:endParaRPr lang="en-ZA" dirty="0"/>
          </a:p>
        </p:txBody>
      </p:sp>
      <p:sp>
        <p:nvSpPr>
          <p:cNvPr id="5" name="Footer Placeholder 4">
            <a:extLst>
              <a:ext uri="{FF2B5EF4-FFF2-40B4-BE49-F238E27FC236}">
                <a16:creationId xmlns:a16="http://schemas.microsoft.com/office/drawing/2014/main" id="{0252109A-B4D8-323B-4754-ACE0F05E2AA2}"/>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23C55DBE-D61B-D72A-FE77-B47C00E94315}"/>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406829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99B9B-C52C-0FCD-4C2F-E1EFF00A79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AF1149E-1EF2-1259-2B19-ED26BB19F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266B648-C88D-3EA3-4AAB-306F6A586AAD}"/>
              </a:ext>
            </a:extLst>
          </p:cNvPr>
          <p:cNvSpPr>
            <a:spLocks noGrp="1"/>
          </p:cNvSpPr>
          <p:nvPr>
            <p:ph type="dt" sz="half" idx="10"/>
          </p:nvPr>
        </p:nvSpPr>
        <p:spPr/>
        <p:txBody>
          <a:bodyPr/>
          <a:lstStyle/>
          <a:p>
            <a:fld id="{3E49F1FC-E9F3-445B-9B17-003E718ECBEF}" type="datetime1">
              <a:rPr lang="en-ZA" smtClean="0"/>
              <a:t>2023/01/31</a:t>
            </a:fld>
            <a:endParaRPr lang="en-ZA" dirty="0"/>
          </a:p>
        </p:txBody>
      </p:sp>
      <p:sp>
        <p:nvSpPr>
          <p:cNvPr id="5" name="Footer Placeholder 4">
            <a:extLst>
              <a:ext uri="{FF2B5EF4-FFF2-40B4-BE49-F238E27FC236}">
                <a16:creationId xmlns:a16="http://schemas.microsoft.com/office/drawing/2014/main" id="{CF80BE3F-100E-F3D6-5658-8F4EB7166A5E}"/>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101DD32C-8C3C-6B21-7802-8F3A4DDA2461}"/>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202400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FFB0-220E-F568-6805-F2279252095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2C493D4C-2471-71C5-4113-130387AC0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E20F3E3-B794-542C-D80E-F3A7B9E9E2CA}"/>
              </a:ext>
            </a:extLst>
          </p:cNvPr>
          <p:cNvSpPr>
            <a:spLocks noGrp="1"/>
          </p:cNvSpPr>
          <p:nvPr>
            <p:ph type="dt" sz="half" idx="10"/>
          </p:nvPr>
        </p:nvSpPr>
        <p:spPr/>
        <p:txBody>
          <a:bodyPr/>
          <a:lstStyle/>
          <a:p>
            <a:fld id="{5728E12D-0CBD-4A6B-B3AB-57D7A84461CC}" type="datetime1">
              <a:rPr lang="en-ZA" smtClean="0"/>
              <a:t>2023/01/31</a:t>
            </a:fld>
            <a:endParaRPr lang="en-ZA" dirty="0"/>
          </a:p>
        </p:txBody>
      </p:sp>
      <p:sp>
        <p:nvSpPr>
          <p:cNvPr id="5" name="Footer Placeholder 4">
            <a:extLst>
              <a:ext uri="{FF2B5EF4-FFF2-40B4-BE49-F238E27FC236}">
                <a16:creationId xmlns:a16="http://schemas.microsoft.com/office/drawing/2014/main" id="{B8D69E5B-0DE3-D3DF-179F-13F2E5478A66}"/>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ED09CFB2-CC6D-1F78-2862-E0D870FE1085}"/>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19286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C437-6CEE-F008-C30A-85EEB9D4B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B6F02DE0-B8D6-4DCC-20BD-A16FDA8AC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16069-04FE-D87C-5410-C89870AB3018}"/>
              </a:ext>
            </a:extLst>
          </p:cNvPr>
          <p:cNvSpPr>
            <a:spLocks noGrp="1"/>
          </p:cNvSpPr>
          <p:nvPr>
            <p:ph type="dt" sz="half" idx="10"/>
          </p:nvPr>
        </p:nvSpPr>
        <p:spPr/>
        <p:txBody>
          <a:bodyPr/>
          <a:lstStyle/>
          <a:p>
            <a:fld id="{E62B3BAC-F9A4-4030-862F-86A6592DA7AC}" type="datetime1">
              <a:rPr lang="en-ZA" smtClean="0"/>
              <a:t>2023/01/31</a:t>
            </a:fld>
            <a:endParaRPr lang="en-ZA" dirty="0"/>
          </a:p>
        </p:txBody>
      </p:sp>
      <p:sp>
        <p:nvSpPr>
          <p:cNvPr id="5" name="Footer Placeholder 4">
            <a:extLst>
              <a:ext uri="{FF2B5EF4-FFF2-40B4-BE49-F238E27FC236}">
                <a16:creationId xmlns:a16="http://schemas.microsoft.com/office/drawing/2014/main" id="{BA82E788-C7F4-1C13-0EC7-78D3B5A38D07}"/>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B165EA3A-5217-0568-831E-E011B4F66934}"/>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408295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3084-9E89-0DE1-E35C-80092024118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AB16D77-D1A2-35E1-539E-2B93CDAD5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CDA35DD6-32D5-6691-89B3-2D4FE1A36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44C6DD11-2818-747A-515D-E371CDFDBAB1}"/>
              </a:ext>
            </a:extLst>
          </p:cNvPr>
          <p:cNvSpPr>
            <a:spLocks noGrp="1"/>
          </p:cNvSpPr>
          <p:nvPr>
            <p:ph type="dt" sz="half" idx="10"/>
          </p:nvPr>
        </p:nvSpPr>
        <p:spPr/>
        <p:txBody>
          <a:bodyPr/>
          <a:lstStyle/>
          <a:p>
            <a:fld id="{F4DAC78B-8DF7-47C9-A19F-056AB03D6C87}" type="datetime1">
              <a:rPr lang="en-ZA" smtClean="0"/>
              <a:t>2023/01/31</a:t>
            </a:fld>
            <a:endParaRPr lang="en-ZA" dirty="0"/>
          </a:p>
        </p:txBody>
      </p:sp>
      <p:sp>
        <p:nvSpPr>
          <p:cNvPr id="6" name="Footer Placeholder 5">
            <a:extLst>
              <a:ext uri="{FF2B5EF4-FFF2-40B4-BE49-F238E27FC236}">
                <a16:creationId xmlns:a16="http://schemas.microsoft.com/office/drawing/2014/main" id="{F0E79243-40A1-6BE3-FF94-1B7745F26CEB}"/>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9D3EFF88-82A1-3E36-E38D-B1865E468273}"/>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217744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D9DF-8EDD-13C6-23A0-22B5B6FE49DB}"/>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4D2D369-C38B-F2A1-756B-847D3BB8C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9A3F1-248E-21B1-F690-F7B48B177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7A28B940-0FBE-C2D4-C767-861AAFE35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D5BAD-3AFC-0F6F-0D08-0AB11F92B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7424F27-D45F-327F-74CF-51F3A90CF18F}"/>
              </a:ext>
            </a:extLst>
          </p:cNvPr>
          <p:cNvSpPr>
            <a:spLocks noGrp="1"/>
          </p:cNvSpPr>
          <p:nvPr>
            <p:ph type="dt" sz="half" idx="10"/>
          </p:nvPr>
        </p:nvSpPr>
        <p:spPr/>
        <p:txBody>
          <a:bodyPr/>
          <a:lstStyle/>
          <a:p>
            <a:fld id="{0FE8DA11-908B-479F-B79F-1810944B3B6E}" type="datetime1">
              <a:rPr lang="en-ZA" smtClean="0"/>
              <a:t>2023/01/31</a:t>
            </a:fld>
            <a:endParaRPr lang="en-ZA" dirty="0"/>
          </a:p>
        </p:txBody>
      </p:sp>
      <p:sp>
        <p:nvSpPr>
          <p:cNvPr id="8" name="Footer Placeholder 7">
            <a:extLst>
              <a:ext uri="{FF2B5EF4-FFF2-40B4-BE49-F238E27FC236}">
                <a16:creationId xmlns:a16="http://schemas.microsoft.com/office/drawing/2014/main" id="{56B62CB8-A278-5ED1-2D0A-A0C0A7C751A1}"/>
              </a:ext>
            </a:extLst>
          </p:cNvPr>
          <p:cNvSpPr>
            <a:spLocks noGrp="1"/>
          </p:cNvSpPr>
          <p:nvPr>
            <p:ph type="ftr" sz="quarter" idx="11"/>
          </p:nvPr>
        </p:nvSpPr>
        <p:spPr/>
        <p:txBody>
          <a:bodyPr/>
          <a:lstStyle/>
          <a:p>
            <a:endParaRPr lang="en-ZA" dirty="0"/>
          </a:p>
        </p:txBody>
      </p:sp>
      <p:sp>
        <p:nvSpPr>
          <p:cNvPr id="9" name="Slide Number Placeholder 8">
            <a:extLst>
              <a:ext uri="{FF2B5EF4-FFF2-40B4-BE49-F238E27FC236}">
                <a16:creationId xmlns:a16="http://schemas.microsoft.com/office/drawing/2014/main" id="{4DE463E9-D464-C322-AD3F-08ECC10AB081}"/>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25043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5F56-B259-DD9A-254C-5C7545A246E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D3334AB8-D685-C992-B1D0-212F95CB17A5}"/>
              </a:ext>
            </a:extLst>
          </p:cNvPr>
          <p:cNvSpPr>
            <a:spLocks noGrp="1"/>
          </p:cNvSpPr>
          <p:nvPr>
            <p:ph type="dt" sz="half" idx="10"/>
          </p:nvPr>
        </p:nvSpPr>
        <p:spPr/>
        <p:txBody>
          <a:bodyPr/>
          <a:lstStyle/>
          <a:p>
            <a:fld id="{D03D92B2-8862-4210-AA86-7E495A95568F}" type="datetime1">
              <a:rPr lang="en-ZA" smtClean="0"/>
              <a:t>2023/01/31</a:t>
            </a:fld>
            <a:endParaRPr lang="en-ZA" dirty="0"/>
          </a:p>
        </p:txBody>
      </p:sp>
      <p:sp>
        <p:nvSpPr>
          <p:cNvPr id="4" name="Footer Placeholder 3">
            <a:extLst>
              <a:ext uri="{FF2B5EF4-FFF2-40B4-BE49-F238E27FC236}">
                <a16:creationId xmlns:a16="http://schemas.microsoft.com/office/drawing/2014/main" id="{EEE834AA-87DF-9CD4-9D70-28FBE3725C9F}"/>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9683664F-354B-CEFF-BCA3-62345698165E}"/>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36100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D6CFB-098E-217E-B860-C4B005110F0D}"/>
              </a:ext>
            </a:extLst>
          </p:cNvPr>
          <p:cNvSpPr>
            <a:spLocks noGrp="1"/>
          </p:cNvSpPr>
          <p:nvPr>
            <p:ph type="dt" sz="half" idx="10"/>
          </p:nvPr>
        </p:nvSpPr>
        <p:spPr/>
        <p:txBody>
          <a:bodyPr/>
          <a:lstStyle/>
          <a:p>
            <a:fld id="{395C659E-59AD-445B-8014-3BD9E39A5261}" type="datetime1">
              <a:rPr lang="en-ZA" smtClean="0"/>
              <a:t>2023/01/31</a:t>
            </a:fld>
            <a:endParaRPr lang="en-ZA" dirty="0"/>
          </a:p>
        </p:txBody>
      </p:sp>
      <p:sp>
        <p:nvSpPr>
          <p:cNvPr id="3" name="Footer Placeholder 2">
            <a:extLst>
              <a:ext uri="{FF2B5EF4-FFF2-40B4-BE49-F238E27FC236}">
                <a16:creationId xmlns:a16="http://schemas.microsoft.com/office/drawing/2014/main" id="{5132D3A3-50A1-4447-17FD-EEAB91BA2AC1}"/>
              </a:ext>
            </a:extLst>
          </p:cNvPr>
          <p:cNvSpPr>
            <a:spLocks noGrp="1"/>
          </p:cNvSpPr>
          <p:nvPr>
            <p:ph type="ftr" sz="quarter" idx="11"/>
          </p:nvPr>
        </p:nvSpPr>
        <p:spPr/>
        <p:txBody>
          <a:bodyPr/>
          <a:lstStyle/>
          <a:p>
            <a:endParaRPr lang="en-ZA" dirty="0"/>
          </a:p>
        </p:txBody>
      </p:sp>
      <p:sp>
        <p:nvSpPr>
          <p:cNvPr id="4" name="Slide Number Placeholder 3">
            <a:extLst>
              <a:ext uri="{FF2B5EF4-FFF2-40B4-BE49-F238E27FC236}">
                <a16:creationId xmlns:a16="http://schemas.microsoft.com/office/drawing/2014/main" id="{2E7C6C2E-8A83-2B74-3046-91647408750B}"/>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105430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3DE3-4EB7-285D-96B3-2E3BC565D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1938AEA8-FF84-A148-217C-E091B1873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ECAD50EC-96B9-1827-09B1-C67D20139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36B1F-A786-92D1-4AF1-DA4FF9096B36}"/>
              </a:ext>
            </a:extLst>
          </p:cNvPr>
          <p:cNvSpPr>
            <a:spLocks noGrp="1"/>
          </p:cNvSpPr>
          <p:nvPr>
            <p:ph type="dt" sz="half" idx="10"/>
          </p:nvPr>
        </p:nvSpPr>
        <p:spPr/>
        <p:txBody>
          <a:bodyPr/>
          <a:lstStyle/>
          <a:p>
            <a:fld id="{AAB297B9-BC51-4CDC-8511-DDDB818BF79B}" type="datetime1">
              <a:rPr lang="en-ZA" smtClean="0"/>
              <a:t>2023/01/31</a:t>
            </a:fld>
            <a:endParaRPr lang="en-ZA" dirty="0"/>
          </a:p>
        </p:txBody>
      </p:sp>
      <p:sp>
        <p:nvSpPr>
          <p:cNvPr id="6" name="Footer Placeholder 5">
            <a:extLst>
              <a:ext uri="{FF2B5EF4-FFF2-40B4-BE49-F238E27FC236}">
                <a16:creationId xmlns:a16="http://schemas.microsoft.com/office/drawing/2014/main" id="{D0CD2812-47D0-0C78-6F6D-59BA305C16DF}"/>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8581BE8B-7634-E7B9-BF79-7371D0B4BD4E}"/>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58864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9450-CB1D-92C0-9C1C-9EFEB79BE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98B9ACC7-DFCB-5CCB-B543-553370ED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a:extLst>
              <a:ext uri="{FF2B5EF4-FFF2-40B4-BE49-F238E27FC236}">
                <a16:creationId xmlns:a16="http://schemas.microsoft.com/office/drawing/2014/main" id="{93CF472C-3C31-15BC-BD34-4A8A06103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CC9FA-AC1B-D43F-A33D-516554D1222F}"/>
              </a:ext>
            </a:extLst>
          </p:cNvPr>
          <p:cNvSpPr>
            <a:spLocks noGrp="1"/>
          </p:cNvSpPr>
          <p:nvPr>
            <p:ph type="dt" sz="half" idx="10"/>
          </p:nvPr>
        </p:nvSpPr>
        <p:spPr/>
        <p:txBody>
          <a:bodyPr/>
          <a:lstStyle/>
          <a:p>
            <a:fld id="{FEDFAB36-DD17-4B33-96F0-73769F2727D1}" type="datetime1">
              <a:rPr lang="en-ZA" smtClean="0"/>
              <a:t>2023/01/31</a:t>
            </a:fld>
            <a:endParaRPr lang="en-ZA" dirty="0"/>
          </a:p>
        </p:txBody>
      </p:sp>
      <p:sp>
        <p:nvSpPr>
          <p:cNvPr id="6" name="Footer Placeholder 5">
            <a:extLst>
              <a:ext uri="{FF2B5EF4-FFF2-40B4-BE49-F238E27FC236}">
                <a16:creationId xmlns:a16="http://schemas.microsoft.com/office/drawing/2014/main" id="{3B03E707-0428-9C0E-B650-A5B2340019A1}"/>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A1C766D3-94EB-CAA7-5FCC-5F6CFB80C0D5}"/>
              </a:ext>
            </a:extLst>
          </p:cNvPr>
          <p:cNvSpPr>
            <a:spLocks noGrp="1"/>
          </p:cNvSpPr>
          <p:nvPr>
            <p:ph type="sldNum" sz="quarter" idx="12"/>
          </p:nvPr>
        </p:nvSpPr>
        <p:spPr/>
        <p:txBody>
          <a:bodyPr/>
          <a:lstStyle/>
          <a:p>
            <a:fld id="{91BEE579-B135-408B-B81D-52A209B8D708}" type="slidenum">
              <a:rPr lang="en-ZA" smtClean="0"/>
              <a:t>‹#›</a:t>
            </a:fld>
            <a:endParaRPr lang="en-ZA" dirty="0"/>
          </a:p>
        </p:txBody>
      </p:sp>
    </p:spTree>
    <p:extLst>
      <p:ext uri="{BB962C8B-B14F-4D97-AF65-F5344CB8AC3E}">
        <p14:creationId xmlns:p14="http://schemas.microsoft.com/office/powerpoint/2010/main" val="402683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659B79-6DD6-9B71-951D-8313D3887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06EAD9D-27F4-1E09-4EC8-49102335C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1164375-48C1-C8C4-9011-F01E2DFF7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C7871-CEFE-4487-AC28-50E5145CFC3C}" type="datetime1">
              <a:rPr lang="en-ZA" smtClean="0"/>
              <a:t>2023/01/31</a:t>
            </a:fld>
            <a:endParaRPr lang="en-ZA" dirty="0"/>
          </a:p>
        </p:txBody>
      </p:sp>
      <p:sp>
        <p:nvSpPr>
          <p:cNvPr id="5" name="Footer Placeholder 4">
            <a:extLst>
              <a:ext uri="{FF2B5EF4-FFF2-40B4-BE49-F238E27FC236}">
                <a16:creationId xmlns:a16="http://schemas.microsoft.com/office/drawing/2014/main" id="{55570A0E-69B1-9955-50AE-86D31A237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dirty="0"/>
          </a:p>
        </p:txBody>
      </p:sp>
      <p:sp>
        <p:nvSpPr>
          <p:cNvPr id="6" name="Slide Number Placeholder 5">
            <a:extLst>
              <a:ext uri="{FF2B5EF4-FFF2-40B4-BE49-F238E27FC236}">
                <a16:creationId xmlns:a16="http://schemas.microsoft.com/office/drawing/2014/main" id="{783E7ECD-4317-4E59-8B02-AA6733117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EE579-B135-408B-B81D-52A209B8D708}" type="slidenum">
              <a:rPr lang="en-ZA" smtClean="0"/>
              <a:t>‹#›</a:t>
            </a:fld>
            <a:endParaRPr lang="en-ZA" dirty="0"/>
          </a:p>
        </p:txBody>
      </p:sp>
    </p:spTree>
    <p:extLst>
      <p:ext uri="{BB962C8B-B14F-4D97-AF65-F5344CB8AC3E}">
        <p14:creationId xmlns:p14="http://schemas.microsoft.com/office/powerpoint/2010/main" val="14293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14EF6F7-1A12-86E7-F36D-644EB5B47C1C}"/>
              </a:ext>
            </a:extLst>
          </p:cNvPr>
          <p:cNvSpPr>
            <a:spLocks noGrp="1"/>
          </p:cNvSpPr>
          <p:nvPr>
            <p:ph type="ctrTitle"/>
          </p:nvPr>
        </p:nvSpPr>
        <p:spPr>
          <a:xfrm>
            <a:off x="2569029" y="2154383"/>
            <a:ext cx="7184571" cy="1142833"/>
          </a:xfrm>
        </p:spPr>
        <p:txBody>
          <a:bodyPr>
            <a:normAutofit/>
          </a:bodyPr>
          <a:lstStyle/>
          <a:p>
            <a:r>
              <a:rPr lang="en-ZA" sz="5200" dirty="0">
                <a:solidFill>
                  <a:schemeClr val="tx2"/>
                </a:solidFill>
              </a:rPr>
              <a:t>MED MOBI MANUAL</a:t>
            </a:r>
          </a:p>
        </p:txBody>
      </p:sp>
      <p:sp>
        <p:nvSpPr>
          <p:cNvPr id="3" name="Subtitle 2">
            <a:extLst>
              <a:ext uri="{FF2B5EF4-FFF2-40B4-BE49-F238E27FC236}">
                <a16:creationId xmlns:a16="http://schemas.microsoft.com/office/drawing/2014/main" id="{38BEC173-C284-1168-AC54-03B94092A8B4}"/>
              </a:ext>
            </a:extLst>
          </p:cNvPr>
          <p:cNvSpPr>
            <a:spLocks noGrp="1"/>
          </p:cNvSpPr>
          <p:nvPr>
            <p:ph type="subTitle" idx="1"/>
          </p:nvPr>
        </p:nvSpPr>
        <p:spPr>
          <a:xfrm>
            <a:off x="3215424" y="3297216"/>
            <a:ext cx="5760846" cy="682079"/>
          </a:xfrm>
        </p:spPr>
        <p:txBody>
          <a:bodyPr>
            <a:normAutofit fontScale="92500" lnSpcReduction="10000"/>
          </a:bodyPr>
          <a:lstStyle/>
          <a:p>
            <a:r>
              <a:rPr lang="en-ZA" dirty="0">
                <a:solidFill>
                  <a:schemeClr val="tx2"/>
                </a:solidFill>
              </a:rPr>
              <a:t>This is the manual showing all the screens and features</a:t>
            </a:r>
          </a:p>
        </p:txBody>
      </p:sp>
      <p:sp>
        <p:nvSpPr>
          <p:cNvPr id="4" name="Slide Number Placeholder 3">
            <a:extLst>
              <a:ext uri="{FF2B5EF4-FFF2-40B4-BE49-F238E27FC236}">
                <a16:creationId xmlns:a16="http://schemas.microsoft.com/office/drawing/2014/main" id="{2EC8C5F4-52D7-ED29-8360-B75A945A9FD9}"/>
              </a:ext>
            </a:extLst>
          </p:cNvPr>
          <p:cNvSpPr>
            <a:spLocks noGrp="1"/>
          </p:cNvSpPr>
          <p:nvPr>
            <p:ph type="sldNum" sz="quarter" idx="12"/>
          </p:nvPr>
        </p:nvSpPr>
        <p:spPr/>
        <p:txBody>
          <a:bodyPr/>
          <a:lstStyle/>
          <a:p>
            <a:fld id="{91BEE579-B135-408B-B81D-52A209B8D708}" type="slidenum">
              <a:rPr lang="en-ZA" smtClean="0"/>
              <a:t>1</a:t>
            </a:fld>
            <a:r>
              <a:rPr lang="en-ZA" dirty="0"/>
              <a:t>6</a:t>
            </a:r>
          </a:p>
        </p:txBody>
      </p:sp>
    </p:spTree>
    <p:extLst>
      <p:ext uri="{BB962C8B-B14F-4D97-AF65-F5344CB8AC3E}">
        <p14:creationId xmlns:p14="http://schemas.microsoft.com/office/powerpoint/2010/main" val="306811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300A38F-6EC9-CEDB-7702-10F11FBC5832}"/>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7. Pick A Date Button</a:t>
            </a:r>
          </a:p>
        </p:txBody>
      </p:sp>
      <p:sp>
        <p:nvSpPr>
          <p:cNvPr id="3" name="TextBox 2">
            <a:extLst>
              <a:ext uri="{FF2B5EF4-FFF2-40B4-BE49-F238E27FC236}">
                <a16:creationId xmlns:a16="http://schemas.microsoft.com/office/drawing/2014/main" id="{5DFA5BC0-6B43-7C1A-C136-FC7D3DDBAD00}"/>
              </a:ext>
            </a:extLst>
          </p:cNvPr>
          <p:cNvSpPr txBox="1"/>
          <p:nvPr/>
        </p:nvSpPr>
        <p:spPr>
          <a:xfrm>
            <a:off x="4367695" y="649480"/>
            <a:ext cx="3458492" cy="5546047"/>
          </a:xfrm>
          <a:prstGeom prst="rect">
            <a:avLst/>
          </a:prstGeom>
        </p:spPr>
        <p:txBody>
          <a:bodyPr vert="horz" lIns="91440" tIns="45720" rIns="91440" bIns="45720" rtlCol="0" anchor="ctr">
            <a:normAutofit/>
          </a:bodyPr>
          <a:lstStyle/>
          <a:p>
            <a:pPr algn="ctr">
              <a:lnSpc>
                <a:spcPct val="90000"/>
              </a:lnSpc>
              <a:spcAft>
                <a:spcPts val="600"/>
              </a:spcAft>
            </a:pPr>
            <a:r>
              <a:rPr lang="en-US" sz="2000" dirty="0">
                <a:latin typeface="Amasis MT Pro Black" panose="02040A04050005020304" pitchFamily="18" charset="0"/>
              </a:rPr>
              <a:t>7.2. Time Screen</a:t>
            </a:r>
          </a:p>
          <a:p>
            <a:pPr>
              <a:lnSpc>
                <a:spcPct val="90000"/>
              </a:lnSpc>
              <a:spcAft>
                <a:spcPts val="600"/>
              </a:spcAft>
            </a:pPr>
            <a:r>
              <a:rPr lang="en-US" sz="2000" dirty="0"/>
              <a:t> </a:t>
            </a:r>
          </a:p>
          <a:p>
            <a:pPr>
              <a:lnSpc>
                <a:spcPct val="90000"/>
              </a:lnSpc>
              <a:spcAft>
                <a:spcPts val="600"/>
              </a:spcAft>
            </a:pPr>
            <a:r>
              <a:rPr lang="en-US" sz="2000" dirty="0"/>
              <a:t>This screen is the time picker screen, this where the user picks the time they would like to book for with the date selected in the previous screen the press “ok” the continue with booking or rescheduling an appointment.</a:t>
            </a:r>
          </a:p>
        </p:txBody>
      </p:sp>
      <p:pic>
        <p:nvPicPr>
          <p:cNvPr id="7" name="Picture 6">
            <a:extLst>
              <a:ext uri="{FF2B5EF4-FFF2-40B4-BE49-F238E27FC236}">
                <a16:creationId xmlns:a16="http://schemas.microsoft.com/office/drawing/2014/main" id="{7F49DDF6-5576-F706-A38B-AAEA9AE4E3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24705" y="511388"/>
            <a:ext cx="2765728" cy="5922571"/>
          </a:xfrm>
          <a:prstGeom prst="rect">
            <a:avLst/>
          </a:prstGeom>
        </p:spPr>
      </p:pic>
      <p:sp>
        <p:nvSpPr>
          <p:cNvPr id="4" name="Slide Number Placeholder 3">
            <a:extLst>
              <a:ext uri="{FF2B5EF4-FFF2-40B4-BE49-F238E27FC236}">
                <a16:creationId xmlns:a16="http://schemas.microsoft.com/office/drawing/2014/main" id="{0BEC8677-876C-64AC-36EF-ADC2FBBD48D5}"/>
              </a:ext>
            </a:extLst>
          </p:cNvPr>
          <p:cNvSpPr>
            <a:spLocks noGrp="1"/>
          </p:cNvSpPr>
          <p:nvPr>
            <p:ph type="sldNum" sz="quarter" idx="12"/>
          </p:nvPr>
        </p:nvSpPr>
        <p:spPr/>
        <p:txBody>
          <a:bodyPr/>
          <a:lstStyle/>
          <a:p>
            <a:r>
              <a:rPr lang="en-ZA" dirty="0"/>
              <a:t>25</a:t>
            </a:r>
          </a:p>
        </p:txBody>
      </p:sp>
    </p:spTree>
    <p:extLst>
      <p:ext uri="{BB962C8B-B14F-4D97-AF65-F5344CB8AC3E}">
        <p14:creationId xmlns:p14="http://schemas.microsoft.com/office/powerpoint/2010/main" val="387143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EE1E5492-B58E-8EDA-E920-CCC8D05572E8}"/>
              </a:ext>
            </a:extLst>
          </p:cNvPr>
          <p:cNvSpPr txBox="1"/>
          <p:nvPr/>
        </p:nvSpPr>
        <p:spPr>
          <a:xfrm>
            <a:off x="4384039" y="365125"/>
            <a:ext cx="7164493"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8. Doctors Logged in </a:t>
            </a:r>
            <a:r>
              <a:rPr lang="en-US" sz="4400" dirty="0">
                <a:latin typeface="+mj-lt"/>
                <a:ea typeface="+mj-ea"/>
                <a:cs typeface="+mj-cs"/>
              </a:rPr>
              <a:t>Screen</a:t>
            </a:r>
            <a:endParaRPr lang="en-US" sz="4400"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A684F2CC-7E7E-FCC3-3ADD-1A2BD9FBF6E5}"/>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43468" y="643228"/>
            <a:ext cx="2856135" cy="5571543"/>
          </a:xfrm>
          <a:prstGeom prst="rect">
            <a:avLst/>
          </a:prstGeom>
        </p:spPr>
      </p:pic>
      <p:sp>
        <p:nvSpPr>
          <p:cNvPr id="2" name="TextBox 1">
            <a:extLst>
              <a:ext uri="{FF2B5EF4-FFF2-40B4-BE49-F238E27FC236}">
                <a16:creationId xmlns:a16="http://schemas.microsoft.com/office/drawing/2014/main" id="{2E26D381-9DC9-4FB1-621B-DB877BFF4AEA}"/>
              </a:ext>
            </a:extLst>
          </p:cNvPr>
          <p:cNvSpPr txBox="1"/>
          <p:nvPr/>
        </p:nvSpPr>
        <p:spPr>
          <a:xfrm>
            <a:off x="4387515" y="1842869"/>
            <a:ext cx="7161017" cy="433409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900" dirty="0"/>
              <a:t>This is the page that appears if you are logged in as a doctor which contains:</a:t>
            </a:r>
          </a:p>
          <a:p>
            <a:pPr indent="-228600">
              <a:lnSpc>
                <a:spcPct val="90000"/>
              </a:lnSpc>
              <a:spcAft>
                <a:spcPts val="600"/>
              </a:spcAft>
              <a:buFont typeface="Arial" panose="020B0604020202020204" pitchFamily="34" charset="0"/>
              <a:buChar char="•"/>
            </a:pPr>
            <a:endParaRPr lang="en-US" sz="1900" dirty="0"/>
          </a:p>
          <a:p>
            <a:pPr marL="342900" indent="-228600">
              <a:lnSpc>
                <a:spcPct val="90000"/>
              </a:lnSpc>
              <a:spcAft>
                <a:spcPts val="600"/>
              </a:spcAft>
              <a:buFont typeface="Arial" panose="020B0604020202020204" pitchFamily="34" charset="0"/>
              <a:buChar char="•"/>
            </a:pPr>
            <a:r>
              <a:rPr lang="en-US" sz="1900" dirty="0"/>
              <a:t>Check Appointments button - This button allows doctors to view all their up coming appointments.</a:t>
            </a:r>
          </a:p>
          <a:p>
            <a:pPr marL="342900" indent="-228600">
              <a:lnSpc>
                <a:spcPct val="90000"/>
              </a:lnSpc>
              <a:spcAft>
                <a:spcPts val="600"/>
              </a:spcAft>
              <a:buFont typeface="Arial" panose="020B0604020202020204" pitchFamily="34" charset="0"/>
              <a:buChar char="•"/>
            </a:pPr>
            <a:endParaRPr lang="en-US" sz="1900" dirty="0"/>
          </a:p>
          <a:p>
            <a:pPr marL="342900" indent="-228600">
              <a:lnSpc>
                <a:spcPct val="90000"/>
              </a:lnSpc>
              <a:spcAft>
                <a:spcPts val="600"/>
              </a:spcAft>
              <a:buFont typeface="Arial" panose="020B0604020202020204" pitchFamily="34" charset="0"/>
              <a:buChar char="•"/>
            </a:pPr>
            <a:r>
              <a:rPr lang="en-US" sz="1900" dirty="0"/>
              <a:t>Working Days button – This will allow the doctors to add the days whereby they will be available and working, add the date and the time they’ll start working and the time they’ll be leaving the office by.</a:t>
            </a:r>
          </a:p>
          <a:p>
            <a:pPr marL="342900" indent="-228600">
              <a:lnSpc>
                <a:spcPct val="90000"/>
              </a:lnSpc>
              <a:spcAft>
                <a:spcPts val="600"/>
              </a:spcAft>
              <a:buFont typeface="Arial" panose="020B0604020202020204" pitchFamily="34" charset="0"/>
              <a:buChar char="•"/>
            </a:pPr>
            <a:endParaRPr lang="en-US" sz="1900" dirty="0"/>
          </a:p>
          <a:p>
            <a:pPr marL="342900" indent="-228600">
              <a:lnSpc>
                <a:spcPct val="90000"/>
              </a:lnSpc>
              <a:spcAft>
                <a:spcPts val="600"/>
              </a:spcAft>
              <a:buFont typeface="Arial" panose="020B0604020202020204" pitchFamily="34" charset="0"/>
              <a:buChar char="•"/>
            </a:pPr>
            <a:r>
              <a:rPr lang="en-US" sz="1900" dirty="0"/>
              <a:t>Reschedule Appointments button – This button allows doctors to delete or rather prompt the user to change he's/her appointment date, in results of the doctor having an emergency or any situations that would allow the doctor to cancel the appointment  	</a:t>
            </a:r>
          </a:p>
        </p:txBody>
      </p:sp>
      <p:sp>
        <p:nvSpPr>
          <p:cNvPr id="5" name="Slide Number Placeholder 4">
            <a:extLst>
              <a:ext uri="{FF2B5EF4-FFF2-40B4-BE49-F238E27FC236}">
                <a16:creationId xmlns:a16="http://schemas.microsoft.com/office/drawing/2014/main" id="{F668F4DB-087C-3087-79BF-A5F83EB347F2}"/>
              </a:ext>
            </a:extLst>
          </p:cNvPr>
          <p:cNvSpPr>
            <a:spLocks noGrp="1"/>
          </p:cNvSpPr>
          <p:nvPr>
            <p:ph type="sldNum" sz="quarter" idx="12"/>
          </p:nvPr>
        </p:nvSpPr>
        <p:spPr/>
        <p:txBody>
          <a:bodyPr/>
          <a:lstStyle/>
          <a:p>
            <a:r>
              <a:rPr lang="en-ZA" dirty="0"/>
              <a:t>26</a:t>
            </a:r>
          </a:p>
        </p:txBody>
      </p:sp>
    </p:spTree>
    <p:extLst>
      <p:ext uri="{BB962C8B-B14F-4D97-AF65-F5344CB8AC3E}">
        <p14:creationId xmlns:p14="http://schemas.microsoft.com/office/powerpoint/2010/main" val="413303041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C1810-294C-747D-38FA-C9550A6B2011}"/>
              </a:ext>
            </a:extLst>
          </p:cNvPr>
          <p:cNvSpPr txBox="1"/>
          <p:nvPr/>
        </p:nvSpPr>
        <p:spPr>
          <a:xfrm>
            <a:off x="0" y="181898"/>
            <a:ext cx="4474339"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dirty="0">
                <a:solidFill>
                  <a:schemeClr val="tx1"/>
                </a:solidFill>
                <a:latin typeface="+mj-lt"/>
                <a:ea typeface="+mj-ea"/>
                <a:cs typeface="+mj-cs"/>
              </a:rPr>
              <a:t>8.1. Check Appointments Screen</a:t>
            </a:r>
          </a:p>
        </p:txBody>
      </p:sp>
      <p:sp>
        <p:nvSpPr>
          <p:cNvPr id="5" name="TextBox 4">
            <a:extLst>
              <a:ext uri="{FF2B5EF4-FFF2-40B4-BE49-F238E27FC236}">
                <a16:creationId xmlns:a16="http://schemas.microsoft.com/office/drawing/2014/main" id="{EF1D33AD-7385-C76F-70BD-4E3776A97010}"/>
              </a:ext>
            </a:extLst>
          </p:cNvPr>
          <p:cNvSpPr txBox="1"/>
          <p:nvPr/>
        </p:nvSpPr>
        <p:spPr>
          <a:xfrm>
            <a:off x="0" y="2438400"/>
            <a:ext cx="4639055"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This is the Check Appointment Button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This button displays all the appointments the doctor has in ascending order. The information that must be displayed is the patients ID, the patients name and surname,  the date and time of the appointments, and the booking id.</a:t>
            </a:r>
          </a:p>
        </p:txBody>
      </p:sp>
      <p:sp>
        <p:nvSpPr>
          <p:cNvPr id="16"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cell phone&#10;&#10;Description automatically generated with medium confidence">
            <a:extLst>
              <a:ext uri="{FF2B5EF4-FFF2-40B4-BE49-F238E27FC236}">
                <a16:creationId xmlns:a16="http://schemas.microsoft.com/office/drawing/2014/main" id="{A36DD7B3-9AB2-4332-D363-32900733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581" y="807593"/>
            <a:ext cx="2501893" cy="5239568"/>
          </a:xfrm>
          <a:prstGeom prst="rect">
            <a:avLst/>
          </a:prstGeom>
          <a:effectLst/>
        </p:spPr>
      </p:pic>
      <p:sp>
        <p:nvSpPr>
          <p:cNvPr id="3" name="Slide Number Placeholder 2">
            <a:extLst>
              <a:ext uri="{FF2B5EF4-FFF2-40B4-BE49-F238E27FC236}">
                <a16:creationId xmlns:a16="http://schemas.microsoft.com/office/drawing/2014/main" id="{D10DD4B0-644B-B406-3352-6145C344B1FA}"/>
              </a:ext>
            </a:extLst>
          </p:cNvPr>
          <p:cNvSpPr>
            <a:spLocks noGrp="1"/>
          </p:cNvSpPr>
          <p:nvPr>
            <p:ph type="sldNum" sz="quarter" idx="12"/>
          </p:nvPr>
        </p:nvSpPr>
        <p:spPr/>
        <p:txBody>
          <a:bodyPr/>
          <a:lstStyle/>
          <a:p>
            <a:r>
              <a:rPr lang="en-ZA" dirty="0"/>
              <a:t>27</a:t>
            </a:r>
          </a:p>
        </p:txBody>
      </p:sp>
    </p:spTree>
    <p:extLst>
      <p:ext uri="{BB962C8B-B14F-4D97-AF65-F5344CB8AC3E}">
        <p14:creationId xmlns:p14="http://schemas.microsoft.com/office/powerpoint/2010/main" val="332440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4CF4E-FA3B-6B7B-9A2F-97FEE2B683CF}"/>
              </a:ext>
            </a:extLst>
          </p:cNvPr>
          <p:cNvSpPr txBox="1"/>
          <p:nvPr/>
        </p:nvSpPr>
        <p:spPr>
          <a:xfrm>
            <a:off x="0" y="629266"/>
            <a:ext cx="6092950" cy="16223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chemeClr val="tx1"/>
                </a:solidFill>
                <a:latin typeface="+mj-lt"/>
                <a:ea typeface="+mj-ea"/>
                <a:cs typeface="+mj-cs"/>
              </a:rPr>
              <a:t>8.2. Add Working days Screen</a:t>
            </a:r>
          </a:p>
        </p:txBody>
      </p:sp>
      <p:sp>
        <p:nvSpPr>
          <p:cNvPr id="5" name="TextBox 4">
            <a:extLst>
              <a:ext uri="{FF2B5EF4-FFF2-40B4-BE49-F238E27FC236}">
                <a16:creationId xmlns:a16="http://schemas.microsoft.com/office/drawing/2014/main" id="{62C9ACB5-44E9-6420-34E9-C0AB14C3BBC1}"/>
              </a:ext>
            </a:extLst>
          </p:cNvPr>
          <p:cNvSpPr txBox="1"/>
          <p:nvPr/>
        </p:nvSpPr>
        <p:spPr>
          <a:xfrm>
            <a:off x="0" y="2438400"/>
            <a:ext cx="6092950" cy="4419600"/>
          </a:xfrm>
          <a:prstGeom prst="rect">
            <a:avLst/>
          </a:prstGeom>
        </p:spPr>
        <p:txBody>
          <a:bodyPr vert="horz" lIns="91440" tIns="45720" rIns="91440" bIns="45720" rtlCol="0">
            <a:normAutofit fontScale="70000" lnSpcReduction="20000"/>
          </a:bodyPr>
          <a:lstStyle/>
          <a:p>
            <a:pPr>
              <a:lnSpc>
                <a:spcPct val="90000"/>
              </a:lnSpc>
              <a:spcAft>
                <a:spcPts val="600"/>
              </a:spcAft>
            </a:pPr>
            <a:r>
              <a:rPr lang="en-US" sz="2400" dirty="0"/>
              <a:t>This is the working day button, this button allows doctors to add the days they will be working on and from what time they’ll be in the office(start time) until what times(ending time), after selecting all that the submit button adds the day.</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The Day input will display a calendar and require the user to pick the day they want to add</a:t>
            </a:r>
          </a:p>
          <a:p>
            <a:pPr indent="-228600">
              <a:lnSpc>
                <a:spcPct val="90000"/>
              </a:lnSpc>
              <a:spcAft>
                <a:spcPts val="600"/>
              </a:spcAft>
              <a:buFont typeface="Arial" panose="020B0604020202020204" pitchFamily="34" charset="0"/>
              <a:buChar char="•"/>
            </a:pPr>
            <a:r>
              <a:rPr lang="en-US" sz="2400" dirty="0"/>
              <a:t>The Starting time input will require one to have selected the day prior then it will display the time input that looks like s clock in 24H input and will require the doctor to pick the time they’ll start working by’</a:t>
            </a:r>
          </a:p>
          <a:p>
            <a:pPr indent="-228600">
              <a:lnSpc>
                <a:spcPct val="90000"/>
              </a:lnSpc>
              <a:spcAft>
                <a:spcPts val="600"/>
              </a:spcAft>
              <a:buFont typeface="Arial" panose="020B0604020202020204" pitchFamily="34" charset="0"/>
              <a:buChar char="•"/>
            </a:pPr>
            <a:r>
              <a:rPr lang="en-US" sz="2400" dirty="0"/>
              <a:t>The Ending time input will require the prior input of the starting time, then it will display a clock in the same format as the starting time input and will require the doctors to pick their end time of the day</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Note user cant pick ending time without picking the starting time and ending time cannot be less than or equals to the start time only greater and the starting time cannot be picking without picking the day first and days before today will not be accessible </a:t>
            </a:r>
          </a:p>
          <a:p>
            <a:pPr indent="-228600">
              <a:lnSpc>
                <a:spcPct val="90000"/>
              </a:lnSpc>
              <a:spcAft>
                <a:spcPts val="600"/>
              </a:spcAft>
              <a:buFont typeface="Arial" panose="020B0604020202020204" pitchFamily="34" charset="0"/>
              <a:buChar char="•"/>
            </a:pPr>
            <a:endParaRPr lang="en-US" sz="2400" dirty="0"/>
          </a:p>
        </p:txBody>
      </p:sp>
      <p:sp>
        <p:nvSpPr>
          <p:cNvPr id="2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cell phone&#10;&#10;Description automatically generated with medium confidence">
            <a:extLst>
              <a:ext uri="{FF2B5EF4-FFF2-40B4-BE49-F238E27FC236}">
                <a16:creationId xmlns:a16="http://schemas.microsoft.com/office/drawing/2014/main" id="{380105F0-E134-E69E-D5F7-8B6EA5425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314" y="833418"/>
            <a:ext cx="2438320" cy="5187917"/>
          </a:xfrm>
          <a:prstGeom prst="rect">
            <a:avLst/>
          </a:prstGeom>
          <a:effectLst/>
        </p:spPr>
      </p:pic>
      <p:sp>
        <p:nvSpPr>
          <p:cNvPr id="3" name="Slide Number Placeholder 2">
            <a:extLst>
              <a:ext uri="{FF2B5EF4-FFF2-40B4-BE49-F238E27FC236}">
                <a16:creationId xmlns:a16="http://schemas.microsoft.com/office/drawing/2014/main" id="{554B43D9-0973-93D4-A111-7B651CFA9608}"/>
              </a:ext>
            </a:extLst>
          </p:cNvPr>
          <p:cNvSpPr>
            <a:spLocks noGrp="1"/>
          </p:cNvSpPr>
          <p:nvPr>
            <p:ph type="sldNum" sz="quarter" idx="12"/>
          </p:nvPr>
        </p:nvSpPr>
        <p:spPr/>
        <p:txBody>
          <a:bodyPr/>
          <a:lstStyle/>
          <a:p>
            <a:r>
              <a:rPr lang="en-ZA" dirty="0"/>
              <a:t>28</a:t>
            </a:r>
          </a:p>
        </p:txBody>
      </p:sp>
    </p:spTree>
    <p:extLst>
      <p:ext uri="{BB962C8B-B14F-4D97-AF65-F5344CB8AC3E}">
        <p14:creationId xmlns:p14="http://schemas.microsoft.com/office/powerpoint/2010/main" val="203948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76FA6-E6FD-E263-E39E-4A5FF5944B9E}"/>
              </a:ext>
            </a:extLst>
          </p:cNvPr>
          <p:cNvSpPr txBox="1"/>
          <p:nvPr/>
        </p:nvSpPr>
        <p:spPr>
          <a:xfrm>
            <a:off x="235290" y="778256"/>
            <a:ext cx="3713871" cy="584775"/>
          </a:xfrm>
          <a:prstGeom prst="rect">
            <a:avLst/>
          </a:prstGeom>
          <a:noFill/>
        </p:spPr>
        <p:txBody>
          <a:bodyPr wrap="square" rtlCol="0">
            <a:spAutoFit/>
          </a:bodyPr>
          <a:lstStyle/>
          <a:p>
            <a:r>
              <a:rPr lang="en-ZA" sz="3200" dirty="0">
                <a:latin typeface="+mj-lt"/>
              </a:rPr>
              <a:t>8.2.1. Day Picker </a:t>
            </a:r>
          </a:p>
        </p:txBody>
      </p:sp>
      <p:sp>
        <p:nvSpPr>
          <p:cNvPr id="3" name="TextBox 2">
            <a:extLst>
              <a:ext uri="{FF2B5EF4-FFF2-40B4-BE49-F238E27FC236}">
                <a16:creationId xmlns:a16="http://schemas.microsoft.com/office/drawing/2014/main" id="{0E60B3F4-8234-EB06-DCF8-CA22F0D80918}"/>
              </a:ext>
            </a:extLst>
          </p:cNvPr>
          <p:cNvSpPr txBox="1"/>
          <p:nvPr/>
        </p:nvSpPr>
        <p:spPr>
          <a:xfrm>
            <a:off x="8242841" y="285813"/>
            <a:ext cx="3713869" cy="1077218"/>
          </a:xfrm>
          <a:prstGeom prst="rect">
            <a:avLst/>
          </a:prstGeom>
          <a:noFill/>
        </p:spPr>
        <p:txBody>
          <a:bodyPr wrap="square" rtlCol="0">
            <a:spAutoFit/>
          </a:bodyPr>
          <a:lstStyle/>
          <a:p>
            <a:r>
              <a:rPr lang="en-ZA" sz="3200" dirty="0">
                <a:latin typeface="+mj-lt"/>
              </a:rPr>
              <a:t>8.2.2. Starting and Ending Time picker</a:t>
            </a:r>
          </a:p>
        </p:txBody>
      </p:sp>
      <p:pic>
        <p:nvPicPr>
          <p:cNvPr id="5" name="Picture 4" descr="A picture containing text, monitor&#10;&#10;Description automatically generated">
            <a:extLst>
              <a:ext uri="{FF2B5EF4-FFF2-40B4-BE49-F238E27FC236}">
                <a16:creationId xmlns:a16="http://schemas.microsoft.com/office/drawing/2014/main" id="{A4355466-7A8B-7BAC-BDC5-61F3E5AE9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535" y="1391477"/>
            <a:ext cx="3447368" cy="4962939"/>
          </a:xfrm>
          <a:prstGeom prst="rect">
            <a:avLst/>
          </a:prstGeom>
        </p:spPr>
      </p:pic>
      <p:pic>
        <p:nvPicPr>
          <p:cNvPr id="7" name="Picture 6" descr="A screenshot of a phone&#10;&#10;Description automatically generated with low confidence">
            <a:extLst>
              <a:ext uri="{FF2B5EF4-FFF2-40B4-BE49-F238E27FC236}">
                <a16:creationId xmlns:a16="http://schemas.microsoft.com/office/drawing/2014/main" id="{9685AB7A-755C-C867-7C13-6A519E85A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97" y="1391477"/>
            <a:ext cx="3212904" cy="4962939"/>
          </a:xfrm>
          <a:prstGeom prst="rect">
            <a:avLst/>
          </a:prstGeom>
        </p:spPr>
      </p:pic>
      <p:sp>
        <p:nvSpPr>
          <p:cNvPr id="8" name="TextBox 7">
            <a:extLst>
              <a:ext uri="{FF2B5EF4-FFF2-40B4-BE49-F238E27FC236}">
                <a16:creationId xmlns:a16="http://schemas.microsoft.com/office/drawing/2014/main" id="{C205CE81-AD39-45F0-29BA-B1EBD37EE9F9}"/>
              </a:ext>
            </a:extLst>
          </p:cNvPr>
          <p:cNvSpPr txBox="1"/>
          <p:nvPr/>
        </p:nvSpPr>
        <p:spPr>
          <a:xfrm>
            <a:off x="3949161" y="2718784"/>
            <a:ext cx="3713871" cy="2585323"/>
          </a:xfrm>
          <a:prstGeom prst="rect">
            <a:avLst/>
          </a:prstGeom>
          <a:noFill/>
        </p:spPr>
        <p:txBody>
          <a:bodyPr wrap="square" rtlCol="0">
            <a:spAutoFit/>
          </a:bodyPr>
          <a:lstStyle/>
          <a:p>
            <a:r>
              <a:rPr lang="en-ZA" dirty="0"/>
              <a:t>8.2.1. Shows the pop up of the </a:t>
            </a:r>
            <a:r>
              <a:rPr lang="en-ZA"/>
              <a:t>calendar screen </a:t>
            </a:r>
            <a:r>
              <a:rPr lang="en-ZA" dirty="0"/>
              <a:t>that shows after the doctor clicks the  Day input inside the working day screen</a:t>
            </a:r>
          </a:p>
          <a:p>
            <a:endParaRPr lang="en-ZA" dirty="0"/>
          </a:p>
          <a:p>
            <a:r>
              <a:rPr lang="en-ZA" dirty="0"/>
              <a:t>8.2.2. Shows the time picker after the doctor presses either the starting time input or ending time input in the working days screen</a:t>
            </a:r>
          </a:p>
        </p:txBody>
      </p:sp>
      <p:sp>
        <p:nvSpPr>
          <p:cNvPr id="4" name="Slide Number Placeholder 3">
            <a:extLst>
              <a:ext uri="{FF2B5EF4-FFF2-40B4-BE49-F238E27FC236}">
                <a16:creationId xmlns:a16="http://schemas.microsoft.com/office/drawing/2014/main" id="{DDE55819-B3F1-86C9-1D63-03FACAC556C7}"/>
              </a:ext>
            </a:extLst>
          </p:cNvPr>
          <p:cNvSpPr>
            <a:spLocks noGrp="1"/>
          </p:cNvSpPr>
          <p:nvPr>
            <p:ph type="sldNum" sz="quarter" idx="12"/>
          </p:nvPr>
        </p:nvSpPr>
        <p:spPr/>
        <p:txBody>
          <a:bodyPr/>
          <a:lstStyle/>
          <a:p>
            <a:r>
              <a:rPr lang="en-ZA" dirty="0"/>
              <a:t>29</a:t>
            </a:r>
          </a:p>
        </p:txBody>
      </p:sp>
    </p:spTree>
    <p:extLst>
      <p:ext uri="{BB962C8B-B14F-4D97-AF65-F5344CB8AC3E}">
        <p14:creationId xmlns:p14="http://schemas.microsoft.com/office/powerpoint/2010/main" val="200600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1F515-EAC9-98D6-C074-4BB661B70496}"/>
              </a:ext>
            </a:extLst>
          </p:cNvPr>
          <p:cNvSpPr txBox="1"/>
          <p:nvPr/>
        </p:nvSpPr>
        <p:spPr>
          <a:xfrm>
            <a:off x="278296" y="629266"/>
            <a:ext cx="5644201" cy="16223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chemeClr val="tx1"/>
                </a:solidFill>
                <a:latin typeface="+mj-lt"/>
                <a:ea typeface="+mj-ea"/>
                <a:cs typeface="+mj-cs"/>
              </a:rPr>
              <a:t>8.3. Reschedule Appointments Screen</a:t>
            </a:r>
          </a:p>
        </p:txBody>
      </p:sp>
      <p:sp>
        <p:nvSpPr>
          <p:cNvPr id="5" name="TextBox 4">
            <a:extLst>
              <a:ext uri="{FF2B5EF4-FFF2-40B4-BE49-F238E27FC236}">
                <a16:creationId xmlns:a16="http://schemas.microsoft.com/office/drawing/2014/main" id="{CBFC8E33-1407-4A88-BBC4-6680443B33AE}"/>
              </a:ext>
            </a:extLst>
          </p:cNvPr>
          <p:cNvSpPr txBox="1"/>
          <p:nvPr/>
        </p:nvSpPr>
        <p:spPr>
          <a:xfrm>
            <a:off x="648930" y="2438400"/>
            <a:ext cx="4944151"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This is the Reschedule appointments button, it allows doctors to view all their appointments and delete or rather cancel that appointment, resulting in an email being sent to the user telling him or her to reschedule the appointment.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information that must be displayed is the patients ID, the patients name and surname,  the date and time of the appointments, and the booking id.</a:t>
            </a:r>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phical user interface, website&#10;&#10;Description automatically generated">
            <a:extLst>
              <a:ext uri="{FF2B5EF4-FFF2-40B4-BE49-F238E27FC236}">
                <a16:creationId xmlns:a16="http://schemas.microsoft.com/office/drawing/2014/main" id="{33266515-1903-91FF-E075-1B434F442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314" y="833418"/>
            <a:ext cx="2438320" cy="5187917"/>
          </a:xfrm>
          <a:prstGeom prst="rect">
            <a:avLst/>
          </a:prstGeom>
          <a:effectLst/>
        </p:spPr>
      </p:pic>
      <p:sp>
        <p:nvSpPr>
          <p:cNvPr id="3" name="Slide Number Placeholder 2">
            <a:extLst>
              <a:ext uri="{FF2B5EF4-FFF2-40B4-BE49-F238E27FC236}">
                <a16:creationId xmlns:a16="http://schemas.microsoft.com/office/drawing/2014/main" id="{C487E443-958E-2820-99F0-EC205F418675}"/>
              </a:ext>
            </a:extLst>
          </p:cNvPr>
          <p:cNvSpPr>
            <a:spLocks noGrp="1"/>
          </p:cNvSpPr>
          <p:nvPr>
            <p:ph type="sldNum" sz="quarter" idx="12"/>
          </p:nvPr>
        </p:nvSpPr>
        <p:spPr/>
        <p:txBody>
          <a:bodyPr/>
          <a:lstStyle/>
          <a:p>
            <a:r>
              <a:rPr lang="en-ZA" dirty="0"/>
              <a:t>30</a:t>
            </a:r>
          </a:p>
        </p:txBody>
      </p:sp>
    </p:spTree>
    <p:extLst>
      <p:ext uri="{BB962C8B-B14F-4D97-AF65-F5344CB8AC3E}">
        <p14:creationId xmlns:p14="http://schemas.microsoft.com/office/powerpoint/2010/main" val="388165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E12229-82C1-7AF0-F6CC-DF11E24BFE60}"/>
              </a:ext>
            </a:extLst>
          </p:cNvPr>
          <p:cNvSpPr>
            <a:spLocks noGrp="1"/>
          </p:cNvSpPr>
          <p:nvPr>
            <p:ph type="sldNum" sz="quarter" idx="12"/>
          </p:nvPr>
        </p:nvSpPr>
        <p:spPr>
          <a:xfrm>
            <a:off x="321732" y="6356350"/>
            <a:ext cx="2568811" cy="365125"/>
          </a:xfrm>
        </p:spPr>
        <p:txBody>
          <a:bodyPr>
            <a:normAutofit/>
          </a:bodyPr>
          <a:lstStyle/>
          <a:p>
            <a:pPr algn="l">
              <a:spcAft>
                <a:spcPts val="600"/>
              </a:spcAft>
            </a:pPr>
            <a:fld id="{91BEE579-B135-408B-B81D-52A209B8D708}" type="slidenum">
              <a:rPr lang="en-ZA">
                <a:solidFill>
                  <a:srgbClr val="FFFFFF"/>
                </a:solidFill>
              </a:rPr>
              <a:pPr algn="l">
                <a:spcAft>
                  <a:spcPts val="600"/>
                </a:spcAft>
              </a:pPr>
              <a:t>16</a:t>
            </a:fld>
            <a:endParaRPr lang="en-ZA">
              <a:solidFill>
                <a:srgbClr val="FFFFFF"/>
              </a:solidFill>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D015F12-C4FC-99C7-6AF1-6BBC493888FD}"/>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9. Possible Errors to encounter</a:t>
            </a:r>
            <a:endParaRPr lang="en-ZA" sz="3600">
              <a:solidFill>
                <a:srgbClr val="080808"/>
              </a:solidFill>
            </a:endParaRP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132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Graphical user interface, application&#10;&#10;Description automatically generated">
            <a:extLst>
              <a:ext uri="{FF2B5EF4-FFF2-40B4-BE49-F238E27FC236}">
                <a16:creationId xmlns:a16="http://schemas.microsoft.com/office/drawing/2014/main" id="{37998F60-F793-DF8E-7481-1D4903FA2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575" y="983891"/>
            <a:ext cx="1856803" cy="3993126"/>
          </a:xfrm>
          <a:prstGeom prst="rect">
            <a:avLst/>
          </a:prstGeom>
        </p:spPr>
      </p:pic>
      <p:sp>
        <p:nvSpPr>
          <p:cNvPr id="21" name="Freeform: Shape 20">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87D1751D-04A1-5B47-8A4B-FC2C56D6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297" y="1715030"/>
            <a:ext cx="1854624" cy="3967112"/>
          </a:xfrm>
          <a:prstGeom prst="rect">
            <a:avLst/>
          </a:prstGeom>
        </p:spPr>
      </p:pic>
      <p:sp>
        <p:nvSpPr>
          <p:cNvPr id="4" name="Slide Number Placeholder 3">
            <a:extLst>
              <a:ext uri="{FF2B5EF4-FFF2-40B4-BE49-F238E27FC236}">
                <a16:creationId xmlns:a16="http://schemas.microsoft.com/office/drawing/2014/main" id="{085FF1DD-18CB-4327-338D-19E2944336BD}"/>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91BEE579-B135-408B-B81D-52A209B8D708}" type="slidenum">
              <a:rPr lang="en-US" smtClean="0"/>
              <a:pPr>
                <a:spcAft>
                  <a:spcPts val="600"/>
                </a:spcAft>
              </a:pPr>
              <a:t>17</a:t>
            </a:fld>
            <a:endParaRPr lang="en-US"/>
          </a:p>
        </p:txBody>
      </p:sp>
    </p:spTree>
    <p:extLst>
      <p:ext uri="{BB962C8B-B14F-4D97-AF65-F5344CB8AC3E}">
        <p14:creationId xmlns:p14="http://schemas.microsoft.com/office/powerpoint/2010/main" val="301962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37998F60-F793-DF8E-7481-1D4903FA24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0575" y="988356"/>
            <a:ext cx="1856803" cy="3984195"/>
          </a:xfrm>
          <a:prstGeom prst="rect">
            <a:avLst/>
          </a:prstGeom>
        </p:spPr>
      </p:pic>
      <p:sp>
        <p:nvSpPr>
          <p:cNvPr id="21" name="Freeform: Shape 20">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87D1751D-04A1-5B47-8A4B-FC2C56D692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30417" y="1715030"/>
            <a:ext cx="1850384" cy="3967112"/>
          </a:xfrm>
          <a:prstGeom prst="rect">
            <a:avLst/>
          </a:prstGeom>
        </p:spPr>
      </p:pic>
      <p:sp>
        <p:nvSpPr>
          <p:cNvPr id="4" name="Slide Number Placeholder 3">
            <a:extLst>
              <a:ext uri="{FF2B5EF4-FFF2-40B4-BE49-F238E27FC236}">
                <a16:creationId xmlns:a16="http://schemas.microsoft.com/office/drawing/2014/main" id="{085FF1DD-18CB-4327-338D-19E2944336BD}"/>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91BEE579-B135-408B-B81D-52A209B8D708}" type="slidenum">
              <a:rPr lang="en-US" smtClean="0"/>
              <a:pPr>
                <a:spcAft>
                  <a:spcPts val="600"/>
                </a:spcAft>
              </a:pPr>
              <a:t>18</a:t>
            </a:fld>
            <a:endParaRPr lang="en-US"/>
          </a:p>
        </p:txBody>
      </p:sp>
    </p:spTree>
    <p:extLst>
      <p:ext uri="{BB962C8B-B14F-4D97-AF65-F5344CB8AC3E}">
        <p14:creationId xmlns:p14="http://schemas.microsoft.com/office/powerpoint/2010/main" val="3516435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37998F60-F793-DF8E-7481-1D4903FA24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0575" y="992361"/>
            <a:ext cx="1856803" cy="3976184"/>
          </a:xfrm>
          <a:prstGeom prst="rect">
            <a:avLst/>
          </a:prstGeom>
        </p:spPr>
      </p:pic>
      <p:sp>
        <p:nvSpPr>
          <p:cNvPr id="21" name="Freeform: Shape 20">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87D1751D-04A1-5B47-8A4B-FC2C56D692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46771" y="1715030"/>
            <a:ext cx="1817675" cy="3967112"/>
          </a:xfrm>
          <a:prstGeom prst="rect">
            <a:avLst/>
          </a:prstGeom>
        </p:spPr>
      </p:pic>
      <p:sp>
        <p:nvSpPr>
          <p:cNvPr id="4" name="Slide Number Placeholder 3">
            <a:extLst>
              <a:ext uri="{FF2B5EF4-FFF2-40B4-BE49-F238E27FC236}">
                <a16:creationId xmlns:a16="http://schemas.microsoft.com/office/drawing/2014/main" id="{085FF1DD-18CB-4327-338D-19E2944336BD}"/>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91BEE579-B135-408B-B81D-52A209B8D708}" type="slidenum">
              <a:rPr lang="en-US" smtClean="0"/>
              <a:pPr>
                <a:spcAft>
                  <a:spcPts val="600"/>
                </a:spcAft>
              </a:pPr>
              <a:t>19</a:t>
            </a:fld>
            <a:endParaRPr lang="en-US"/>
          </a:p>
        </p:txBody>
      </p:sp>
    </p:spTree>
    <p:extLst>
      <p:ext uri="{BB962C8B-B14F-4D97-AF65-F5344CB8AC3E}">
        <p14:creationId xmlns:p14="http://schemas.microsoft.com/office/powerpoint/2010/main" val="98120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371D-0A3A-B8F1-C235-5D3DA5BA293F}"/>
              </a:ext>
            </a:extLst>
          </p:cNvPr>
          <p:cNvSpPr>
            <a:spLocks noGrp="1"/>
          </p:cNvSpPr>
          <p:nvPr>
            <p:ph type="title"/>
          </p:nvPr>
        </p:nvSpPr>
        <p:spPr>
          <a:xfrm>
            <a:off x="4965430" y="629268"/>
            <a:ext cx="6586491" cy="1286160"/>
          </a:xfrm>
        </p:spPr>
        <p:txBody>
          <a:bodyPr anchor="b">
            <a:normAutofit/>
          </a:bodyPr>
          <a:lstStyle/>
          <a:p>
            <a:r>
              <a:rPr lang="en-ZA" dirty="0"/>
              <a:t>Table of Content</a:t>
            </a:r>
          </a:p>
        </p:txBody>
      </p:sp>
      <p:sp>
        <p:nvSpPr>
          <p:cNvPr id="3" name="Content Placeholder 2">
            <a:extLst>
              <a:ext uri="{FF2B5EF4-FFF2-40B4-BE49-F238E27FC236}">
                <a16:creationId xmlns:a16="http://schemas.microsoft.com/office/drawing/2014/main" id="{85CF296D-EA61-82F3-3DB9-4A24E18C80F5}"/>
              </a:ext>
            </a:extLst>
          </p:cNvPr>
          <p:cNvSpPr>
            <a:spLocks noGrp="1"/>
          </p:cNvSpPr>
          <p:nvPr>
            <p:ph idx="1"/>
          </p:nvPr>
        </p:nvSpPr>
        <p:spPr>
          <a:xfrm>
            <a:off x="4965431" y="2438400"/>
            <a:ext cx="6586489" cy="4225633"/>
          </a:xfrm>
        </p:spPr>
        <p:txBody>
          <a:bodyPr>
            <a:normAutofit/>
          </a:bodyPr>
          <a:lstStyle/>
          <a:p>
            <a:pPr marL="514350" indent="-514350">
              <a:buFont typeface="+mj-lt"/>
              <a:buAutoNum type="arabicPeriod"/>
            </a:pPr>
            <a:r>
              <a:rPr lang="en-ZA" sz="1400" dirty="0"/>
              <a:t>Login screen</a:t>
            </a:r>
          </a:p>
          <a:p>
            <a:pPr marL="514350" indent="-514350">
              <a:buFont typeface="+mj-lt"/>
              <a:buAutoNum type="arabicPeriod"/>
            </a:pPr>
            <a:r>
              <a:rPr lang="en-ZA" sz="1400" dirty="0"/>
              <a:t>Help page</a:t>
            </a:r>
          </a:p>
          <a:p>
            <a:pPr marL="514350" indent="-514350">
              <a:buFont typeface="+mj-lt"/>
              <a:buAutoNum type="arabicPeriod"/>
            </a:pPr>
            <a:r>
              <a:rPr lang="en-ZA" sz="1400" dirty="0"/>
              <a:t>Sign-up page</a:t>
            </a:r>
          </a:p>
          <a:p>
            <a:pPr marL="514350" indent="-514350">
              <a:buFont typeface="+mj-lt"/>
              <a:buAutoNum type="arabicPeriod"/>
            </a:pPr>
            <a:r>
              <a:rPr lang="en-ZA" sz="1400" dirty="0"/>
              <a:t>Sign-up as a doctor page</a:t>
            </a:r>
          </a:p>
          <a:p>
            <a:pPr marL="514350" indent="-514350">
              <a:buFont typeface="+mj-lt"/>
              <a:buAutoNum type="arabicPeriod"/>
            </a:pPr>
            <a:r>
              <a:rPr lang="en-ZA" sz="1400" dirty="0"/>
              <a:t>Forgot password page</a:t>
            </a:r>
          </a:p>
          <a:p>
            <a:pPr marL="514350" indent="-514350">
              <a:buFont typeface="+mj-lt"/>
              <a:buAutoNum type="arabicPeriod"/>
            </a:pPr>
            <a:r>
              <a:rPr lang="en-ZA" sz="1400" dirty="0"/>
              <a:t>Chat area page</a:t>
            </a:r>
          </a:p>
          <a:p>
            <a:pPr marL="514350" indent="-514350">
              <a:buFont typeface="+mj-lt"/>
              <a:buAutoNum type="arabicPeriod"/>
            </a:pPr>
            <a:r>
              <a:rPr lang="en-ZA" sz="1400" dirty="0"/>
              <a:t>Pick a date button screen</a:t>
            </a:r>
          </a:p>
          <a:p>
            <a:pPr marL="1428750" lvl="2" indent="-514350">
              <a:buFont typeface="+mj-lt"/>
              <a:buAutoNum type="arabicPeriod"/>
            </a:pPr>
            <a:r>
              <a:rPr lang="en-ZA" sz="1400" dirty="0"/>
              <a:t>Calendar screen</a:t>
            </a:r>
          </a:p>
          <a:p>
            <a:pPr marL="1428750" lvl="2" indent="-514350">
              <a:buFont typeface="+mj-lt"/>
              <a:buAutoNum type="arabicPeriod"/>
            </a:pPr>
            <a:r>
              <a:rPr lang="en-ZA" sz="1400" dirty="0"/>
              <a:t>Time picker screen</a:t>
            </a:r>
          </a:p>
          <a:p>
            <a:pPr marL="514350" indent="-514350">
              <a:buFont typeface="+mj-lt"/>
              <a:buAutoNum type="arabicPeriod"/>
            </a:pPr>
            <a:r>
              <a:rPr lang="en-ZA" sz="1400" dirty="0"/>
              <a:t>Doctor logged in screen</a:t>
            </a:r>
          </a:p>
          <a:p>
            <a:pPr marL="971550" lvl="1" indent="-514350">
              <a:buFont typeface="+mj-lt"/>
              <a:buAutoNum type="arabicPeriod"/>
            </a:pPr>
            <a:r>
              <a:rPr lang="en-ZA" sz="1400" dirty="0"/>
              <a:t>Check appointments screen</a:t>
            </a:r>
          </a:p>
          <a:p>
            <a:pPr marL="971550" lvl="1" indent="-514350">
              <a:buFont typeface="+mj-lt"/>
              <a:buAutoNum type="arabicPeriod"/>
            </a:pPr>
            <a:r>
              <a:rPr lang="en-ZA" sz="1400" dirty="0"/>
              <a:t>Add working days screen</a:t>
            </a:r>
          </a:p>
          <a:p>
            <a:pPr marL="971550" lvl="1" indent="-514350">
              <a:buFont typeface="+mj-lt"/>
              <a:buAutoNum type="arabicPeriod"/>
            </a:pPr>
            <a:r>
              <a:rPr lang="en-ZA" sz="1400" dirty="0"/>
              <a:t>Reschedule appointments screen</a:t>
            </a:r>
          </a:p>
          <a:p>
            <a:pPr marL="514350" indent="-514350">
              <a:buFont typeface="+mj-lt"/>
              <a:buAutoNum type="arabicPeriod"/>
            </a:pPr>
            <a:endParaRPr lang="en-ZA" sz="1400" dirty="0"/>
          </a:p>
          <a:p>
            <a:pPr marL="514350" indent="-514350">
              <a:buFont typeface="+mj-lt"/>
              <a:buAutoNum type="arabicPeriod"/>
            </a:pPr>
            <a:endParaRPr lang="en-ZA" sz="1400" dirty="0"/>
          </a:p>
          <a:p>
            <a:pPr marL="514350" indent="-514350">
              <a:buFont typeface="+mj-lt"/>
              <a:buAutoNum type="arabicPeriod"/>
            </a:pPr>
            <a:endParaRPr lang="en-ZA" sz="1400" dirty="0"/>
          </a:p>
        </p:txBody>
      </p:sp>
      <p:pic>
        <p:nvPicPr>
          <p:cNvPr id="5" name="Picture 4" descr="Desk with stethoscope and computer keyboard">
            <a:extLst>
              <a:ext uri="{FF2B5EF4-FFF2-40B4-BE49-F238E27FC236}">
                <a16:creationId xmlns:a16="http://schemas.microsoft.com/office/drawing/2014/main" id="{8B2B79AD-34D5-10D9-5F49-66D0431B6EC2}"/>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3DF598A-8BDF-1F47-67E7-DFFDB32296EF}"/>
              </a:ext>
            </a:extLst>
          </p:cNvPr>
          <p:cNvSpPr>
            <a:spLocks noGrp="1"/>
          </p:cNvSpPr>
          <p:nvPr>
            <p:ph type="sldNum" sz="quarter" idx="12"/>
          </p:nvPr>
        </p:nvSpPr>
        <p:spPr/>
        <p:txBody>
          <a:bodyPr/>
          <a:lstStyle/>
          <a:p>
            <a:r>
              <a:rPr lang="en-ZA" dirty="0"/>
              <a:t>17</a:t>
            </a:r>
          </a:p>
        </p:txBody>
      </p:sp>
    </p:spTree>
    <p:extLst>
      <p:ext uri="{BB962C8B-B14F-4D97-AF65-F5344CB8AC3E}">
        <p14:creationId xmlns:p14="http://schemas.microsoft.com/office/powerpoint/2010/main" val="165161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7D1751D-04A1-5B47-8A4B-FC2C56D692A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39597" y="1201709"/>
            <a:ext cx="2019107" cy="4275459"/>
          </a:xfrm>
          <a:prstGeom prst="rect">
            <a:avLst/>
          </a:prstGeom>
        </p:spPr>
      </p:pic>
      <p:cxnSp>
        <p:nvCxnSpPr>
          <p:cNvPr id="32" name="Straight Connector 31">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7998F60-F793-DF8E-7481-1D4903FA24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33297" y="1131309"/>
            <a:ext cx="2075797" cy="4416258"/>
          </a:xfrm>
          <a:prstGeom prst="rect">
            <a:avLst/>
          </a:prstGeom>
        </p:spPr>
      </p:pic>
      <p:sp>
        <p:nvSpPr>
          <p:cNvPr id="4" name="Slide Number Placeholder 3">
            <a:extLst>
              <a:ext uri="{FF2B5EF4-FFF2-40B4-BE49-F238E27FC236}">
                <a16:creationId xmlns:a16="http://schemas.microsoft.com/office/drawing/2014/main" id="{085FF1DD-18CB-4327-338D-19E2944336BD}"/>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91BEE579-B135-408B-B81D-52A209B8D708}" type="slidenum">
              <a:rPr lang="en-US" smtClean="0"/>
              <a:pPr>
                <a:spcAft>
                  <a:spcPts val="600"/>
                </a:spcAft>
              </a:pPr>
              <a:t>20</a:t>
            </a:fld>
            <a:endParaRPr lang="en-US"/>
          </a:p>
        </p:txBody>
      </p:sp>
    </p:spTree>
    <p:extLst>
      <p:ext uri="{BB962C8B-B14F-4D97-AF65-F5344CB8AC3E}">
        <p14:creationId xmlns:p14="http://schemas.microsoft.com/office/powerpoint/2010/main" val="205510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7D1751D-04A1-5B47-8A4B-FC2C56D692A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48998" y="1201709"/>
            <a:ext cx="2000304" cy="4275459"/>
          </a:xfrm>
          <a:prstGeom prst="rect">
            <a:avLst/>
          </a:prstGeom>
        </p:spPr>
      </p:pic>
      <p:cxnSp>
        <p:nvCxnSpPr>
          <p:cNvPr id="32" name="Straight Connector 31">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7998F60-F793-DF8E-7481-1D4903FA24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3183" y="1131309"/>
            <a:ext cx="2056025" cy="4416258"/>
          </a:xfrm>
          <a:prstGeom prst="rect">
            <a:avLst/>
          </a:prstGeom>
        </p:spPr>
      </p:pic>
      <p:sp>
        <p:nvSpPr>
          <p:cNvPr id="4" name="Slide Number Placeholder 3">
            <a:extLst>
              <a:ext uri="{FF2B5EF4-FFF2-40B4-BE49-F238E27FC236}">
                <a16:creationId xmlns:a16="http://schemas.microsoft.com/office/drawing/2014/main" id="{085FF1DD-18CB-4327-338D-19E2944336BD}"/>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91BEE579-B135-408B-B81D-52A209B8D708}" type="slidenum">
              <a:rPr lang="en-US" smtClean="0"/>
              <a:pPr>
                <a:spcAft>
                  <a:spcPts val="600"/>
                </a:spcAft>
              </a:pPr>
              <a:t>21</a:t>
            </a:fld>
            <a:endParaRPr lang="en-US"/>
          </a:p>
        </p:txBody>
      </p:sp>
    </p:spTree>
    <p:extLst>
      <p:ext uri="{BB962C8B-B14F-4D97-AF65-F5344CB8AC3E}">
        <p14:creationId xmlns:p14="http://schemas.microsoft.com/office/powerpoint/2010/main" val="123317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7D1751D-04A1-5B47-8A4B-FC2C56D692A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567210" y="643467"/>
            <a:ext cx="2590545" cy="5571066"/>
          </a:xfrm>
          <a:prstGeom prst="rect">
            <a:avLst/>
          </a:prstGeom>
        </p:spPr>
      </p:pic>
      <p:sp>
        <p:nvSpPr>
          <p:cNvPr id="4" name="Slide Number Placeholder 3">
            <a:extLst>
              <a:ext uri="{FF2B5EF4-FFF2-40B4-BE49-F238E27FC236}">
                <a16:creationId xmlns:a16="http://schemas.microsoft.com/office/drawing/2014/main" id="{085FF1DD-18CB-4327-338D-19E2944336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1BEE579-B135-408B-B81D-52A209B8D708}" type="slidenum">
              <a:rPr lang="en-US">
                <a:solidFill>
                  <a:srgbClr val="FFFFFF"/>
                </a:solidFill>
              </a:rPr>
              <a:pPr>
                <a:spcAft>
                  <a:spcPts val="600"/>
                </a:spcAft>
              </a:pPr>
              <a:t>22</a:t>
            </a:fld>
            <a:endParaRPr lang="en-US">
              <a:solidFill>
                <a:srgbClr val="FFFFFF"/>
              </a:solidFill>
            </a:endParaRPr>
          </a:p>
        </p:txBody>
      </p:sp>
      <p:sp>
        <p:nvSpPr>
          <p:cNvPr id="39" name="Rectangle 38">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7998F60-F793-DF8E-7481-1D4903FA2401}"/>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34243" y="643467"/>
            <a:ext cx="2590545" cy="5571066"/>
          </a:xfrm>
          <a:prstGeom prst="rect">
            <a:avLst/>
          </a:prstGeom>
        </p:spPr>
      </p:pic>
    </p:spTree>
    <p:extLst>
      <p:ext uri="{BB962C8B-B14F-4D97-AF65-F5344CB8AC3E}">
        <p14:creationId xmlns:p14="http://schemas.microsoft.com/office/powerpoint/2010/main" val="425110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5B432F-5308-E4D8-AC21-857062F87B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12035" y="358725"/>
            <a:ext cx="2936927" cy="6379702"/>
          </a:xfrm>
          <a:prstGeom prst="rect">
            <a:avLst/>
          </a:prstGeom>
        </p:spPr>
      </p:pic>
      <p:cxnSp>
        <p:nvCxnSpPr>
          <p:cNvPr id="6" name="Straight Arrow Connector 5">
            <a:extLst>
              <a:ext uri="{FF2B5EF4-FFF2-40B4-BE49-F238E27FC236}">
                <a16:creationId xmlns:a16="http://schemas.microsoft.com/office/drawing/2014/main" id="{F6F6C318-B128-326A-758C-1D3BD3B85B80}"/>
              </a:ext>
            </a:extLst>
          </p:cNvPr>
          <p:cNvCxnSpPr>
            <a:cxnSpLocks/>
            <a:endCxn id="8" idx="3"/>
          </p:cNvCxnSpPr>
          <p:nvPr/>
        </p:nvCxnSpPr>
        <p:spPr>
          <a:xfrm flipH="1">
            <a:off x="2086819" y="5301584"/>
            <a:ext cx="3280311" cy="424624"/>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D32F8BF4-BB4B-F8F8-A5DD-6C155A029A53}"/>
              </a:ext>
            </a:extLst>
          </p:cNvPr>
          <p:cNvSpPr/>
          <p:nvPr/>
        </p:nvSpPr>
        <p:spPr>
          <a:xfrm>
            <a:off x="637847" y="5388583"/>
            <a:ext cx="1448972" cy="675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Help Button</a:t>
            </a:r>
          </a:p>
        </p:txBody>
      </p:sp>
      <p:cxnSp>
        <p:nvCxnSpPr>
          <p:cNvPr id="9" name="Straight Arrow Connector 8">
            <a:extLst>
              <a:ext uri="{FF2B5EF4-FFF2-40B4-BE49-F238E27FC236}">
                <a16:creationId xmlns:a16="http://schemas.microsoft.com/office/drawing/2014/main" id="{A17E0B94-4F96-AC6A-F8E4-1D12FDDAC617}"/>
              </a:ext>
            </a:extLst>
          </p:cNvPr>
          <p:cNvCxnSpPr>
            <a:cxnSpLocks/>
            <a:endCxn id="20" idx="1"/>
          </p:cNvCxnSpPr>
          <p:nvPr/>
        </p:nvCxnSpPr>
        <p:spPr>
          <a:xfrm flipV="1">
            <a:off x="6872193" y="1619433"/>
            <a:ext cx="2632878" cy="1687075"/>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83786BA-F6E1-E1A7-1867-A10EF5D654A0}"/>
              </a:ext>
            </a:extLst>
          </p:cNvPr>
          <p:cNvCxnSpPr>
            <a:cxnSpLocks/>
            <a:endCxn id="21" idx="1"/>
          </p:cNvCxnSpPr>
          <p:nvPr/>
        </p:nvCxnSpPr>
        <p:spPr>
          <a:xfrm flipV="1">
            <a:off x="6872193" y="3644133"/>
            <a:ext cx="2632878" cy="143533"/>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F829C27-5DA1-7345-E76D-C564E040051C}"/>
              </a:ext>
            </a:extLst>
          </p:cNvPr>
          <p:cNvCxnSpPr>
            <a:cxnSpLocks/>
            <a:endCxn id="22" idx="3"/>
          </p:cNvCxnSpPr>
          <p:nvPr/>
        </p:nvCxnSpPr>
        <p:spPr>
          <a:xfrm flipH="1" flipV="1">
            <a:off x="1976511" y="2803873"/>
            <a:ext cx="2970629" cy="1346871"/>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D97C6A-FB24-6EE7-6CC3-26547496668F}"/>
              </a:ext>
            </a:extLst>
          </p:cNvPr>
          <p:cNvCxnSpPr>
            <a:cxnSpLocks/>
            <a:endCxn id="26" idx="1"/>
          </p:cNvCxnSpPr>
          <p:nvPr/>
        </p:nvCxnSpPr>
        <p:spPr>
          <a:xfrm flipV="1">
            <a:off x="6096000" y="4963960"/>
            <a:ext cx="3577894" cy="124875"/>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C269BE2-DD55-AA86-A918-F65F0627C9E5}"/>
              </a:ext>
            </a:extLst>
          </p:cNvPr>
          <p:cNvSpPr/>
          <p:nvPr/>
        </p:nvSpPr>
        <p:spPr>
          <a:xfrm>
            <a:off x="9505071" y="1281808"/>
            <a:ext cx="1448972" cy="675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Email Input</a:t>
            </a:r>
          </a:p>
        </p:txBody>
      </p:sp>
      <p:sp>
        <p:nvSpPr>
          <p:cNvPr id="21" name="Rectangle: Rounded Corners 20">
            <a:extLst>
              <a:ext uri="{FF2B5EF4-FFF2-40B4-BE49-F238E27FC236}">
                <a16:creationId xmlns:a16="http://schemas.microsoft.com/office/drawing/2014/main" id="{91502E3D-95F1-95D4-1F0A-F96733820629}"/>
              </a:ext>
            </a:extLst>
          </p:cNvPr>
          <p:cNvSpPr/>
          <p:nvPr/>
        </p:nvSpPr>
        <p:spPr>
          <a:xfrm>
            <a:off x="9505071" y="3306508"/>
            <a:ext cx="1448972" cy="675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Password Input</a:t>
            </a:r>
          </a:p>
        </p:txBody>
      </p:sp>
      <p:sp>
        <p:nvSpPr>
          <p:cNvPr id="22" name="Rectangle: Rounded Corners 21">
            <a:extLst>
              <a:ext uri="{FF2B5EF4-FFF2-40B4-BE49-F238E27FC236}">
                <a16:creationId xmlns:a16="http://schemas.microsoft.com/office/drawing/2014/main" id="{79B311E2-E5B7-AA72-2ECF-BD4B094E9D22}"/>
              </a:ext>
            </a:extLst>
          </p:cNvPr>
          <p:cNvSpPr/>
          <p:nvPr/>
        </p:nvSpPr>
        <p:spPr>
          <a:xfrm>
            <a:off x="499403" y="2466248"/>
            <a:ext cx="1477108" cy="675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Login </a:t>
            </a:r>
            <a:r>
              <a:rPr lang="en-ZA" b="1" dirty="0"/>
              <a:t>Button</a:t>
            </a:r>
          </a:p>
        </p:txBody>
      </p:sp>
      <p:sp>
        <p:nvSpPr>
          <p:cNvPr id="26" name="Rectangle: Rounded Corners 25">
            <a:extLst>
              <a:ext uri="{FF2B5EF4-FFF2-40B4-BE49-F238E27FC236}">
                <a16:creationId xmlns:a16="http://schemas.microsoft.com/office/drawing/2014/main" id="{2E1636ED-D6B4-B569-BF46-01364FB04C97}"/>
              </a:ext>
            </a:extLst>
          </p:cNvPr>
          <p:cNvSpPr/>
          <p:nvPr/>
        </p:nvSpPr>
        <p:spPr>
          <a:xfrm>
            <a:off x="9673894" y="4626335"/>
            <a:ext cx="1439176" cy="675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Forgot Password</a:t>
            </a:r>
          </a:p>
        </p:txBody>
      </p:sp>
      <p:sp>
        <p:nvSpPr>
          <p:cNvPr id="32" name="Rectangle: Rounded Corners 31">
            <a:extLst>
              <a:ext uri="{FF2B5EF4-FFF2-40B4-BE49-F238E27FC236}">
                <a16:creationId xmlns:a16="http://schemas.microsoft.com/office/drawing/2014/main" id="{5D378285-AD9B-6BB3-1DF3-17CD093BF3C6}"/>
              </a:ext>
            </a:extLst>
          </p:cNvPr>
          <p:cNvSpPr/>
          <p:nvPr/>
        </p:nvSpPr>
        <p:spPr>
          <a:xfrm>
            <a:off x="499403" y="3957084"/>
            <a:ext cx="1477108" cy="675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Sign Up Button</a:t>
            </a:r>
          </a:p>
        </p:txBody>
      </p:sp>
      <p:cxnSp>
        <p:nvCxnSpPr>
          <p:cNvPr id="35" name="Straight Arrow Connector 34">
            <a:extLst>
              <a:ext uri="{FF2B5EF4-FFF2-40B4-BE49-F238E27FC236}">
                <a16:creationId xmlns:a16="http://schemas.microsoft.com/office/drawing/2014/main" id="{B3CAA699-5E8B-4AAD-812A-047817ECC3A2}"/>
              </a:ext>
            </a:extLst>
          </p:cNvPr>
          <p:cNvCxnSpPr>
            <a:cxnSpLocks/>
            <a:endCxn id="32" idx="3"/>
          </p:cNvCxnSpPr>
          <p:nvPr/>
        </p:nvCxnSpPr>
        <p:spPr>
          <a:xfrm flipH="1" flipV="1">
            <a:off x="1976511" y="4294709"/>
            <a:ext cx="3004559" cy="449569"/>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239BDA3-BBBD-9F51-59F7-2097DCDE7E98}"/>
              </a:ext>
            </a:extLst>
          </p:cNvPr>
          <p:cNvSpPr txBox="1"/>
          <p:nvPr/>
        </p:nvSpPr>
        <p:spPr>
          <a:xfrm>
            <a:off x="637847" y="129913"/>
            <a:ext cx="3540258" cy="523220"/>
          </a:xfrm>
          <a:prstGeom prst="rect">
            <a:avLst/>
          </a:prstGeom>
          <a:noFill/>
        </p:spPr>
        <p:txBody>
          <a:bodyPr wrap="square" rtlCol="0">
            <a:spAutoFit/>
          </a:bodyPr>
          <a:lstStyle/>
          <a:p>
            <a:r>
              <a:rPr lang="en-ZA" sz="2800" dirty="0">
                <a:latin typeface="Amasis MT Pro Black" panose="02040A04050005020304" pitchFamily="18" charset="0"/>
              </a:rPr>
              <a:t>1. Login Screen</a:t>
            </a:r>
          </a:p>
        </p:txBody>
      </p:sp>
      <p:sp>
        <p:nvSpPr>
          <p:cNvPr id="2" name="Slide Number Placeholder 1">
            <a:extLst>
              <a:ext uri="{FF2B5EF4-FFF2-40B4-BE49-F238E27FC236}">
                <a16:creationId xmlns:a16="http://schemas.microsoft.com/office/drawing/2014/main" id="{F588B61A-4B4B-7E4E-651A-3FC6FE2D707C}"/>
              </a:ext>
            </a:extLst>
          </p:cNvPr>
          <p:cNvSpPr>
            <a:spLocks noGrp="1"/>
          </p:cNvSpPr>
          <p:nvPr>
            <p:ph type="sldNum" sz="quarter" idx="12"/>
          </p:nvPr>
        </p:nvSpPr>
        <p:spPr/>
        <p:txBody>
          <a:bodyPr/>
          <a:lstStyle/>
          <a:p>
            <a:r>
              <a:rPr lang="en-ZA" dirty="0"/>
              <a:t>18</a:t>
            </a:r>
          </a:p>
        </p:txBody>
      </p:sp>
    </p:spTree>
    <p:extLst>
      <p:ext uri="{BB962C8B-B14F-4D97-AF65-F5344CB8AC3E}">
        <p14:creationId xmlns:p14="http://schemas.microsoft.com/office/powerpoint/2010/main" val="333386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91A77CB-9F6B-8B6F-E536-B4ACA1B7CEF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1548" y="397566"/>
            <a:ext cx="3114655" cy="5910356"/>
          </a:xfrm>
          <a:prstGeom prst="rect">
            <a:avLst/>
          </a:prstGeom>
        </p:spPr>
      </p:pic>
      <p:sp>
        <p:nvSpPr>
          <p:cNvPr id="4" name="Arrow: Striped Right 3">
            <a:extLst>
              <a:ext uri="{FF2B5EF4-FFF2-40B4-BE49-F238E27FC236}">
                <a16:creationId xmlns:a16="http://schemas.microsoft.com/office/drawing/2014/main" id="{0E5E0256-9EDD-9859-6725-DC3CDD6D218A}"/>
              </a:ext>
            </a:extLst>
          </p:cNvPr>
          <p:cNvSpPr/>
          <p:nvPr/>
        </p:nvSpPr>
        <p:spPr>
          <a:xfrm>
            <a:off x="3371468" y="3138070"/>
            <a:ext cx="1987239" cy="870857"/>
          </a:xfrm>
          <a:prstGeom prst="stripedRightArrow">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2">
                  <a:lumMod val="10000"/>
                </a:schemeClr>
              </a:solidFill>
            </a:endParaRPr>
          </a:p>
        </p:txBody>
      </p:sp>
      <p:cxnSp>
        <p:nvCxnSpPr>
          <p:cNvPr id="6" name="Straight Arrow Connector 5">
            <a:extLst>
              <a:ext uri="{FF2B5EF4-FFF2-40B4-BE49-F238E27FC236}">
                <a16:creationId xmlns:a16="http://schemas.microsoft.com/office/drawing/2014/main" id="{283DAF04-DE63-8FDE-2E4F-FB3515B80902}"/>
              </a:ext>
            </a:extLst>
          </p:cNvPr>
          <p:cNvCxnSpPr>
            <a:cxnSpLocks/>
            <a:endCxn id="9" idx="1"/>
          </p:cNvCxnSpPr>
          <p:nvPr/>
        </p:nvCxnSpPr>
        <p:spPr>
          <a:xfrm flipV="1">
            <a:off x="861391" y="1703033"/>
            <a:ext cx="4274324" cy="5676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0F0A36A0-56E9-A3FF-D3FD-DB9C9A7D72AC}"/>
              </a:ext>
            </a:extLst>
          </p:cNvPr>
          <p:cNvSpPr/>
          <p:nvPr/>
        </p:nvSpPr>
        <p:spPr>
          <a:xfrm>
            <a:off x="5135715" y="1361947"/>
            <a:ext cx="1386673" cy="682172"/>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bg1"/>
                </a:solidFill>
              </a:rPr>
              <a:t>Back Button</a:t>
            </a:r>
          </a:p>
        </p:txBody>
      </p:sp>
      <p:sp>
        <p:nvSpPr>
          <p:cNvPr id="11" name="Rectangle: Rounded Corners 10">
            <a:extLst>
              <a:ext uri="{FF2B5EF4-FFF2-40B4-BE49-F238E27FC236}">
                <a16:creationId xmlns:a16="http://schemas.microsoft.com/office/drawing/2014/main" id="{72FFD250-03C2-DA12-8216-B78942DBAB90}"/>
              </a:ext>
            </a:extLst>
          </p:cNvPr>
          <p:cNvSpPr/>
          <p:nvPr/>
        </p:nvSpPr>
        <p:spPr>
          <a:xfrm>
            <a:off x="5362766" y="2365829"/>
            <a:ext cx="4775200" cy="4143828"/>
          </a:xfrm>
          <a:prstGeom prst="roundRect">
            <a:avLst/>
          </a:prstGeom>
          <a:ln>
            <a:noFill/>
          </a:ln>
          <a:effectLst>
            <a:innerShdw blurRad="63500" dist="50800" dir="2700000">
              <a:prstClr val="black">
                <a:alpha val="50000"/>
              </a:prstClr>
            </a:innerShdw>
          </a:effectLst>
          <a:scene3d>
            <a:camera prst="orthographicFront">
              <a:rot lat="600000" lon="2069998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dirty="0">
                <a:latin typeface="Bierstadt Display" panose="020B0604020202020204" pitchFamily="34" charset="0"/>
              </a:rPr>
              <a:t>This is the help screen, it provides helpful information on how to navigate and do certain things such as:</a:t>
            </a:r>
          </a:p>
          <a:p>
            <a:pPr algn="ctr"/>
            <a:endParaRPr lang="en-ZA" dirty="0">
              <a:latin typeface="Bierstadt Display" panose="020B0604020202020204" pitchFamily="34" charset="0"/>
            </a:endParaRPr>
          </a:p>
          <a:p>
            <a:pPr marL="342900" indent="-342900" algn="ctr">
              <a:spcBef>
                <a:spcPts val="200"/>
              </a:spcBef>
              <a:buFont typeface="+mj-lt"/>
              <a:buAutoNum type="arabicPeriod"/>
            </a:pPr>
            <a:r>
              <a:rPr lang="en-ZA" dirty="0">
                <a:latin typeface="Bierstadt Display" panose="020B0604020202020204" pitchFamily="34" charset="0"/>
              </a:rPr>
              <a:t>Signing up</a:t>
            </a:r>
          </a:p>
          <a:p>
            <a:pPr marL="342900" indent="-342900" algn="ctr">
              <a:spcBef>
                <a:spcPts val="200"/>
              </a:spcBef>
              <a:buFont typeface="+mj-lt"/>
              <a:buAutoNum type="arabicPeriod"/>
            </a:pPr>
            <a:r>
              <a:rPr lang="en-ZA" dirty="0">
                <a:latin typeface="Bierstadt Display" panose="020B0604020202020204" pitchFamily="34" charset="0"/>
              </a:rPr>
              <a:t>Logging in</a:t>
            </a:r>
          </a:p>
          <a:p>
            <a:pPr marL="342900" indent="-342900" algn="ctr">
              <a:spcBef>
                <a:spcPts val="200"/>
              </a:spcBef>
              <a:buFont typeface="+mj-lt"/>
              <a:buAutoNum type="arabicPeriod"/>
            </a:pPr>
            <a:r>
              <a:rPr lang="en-ZA" dirty="0">
                <a:latin typeface="Bierstadt Display" panose="020B0604020202020204" pitchFamily="34" charset="0"/>
              </a:rPr>
              <a:t>Booking appointments</a:t>
            </a:r>
          </a:p>
          <a:p>
            <a:pPr marL="342900" indent="-342900" algn="ctr">
              <a:spcBef>
                <a:spcPts val="200"/>
              </a:spcBef>
              <a:buFont typeface="+mj-lt"/>
              <a:buAutoNum type="arabicPeriod"/>
            </a:pPr>
            <a:r>
              <a:rPr lang="en-ZA" dirty="0">
                <a:latin typeface="Bierstadt Display" panose="020B0604020202020204" pitchFamily="34" charset="0"/>
              </a:rPr>
              <a:t>Cancelling appointment</a:t>
            </a:r>
          </a:p>
          <a:p>
            <a:pPr marL="342900" indent="-342900" algn="ctr">
              <a:spcBef>
                <a:spcPts val="200"/>
              </a:spcBef>
              <a:buFont typeface="+mj-lt"/>
              <a:buAutoNum type="arabicPeriod"/>
            </a:pPr>
            <a:r>
              <a:rPr lang="en-ZA" dirty="0">
                <a:latin typeface="Bierstadt Display" panose="020B0604020202020204" pitchFamily="34" charset="0"/>
              </a:rPr>
              <a:t>Reschedule appointments</a:t>
            </a:r>
          </a:p>
          <a:p>
            <a:pPr marL="342900" indent="-342900" algn="ctr">
              <a:spcBef>
                <a:spcPts val="200"/>
              </a:spcBef>
              <a:buFont typeface="+mj-lt"/>
              <a:buAutoNum type="arabicPeriod"/>
            </a:pPr>
            <a:r>
              <a:rPr lang="en-ZA" dirty="0">
                <a:latin typeface="Bierstadt Display" panose="020B0604020202020204" pitchFamily="34" charset="0"/>
              </a:rPr>
              <a:t>Searching about a medical condition</a:t>
            </a:r>
          </a:p>
          <a:p>
            <a:pPr marL="342900" indent="-342900" algn="ctr">
              <a:spcBef>
                <a:spcPts val="200"/>
              </a:spcBef>
              <a:buFont typeface="+mj-lt"/>
              <a:buAutoNum type="arabicPeriod"/>
            </a:pPr>
            <a:r>
              <a:rPr lang="en-ZA" dirty="0">
                <a:latin typeface="Bierstadt Display" panose="020B0604020202020204" pitchFamily="34" charset="0"/>
              </a:rPr>
              <a:t>Having a conversation with Mobi</a:t>
            </a:r>
          </a:p>
        </p:txBody>
      </p:sp>
      <p:sp>
        <p:nvSpPr>
          <p:cNvPr id="21" name="TextBox 20">
            <a:extLst>
              <a:ext uri="{FF2B5EF4-FFF2-40B4-BE49-F238E27FC236}">
                <a16:creationId xmlns:a16="http://schemas.microsoft.com/office/drawing/2014/main" id="{E83BAC03-C5C8-57D9-3740-C95B165E829B}"/>
              </a:ext>
            </a:extLst>
          </p:cNvPr>
          <p:cNvSpPr txBox="1"/>
          <p:nvPr/>
        </p:nvSpPr>
        <p:spPr>
          <a:xfrm>
            <a:off x="6342480" y="550610"/>
            <a:ext cx="2815772" cy="584775"/>
          </a:xfrm>
          <a:prstGeom prst="rect">
            <a:avLst/>
          </a:prstGeom>
          <a:noFill/>
        </p:spPr>
        <p:txBody>
          <a:bodyPr wrap="square" rtlCol="0">
            <a:spAutoFit/>
          </a:bodyPr>
          <a:lstStyle/>
          <a:p>
            <a:r>
              <a:rPr lang="en-ZA" sz="2800" dirty="0">
                <a:solidFill>
                  <a:schemeClr val="bg1"/>
                </a:solidFill>
                <a:latin typeface="Amasis MT Pro Black" panose="02040A04050005020304" pitchFamily="18" charset="0"/>
              </a:rPr>
              <a:t>2. </a:t>
            </a:r>
            <a:r>
              <a:rPr lang="en-ZA" sz="3200" dirty="0">
                <a:solidFill>
                  <a:schemeClr val="bg1"/>
                </a:solidFill>
                <a:latin typeface="Amasis MT Pro Black" panose="02040A04050005020304" pitchFamily="18" charset="0"/>
              </a:rPr>
              <a:t>Help</a:t>
            </a:r>
            <a:r>
              <a:rPr lang="en-ZA" sz="2800" dirty="0">
                <a:solidFill>
                  <a:schemeClr val="bg1"/>
                </a:solidFill>
                <a:latin typeface="Amasis MT Pro Black" panose="02040A04050005020304" pitchFamily="18" charset="0"/>
              </a:rPr>
              <a:t> </a:t>
            </a:r>
            <a:r>
              <a:rPr lang="en-ZA" sz="3200" dirty="0">
                <a:solidFill>
                  <a:schemeClr val="bg1"/>
                </a:solidFill>
                <a:latin typeface="Amasis MT Pro Black" panose="02040A04050005020304" pitchFamily="18" charset="0"/>
              </a:rPr>
              <a:t>Page</a:t>
            </a:r>
          </a:p>
        </p:txBody>
      </p:sp>
      <p:sp>
        <p:nvSpPr>
          <p:cNvPr id="2" name="Slide Number Placeholder 1">
            <a:extLst>
              <a:ext uri="{FF2B5EF4-FFF2-40B4-BE49-F238E27FC236}">
                <a16:creationId xmlns:a16="http://schemas.microsoft.com/office/drawing/2014/main" id="{36380B13-B0A5-E499-E97F-70F61303EE54}"/>
              </a:ext>
            </a:extLst>
          </p:cNvPr>
          <p:cNvSpPr>
            <a:spLocks noGrp="1"/>
          </p:cNvSpPr>
          <p:nvPr>
            <p:ph type="sldNum" sz="quarter" idx="12"/>
          </p:nvPr>
        </p:nvSpPr>
        <p:spPr/>
        <p:txBody>
          <a:bodyPr/>
          <a:lstStyle/>
          <a:p>
            <a:r>
              <a:rPr lang="en-ZA" dirty="0"/>
              <a:t>19</a:t>
            </a:r>
          </a:p>
        </p:txBody>
      </p:sp>
    </p:spTree>
    <p:extLst>
      <p:ext uri="{BB962C8B-B14F-4D97-AF65-F5344CB8AC3E}">
        <p14:creationId xmlns:p14="http://schemas.microsoft.com/office/powerpoint/2010/main" val="332432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59D0874-995F-617F-5498-8F5AF4E108DB}"/>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3. Sign-up Page</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E6C242DF-DB0C-7824-1277-64801AD175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81057" y="511293"/>
            <a:ext cx="2621629"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4F6F8BE7-BE31-7BD5-CD90-1A463B9003E5}"/>
              </a:ext>
            </a:extLst>
          </p:cNvPr>
          <p:cNvSpPr txBox="1"/>
          <p:nvPr/>
        </p:nvSpPr>
        <p:spPr>
          <a:xfrm>
            <a:off x="5894961" y="1805056"/>
            <a:ext cx="5760009" cy="437190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 signup page is for creating a new account, the following details are required:</a:t>
            </a:r>
          </a:p>
          <a:p>
            <a:pPr marL="800100" lvl="1" indent="-228600">
              <a:lnSpc>
                <a:spcPct val="90000"/>
              </a:lnSpc>
              <a:spcAft>
                <a:spcPts val="600"/>
              </a:spcAft>
              <a:buFont typeface="Arial" panose="020B0604020202020204" pitchFamily="34" charset="0"/>
              <a:buChar char="•"/>
            </a:pPr>
            <a:r>
              <a:rPr lang="en-US" dirty="0"/>
              <a:t>The users name</a:t>
            </a:r>
          </a:p>
          <a:p>
            <a:pPr marL="800100" lvl="1" indent="-228600">
              <a:lnSpc>
                <a:spcPct val="90000"/>
              </a:lnSpc>
              <a:spcAft>
                <a:spcPts val="600"/>
              </a:spcAft>
              <a:buFont typeface="Arial" panose="020B0604020202020204" pitchFamily="34" charset="0"/>
              <a:buChar char="•"/>
            </a:pPr>
            <a:r>
              <a:rPr lang="en-US" dirty="0"/>
              <a:t>The users surname</a:t>
            </a:r>
          </a:p>
          <a:p>
            <a:pPr marL="800100" lvl="1" indent="-228600">
              <a:lnSpc>
                <a:spcPct val="90000"/>
              </a:lnSpc>
              <a:spcAft>
                <a:spcPts val="600"/>
              </a:spcAft>
              <a:buFont typeface="Arial" panose="020B0604020202020204" pitchFamily="34" charset="0"/>
              <a:buChar char="•"/>
            </a:pPr>
            <a:r>
              <a:rPr lang="en-US" dirty="0"/>
              <a:t>The users email</a:t>
            </a:r>
          </a:p>
          <a:p>
            <a:pPr marL="800100" lvl="1" indent="-228600">
              <a:lnSpc>
                <a:spcPct val="90000"/>
              </a:lnSpc>
              <a:spcAft>
                <a:spcPts val="600"/>
              </a:spcAft>
              <a:buFont typeface="Arial" panose="020B0604020202020204" pitchFamily="34" charset="0"/>
              <a:buChar char="•"/>
            </a:pPr>
            <a:r>
              <a:rPr lang="en-US" dirty="0"/>
              <a:t>A password for the account</a:t>
            </a:r>
          </a:p>
          <a:p>
            <a:pPr marL="800100" lvl="1" indent="-228600">
              <a:lnSpc>
                <a:spcPct val="90000"/>
              </a:lnSpc>
              <a:spcAft>
                <a:spcPts val="600"/>
              </a:spcAft>
              <a:buFont typeface="Arial" panose="020B0604020202020204" pitchFamily="34" charset="0"/>
              <a:buChar char="•"/>
            </a:pPr>
            <a:r>
              <a:rPr lang="en-US" dirty="0"/>
              <a:t>Re-enter the password for confirmation</a:t>
            </a:r>
          </a:p>
          <a:p>
            <a:pPr marL="800100" lvl="1" indent="-228600">
              <a:lnSpc>
                <a:spcPct val="90000"/>
              </a:lnSpc>
              <a:spcAft>
                <a:spcPts val="600"/>
              </a:spcAft>
              <a:buFont typeface="Arial" panose="020B0604020202020204" pitchFamily="34" charset="0"/>
              <a:buChar char="•"/>
            </a:pPr>
            <a:r>
              <a:rPr lang="en-US" dirty="0"/>
              <a:t>The users ID number</a:t>
            </a:r>
          </a:p>
          <a:p>
            <a:pPr marL="800100" lvl="1" indent="-228600">
              <a:lnSpc>
                <a:spcPct val="90000"/>
              </a:lnSpc>
              <a:spcAft>
                <a:spcPts val="600"/>
              </a:spcAft>
              <a:buFont typeface="Arial" panose="020B0604020202020204" pitchFamily="34" charset="0"/>
              <a:buChar char="•"/>
            </a:pPr>
            <a:r>
              <a:rPr lang="en-US" dirty="0"/>
              <a:t>The users phone number</a:t>
            </a:r>
          </a:p>
          <a:p>
            <a:pPr marL="800100" lvl="1" indent="-228600">
              <a:lnSpc>
                <a:spcPct val="90000"/>
              </a:lnSpc>
              <a:spcAft>
                <a:spcPts val="600"/>
              </a:spcAft>
              <a:buFont typeface="Arial" panose="020B0604020202020204" pitchFamily="34" charset="0"/>
              <a:buChar char="•"/>
            </a:pPr>
            <a:r>
              <a:rPr lang="en-US" dirty="0"/>
              <a:t>Yes/No confirmation whether the user has medical aid or not</a:t>
            </a:r>
          </a:p>
          <a:p>
            <a:pPr indent="-228600">
              <a:lnSpc>
                <a:spcPct val="90000"/>
              </a:lnSpc>
              <a:spcAft>
                <a:spcPts val="600"/>
              </a:spcAft>
              <a:buFont typeface="Arial" panose="020B0604020202020204" pitchFamily="34" charset="0"/>
              <a:buChar char="•"/>
            </a:pPr>
            <a:r>
              <a:rPr lang="en-US" dirty="0"/>
              <a:t> After all data has been entered correctly a button will appear written “sign up”</a:t>
            </a:r>
          </a:p>
          <a:p>
            <a:pPr lvl="1"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78FD67EE-AFC1-BAE1-F685-9B0768B8D7FD}"/>
              </a:ext>
            </a:extLst>
          </p:cNvPr>
          <p:cNvSpPr>
            <a:spLocks noGrp="1"/>
          </p:cNvSpPr>
          <p:nvPr>
            <p:ph type="sldNum" sz="quarter" idx="12"/>
          </p:nvPr>
        </p:nvSpPr>
        <p:spPr/>
        <p:txBody>
          <a:bodyPr/>
          <a:lstStyle/>
          <a:p>
            <a:r>
              <a:rPr lang="en-ZA" dirty="0"/>
              <a:t>20</a:t>
            </a:r>
          </a:p>
        </p:txBody>
      </p:sp>
    </p:spTree>
    <p:extLst>
      <p:ext uri="{BB962C8B-B14F-4D97-AF65-F5344CB8AC3E}">
        <p14:creationId xmlns:p14="http://schemas.microsoft.com/office/powerpoint/2010/main" val="211314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59D0874-995F-617F-5498-8F5AF4E108DB}"/>
              </a:ext>
            </a:extLst>
          </p:cNvPr>
          <p:cNvSpPr txBox="1"/>
          <p:nvPr/>
        </p:nvSpPr>
        <p:spPr>
          <a:xfrm>
            <a:off x="5357931" y="479493"/>
            <a:ext cx="5995869"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mj-lt"/>
                <a:ea typeface="+mj-ea"/>
                <a:cs typeface="+mj-cs"/>
              </a:rPr>
              <a:t>4</a:t>
            </a:r>
            <a:r>
              <a:rPr lang="en-US" sz="4400" kern="1200" dirty="0">
                <a:solidFill>
                  <a:schemeClr val="tx1"/>
                </a:solidFill>
                <a:latin typeface="+mj-lt"/>
                <a:ea typeface="+mj-ea"/>
                <a:cs typeface="+mj-cs"/>
              </a:rPr>
              <a:t>. Sign-up as Doctor Page</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F6F8BE7-BE31-7BD5-CD90-1A463B9003E5}"/>
              </a:ext>
            </a:extLst>
          </p:cNvPr>
          <p:cNvSpPr txBox="1"/>
          <p:nvPr/>
        </p:nvSpPr>
        <p:spPr>
          <a:xfrm>
            <a:off x="5894961" y="1805056"/>
            <a:ext cx="5760009" cy="4371907"/>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dirty="0"/>
              <a:t>The signup as a doctor page is for creating a new account for medical practitioners, the following details are required:</a:t>
            </a:r>
          </a:p>
          <a:p>
            <a:pPr marL="800100" lvl="1" indent="-228600">
              <a:lnSpc>
                <a:spcPct val="90000"/>
              </a:lnSpc>
              <a:spcAft>
                <a:spcPts val="600"/>
              </a:spcAft>
              <a:buFont typeface="Arial" panose="020B0604020202020204" pitchFamily="34" charset="0"/>
              <a:buChar char="•"/>
            </a:pPr>
            <a:r>
              <a:rPr lang="en-US" dirty="0"/>
              <a:t>The doctors initials</a:t>
            </a:r>
          </a:p>
          <a:p>
            <a:pPr marL="800100" lvl="1" indent="-228600">
              <a:lnSpc>
                <a:spcPct val="90000"/>
              </a:lnSpc>
              <a:spcAft>
                <a:spcPts val="600"/>
              </a:spcAft>
              <a:buFont typeface="Arial" panose="020B0604020202020204" pitchFamily="34" charset="0"/>
              <a:buChar char="•"/>
            </a:pPr>
            <a:r>
              <a:rPr lang="en-US" dirty="0"/>
              <a:t>The doctors name</a:t>
            </a:r>
          </a:p>
          <a:p>
            <a:pPr marL="800100" lvl="1" indent="-228600">
              <a:lnSpc>
                <a:spcPct val="90000"/>
              </a:lnSpc>
              <a:spcAft>
                <a:spcPts val="600"/>
              </a:spcAft>
              <a:buFont typeface="Arial" panose="020B0604020202020204" pitchFamily="34" charset="0"/>
              <a:buChar char="•"/>
            </a:pPr>
            <a:r>
              <a:rPr lang="en-US" dirty="0"/>
              <a:t>The doctors surname</a:t>
            </a:r>
          </a:p>
          <a:p>
            <a:pPr marL="800100" lvl="1" indent="-228600">
              <a:lnSpc>
                <a:spcPct val="90000"/>
              </a:lnSpc>
              <a:spcAft>
                <a:spcPts val="600"/>
              </a:spcAft>
              <a:buFont typeface="Arial" panose="020B0604020202020204" pitchFamily="34" charset="0"/>
              <a:buChar char="•"/>
            </a:pPr>
            <a:r>
              <a:rPr lang="en-US" dirty="0"/>
              <a:t>The doctors office email</a:t>
            </a:r>
          </a:p>
          <a:p>
            <a:pPr marL="800100" lvl="1" indent="-228600">
              <a:lnSpc>
                <a:spcPct val="90000"/>
              </a:lnSpc>
              <a:spcAft>
                <a:spcPts val="600"/>
              </a:spcAft>
              <a:buFont typeface="Arial" panose="020B0604020202020204" pitchFamily="34" charset="0"/>
              <a:buChar char="•"/>
            </a:pPr>
            <a:r>
              <a:rPr lang="en-US" dirty="0"/>
              <a:t>A password for the account</a:t>
            </a:r>
          </a:p>
          <a:p>
            <a:pPr marL="800100" lvl="1" indent="-228600">
              <a:lnSpc>
                <a:spcPct val="90000"/>
              </a:lnSpc>
              <a:spcAft>
                <a:spcPts val="600"/>
              </a:spcAft>
              <a:buFont typeface="Arial" panose="020B0604020202020204" pitchFamily="34" charset="0"/>
              <a:buChar char="•"/>
            </a:pPr>
            <a:r>
              <a:rPr lang="en-US" dirty="0"/>
              <a:t>Re-enter the password for confirmation</a:t>
            </a:r>
          </a:p>
          <a:p>
            <a:pPr marL="800100" lvl="1" indent="-228600">
              <a:lnSpc>
                <a:spcPct val="90000"/>
              </a:lnSpc>
              <a:spcAft>
                <a:spcPts val="600"/>
              </a:spcAft>
              <a:buFont typeface="Arial" panose="020B0604020202020204" pitchFamily="34" charset="0"/>
              <a:buChar char="•"/>
            </a:pPr>
            <a:r>
              <a:rPr lang="en-US" dirty="0"/>
              <a:t>The doctor office phone/Tel number</a:t>
            </a:r>
          </a:p>
          <a:p>
            <a:pPr marL="800100" lvl="1" indent="-228600">
              <a:lnSpc>
                <a:spcPct val="90000"/>
              </a:lnSpc>
              <a:spcAft>
                <a:spcPts val="600"/>
              </a:spcAft>
              <a:buFont typeface="Arial" panose="020B0604020202020204" pitchFamily="34" charset="0"/>
              <a:buChar char="•"/>
            </a:pPr>
            <a:r>
              <a:rPr lang="en-US" dirty="0"/>
              <a:t>The doctors practice number</a:t>
            </a:r>
          </a:p>
          <a:p>
            <a:pPr marL="800100" lvl="1" indent="-228600">
              <a:lnSpc>
                <a:spcPct val="90000"/>
              </a:lnSpc>
              <a:spcAft>
                <a:spcPts val="600"/>
              </a:spcAft>
              <a:buFont typeface="Arial" panose="020B0604020202020204" pitchFamily="34" charset="0"/>
              <a:buChar char="•"/>
            </a:pPr>
            <a:r>
              <a:rPr lang="en-US" dirty="0"/>
              <a:t>The doctors specialization</a:t>
            </a:r>
          </a:p>
          <a:p>
            <a:pPr marL="800100" lvl="1" indent="-228600">
              <a:lnSpc>
                <a:spcPct val="90000"/>
              </a:lnSpc>
              <a:spcAft>
                <a:spcPts val="600"/>
              </a:spcAft>
              <a:buFont typeface="Arial" panose="020B0604020202020204" pitchFamily="34" charset="0"/>
              <a:buChar char="•"/>
            </a:pPr>
            <a:r>
              <a:rPr lang="en-US" dirty="0"/>
              <a:t>The doctors office location </a:t>
            </a:r>
          </a:p>
          <a:p>
            <a:pPr marL="800100" lvl="1" indent="-228600">
              <a:lnSpc>
                <a:spcPct val="90000"/>
              </a:lnSpc>
              <a:spcAft>
                <a:spcPts val="600"/>
              </a:spcAft>
              <a:buFont typeface="Arial" panose="020B0604020202020204" pitchFamily="34" charset="0"/>
              <a:buChar char="•"/>
            </a:pPr>
            <a:r>
              <a:rPr lang="en-US" dirty="0"/>
              <a:t>The doctors consultation price</a:t>
            </a:r>
          </a:p>
          <a:p>
            <a:pPr>
              <a:lnSpc>
                <a:spcPct val="90000"/>
              </a:lnSpc>
              <a:spcAft>
                <a:spcPts val="600"/>
              </a:spcAft>
            </a:pPr>
            <a:endParaRPr lang="en-US" dirty="0"/>
          </a:p>
          <a:p>
            <a:pPr>
              <a:lnSpc>
                <a:spcPct val="90000"/>
              </a:lnSpc>
              <a:spcAft>
                <a:spcPts val="600"/>
              </a:spcAft>
            </a:pPr>
            <a:r>
              <a:rPr lang="en-US" dirty="0"/>
              <a:t>After the all details have been entered the doctor press the button written “sign up” and he/she will be logged in to the doctors portal.</a:t>
            </a:r>
          </a:p>
          <a:p>
            <a:pPr marL="342900" indent="-228600">
              <a:lnSpc>
                <a:spcPct val="90000"/>
              </a:lnSpc>
              <a:spcAft>
                <a:spcPts val="600"/>
              </a:spcAft>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3DC7330-0A6B-6BC5-A991-AD633390DC91}"/>
              </a:ext>
            </a:extLst>
          </p:cNvPr>
          <p:cNvPicPr>
            <a:picLocks noChangeAspect="1"/>
          </p:cNvPicPr>
          <p:nvPr/>
        </p:nvPicPr>
        <p:blipFill rotWithShape="1">
          <a:blip r:embed="rId2">
            <a:extLst>
              <a:ext uri="{28A0092B-C50C-407E-A947-70E740481C1C}">
                <a14:useLocalDpi xmlns:a14="http://schemas.microsoft.com/office/drawing/2010/main" val="0"/>
              </a:ext>
            </a:extLst>
          </a:blip>
          <a:srcRect t="-164" b="-1897"/>
          <a:stretch/>
        </p:blipFill>
        <p:spPr>
          <a:xfrm>
            <a:off x="1237959" y="479494"/>
            <a:ext cx="3332652" cy="6216728"/>
          </a:xfrm>
          <a:prstGeom prst="rect">
            <a:avLst/>
          </a:prstGeom>
        </p:spPr>
      </p:pic>
      <p:sp>
        <p:nvSpPr>
          <p:cNvPr id="2" name="Slide Number Placeholder 1">
            <a:extLst>
              <a:ext uri="{FF2B5EF4-FFF2-40B4-BE49-F238E27FC236}">
                <a16:creationId xmlns:a16="http://schemas.microsoft.com/office/drawing/2014/main" id="{2FF0DFA2-751C-8EF0-5FEE-0CF2619E9767}"/>
              </a:ext>
            </a:extLst>
          </p:cNvPr>
          <p:cNvSpPr>
            <a:spLocks noGrp="1"/>
          </p:cNvSpPr>
          <p:nvPr>
            <p:ph type="sldNum" sz="quarter" idx="12"/>
          </p:nvPr>
        </p:nvSpPr>
        <p:spPr/>
        <p:txBody>
          <a:bodyPr/>
          <a:lstStyle/>
          <a:p>
            <a:r>
              <a:rPr lang="en-ZA" dirty="0"/>
              <a:t>21</a:t>
            </a:r>
          </a:p>
        </p:txBody>
      </p:sp>
    </p:spTree>
    <p:extLst>
      <p:ext uri="{BB962C8B-B14F-4D97-AF65-F5344CB8AC3E}">
        <p14:creationId xmlns:p14="http://schemas.microsoft.com/office/powerpoint/2010/main" val="328020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22E591E-D582-7989-B553-5A1435EB4B73}"/>
              </a:ext>
            </a:extLst>
          </p:cNvPr>
          <p:cNvSpPr txBox="1"/>
          <p:nvPr/>
        </p:nvSpPr>
        <p:spPr>
          <a:xfrm>
            <a:off x="6412090" y="501651"/>
            <a:ext cx="5416115" cy="17162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dirty="0">
                <a:latin typeface="+mj-lt"/>
                <a:ea typeface="+mj-ea"/>
                <a:cs typeface="+mj-cs"/>
              </a:rPr>
              <a:t>5</a:t>
            </a:r>
            <a:r>
              <a:rPr lang="en-US" sz="5200" kern="1200" dirty="0">
                <a:solidFill>
                  <a:schemeClr val="tx1"/>
                </a:solidFill>
                <a:latin typeface="+mj-lt"/>
                <a:ea typeface="+mj-ea"/>
                <a:cs typeface="+mj-cs"/>
              </a:rPr>
              <a:t>. Forgot Password Page</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phical user interface, application&#10;&#10;Description automatically generated">
            <a:extLst>
              <a:ext uri="{FF2B5EF4-FFF2-40B4-BE49-F238E27FC236}">
                <a16:creationId xmlns:a16="http://schemas.microsoft.com/office/drawing/2014/main" id="{10A6F81D-995D-3FB4-F90B-940AEF798D1B}"/>
              </a:ext>
            </a:extLst>
          </p:cNvPr>
          <p:cNvPicPr>
            <a:picLocks noChangeAspect="1"/>
          </p:cNvPicPr>
          <p:nvPr/>
        </p:nvPicPr>
        <p:blipFill rotWithShape="1">
          <a:blip r:embed="rId2">
            <a:extLst>
              <a:ext uri="{28A0092B-C50C-407E-A947-70E740481C1C}">
                <a14:useLocalDpi xmlns:a14="http://schemas.microsoft.com/office/drawing/2010/main" val="0"/>
              </a:ext>
            </a:extLst>
          </a:blip>
          <a:srcRect l="13930"/>
          <a:stretch/>
        </p:blipFill>
        <p:spPr>
          <a:xfrm>
            <a:off x="1408501" y="299509"/>
            <a:ext cx="2962908" cy="6258983"/>
          </a:xfrm>
          <a:prstGeom prst="rect">
            <a:avLst/>
          </a:prstGeom>
        </p:spPr>
      </p:pic>
      <p:sp>
        <p:nvSpPr>
          <p:cNvPr id="5" name="TextBox 4">
            <a:extLst>
              <a:ext uri="{FF2B5EF4-FFF2-40B4-BE49-F238E27FC236}">
                <a16:creationId xmlns:a16="http://schemas.microsoft.com/office/drawing/2014/main" id="{966B8536-FE8B-417C-9FF9-A883AD41D227}"/>
              </a:ext>
            </a:extLst>
          </p:cNvPr>
          <p:cNvSpPr txBox="1"/>
          <p:nvPr/>
        </p:nvSpPr>
        <p:spPr>
          <a:xfrm>
            <a:off x="6392583" y="2645922"/>
            <a:ext cx="5193579" cy="3710427"/>
          </a:xfrm>
          <a:prstGeom prst="rect">
            <a:avLst/>
          </a:prstGeom>
        </p:spPr>
        <p:txBody>
          <a:bodyPr vert="horz" lIns="91440" tIns="45720" rIns="91440" bIns="45720" rtlCol="0" anchor="t">
            <a:normAutofit/>
          </a:bodyPr>
          <a:lstStyle/>
          <a:p>
            <a:pPr algn="ctr">
              <a:lnSpc>
                <a:spcPct val="90000"/>
              </a:lnSpc>
              <a:spcAft>
                <a:spcPts val="600"/>
              </a:spcAft>
            </a:pPr>
            <a:r>
              <a:rPr lang="en-US" sz="2000" dirty="0">
                <a:solidFill>
                  <a:schemeClr val="tx1">
                    <a:alpha val="80000"/>
                  </a:schemeClr>
                </a:solidFill>
              </a:rPr>
              <a:t>The forgot password page is a page for all users who forgot their password for logging in. The user enters their registered email address and presses “submit” after that an email containing user’s password will be sent.</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D942709-FAD4-2144-BF70-581E6937A765}"/>
              </a:ext>
            </a:extLst>
          </p:cNvPr>
          <p:cNvSpPr>
            <a:spLocks noGrp="1"/>
          </p:cNvSpPr>
          <p:nvPr>
            <p:ph type="sldNum" sz="quarter" idx="12"/>
          </p:nvPr>
        </p:nvSpPr>
        <p:spPr/>
        <p:txBody>
          <a:bodyPr/>
          <a:lstStyle/>
          <a:p>
            <a:r>
              <a:rPr lang="en-ZA" dirty="0"/>
              <a:t>22</a:t>
            </a:r>
          </a:p>
        </p:txBody>
      </p:sp>
    </p:spTree>
    <p:extLst>
      <p:ext uri="{BB962C8B-B14F-4D97-AF65-F5344CB8AC3E}">
        <p14:creationId xmlns:p14="http://schemas.microsoft.com/office/powerpoint/2010/main" val="379270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58B0F4E-E18A-AF2F-BB14-9D6A2C65AB78}"/>
              </a:ext>
            </a:extLst>
          </p:cNvPr>
          <p:cNvSpPr txBox="1"/>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kern="1200" dirty="0">
                <a:solidFill>
                  <a:schemeClr val="tx1"/>
                </a:solidFill>
                <a:latin typeface="+mj-lt"/>
                <a:ea typeface="+mj-ea"/>
                <a:cs typeface="+mj-cs"/>
              </a:rPr>
              <a:t>6. Chat Area Page</a:t>
            </a:r>
          </a:p>
        </p:txBody>
      </p:sp>
      <p:grpSp>
        <p:nvGrpSpPr>
          <p:cNvPr id="17"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phical user interface, website&#10;&#10;Description automatically generated">
            <a:extLst>
              <a:ext uri="{FF2B5EF4-FFF2-40B4-BE49-F238E27FC236}">
                <a16:creationId xmlns:a16="http://schemas.microsoft.com/office/drawing/2014/main" id="{C002A285-B4FD-3390-413F-2A6D5D64A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361" y="666728"/>
            <a:ext cx="2514263" cy="5465791"/>
          </a:xfrm>
          <a:prstGeom prst="rect">
            <a:avLst/>
          </a:prstGeom>
        </p:spPr>
      </p:pic>
      <p:sp>
        <p:nvSpPr>
          <p:cNvPr id="3" name="Slide Number Placeholder 2">
            <a:extLst>
              <a:ext uri="{FF2B5EF4-FFF2-40B4-BE49-F238E27FC236}">
                <a16:creationId xmlns:a16="http://schemas.microsoft.com/office/drawing/2014/main" id="{211BA851-B60D-FF3C-CA6E-B28EE34B5F15}"/>
              </a:ext>
            </a:extLst>
          </p:cNvPr>
          <p:cNvSpPr>
            <a:spLocks noGrp="1"/>
          </p:cNvSpPr>
          <p:nvPr>
            <p:ph type="sldNum" sz="quarter" idx="12"/>
          </p:nvPr>
        </p:nvSpPr>
        <p:spPr/>
        <p:txBody>
          <a:bodyPr/>
          <a:lstStyle/>
          <a:p>
            <a:r>
              <a:rPr lang="en-ZA" dirty="0"/>
              <a:t>23</a:t>
            </a:r>
          </a:p>
        </p:txBody>
      </p:sp>
    </p:spTree>
    <p:extLst>
      <p:ext uri="{BB962C8B-B14F-4D97-AF65-F5344CB8AC3E}">
        <p14:creationId xmlns:p14="http://schemas.microsoft.com/office/powerpoint/2010/main" val="1061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6" name="Rectangle 4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Rectangle 4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300A38F-6EC9-CEDB-7702-10F11FBC5832}"/>
              </a:ext>
            </a:extLst>
          </p:cNvPr>
          <p:cNvSpPr txBox="1"/>
          <p:nvPr/>
        </p:nvSpPr>
        <p:spPr>
          <a:xfrm>
            <a:off x="1043631" y="873940"/>
            <a:ext cx="4928291" cy="10357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7. Pick A Date Button</a:t>
            </a:r>
          </a:p>
        </p:txBody>
      </p:sp>
      <p:sp>
        <p:nvSpPr>
          <p:cNvPr id="3" name="TextBox 2">
            <a:extLst>
              <a:ext uri="{FF2B5EF4-FFF2-40B4-BE49-F238E27FC236}">
                <a16:creationId xmlns:a16="http://schemas.microsoft.com/office/drawing/2014/main" id="{5DFA5BC0-6B43-7C1A-C136-FC7D3DDBAD00}"/>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a:lnSpc>
                <a:spcPct val="90000"/>
              </a:lnSpc>
              <a:spcAft>
                <a:spcPts val="600"/>
              </a:spcAft>
            </a:pPr>
            <a:r>
              <a:rPr lang="en-US" dirty="0"/>
              <a:t>7.1. Calendar Screen</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a:t> The pick a date button is used when a user is booking or rescheduling an appointment, the first screen is the date screen whereby the user picks the date at which they would like to book for, then press “ok” to move on to the next screen which is the time screen</a:t>
            </a:r>
          </a:p>
        </p:txBody>
      </p:sp>
      <p:pic>
        <p:nvPicPr>
          <p:cNvPr id="7" name="Picture 6" descr="Graphical user interface, application, calendar&#10;&#10;Description automatically generated">
            <a:extLst>
              <a:ext uri="{FF2B5EF4-FFF2-40B4-BE49-F238E27FC236}">
                <a16:creationId xmlns:a16="http://schemas.microsoft.com/office/drawing/2014/main" id="{7F49DDF6-5576-F706-A38B-AAEA9AE4E3BC}"/>
              </a:ext>
            </a:extLst>
          </p:cNvPr>
          <p:cNvPicPr>
            <a:picLocks noChangeAspect="1"/>
          </p:cNvPicPr>
          <p:nvPr/>
        </p:nvPicPr>
        <p:blipFill rotWithShape="1">
          <a:blip r:embed="rId2">
            <a:extLst>
              <a:ext uri="{28A0092B-C50C-407E-A947-70E740481C1C}">
                <a14:useLocalDpi xmlns:a14="http://schemas.microsoft.com/office/drawing/2010/main" val="0"/>
              </a:ext>
            </a:extLst>
          </a:blip>
          <a:srcRect l="1" t="-999" r="1" b="656"/>
          <a:stretch/>
        </p:blipFill>
        <p:spPr>
          <a:xfrm>
            <a:off x="7090913" y="244247"/>
            <a:ext cx="4565417" cy="6105371"/>
          </a:xfrm>
          <a:prstGeom prst="rect">
            <a:avLst/>
          </a:prstGeom>
        </p:spPr>
      </p:pic>
      <p:cxnSp>
        <p:nvCxnSpPr>
          <p:cNvPr id="52" name="Straight Connector 5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3CCE73F-25CF-84D1-BAB5-EE76006DC8F2}"/>
              </a:ext>
            </a:extLst>
          </p:cNvPr>
          <p:cNvSpPr>
            <a:spLocks noGrp="1"/>
          </p:cNvSpPr>
          <p:nvPr>
            <p:ph type="sldNum" sz="quarter" idx="12"/>
          </p:nvPr>
        </p:nvSpPr>
        <p:spPr/>
        <p:txBody>
          <a:bodyPr/>
          <a:lstStyle/>
          <a:p>
            <a:r>
              <a:rPr lang="en-ZA" dirty="0"/>
              <a:t>24</a:t>
            </a:r>
          </a:p>
        </p:txBody>
      </p:sp>
    </p:spTree>
    <p:extLst>
      <p:ext uri="{BB962C8B-B14F-4D97-AF65-F5344CB8AC3E}">
        <p14:creationId xmlns:p14="http://schemas.microsoft.com/office/powerpoint/2010/main" val="319369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1018</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Amasis MT Pro Black</vt:lpstr>
      <vt:lpstr>Arial</vt:lpstr>
      <vt:lpstr>Bierstadt Display</vt:lpstr>
      <vt:lpstr>Calibri</vt:lpstr>
      <vt:lpstr>Calibri Light</vt:lpstr>
      <vt:lpstr>Office Theme</vt:lpstr>
      <vt:lpstr>MED MOBI MANUAL</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Possible Errors to encounter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 MOBI MANUAL</dc:title>
  <dc:creator>M Mtshazo</dc:creator>
  <cp:lastModifiedBy>N Mnguni</cp:lastModifiedBy>
  <cp:revision>10</cp:revision>
  <dcterms:created xsi:type="dcterms:W3CDTF">2023-01-17T20:37:06Z</dcterms:created>
  <dcterms:modified xsi:type="dcterms:W3CDTF">2023-01-31T12:38:24Z</dcterms:modified>
</cp:coreProperties>
</file>