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65" r:id="rId8"/>
    <p:sldId id="259" r:id="rId9"/>
    <p:sldId id="260" r:id="rId10"/>
    <p:sldId id="261" r:id="rId11"/>
    <p:sldId id="291" r:id="rId12"/>
    <p:sldId id="262" r:id="rId13"/>
    <p:sldId id="263" r:id="rId14"/>
    <p:sldId id="264" r:id="rId15"/>
    <p:sldId id="266" r:id="rId16"/>
    <p:sldId id="267" r:id="rId17"/>
    <p:sldId id="269" r:id="rId18"/>
    <p:sldId id="298" r:id="rId19"/>
    <p:sldId id="270" r:id="rId20"/>
    <p:sldId id="281" r:id="rId21"/>
    <p:sldId id="273" r:id="rId22"/>
    <p:sldId id="297" r:id="rId23"/>
    <p:sldId id="272" r:id="rId24"/>
    <p:sldId id="271" r:id="rId25"/>
    <p:sldId id="296" r:id="rId26"/>
    <p:sldId id="268" r:id="rId27"/>
    <p:sldId id="284" r:id="rId28"/>
    <p:sldId id="274" r:id="rId29"/>
    <p:sldId id="285" r:id="rId30"/>
    <p:sldId id="293" r:id="rId31"/>
    <p:sldId id="275" r:id="rId32"/>
    <p:sldId id="289" r:id="rId33"/>
    <p:sldId id="294" r:id="rId34"/>
    <p:sldId id="295" r:id="rId35"/>
    <p:sldId id="290" r:id="rId36"/>
    <p:sldId id="287" r:id="rId37"/>
    <p:sldId id="286" r:id="rId38"/>
    <p:sldId id="288" r:id="rId39"/>
    <p:sldId id="278" r:id="rId40"/>
    <p:sldId id="279" r:id="rId41"/>
    <p:sldId id="2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044A6E-F03A-4969-9799-83D40B3CB0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629D61F-40EC-4949-B80A-A6378FB4028E}">
      <dgm:prSet/>
      <dgm:spPr/>
      <dgm:t>
        <a:bodyPr/>
        <a:lstStyle/>
        <a:p>
          <a:pPr>
            <a:lnSpc>
              <a:spcPct val="100000"/>
            </a:lnSpc>
          </a:pPr>
          <a:r>
            <a:rPr lang="en-ZA" dirty="0"/>
            <a:t>4.1. Project Goal</a:t>
          </a:r>
          <a:endParaRPr lang="en-US" dirty="0"/>
        </a:p>
      </dgm:t>
    </dgm:pt>
    <dgm:pt modelId="{71DC42DB-184F-48CA-8300-A2E387CD10B6}" type="parTrans" cxnId="{B64D6CF2-0F43-45E6-BA62-43BCDFC14DB3}">
      <dgm:prSet/>
      <dgm:spPr/>
      <dgm:t>
        <a:bodyPr/>
        <a:lstStyle/>
        <a:p>
          <a:endParaRPr lang="en-US"/>
        </a:p>
      </dgm:t>
    </dgm:pt>
    <dgm:pt modelId="{0D3F6DA4-211F-479B-86E3-CE8D9683290D}" type="sibTrans" cxnId="{B64D6CF2-0F43-45E6-BA62-43BCDFC14DB3}">
      <dgm:prSet/>
      <dgm:spPr/>
      <dgm:t>
        <a:bodyPr/>
        <a:lstStyle/>
        <a:p>
          <a:endParaRPr lang="en-US"/>
        </a:p>
      </dgm:t>
    </dgm:pt>
    <dgm:pt modelId="{88E91784-F7AE-476A-801A-0C0FC28A766D}">
      <dgm:prSet/>
      <dgm:spPr/>
      <dgm:t>
        <a:bodyPr/>
        <a:lstStyle/>
        <a:p>
          <a:pPr>
            <a:lnSpc>
              <a:spcPct val="100000"/>
            </a:lnSpc>
          </a:pPr>
          <a:r>
            <a:rPr lang="en-ZA" dirty="0"/>
            <a:t>4.2. Project Output</a:t>
          </a:r>
          <a:endParaRPr lang="en-US" dirty="0"/>
        </a:p>
      </dgm:t>
    </dgm:pt>
    <dgm:pt modelId="{0038D52F-CB9D-473B-AD8B-93B525FF38C6}" type="parTrans" cxnId="{62B429D9-7BD0-4974-8521-7B116DD98D8F}">
      <dgm:prSet/>
      <dgm:spPr/>
      <dgm:t>
        <a:bodyPr/>
        <a:lstStyle/>
        <a:p>
          <a:endParaRPr lang="en-US"/>
        </a:p>
      </dgm:t>
    </dgm:pt>
    <dgm:pt modelId="{27EF17D6-DDBC-40CF-A28C-A8590F906627}" type="sibTrans" cxnId="{62B429D9-7BD0-4974-8521-7B116DD98D8F}">
      <dgm:prSet/>
      <dgm:spPr/>
      <dgm:t>
        <a:bodyPr/>
        <a:lstStyle/>
        <a:p>
          <a:endParaRPr lang="en-US"/>
        </a:p>
      </dgm:t>
    </dgm:pt>
    <dgm:pt modelId="{3DE3CA62-5F84-4265-9C9A-3BAAF7F262F8}" type="pres">
      <dgm:prSet presAssocID="{DB044A6E-F03A-4969-9799-83D40B3CB04B}" presName="root" presStyleCnt="0">
        <dgm:presLayoutVars>
          <dgm:dir/>
          <dgm:resizeHandles val="exact"/>
        </dgm:presLayoutVars>
      </dgm:prSet>
      <dgm:spPr/>
    </dgm:pt>
    <dgm:pt modelId="{67C69F28-2DB3-437F-B2BD-81A60E4CD173}" type="pres">
      <dgm:prSet presAssocID="{5629D61F-40EC-4949-B80A-A6378FB4028E}" presName="compNode" presStyleCnt="0"/>
      <dgm:spPr/>
    </dgm:pt>
    <dgm:pt modelId="{604E0649-96FD-473C-A5E5-16151CDDFAC4}" type="pres">
      <dgm:prSet presAssocID="{5629D61F-40EC-4949-B80A-A6378FB402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7ECD11E-BED5-423B-ABB8-C3BB036933C7}" type="pres">
      <dgm:prSet presAssocID="{5629D61F-40EC-4949-B80A-A6378FB4028E}" presName="spaceRect" presStyleCnt="0"/>
      <dgm:spPr/>
    </dgm:pt>
    <dgm:pt modelId="{13316E79-9ADC-4C60-93AB-E9BA613B5CBA}" type="pres">
      <dgm:prSet presAssocID="{5629D61F-40EC-4949-B80A-A6378FB4028E}" presName="textRect" presStyleLbl="revTx" presStyleIdx="0" presStyleCnt="2">
        <dgm:presLayoutVars>
          <dgm:chMax val="1"/>
          <dgm:chPref val="1"/>
        </dgm:presLayoutVars>
      </dgm:prSet>
      <dgm:spPr/>
    </dgm:pt>
    <dgm:pt modelId="{44661A81-20D7-4A26-80BF-99A1BCBEFFA2}" type="pres">
      <dgm:prSet presAssocID="{0D3F6DA4-211F-479B-86E3-CE8D9683290D}" presName="sibTrans" presStyleCnt="0"/>
      <dgm:spPr/>
    </dgm:pt>
    <dgm:pt modelId="{1DF9B984-67E9-43CF-AE71-2A82777CAAAA}" type="pres">
      <dgm:prSet presAssocID="{88E91784-F7AE-476A-801A-0C0FC28A766D}" presName="compNode" presStyleCnt="0"/>
      <dgm:spPr/>
    </dgm:pt>
    <dgm:pt modelId="{D67334FB-20F5-4432-A909-367A11DC1008}" type="pres">
      <dgm:prSet presAssocID="{88E91784-F7AE-476A-801A-0C0FC28A7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3DDC18DB-70DF-41F8-B001-DF0E8C1C6807}" type="pres">
      <dgm:prSet presAssocID="{88E91784-F7AE-476A-801A-0C0FC28A766D}" presName="spaceRect" presStyleCnt="0"/>
      <dgm:spPr/>
    </dgm:pt>
    <dgm:pt modelId="{403DF4EB-972A-4EFB-9AEF-CECA12727EA8}" type="pres">
      <dgm:prSet presAssocID="{88E91784-F7AE-476A-801A-0C0FC28A766D}" presName="textRect" presStyleLbl="revTx" presStyleIdx="1" presStyleCnt="2">
        <dgm:presLayoutVars>
          <dgm:chMax val="1"/>
          <dgm:chPref val="1"/>
        </dgm:presLayoutVars>
      </dgm:prSet>
      <dgm:spPr/>
    </dgm:pt>
  </dgm:ptLst>
  <dgm:cxnLst>
    <dgm:cxn modelId="{F05C6223-4AE3-4B38-B7E7-7AF8EA7185A3}" type="presOf" srcId="{5629D61F-40EC-4949-B80A-A6378FB4028E}" destId="{13316E79-9ADC-4C60-93AB-E9BA613B5CBA}" srcOrd="0" destOrd="0" presId="urn:microsoft.com/office/officeart/2018/2/layout/IconLabelList"/>
    <dgm:cxn modelId="{07D95477-C607-45F5-9763-2CAD2967D339}" type="presOf" srcId="{DB044A6E-F03A-4969-9799-83D40B3CB04B}" destId="{3DE3CA62-5F84-4265-9C9A-3BAAF7F262F8}" srcOrd="0" destOrd="0" presId="urn:microsoft.com/office/officeart/2018/2/layout/IconLabelList"/>
    <dgm:cxn modelId="{62B429D9-7BD0-4974-8521-7B116DD98D8F}" srcId="{DB044A6E-F03A-4969-9799-83D40B3CB04B}" destId="{88E91784-F7AE-476A-801A-0C0FC28A766D}" srcOrd="1" destOrd="0" parTransId="{0038D52F-CB9D-473B-AD8B-93B525FF38C6}" sibTransId="{27EF17D6-DDBC-40CF-A28C-A8590F906627}"/>
    <dgm:cxn modelId="{BE99F7E6-5413-4D70-8329-10B9F45630CB}" type="presOf" srcId="{88E91784-F7AE-476A-801A-0C0FC28A766D}" destId="{403DF4EB-972A-4EFB-9AEF-CECA12727EA8}" srcOrd="0" destOrd="0" presId="urn:microsoft.com/office/officeart/2018/2/layout/IconLabelList"/>
    <dgm:cxn modelId="{B64D6CF2-0F43-45E6-BA62-43BCDFC14DB3}" srcId="{DB044A6E-F03A-4969-9799-83D40B3CB04B}" destId="{5629D61F-40EC-4949-B80A-A6378FB4028E}" srcOrd="0" destOrd="0" parTransId="{71DC42DB-184F-48CA-8300-A2E387CD10B6}" sibTransId="{0D3F6DA4-211F-479B-86E3-CE8D9683290D}"/>
    <dgm:cxn modelId="{FED815BD-3C22-4B2F-B456-A20B1A752E1F}" type="presParOf" srcId="{3DE3CA62-5F84-4265-9C9A-3BAAF7F262F8}" destId="{67C69F28-2DB3-437F-B2BD-81A60E4CD173}" srcOrd="0" destOrd="0" presId="urn:microsoft.com/office/officeart/2018/2/layout/IconLabelList"/>
    <dgm:cxn modelId="{B01E9B3E-820A-41AE-8571-3A1B6C6396C5}" type="presParOf" srcId="{67C69F28-2DB3-437F-B2BD-81A60E4CD173}" destId="{604E0649-96FD-473C-A5E5-16151CDDFAC4}" srcOrd="0" destOrd="0" presId="urn:microsoft.com/office/officeart/2018/2/layout/IconLabelList"/>
    <dgm:cxn modelId="{C638D6BA-D7C7-4670-A290-CD906D3D2C03}" type="presParOf" srcId="{67C69F28-2DB3-437F-B2BD-81A60E4CD173}" destId="{77ECD11E-BED5-423B-ABB8-C3BB036933C7}" srcOrd="1" destOrd="0" presId="urn:microsoft.com/office/officeart/2018/2/layout/IconLabelList"/>
    <dgm:cxn modelId="{21A120F7-F728-4C27-8182-5A9497A0E4A7}" type="presParOf" srcId="{67C69F28-2DB3-437F-B2BD-81A60E4CD173}" destId="{13316E79-9ADC-4C60-93AB-E9BA613B5CBA}" srcOrd="2" destOrd="0" presId="urn:microsoft.com/office/officeart/2018/2/layout/IconLabelList"/>
    <dgm:cxn modelId="{4423BBDD-D8B8-4F78-9DB2-A6B3C4DEB34E}" type="presParOf" srcId="{3DE3CA62-5F84-4265-9C9A-3BAAF7F262F8}" destId="{44661A81-20D7-4A26-80BF-99A1BCBEFFA2}" srcOrd="1" destOrd="0" presId="urn:microsoft.com/office/officeart/2018/2/layout/IconLabelList"/>
    <dgm:cxn modelId="{2CE86FF5-5F31-4CC2-8A9E-C63653BDBAE7}" type="presParOf" srcId="{3DE3CA62-5F84-4265-9C9A-3BAAF7F262F8}" destId="{1DF9B984-67E9-43CF-AE71-2A82777CAAAA}" srcOrd="2" destOrd="0" presId="urn:microsoft.com/office/officeart/2018/2/layout/IconLabelList"/>
    <dgm:cxn modelId="{070D4ED5-E1EE-4A45-92CC-2212220C27F2}" type="presParOf" srcId="{1DF9B984-67E9-43CF-AE71-2A82777CAAAA}" destId="{D67334FB-20F5-4432-A909-367A11DC1008}" srcOrd="0" destOrd="0" presId="urn:microsoft.com/office/officeart/2018/2/layout/IconLabelList"/>
    <dgm:cxn modelId="{5C7850D3-F0D4-4F77-80DF-F85F221AD88F}" type="presParOf" srcId="{1DF9B984-67E9-43CF-AE71-2A82777CAAAA}" destId="{3DDC18DB-70DF-41F8-B001-DF0E8C1C6807}" srcOrd="1" destOrd="0" presId="urn:microsoft.com/office/officeart/2018/2/layout/IconLabelList"/>
    <dgm:cxn modelId="{042B63AC-4332-4BE4-A32E-BAB2347A80E3}" type="presParOf" srcId="{1DF9B984-67E9-43CF-AE71-2A82777CAAAA}" destId="{403DF4EB-972A-4EFB-9AEF-CECA12727E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0387A6-6EE3-401F-B0FB-77BDCB31FED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CA1310E-0ADC-45A7-8794-10DAD1983420}">
      <dgm:prSet/>
      <dgm:spPr/>
      <dgm:t>
        <a:bodyPr/>
        <a:lstStyle/>
        <a:p>
          <a:r>
            <a:rPr lang="en-ZA" b="0" i="0" dirty="0"/>
            <a:t>The main part of a medical appointment chatbot is, </a:t>
          </a:r>
          <a:r>
            <a:rPr lang="en-ZA" b="1" i="0" dirty="0"/>
            <a:t>Schedule Appointment, Reschedule Appointment, and Delete Appointment </a:t>
          </a:r>
          <a:r>
            <a:rPr lang="en-ZA" b="0" i="0" dirty="0"/>
            <a:t>but other features which are essential include:</a:t>
          </a:r>
          <a:endParaRPr lang="en-US" dirty="0"/>
        </a:p>
      </dgm:t>
    </dgm:pt>
    <dgm:pt modelId="{7FBAA2E4-17B5-4ACF-8D59-AE591BB7AC83}" type="parTrans" cxnId="{EBB9AE04-3D34-4620-AAD9-B56C660D83E0}">
      <dgm:prSet/>
      <dgm:spPr/>
      <dgm:t>
        <a:bodyPr/>
        <a:lstStyle/>
        <a:p>
          <a:endParaRPr lang="en-US"/>
        </a:p>
      </dgm:t>
    </dgm:pt>
    <dgm:pt modelId="{1143B45F-1CCA-4C94-8027-B04F20826CBE}" type="sibTrans" cxnId="{EBB9AE04-3D34-4620-AAD9-B56C660D83E0}">
      <dgm:prSet/>
      <dgm:spPr/>
      <dgm:t>
        <a:bodyPr/>
        <a:lstStyle/>
        <a:p>
          <a:endParaRPr lang="en-US"/>
        </a:p>
      </dgm:t>
    </dgm:pt>
    <dgm:pt modelId="{C9B26D43-1119-43A6-8C78-45C89FC095D6}">
      <dgm:prSet/>
      <dgm:spPr/>
      <dgm:t>
        <a:bodyPr/>
        <a:lstStyle/>
        <a:p>
          <a:r>
            <a:rPr lang="en-ZA" b="0" i="0" dirty="0"/>
            <a:t>Answer FAQs</a:t>
          </a:r>
          <a:endParaRPr lang="en-US" dirty="0"/>
        </a:p>
      </dgm:t>
    </dgm:pt>
    <dgm:pt modelId="{CBB9AFD5-CC1B-41AD-A33D-513E58FEC5D5}" type="parTrans" cxnId="{527EEC17-173E-4B34-BA85-3DF9A40C7095}">
      <dgm:prSet/>
      <dgm:spPr/>
      <dgm:t>
        <a:bodyPr/>
        <a:lstStyle/>
        <a:p>
          <a:endParaRPr lang="en-US"/>
        </a:p>
      </dgm:t>
    </dgm:pt>
    <dgm:pt modelId="{E94A4017-3754-413B-9644-CA96726C902E}" type="sibTrans" cxnId="{527EEC17-173E-4B34-BA85-3DF9A40C7095}">
      <dgm:prSet/>
      <dgm:spPr/>
      <dgm:t>
        <a:bodyPr/>
        <a:lstStyle/>
        <a:p>
          <a:endParaRPr lang="en-US"/>
        </a:p>
      </dgm:t>
    </dgm:pt>
    <dgm:pt modelId="{0A549C5A-DFAE-4A43-B77B-5BB58EAD29F8}">
      <dgm:prSet/>
      <dgm:spPr/>
      <dgm:t>
        <a:bodyPr/>
        <a:lstStyle/>
        <a:p>
          <a:r>
            <a:rPr lang="en-ZA" b="0" i="0" dirty="0"/>
            <a:t>Available 24×7</a:t>
          </a:r>
          <a:endParaRPr lang="en-US" dirty="0"/>
        </a:p>
      </dgm:t>
    </dgm:pt>
    <dgm:pt modelId="{B6EDD5DD-04DC-4F24-9D1F-1D5E721976E5}" type="parTrans" cxnId="{3A6EB49E-E7B1-4658-BEEF-4572E31AEED5}">
      <dgm:prSet/>
      <dgm:spPr/>
      <dgm:t>
        <a:bodyPr/>
        <a:lstStyle/>
        <a:p>
          <a:endParaRPr lang="en-US"/>
        </a:p>
      </dgm:t>
    </dgm:pt>
    <dgm:pt modelId="{60E7A1DC-00E9-49EF-99F4-C78C808BD7EB}" type="sibTrans" cxnId="{3A6EB49E-E7B1-4658-BEEF-4572E31AEED5}">
      <dgm:prSet/>
      <dgm:spPr/>
      <dgm:t>
        <a:bodyPr/>
        <a:lstStyle/>
        <a:p>
          <a:endParaRPr lang="en-US"/>
        </a:p>
      </dgm:t>
    </dgm:pt>
    <dgm:pt modelId="{0D9681DA-627A-4DA1-8462-308D559D8C76}">
      <dgm:prSet/>
      <dgm:spPr/>
      <dgm:t>
        <a:bodyPr/>
        <a:lstStyle/>
        <a:p>
          <a:r>
            <a:rPr lang="en-ZA" b="0" i="0" dirty="0"/>
            <a:t>Improve patient engagement</a:t>
          </a:r>
          <a:endParaRPr lang="en-US" dirty="0"/>
        </a:p>
      </dgm:t>
    </dgm:pt>
    <dgm:pt modelId="{9046422C-4B56-42F5-B5FA-C482314116A4}" type="parTrans" cxnId="{EE56792D-6B7E-49FB-8825-CD2F531F07B8}">
      <dgm:prSet/>
      <dgm:spPr/>
      <dgm:t>
        <a:bodyPr/>
        <a:lstStyle/>
        <a:p>
          <a:endParaRPr lang="en-US"/>
        </a:p>
      </dgm:t>
    </dgm:pt>
    <dgm:pt modelId="{17D70DBB-23C0-41D4-A53C-66FCD508A6D3}" type="sibTrans" cxnId="{EE56792D-6B7E-49FB-8825-CD2F531F07B8}">
      <dgm:prSet/>
      <dgm:spPr/>
      <dgm:t>
        <a:bodyPr/>
        <a:lstStyle/>
        <a:p>
          <a:endParaRPr lang="en-US"/>
        </a:p>
      </dgm:t>
    </dgm:pt>
    <dgm:pt modelId="{30436DED-DD58-4E71-8F72-852DC1C85530}">
      <dgm:prSet/>
      <dgm:spPr/>
      <dgm:t>
        <a:bodyPr/>
        <a:lstStyle/>
        <a:p>
          <a:r>
            <a:rPr lang="en-ZA" b="0" i="0" dirty="0"/>
            <a:t>Decrease Human resource dependency</a:t>
          </a:r>
          <a:endParaRPr lang="en-US" dirty="0"/>
        </a:p>
      </dgm:t>
    </dgm:pt>
    <dgm:pt modelId="{F1ECDBD5-6557-4EE3-8E9C-8D1C154BF3FE}" type="parTrans" cxnId="{17E74E1B-FB60-480C-A278-AE16DDB9FE09}">
      <dgm:prSet/>
      <dgm:spPr/>
      <dgm:t>
        <a:bodyPr/>
        <a:lstStyle/>
        <a:p>
          <a:endParaRPr lang="en-US"/>
        </a:p>
      </dgm:t>
    </dgm:pt>
    <dgm:pt modelId="{237A1849-03C7-4077-92C1-9A7232ECFD0C}" type="sibTrans" cxnId="{17E74E1B-FB60-480C-A278-AE16DDB9FE09}">
      <dgm:prSet/>
      <dgm:spPr/>
      <dgm:t>
        <a:bodyPr/>
        <a:lstStyle/>
        <a:p>
          <a:endParaRPr lang="en-US"/>
        </a:p>
      </dgm:t>
    </dgm:pt>
    <dgm:pt modelId="{F065E145-1282-4C11-A12B-921796AF06EF}" type="pres">
      <dgm:prSet presAssocID="{120387A6-6EE3-401F-B0FB-77BDCB31FEDF}" presName="Name0" presStyleCnt="0">
        <dgm:presLayoutVars>
          <dgm:dir/>
          <dgm:animLvl val="lvl"/>
          <dgm:resizeHandles val="exact"/>
        </dgm:presLayoutVars>
      </dgm:prSet>
      <dgm:spPr/>
    </dgm:pt>
    <dgm:pt modelId="{398E8D01-1B08-43F4-ABEA-D3493682D05F}" type="pres">
      <dgm:prSet presAssocID="{CCA1310E-0ADC-45A7-8794-10DAD1983420}" presName="linNode" presStyleCnt="0"/>
      <dgm:spPr/>
    </dgm:pt>
    <dgm:pt modelId="{970A7B66-5C2E-41CE-91A4-86B969273BBB}" type="pres">
      <dgm:prSet presAssocID="{CCA1310E-0ADC-45A7-8794-10DAD1983420}" presName="parentText" presStyleLbl="node1" presStyleIdx="0" presStyleCnt="1">
        <dgm:presLayoutVars>
          <dgm:chMax val="1"/>
          <dgm:bulletEnabled val="1"/>
        </dgm:presLayoutVars>
      </dgm:prSet>
      <dgm:spPr/>
    </dgm:pt>
    <dgm:pt modelId="{06ED601E-16B3-4805-918A-CEA2EF7EA568}" type="pres">
      <dgm:prSet presAssocID="{CCA1310E-0ADC-45A7-8794-10DAD1983420}" presName="descendantText" presStyleLbl="alignAccFollowNode1" presStyleIdx="0" presStyleCnt="1">
        <dgm:presLayoutVars>
          <dgm:bulletEnabled val="1"/>
        </dgm:presLayoutVars>
      </dgm:prSet>
      <dgm:spPr/>
    </dgm:pt>
  </dgm:ptLst>
  <dgm:cxnLst>
    <dgm:cxn modelId="{EBB9AE04-3D34-4620-AAD9-B56C660D83E0}" srcId="{120387A6-6EE3-401F-B0FB-77BDCB31FEDF}" destId="{CCA1310E-0ADC-45A7-8794-10DAD1983420}" srcOrd="0" destOrd="0" parTransId="{7FBAA2E4-17B5-4ACF-8D59-AE591BB7AC83}" sibTransId="{1143B45F-1CCA-4C94-8027-B04F20826CBE}"/>
    <dgm:cxn modelId="{527EEC17-173E-4B34-BA85-3DF9A40C7095}" srcId="{CCA1310E-0ADC-45A7-8794-10DAD1983420}" destId="{C9B26D43-1119-43A6-8C78-45C89FC095D6}" srcOrd="0" destOrd="0" parTransId="{CBB9AFD5-CC1B-41AD-A33D-513E58FEC5D5}" sibTransId="{E94A4017-3754-413B-9644-CA96726C902E}"/>
    <dgm:cxn modelId="{17E74E1B-FB60-480C-A278-AE16DDB9FE09}" srcId="{CCA1310E-0ADC-45A7-8794-10DAD1983420}" destId="{30436DED-DD58-4E71-8F72-852DC1C85530}" srcOrd="3" destOrd="0" parTransId="{F1ECDBD5-6557-4EE3-8E9C-8D1C154BF3FE}" sibTransId="{237A1849-03C7-4077-92C1-9A7232ECFD0C}"/>
    <dgm:cxn modelId="{58EDE71B-6D49-4220-A3CE-75C559926E9A}" type="presOf" srcId="{0A549C5A-DFAE-4A43-B77B-5BB58EAD29F8}" destId="{06ED601E-16B3-4805-918A-CEA2EF7EA568}" srcOrd="0" destOrd="1" presId="urn:microsoft.com/office/officeart/2005/8/layout/vList5"/>
    <dgm:cxn modelId="{EE56792D-6B7E-49FB-8825-CD2F531F07B8}" srcId="{CCA1310E-0ADC-45A7-8794-10DAD1983420}" destId="{0D9681DA-627A-4DA1-8462-308D559D8C76}" srcOrd="2" destOrd="0" parTransId="{9046422C-4B56-42F5-B5FA-C482314116A4}" sibTransId="{17D70DBB-23C0-41D4-A53C-66FCD508A6D3}"/>
    <dgm:cxn modelId="{647FCB40-3D9B-4347-B73E-9CC2C823125F}" type="presOf" srcId="{C9B26D43-1119-43A6-8C78-45C89FC095D6}" destId="{06ED601E-16B3-4805-918A-CEA2EF7EA568}" srcOrd="0" destOrd="0" presId="urn:microsoft.com/office/officeart/2005/8/layout/vList5"/>
    <dgm:cxn modelId="{EAAFA85E-C63F-4331-BD0E-BA5207AAB3C9}" type="presOf" srcId="{30436DED-DD58-4E71-8F72-852DC1C85530}" destId="{06ED601E-16B3-4805-918A-CEA2EF7EA568}" srcOrd="0" destOrd="3" presId="urn:microsoft.com/office/officeart/2005/8/layout/vList5"/>
    <dgm:cxn modelId="{D8A76370-7A85-4F91-9E8D-77E65B34384A}" type="presOf" srcId="{120387A6-6EE3-401F-B0FB-77BDCB31FEDF}" destId="{F065E145-1282-4C11-A12B-921796AF06EF}" srcOrd="0" destOrd="0" presId="urn:microsoft.com/office/officeart/2005/8/layout/vList5"/>
    <dgm:cxn modelId="{83A4248F-DDC5-4733-9531-C0B74617C1BA}" type="presOf" srcId="{0D9681DA-627A-4DA1-8462-308D559D8C76}" destId="{06ED601E-16B3-4805-918A-CEA2EF7EA568}" srcOrd="0" destOrd="2" presId="urn:microsoft.com/office/officeart/2005/8/layout/vList5"/>
    <dgm:cxn modelId="{3A6EB49E-E7B1-4658-BEEF-4572E31AEED5}" srcId="{CCA1310E-0ADC-45A7-8794-10DAD1983420}" destId="{0A549C5A-DFAE-4A43-B77B-5BB58EAD29F8}" srcOrd="1" destOrd="0" parTransId="{B6EDD5DD-04DC-4F24-9D1F-1D5E721976E5}" sibTransId="{60E7A1DC-00E9-49EF-99F4-C78C808BD7EB}"/>
    <dgm:cxn modelId="{703B4BA9-B362-4AA1-ADAC-1B3AE0B573EC}" type="presOf" srcId="{CCA1310E-0ADC-45A7-8794-10DAD1983420}" destId="{970A7B66-5C2E-41CE-91A4-86B969273BBB}" srcOrd="0" destOrd="0" presId="urn:microsoft.com/office/officeart/2005/8/layout/vList5"/>
    <dgm:cxn modelId="{58560A56-4FAC-40F0-B776-3CD7C2301ED7}" type="presParOf" srcId="{F065E145-1282-4C11-A12B-921796AF06EF}" destId="{398E8D01-1B08-43F4-ABEA-D3493682D05F}" srcOrd="0" destOrd="0" presId="urn:microsoft.com/office/officeart/2005/8/layout/vList5"/>
    <dgm:cxn modelId="{9CB0A453-1DC0-46D3-836E-1B18F96ED3C7}" type="presParOf" srcId="{398E8D01-1B08-43F4-ABEA-D3493682D05F}" destId="{970A7B66-5C2E-41CE-91A4-86B969273BBB}" srcOrd="0" destOrd="0" presId="urn:microsoft.com/office/officeart/2005/8/layout/vList5"/>
    <dgm:cxn modelId="{F4779800-4E16-477E-B7C1-59CCFEA123EB}" type="presParOf" srcId="{398E8D01-1B08-43F4-ABEA-D3493682D05F}" destId="{06ED601E-16B3-4805-918A-CEA2EF7EA56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8D7993-7330-4FFC-AC3F-0D422B1CEB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8E25CA-17E2-441C-A8D0-5A714E51E251}">
      <dgm:prSet/>
      <dgm:spPr/>
      <dgm:t>
        <a:bodyPr/>
        <a:lstStyle/>
        <a:p>
          <a:pPr>
            <a:lnSpc>
              <a:spcPct val="100000"/>
            </a:lnSpc>
          </a:pPr>
          <a:r>
            <a:rPr lang="en-ZA" b="0" i="0" dirty="0"/>
            <a:t>User Identification: </a:t>
          </a:r>
          <a:endParaRPr lang="en-US" dirty="0"/>
        </a:p>
      </dgm:t>
    </dgm:pt>
    <dgm:pt modelId="{49103BA9-4CE8-4BBD-86CE-FF04059B4E8C}" type="parTrans" cxnId="{D708EEE4-B397-4508-B1A3-1287A6FC4AEF}">
      <dgm:prSet/>
      <dgm:spPr/>
      <dgm:t>
        <a:bodyPr/>
        <a:lstStyle/>
        <a:p>
          <a:endParaRPr lang="en-US"/>
        </a:p>
      </dgm:t>
    </dgm:pt>
    <dgm:pt modelId="{50C5C7E7-54B1-4331-B2E6-1C5A705B0AB4}" type="sibTrans" cxnId="{D708EEE4-B397-4508-B1A3-1287A6FC4AEF}">
      <dgm:prSet/>
      <dgm:spPr/>
      <dgm:t>
        <a:bodyPr/>
        <a:lstStyle/>
        <a:p>
          <a:endParaRPr lang="en-US"/>
        </a:p>
      </dgm:t>
    </dgm:pt>
    <dgm:pt modelId="{C7140B52-E99F-4B0D-B198-44405D305F58}">
      <dgm:prSet/>
      <dgm:spPr/>
      <dgm:t>
        <a:bodyPr/>
        <a:lstStyle/>
        <a:p>
          <a:pPr>
            <a:lnSpc>
              <a:spcPct val="100000"/>
            </a:lnSpc>
          </a:pPr>
          <a:r>
            <a:rPr lang="en-ZA" b="0" i="0" dirty="0"/>
            <a:t>The system needs the patient to recognize herself or himself using the phone and adjust, specify and personalise responses based </a:t>
          </a:r>
          <a:r>
            <a:rPr lang="en-ZA" dirty="0"/>
            <a:t>on the user.</a:t>
          </a:r>
          <a:endParaRPr lang="en-US" dirty="0"/>
        </a:p>
      </dgm:t>
    </dgm:pt>
    <dgm:pt modelId="{26BFBC96-72DA-40C7-ABD5-367ACDF2CE71}" type="parTrans" cxnId="{09CDB60C-E000-4585-857F-081F230A304B}">
      <dgm:prSet/>
      <dgm:spPr/>
      <dgm:t>
        <a:bodyPr/>
        <a:lstStyle/>
        <a:p>
          <a:endParaRPr lang="en-US"/>
        </a:p>
      </dgm:t>
    </dgm:pt>
    <dgm:pt modelId="{3FB01D71-EA7D-40D1-8FBC-1E26B5E050BB}" type="sibTrans" cxnId="{09CDB60C-E000-4585-857F-081F230A304B}">
      <dgm:prSet/>
      <dgm:spPr/>
      <dgm:t>
        <a:bodyPr/>
        <a:lstStyle/>
        <a:p>
          <a:endParaRPr lang="en-US"/>
        </a:p>
      </dgm:t>
    </dgm:pt>
    <dgm:pt modelId="{8ACD3271-5630-4DCC-883D-639E135F5624}">
      <dgm:prSet/>
      <dgm:spPr/>
      <dgm:t>
        <a:bodyPr/>
        <a:lstStyle/>
        <a:p>
          <a:pPr>
            <a:lnSpc>
              <a:spcPct val="100000"/>
            </a:lnSpc>
          </a:pPr>
          <a:r>
            <a:rPr lang="en-ZA" b="0" i="0" dirty="0"/>
            <a:t>Administrator rights: </a:t>
          </a:r>
          <a:endParaRPr lang="en-US" dirty="0"/>
        </a:p>
      </dgm:t>
    </dgm:pt>
    <dgm:pt modelId="{089AE98D-0DD6-4AB5-96EF-12DFFA6F1C11}" type="parTrans" cxnId="{20252D1F-7F18-4B90-AF96-112F9B9514FB}">
      <dgm:prSet/>
      <dgm:spPr/>
      <dgm:t>
        <a:bodyPr/>
        <a:lstStyle/>
        <a:p>
          <a:endParaRPr lang="en-US"/>
        </a:p>
      </dgm:t>
    </dgm:pt>
    <dgm:pt modelId="{13F52F56-62EF-47D8-B25C-81F7D7C967A6}" type="sibTrans" cxnId="{20252D1F-7F18-4B90-AF96-112F9B9514FB}">
      <dgm:prSet/>
      <dgm:spPr/>
      <dgm:t>
        <a:bodyPr/>
        <a:lstStyle/>
        <a:p>
          <a:endParaRPr lang="en-US"/>
        </a:p>
      </dgm:t>
    </dgm:pt>
    <dgm:pt modelId="{F03B759D-D74E-4A9C-ADC5-F7CA8AB2CB71}">
      <dgm:prSet/>
      <dgm:spPr/>
      <dgm:t>
        <a:bodyPr/>
        <a:lstStyle/>
        <a:p>
          <a:pPr>
            <a:lnSpc>
              <a:spcPct val="100000"/>
            </a:lnSpc>
          </a:pPr>
          <a:r>
            <a:rPr lang="en-ZA" b="0" i="0" dirty="0"/>
            <a:t>The administrator can view as well as alter any information, as well as practitioners can be able to add information about medication administration and potentially lifestyle adjustment.</a:t>
          </a:r>
          <a:endParaRPr lang="en-US" dirty="0"/>
        </a:p>
      </dgm:t>
    </dgm:pt>
    <dgm:pt modelId="{82F4B403-3C54-4E7F-9500-61E2013BA5E2}" type="parTrans" cxnId="{3789C5DF-5A4F-4320-85B2-997322C991DE}">
      <dgm:prSet/>
      <dgm:spPr/>
      <dgm:t>
        <a:bodyPr/>
        <a:lstStyle/>
        <a:p>
          <a:endParaRPr lang="en-US"/>
        </a:p>
      </dgm:t>
    </dgm:pt>
    <dgm:pt modelId="{B5C1A797-33B8-46E0-84C9-FA12F1746215}" type="sibTrans" cxnId="{3789C5DF-5A4F-4320-85B2-997322C991DE}">
      <dgm:prSet/>
      <dgm:spPr/>
      <dgm:t>
        <a:bodyPr/>
        <a:lstStyle/>
        <a:p>
          <a:endParaRPr lang="en-US"/>
        </a:p>
      </dgm:t>
    </dgm:pt>
    <dgm:pt modelId="{C472E2AB-DAED-4BF8-87AC-66F6A29BC9CF}">
      <dgm:prSet/>
      <dgm:spPr/>
      <dgm:t>
        <a:bodyPr/>
        <a:lstStyle/>
        <a:p>
          <a:pPr>
            <a:lnSpc>
              <a:spcPct val="100000"/>
            </a:lnSpc>
          </a:pPr>
          <a:r>
            <a:rPr lang="en-ZA" b="0" i="0" dirty="0"/>
            <a:t>Modifications:</a:t>
          </a:r>
          <a:endParaRPr lang="en-US" dirty="0"/>
        </a:p>
      </dgm:t>
    </dgm:pt>
    <dgm:pt modelId="{BECA77FD-6E79-4816-A55C-A93DF2125569}" type="parTrans" cxnId="{850EBACD-7718-476D-BE9E-624226A9C038}">
      <dgm:prSet/>
      <dgm:spPr/>
      <dgm:t>
        <a:bodyPr/>
        <a:lstStyle/>
        <a:p>
          <a:endParaRPr lang="en-US"/>
        </a:p>
      </dgm:t>
    </dgm:pt>
    <dgm:pt modelId="{8CD97A09-938C-4766-8CD9-657CA72FC1DB}" type="sibTrans" cxnId="{850EBACD-7718-476D-BE9E-624226A9C038}">
      <dgm:prSet/>
      <dgm:spPr/>
      <dgm:t>
        <a:bodyPr/>
        <a:lstStyle/>
        <a:p>
          <a:endParaRPr lang="en-US"/>
        </a:p>
      </dgm:t>
    </dgm:pt>
    <dgm:pt modelId="{D601178C-ECBA-4079-B647-A4604090F268}">
      <dgm:prSet/>
      <dgm:spPr/>
      <dgm:t>
        <a:bodyPr/>
        <a:lstStyle/>
        <a:p>
          <a:pPr>
            <a:lnSpc>
              <a:spcPct val="100000"/>
            </a:lnSpc>
          </a:pPr>
          <a:r>
            <a:rPr lang="en-ZA" b="0" i="0" dirty="0"/>
            <a:t>Modifications like insert new practitioner information and new booking information, delete old bookings, updat</a:t>
          </a:r>
          <a:r>
            <a:rPr lang="en-ZA" dirty="0"/>
            <a:t>e information, and clients. </a:t>
          </a:r>
          <a:endParaRPr lang="en-US" dirty="0"/>
        </a:p>
      </dgm:t>
    </dgm:pt>
    <dgm:pt modelId="{D04EAAE0-2C59-4C1E-913D-014E67062492}" type="parTrans" cxnId="{48149262-392B-42B4-82C4-0664F51CE8CB}">
      <dgm:prSet/>
      <dgm:spPr/>
      <dgm:t>
        <a:bodyPr/>
        <a:lstStyle/>
        <a:p>
          <a:endParaRPr lang="en-US"/>
        </a:p>
      </dgm:t>
    </dgm:pt>
    <dgm:pt modelId="{CA5D9D68-A874-4B5E-9161-ACB89C3448AB}" type="sibTrans" cxnId="{48149262-392B-42B4-82C4-0664F51CE8CB}">
      <dgm:prSet/>
      <dgm:spPr/>
      <dgm:t>
        <a:bodyPr/>
        <a:lstStyle/>
        <a:p>
          <a:endParaRPr lang="en-US"/>
        </a:p>
      </dgm:t>
    </dgm:pt>
    <dgm:pt modelId="{B0796C1D-2731-45FA-968D-3217FD9D0CC5}">
      <dgm:prSet/>
      <dgm:spPr/>
      <dgm:t>
        <a:bodyPr/>
        <a:lstStyle/>
        <a:p>
          <a:pPr>
            <a:lnSpc>
              <a:spcPct val="100000"/>
            </a:lnSpc>
          </a:pPr>
          <a:r>
            <a:rPr lang="en-ZA" b="0" i="0" dirty="0"/>
            <a:t>Response Time: </a:t>
          </a:r>
          <a:endParaRPr lang="en-US" dirty="0"/>
        </a:p>
      </dgm:t>
    </dgm:pt>
    <dgm:pt modelId="{220E0E98-41B9-45F0-8859-874910CCD4C5}" type="parTrans" cxnId="{9566BE55-4960-46E9-8E1F-766A89C0351D}">
      <dgm:prSet/>
      <dgm:spPr/>
      <dgm:t>
        <a:bodyPr/>
        <a:lstStyle/>
        <a:p>
          <a:endParaRPr lang="en-US"/>
        </a:p>
      </dgm:t>
    </dgm:pt>
    <dgm:pt modelId="{52F146F0-3480-4F5D-A4D7-CBB38BEB294F}" type="sibTrans" cxnId="{9566BE55-4960-46E9-8E1F-766A89C0351D}">
      <dgm:prSet/>
      <dgm:spPr/>
      <dgm:t>
        <a:bodyPr/>
        <a:lstStyle/>
        <a:p>
          <a:endParaRPr lang="en-US"/>
        </a:p>
      </dgm:t>
    </dgm:pt>
    <dgm:pt modelId="{20F0E6A2-BEF9-411E-9E37-282F5DED4180}">
      <dgm:prSet custT="1"/>
      <dgm:spPr/>
      <dgm:t>
        <a:bodyPr/>
        <a:lstStyle/>
        <a:p>
          <a:pPr>
            <a:lnSpc>
              <a:spcPct val="100000"/>
            </a:lnSpc>
          </a:pPr>
          <a:r>
            <a:rPr lang="en-ZA" sz="1300" b="0" i="0" dirty="0"/>
            <a:t>The system provides responses fast mimicking a normal human-to-human conversation and have a response for when the conversation is on pause. </a:t>
          </a:r>
          <a:r>
            <a:rPr lang="en-ZA" sz="1300" dirty="0"/>
            <a:t>(</a:t>
          </a:r>
          <a:r>
            <a:rPr lang="en-ZA" sz="1200" dirty="0"/>
            <a:t>Sanjana, 2019)</a:t>
          </a:r>
          <a:endParaRPr lang="en-US" sz="1300" dirty="0"/>
        </a:p>
      </dgm:t>
    </dgm:pt>
    <dgm:pt modelId="{5F1ECBCE-DBA0-4594-9A31-144A46C4056A}" type="parTrans" cxnId="{DC32D69A-68C9-4694-A17F-BB6E7DB321B0}">
      <dgm:prSet/>
      <dgm:spPr/>
      <dgm:t>
        <a:bodyPr/>
        <a:lstStyle/>
        <a:p>
          <a:endParaRPr lang="en-US"/>
        </a:p>
      </dgm:t>
    </dgm:pt>
    <dgm:pt modelId="{EA90E6A6-D239-4C60-A37D-56AD88CE8EEB}" type="sibTrans" cxnId="{DC32D69A-68C9-4694-A17F-BB6E7DB321B0}">
      <dgm:prSet/>
      <dgm:spPr/>
      <dgm:t>
        <a:bodyPr/>
        <a:lstStyle/>
        <a:p>
          <a:endParaRPr lang="en-US"/>
        </a:p>
      </dgm:t>
    </dgm:pt>
    <dgm:pt modelId="{827E36E8-8CC7-41EC-BDD8-BB0B8E1A5241}" type="pres">
      <dgm:prSet presAssocID="{928D7993-7330-4FFC-AC3F-0D422B1CEB99}" presName="root" presStyleCnt="0">
        <dgm:presLayoutVars>
          <dgm:dir/>
          <dgm:resizeHandles val="exact"/>
        </dgm:presLayoutVars>
      </dgm:prSet>
      <dgm:spPr/>
    </dgm:pt>
    <dgm:pt modelId="{B62BD6A1-7B44-4AB8-94DC-8DA349F87A27}" type="pres">
      <dgm:prSet presAssocID="{B28E25CA-17E2-441C-A8D0-5A714E51E251}" presName="compNode" presStyleCnt="0"/>
      <dgm:spPr/>
    </dgm:pt>
    <dgm:pt modelId="{1530F70E-1061-4A0F-9AD8-E1BBEDA9030C}" type="pres">
      <dgm:prSet presAssocID="{B28E25CA-17E2-441C-A8D0-5A714E51E251}" presName="bgRect" presStyleLbl="bgShp" presStyleIdx="0" presStyleCnt="4"/>
      <dgm:spPr/>
    </dgm:pt>
    <dgm:pt modelId="{CEA9AECB-60F4-42D3-B05F-08F65A509931}" type="pres">
      <dgm:prSet presAssocID="{B28E25CA-17E2-441C-A8D0-5A714E51E2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5C8BE40C-9AEF-4548-82C4-E6E06FE9222B}" type="pres">
      <dgm:prSet presAssocID="{B28E25CA-17E2-441C-A8D0-5A714E51E251}" presName="spaceRect" presStyleCnt="0"/>
      <dgm:spPr/>
    </dgm:pt>
    <dgm:pt modelId="{02EAC234-ADFC-48E9-99CC-F740C4DF442B}" type="pres">
      <dgm:prSet presAssocID="{B28E25CA-17E2-441C-A8D0-5A714E51E251}" presName="parTx" presStyleLbl="revTx" presStyleIdx="0" presStyleCnt="8">
        <dgm:presLayoutVars>
          <dgm:chMax val="0"/>
          <dgm:chPref val="0"/>
        </dgm:presLayoutVars>
      </dgm:prSet>
      <dgm:spPr/>
    </dgm:pt>
    <dgm:pt modelId="{C59567AF-8187-4E8E-959B-CE588C9B3654}" type="pres">
      <dgm:prSet presAssocID="{B28E25CA-17E2-441C-A8D0-5A714E51E251}" presName="desTx" presStyleLbl="revTx" presStyleIdx="1" presStyleCnt="8">
        <dgm:presLayoutVars/>
      </dgm:prSet>
      <dgm:spPr/>
    </dgm:pt>
    <dgm:pt modelId="{D97FE3DE-509E-4270-A797-F9DACC51F9BB}" type="pres">
      <dgm:prSet presAssocID="{50C5C7E7-54B1-4331-B2E6-1C5A705B0AB4}" presName="sibTrans" presStyleCnt="0"/>
      <dgm:spPr/>
    </dgm:pt>
    <dgm:pt modelId="{040B794D-1AC6-47B3-A69D-099CB45F9EBA}" type="pres">
      <dgm:prSet presAssocID="{8ACD3271-5630-4DCC-883D-639E135F5624}" presName="compNode" presStyleCnt="0"/>
      <dgm:spPr/>
    </dgm:pt>
    <dgm:pt modelId="{3430C9E7-592F-4B00-9BD7-1EDF631ECFFF}" type="pres">
      <dgm:prSet presAssocID="{8ACD3271-5630-4DCC-883D-639E135F5624}" presName="bgRect" presStyleLbl="bgShp" presStyleIdx="1" presStyleCnt="4"/>
      <dgm:spPr/>
    </dgm:pt>
    <dgm:pt modelId="{C11E9945-054A-46AC-98BC-4F716EBF3378}" type="pres">
      <dgm:prSet presAssocID="{8ACD3271-5630-4DCC-883D-639E135F56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ine"/>
        </a:ext>
      </dgm:extLst>
    </dgm:pt>
    <dgm:pt modelId="{E6B7840E-80CF-4076-A907-1832EBF0CD86}" type="pres">
      <dgm:prSet presAssocID="{8ACD3271-5630-4DCC-883D-639E135F5624}" presName="spaceRect" presStyleCnt="0"/>
      <dgm:spPr/>
    </dgm:pt>
    <dgm:pt modelId="{F7EC26ED-1EA7-4036-BE69-4CD0677CE7DE}" type="pres">
      <dgm:prSet presAssocID="{8ACD3271-5630-4DCC-883D-639E135F5624}" presName="parTx" presStyleLbl="revTx" presStyleIdx="2" presStyleCnt="8">
        <dgm:presLayoutVars>
          <dgm:chMax val="0"/>
          <dgm:chPref val="0"/>
        </dgm:presLayoutVars>
      </dgm:prSet>
      <dgm:spPr/>
    </dgm:pt>
    <dgm:pt modelId="{7210FADC-6395-4D18-9499-20B356787EB2}" type="pres">
      <dgm:prSet presAssocID="{8ACD3271-5630-4DCC-883D-639E135F5624}" presName="desTx" presStyleLbl="revTx" presStyleIdx="3" presStyleCnt="8">
        <dgm:presLayoutVars/>
      </dgm:prSet>
      <dgm:spPr/>
    </dgm:pt>
    <dgm:pt modelId="{F359868C-0EBB-4924-BB33-A536B7C2AEFE}" type="pres">
      <dgm:prSet presAssocID="{13F52F56-62EF-47D8-B25C-81F7D7C967A6}" presName="sibTrans" presStyleCnt="0"/>
      <dgm:spPr/>
    </dgm:pt>
    <dgm:pt modelId="{B3DC2B09-D79B-4671-B897-C2AD2026E5D4}" type="pres">
      <dgm:prSet presAssocID="{C472E2AB-DAED-4BF8-87AC-66F6A29BC9CF}" presName="compNode" presStyleCnt="0"/>
      <dgm:spPr/>
    </dgm:pt>
    <dgm:pt modelId="{5478D474-E052-45BE-B183-A2B9B83DD8DA}" type="pres">
      <dgm:prSet presAssocID="{C472E2AB-DAED-4BF8-87AC-66F6A29BC9CF}" presName="bgRect" presStyleLbl="bgShp" presStyleIdx="2" presStyleCnt="4" custLinFactNeighborX="1066" custLinFactNeighborY="8802"/>
      <dgm:spPr/>
    </dgm:pt>
    <dgm:pt modelId="{D6B7C7A8-41FE-415B-AD2F-1D86ECE9EF04}" type="pres">
      <dgm:prSet presAssocID="{C472E2AB-DAED-4BF8-87AC-66F6A29BC9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rbage"/>
        </a:ext>
      </dgm:extLst>
    </dgm:pt>
    <dgm:pt modelId="{34E372D2-39FD-4264-8D47-7959A21C5D89}" type="pres">
      <dgm:prSet presAssocID="{C472E2AB-DAED-4BF8-87AC-66F6A29BC9CF}" presName="spaceRect" presStyleCnt="0"/>
      <dgm:spPr/>
    </dgm:pt>
    <dgm:pt modelId="{F6C4EDAA-895A-4147-9C08-B490BA7FFD8D}" type="pres">
      <dgm:prSet presAssocID="{C472E2AB-DAED-4BF8-87AC-66F6A29BC9CF}" presName="parTx" presStyleLbl="revTx" presStyleIdx="4" presStyleCnt="8">
        <dgm:presLayoutVars>
          <dgm:chMax val="0"/>
          <dgm:chPref val="0"/>
        </dgm:presLayoutVars>
      </dgm:prSet>
      <dgm:spPr/>
    </dgm:pt>
    <dgm:pt modelId="{95947CBA-CCB8-46BC-96E4-D249D3C041B3}" type="pres">
      <dgm:prSet presAssocID="{C472E2AB-DAED-4BF8-87AC-66F6A29BC9CF}" presName="desTx" presStyleLbl="revTx" presStyleIdx="5" presStyleCnt="8">
        <dgm:presLayoutVars/>
      </dgm:prSet>
      <dgm:spPr/>
    </dgm:pt>
    <dgm:pt modelId="{4C061E7B-7F5C-42EC-9FBD-E8F8EBF56A95}" type="pres">
      <dgm:prSet presAssocID="{8CD97A09-938C-4766-8CD9-657CA72FC1DB}" presName="sibTrans" presStyleCnt="0"/>
      <dgm:spPr/>
    </dgm:pt>
    <dgm:pt modelId="{0467A72D-D844-4213-B1BE-C6FBAE5FA581}" type="pres">
      <dgm:prSet presAssocID="{B0796C1D-2731-45FA-968D-3217FD9D0CC5}" presName="compNode" presStyleCnt="0"/>
      <dgm:spPr/>
    </dgm:pt>
    <dgm:pt modelId="{194F9FD0-4729-408C-933A-822B7097107E}" type="pres">
      <dgm:prSet presAssocID="{B0796C1D-2731-45FA-968D-3217FD9D0CC5}" presName="bgRect" presStyleLbl="bgShp" presStyleIdx="3" presStyleCnt="4"/>
      <dgm:spPr/>
    </dgm:pt>
    <dgm:pt modelId="{6AD55AFD-F758-45E2-95D5-4C090917B0DA}" type="pres">
      <dgm:prSet presAssocID="{B0796C1D-2731-45FA-968D-3217FD9D0C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C13D623F-992E-4246-AFE9-256F3F9700A5}" type="pres">
      <dgm:prSet presAssocID="{B0796C1D-2731-45FA-968D-3217FD9D0CC5}" presName="spaceRect" presStyleCnt="0"/>
      <dgm:spPr/>
    </dgm:pt>
    <dgm:pt modelId="{CD324607-08C4-43AD-95AC-A4F6D0CDDA6C}" type="pres">
      <dgm:prSet presAssocID="{B0796C1D-2731-45FA-968D-3217FD9D0CC5}" presName="parTx" presStyleLbl="revTx" presStyleIdx="6" presStyleCnt="8">
        <dgm:presLayoutVars>
          <dgm:chMax val="0"/>
          <dgm:chPref val="0"/>
        </dgm:presLayoutVars>
      </dgm:prSet>
      <dgm:spPr/>
    </dgm:pt>
    <dgm:pt modelId="{E22175B3-68B1-4C85-9C54-446C25DC4A8B}" type="pres">
      <dgm:prSet presAssocID="{B0796C1D-2731-45FA-968D-3217FD9D0CC5}" presName="desTx" presStyleLbl="revTx" presStyleIdx="7" presStyleCnt="8">
        <dgm:presLayoutVars/>
      </dgm:prSet>
      <dgm:spPr/>
    </dgm:pt>
  </dgm:ptLst>
  <dgm:cxnLst>
    <dgm:cxn modelId="{09CDB60C-E000-4585-857F-081F230A304B}" srcId="{B28E25CA-17E2-441C-A8D0-5A714E51E251}" destId="{C7140B52-E99F-4B0D-B198-44405D305F58}" srcOrd="0" destOrd="0" parTransId="{26BFBC96-72DA-40C7-ABD5-367ACDF2CE71}" sibTransId="{3FB01D71-EA7D-40D1-8FBC-1E26B5E050BB}"/>
    <dgm:cxn modelId="{20252D1F-7F18-4B90-AF96-112F9B9514FB}" srcId="{928D7993-7330-4FFC-AC3F-0D422B1CEB99}" destId="{8ACD3271-5630-4DCC-883D-639E135F5624}" srcOrd="1" destOrd="0" parTransId="{089AE98D-0DD6-4AB5-96EF-12DFFA6F1C11}" sibTransId="{13F52F56-62EF-47D8-B25C-81F7D7C967A6}"/>
    <dgm:cxn modelId="{FCB3C12F-96E8-42FB-97EE-57F8AAC3D014}" type="presOf" srcId="{8ACD3271-5630-4DCC-883D-639E135F5624}" destId="{F7EC26ED-1EA7-4036-BE69-4CD0677CE7DE}" srcOrd="0" destOrd="0" presId="urn:microsoft.com/office/officeart/2018/2/layout/IconVerticalSolidList"/>
    <dgm:cxn modelId="{48149262-392B-42B4-82C4-0664F51CE8CB}" srcId="{C472E2AB-DAED-4BF8-87AC-66F6A29BC9CF}" destId="{D601178C-ECBA-4079-B647-A4604090F268}" srcOrd="0" destOrd="0" parTransId="{D04EAAE0-2C59-4C1E-913D-014E67062492}" sibTransId="{CA5D9D68-A874-4B5E-9161-ACB89C3448AB}"/>
    <dgm:cxn modelId="{F6BA5867-AE72-40E7-95D8-93FDDA231691}" type="presOf" srcId="{C472E2AB-DAED-4BF8-87AC-66F6A29BC9CF}" destId="{F6C4EDAA-895A-4147-9C08-B490BA7FFD8D}" srcOrd="0" destOrd="0" presId="urn:microsoft.com/office/officeart/2018/2/layout/IconVerticalSolidList"/>
    <dgm:cxn modelId="{9566BE55-4960-46E9-8E1F-766A89C0351D}" srcId="{928D7993-7330-4FFC-AC3F-0D422B1CEB99}" destId="{B0796C1D-2731-45FA-968D-3217FD9D0CC5}" srcOrd="3" destOrd="0" parTransId="{220E0E98-41B9-45F0-8859-874910CCD4C5}" sibTransId="{52F146F0-3480-4F5D-A4D7-CBB38BEB294F}"/>
    <dgm:cxn modelId="{34AFE180-7601-4E48-AE54-FB380523A510}" type="presOf" srcId="{B0796C1D-2731-45FA-968D-3217FD9D0CC5}" destId="{CD324607-08C4-43AD-95AC-A4F6D0CDDA6C}" srcOrd="0" destOrd="0" presId="urn:microsoft.com/office/officeart/2018/2/layout/IconVerticalSolidList"/>
    <dgm:cxn modelId="{1DF71186-7BB4-4801-BB1F-6CF7463F2D94}" type="presOf" srcId="{F03B759D-D74E-4A9C-ADC5-F7CA8AB2CB71}" destId="{7210FADC-6395-4D18-9499-20B356787EB2}" srcOrd="0" destOrd="0" presId="urn:microsoft.com/office/officeart/2018/2/layout/IconVerticalSolidList"/>
    <dgm:cxn modelId="{168F098C-7FE1-440B-A8EC-371B6B75BF19}" type="presOf" srcId="{20F0E6A2-BEF9-411E-9E37-282F5DED4180}" destId="{E22175B3-68B1-4C85-9C54-446C25DC4A8B}" srcOrd="0" destOrd="0" presId="urn:microsoft.com/office/officeart/2018/2/layout/IconVerticalSolidList"/>
    <dgm:cxn modelId="{DC32D69A-68C9-4694-A17F-BB6E7DB321B0}" srcId="{B0796C1D-2731-45FA-968D-3217FD9D0CC5}" destId="{20F0E6A2-BEF9-411E-9E37-282F5DED4180}" srcOrd="0" destOrd="0" parTransId="{5F1ECBCE-DBA0-4594-9A31-144A46C4056A}" sibTransId="{EA90E6A6-D239-4C60-A37D-56AD88CE8EEB}"/>
    <dgm:cxn modelId="{1AA3A29F-A639-424A-AA50-DAAC5DDC5292}" type="presOf" srcId="{B28E25CA-17E2-441C-A8D0-5A714E51E251}" destId="{02EAC234-ADFC-48E9-99CC-F740C4DF442B}" srcOrd="0" destOrd="0" presId="urn:microsoft.com/office/officeart/2018/2/layout/IconVerticalSolidList"/>
    <dgm:cxn modelId="{9CE1DAC5-B3B0-4F33-8A40-DDD9374B037D}" type="presOf" srcId="{928D7993-7330-4FFC-AC3F-0D422B1CEB99}" destId="{827E36E8-8CC7-41EC-BDD8-BB0B8E1A5241}" srcOrd="0" destOrd="0" presId="urn:microsoft.com/office/officeart/2018/2/layout/IconVerticalSolidList"/>
    <dgm:cxn modelId="{850EBACD-7718-476D-BE9E-624226A9C038}" srcId="{928D7993-7330-4FFC-AC3F-0D422B1CEB99}" destId="{C472E2AB-DAED-4BF8-87AC-66F6A29BC9CF}" srcOrd="2" destOrd="0" parTransId="{BECA77FD-6E79-4816-A55C-A93DF2125569}" sibTransId="{8CD97A09-938C-4766-8CD9-657CA72FC1DB}"/>
    <dgm:cxn modelId="{8C6C6DD5-A010-4A3F-B95C-7F4A09DE8050}" type="presOf" srcId="{D601178C-ECBA-4079-B647-A4604090F268}" destId="{95947CBA-CCB8-46BC-96E4-D249D3C041B3}" srcOrd="0" destOrd="0" presId="urn:microsoft.com/office/officeart/2018/2/layout/IconVerticalSolidList"/>
    <dgm:cxn modelId="{3789C5DF-5A4F-4320-85B2-997322C991DE}" srcId="{8ACD3271-5630-4DCC-883D-639E135F5624}" destId="{F03B759D-D74E-4A9C-ADC5-F7CA8AB2CB71}" srcOrd="0" destOrd="0" parTransId="{82F4B403-3C54-4E7F-9500-61E2013BA5E2}" sibTransId="{B5C1A797-33B8-46E0-84C9-FA12F1746215}"/>
    <dgm:cxn modelId="{D708EEE4-B397-4508-B1A3-1287A6FC4AEF}" srcId="{928D7993-7330-4FFC-AC3F-0D422B1CEB99}" destId="{B28E25CA-17E2-441C-A8D0-5A714E51E251}" srcOrd="0" destOrd="0" parTransId="{49103BA9-4CE8-4BBD-86CE-FF04059B4E8C}" sibTransId="{50C5C7E7-54B1-4331-B2E6-1C5A705B0AB4}"/>
    <dgm:cxn modelId="{D57E7EE6-F30A-4C5A-8828-A71C637F8449}" type="presOf" srcId="{C7140B52-E99F-4B0D-B198-44405D305F58}" destId="{C59567AF-8187-4E8E-959B-CE588C9B3654}" srcOrd="0" destOrd="0" presId="urn:microsoft.com/office/officeart/2018/2/layout/IconVerticalSolidList"/>
    <dgm:cxn modelId="{57151E1F-FE5E-46BC-87F4-80ADCB862B32}" type="presParOf" srcId="{827E36E8-8CC7-41EC-BDD8-BB0B8E1A5241}" destId="{B62BD6A1-7B44-4AB8-94DC-8DA349F87A27}" srcOrd="0" destOrd="0" presId="urn:microsoft.com/office/officeart/2018/2/layout/IconVerticalSolidList"/>
    <dgm:cxn modelId="{F3126181-F772-4FEA-B1D1-167C0599E6C1}" type="presParOf" srcId="{B62BD6A1-7B44-4AB8-94DC-8DA349F87A27}" destId="{1530F70E-1061-4A0F-9AD8-E1BBEDA9030C}" srcOrd="0" destOrd="0" presId="urn:microsoft.com/office/officeart/2018/2/layout/IconVerticalSolidList"/>
    <dgm:cxn modelId="{1CD7C3BC-7074-4895-BCE0-DBAD30952CEE}" type="presParOf" srcId="{B62BD6A1-7B44-4AB8-94DC-8DA349F87A27}" destId="{CEA9AECB-60F4-42D3-B05F-08F65A509931}" srcOrd="1" destOrd="0" presId="urn:microsoft.com/office/officeart/2018/2/layout/IconVerticalSolidList"/>
    <dgm:cxn modelId="{452AD4BC-3C9E-43AA-B5F3-CACB00C7BC0D}" type="presParOf" srcId="{B62BD6A1-7B44-4AB8-94DC-8DA349F87A27}" destId="{5C8BE40C-9AEF-4548-82C4-E6E06FE9222B}" srcOrd="2" destOrd="0" presId="urn:microsoft.com/office/officeart/2018/2/layout/IconVerticalSolidList"/>
    <dgm:cxn modelId="{77B12211-BD54-4EB6-9D60-0CB20D87E56C}" type="presParOf" srcId="{B62BD6A1-7B44-4AB8-94DC-8DA349F87A27}" destId="{02EAC234-ADFC-48E9-99CC-F740C4DF442B}" srcOrd="3" destOrd="0" presId="urn:microsoft.com/office/officeart/2018/2/layout/IconVerticalSolidList"/>
    <dgm:cxn modelId="{13FFA619-E154-45B4-9982-9CB037D902B6}" type="presParOf" srcId="{B62BD6A1-7B44-4AB8-94DC-8DA349F87A27}" destId="{C59567AF-8187-4E8E-959B-CE588C9B3654}" srcOrd="4" destOrd="0" presId="urn:microsoft.com/office/officeart/2018/2/layout/IconVerticalSolidList"/>
    <dgm:cxn modelId="{FC162576-1ACC-414E-9185-77F3342BE83B}" type="presParOf" srcId="{827E36E8-8CC7-41EC-BDD8-BB0B8E1A5241}" destId="{D97FE3DE-509E-4270-A797-F9DACC51F9BB}" srcOrd="1" destOrd="0" presId="urn:microsoft.com/office/officeart/2018/2/layout/IconVerticalSolidList"/>
    <dgm:cxn modelId="{C9475C14-DB09-47D7-B896-51E2CFAD464B}" type="presParOf" srcId="{827E36E8-8CC7-41EC-BDD8-BB0B8E1A5241}" destId="{040B794D-1AC6-47B3-A69D-099CB45F9EBA}" srcOrd="2" destOrd="0" presId="urn:microsoft.com/office/officeart/2018/2/layout/IconVerticalSolidList"/>
    <dgm:cxn modelId="{8AF772B1-69D1-479D-AFB6-F21A0B273AE4}" type="presParOf" srcId="{040B794D-1AC6-47B3-A69D-099CB45F9EBA}" destId="{3430C9E7-592F-4B00-9BD7-1EDF631ECFFF}" srcOrd="0" destOrd="0" presId="urn:microsoft.com/office/officeart/2018/2/layout/IconVerticalSolidList"/>
    <dgm:cxn modelId="{7890524E-7456-4540-8B74-1CEF90B09FFE}" type="presParOf" srcId="{040B794D-1AC6-47B3-A69D-099CB45F9EBA}" destId="{C11E9945-054A-46AC-98BC-4F716EBF3378}" srcOrd="1" destOrd="0" presId="urn:microsoft.com/office/officeart/2018/2/layout/IconVerticalSolidList"/>
    <dgm:cxn modelId="{470EAADB-A70A-4319-AC03-7881775BCA2C}" type="presParOf" srcId="{040B794D-1AC6-47B3-A69D-099CB45F9EBA}" destId="{E6B7840E-80CF-4076-A907-1832EBF0CD86}" srcOrd="2" destOrd="0" presId="urn:microsoft.com/office/officeart/2018/2/layout/IconVerticalSolidList"/>
    <dgm:cxn modelId="{9AD0C3C6-BC42-4B5D-8762-C49ED1F8181B}" type="presParOf" srcId="{040B794D-1AC6-47B3-A69D-099CB45F9EBA}" destId="{F7EC26ED-1EA7-4036-BE69-4CD0677CE7DE}" srcOrd="3" destOrd="0" presId="urn:microsoft.com/office/officeart/2018/2/layout/IconVerticalSolidList"/>
    <dgm:cxn modelId="{4E7C5B02-9F29-47C7-8E98-994404CE2425}" type="presParOf" srcId="{040B794D-1AC6-47B3-A69D-099CB45F9EBA}" destId="{7210FADC-6395-4D18-9499-20B356787EB2}" srcOrd="4" destOrd="0" presId="urn:microsoft.com/office/officeart/2018/2/layout/IconVerticalSolidList"/>
    <dgm:cxn modelId="{309E4668-F599-4CE0-B17D-8EE1D6AEF7DE}" type="presParOf" srcId="{827E36E8-8CC7-41EC-BDD8-BB0B8E1A5241}" destId="{F359868C-0EBB-4924-BB33-A536B7C2AEFE}" srcOrd="3" destOrd="0" presId="urn:microsoft.com/office/officeart/2018/2/layout/IconVerticalSolidList"/>
    <dgm:cxn modelId="{1E57798C-0F95-43F2-8CB6-BEE0C04EAE64}" type="presParOf" srcId="{827E36E8-8CC7-41EC-BDD8-BB0B8E1A5241}" destId="{B3DC2B09-D79B-4671-B897-C2AD2026E5D4}" srcOrd="4" destOrd="0" presId="urn:microsoft.com/office/officeart/2018/2/layout/IconVerticalSolidList"/>
    <dgm:cxn modelId="{B1A9483C-6AE0-4E05-A310-055E9BDCB29C}" type="presParOf" srcId="{B3DC2B09-D79B-4671-B897-C2AD2026E5D4}" destId="{5478D474-E052-45BE-B183-A2B9B83DD8DA}" srcOrd="0" destOrd="0" presId="urn:microsoft.com/office/officeart/2018/2/layout/IconVerticalSolidList"/>
    <dgm:cxn modelId="{275CB1D2-FEDD-417A-8780-CBE91C46BCDF}" type="presParOf" srcId="{B3DC2B09-D79B-4671-B897-C2AD2026E5D4}" destId="{D6B7C7A8-41FE-415B-AD2F-1D86ECE9EF04}" srcOrd="1" destOrd="0" presId="urn:microsoft.com/office/officeart/2018/2/layout/IconVerticalSolidList"/>
    <dgm:cxn modelId="{A357018E-1A1B-4604-8546-27DEE4479A7F}" type="presParOf" srcId="{B3DC2B09-D79B-4671-B897-C2AD2026E5D4}" destId="{34E372D2-39FD-4264-8D47-7959A21C5D89}" srcOrd="2" destOrd="0" presId="urn:microsoft.com/office/officeart/2018/2/layout/IconVerticalSolidList"/>
    <dgm:cxn modelId="{CF5757EF-34E4-48D6-8680-86BDE01D90B6}" type="presParOf" srcId="{B3DC2B09-D79B-4671-B897-C2AD2026E5D4}" destId="{F6C4EDAA-895A-4147-9C08-B490BA7FFD8D}" srcOrd="3" destOrd="0" presId="urn:microsoft.com/office/officeart/2018/2/layout/IconVerticalSolidList"/>
    <dgm:cxn modelId="{1341244D-7561-4878-BE40-F097825FC78B}" type="presParOf" srcId="{B3DC2B09-D79B-4671-B897-C2AD2026E5D4}" destId="{95947CBA-CCB8-46BC-96E4-D249D3C041B3}" srcOrd="4" destOrd="0" presId="urn:microsoft.com/office/officeart/2018/2/layout/IconVerticalSolidList"/>
    <dgm:cxn modelId="{239174EE-030E-4476-B491-D095F29C15EB}" type="presParOf" srcId="{827E36E8-8CC7-41EC-BDD8-BB0B8E1A5241}" destId="{4C061E7B-7F5C-42EC-9FBD-E8F8EBF56A95}" srcOrd="5" destOrd="0" presId="urn:microsoft.com/office/officeart/2018/2/layout/IconVerticalSolidList"/>
    <dgm:cxn modelId="{9211B27F-95D2-4D35-B125-2697CB51789E}" type="presParOf" srcId="{827E36E8-8CC7-41EC-BDD8-BB0B8E1A5241}" destId="{0467A72D-D844-4213-B1BE-C6FBAE5FA581}" srcOrd="6" destOrd="0" presId="urn:microsoft.com/office/officeart/2018/2/layout/IconVerticalSolidList"/>
    <dgm:cxn modelId="{2647F846-2F5D-4835-95DB-58150D803553}" type="presParOf" srcId="{0467A72D-D844-4213-B1BE-C6FBAE5FA581}" destId="{194F9FD0-4729-408C-933A-822B7097107E}" srcOrd="0" destOrd="0" presId="urn:microsoft.com/office/officeart/2018/2/layout/IconVerticalSolidList"/>
    <dgm:cxn modelId="{F0BD0863-12EA-4B7C-9A4F-1973EB02B824}" type="presParOf" srcId="{0467A72D-D844-4213-B1BE-C6FBAE5FA581}" destId="{6AD55AFD-F758-45E2-95D5-4C090917B0DA}" srcOrd="1" destOrd="0" presId="urn:microsoft.com/office/officeart/2018/2/layout/IconVerticalSolidList"/>
    <dgm:cxn modelId="{993B19DE-C1FA-40BD-B45B-6B73A9C78ED1}" type="presParOf" srcId="{0467A72D-D844-4213-B1BE-C6FBAE5FA581}" destId="{C13D623F-992E-4246-AFE9-256F3F9700A5}" srcOrd="2" destOrd="0" presId="urn:microsoft.com/office/officeart/2018/2/layout/IconVerticalSolidList"/>
    <dgm:cxn modelId="{2F8E8970-752D-4C0E-84DC-A89949A5EF26}" type="presParOf" srcId="{0467A72D-D844-4213-B1BE-C6FBAE5FA581}" destId="{CD324607-08C4-43AD-95AC-A4F6D0CDDA6C}" srcOrd="3" destOrd="0" presId="urn:microsoft.com/office/officeart/2018/2/layout/IconVerticalSolidList"/>
    <dgm:cxn modelId="{7C07D399-79A6-4B50-A90D-95A6BE36B1F8}" type="presParOf" srcId="{0467A72D-D844-4213-B1BE-C6FBAE5FA581}" destId="{E22175B3-68B1-4C85-9C54-446C25DC4A8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E0649-96FD-473C-A5E5-16151CDDFAC4}">
      <dsp:nvSpPr>
        <dsp:cNvPr id="0" name=""/>
        <dsp:cNvSpPr/>
      </dsp:nvSpPr>
      <dsp:spPr>
        <a:xfrm>
          <a:off x="1563340" y="15883"/>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16E79-9ADC-4C60-93AB-E9BA613B5CBA}">
      <dsp:nvSpPr>
        <dsp:cNvPr id="0" name=""/>
        <dsp:cNvSpPr/>
      </dsp:nvSpPr>
      <dsp:spPr>
        <a:xfrm>
          <a:off x="396997" y="2388317"/>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ZA" sz="4200" kern="1200" dirty="0"/>
            <a:t>4.1. Project Goal</a:t>
          </a:r>
          <a:endParaRPr lang="en-US" sz="4200" kern="1200" dirty="0"/>
        </a:p>
      </dsp:txBody>
      <dsp:txXfrm>
        <a:off x="396997" y="2388317"/>
        <a:ext cx="4241250" cy="720000"/>
      </dsp:txXfrm>
    </dsp:sp>
    <dsp:sp modelId="{D67334FB-20F5-4432-A909-367A11DC1008}">
      <dsp:nvSpPr>
        <dsp:cNvPr id="0" name=""/>
        <dsp:cNvSpPr/>
      </dsp:nvSpPr>
      <dsp:spPr>
        <a:xfrm>
          <a:off x="6546809" y="15883"/>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DF4EB-972A-4EFB-9AEF-CECA12727EA8}">
      <dsp:nvSpPr>
        <dsp:cNvPr id="0" name=""/>
        <dsp:cNvSpPr/>
      </dsp:nvSpPr>
      <dsp:spPr>
        <a:xfrm>
          <a:off x="5380465" y="2388317"/>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ZA" sz="4200" kern="1200" dirty="0"/>
            <a:t>4.2. Project Output</a:t>
          </a:r>
          <a:endParaRPr lang="en-US" sz="4200" kern="1200" dirty="0"/>
        </a:p>
      </dsp:txBody>
      <dsp:txXfrm>
        <a:off x="5380465" y="2388317"/>
        <a:ext cx="424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D601E-16B3-4805-918A-CEA2EF7EA568}">
      <dsp:nvSpPr>
        <dsp:cNvPr id="0" name=""/>
        <dsp:cNvSpPr/>
      </dsp:nvSpPr>
      <dsp:spPr>
        <a:xfrm rot="5400000">
          <a:off x="2414887" y="287190"/>
          <a:ext cx="3653032" cy="399190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ZA" sz="3000" b="0" i="0" kern="1200" dirty="0"/>
            <a:t>Answer FAQs</a:t>
          </a:r>
          <a:endParaRPr lang="en-US" sz="3000" kern="1200" dirty="0"/>
        </a:p>
        <a:p>
          <a:pPr marL="285750" lvl="1" indent="-285750" algn="l" defTabSz="1333500">
            <a:lnSpc>
              <a:spcPct val="90000"/>
            </a:lnSpc>
            <a:spcBef>
              <a:spcPct val="0"/>
            </a:spcBef>
            <a:spcAft>
              <a:spcPct val="15000"/>
            </a:spcAft>
            <a:buChar char="•"/>
          </a:pPr>
          <a:r>
            <a:rPr lang="en-ZA" sz="3000" b="0" i="0" kern="1200" dirty="0"/>
            <a:t>Available 24×7</a:t>
          </a:r>
          <a:endParaRPr lang="en-US" sz="3000" kern="1200" dirty="0"/>
        </a:p>
        <a:p>
          <a:pPr marL="285750" lvl="1" indent="-285750" algn="l" defTabSz="1333500">
            <a:lnSpc>
              <a:spcPct val="90000"/>
            </a:lnSpc>
            <a:spcBef>
              <a:spcPct val="0"/>
            </a:spcBef>
            <a:spcAft>
              <a:spcPct val="15000"/>
            </a:spcAft>
            <a:buChar char="•"/>
          </a:pPr>
          <a:r>
            <a:rPr lang="en-ZA" sz="3000" b="0" i="0" kern="1200" dirty="0"/>
            <a:t>Improve patient engagement</a:t>
          </a:r>
          <a:endParaRPr lang="en-US" sz="3000" kern="1200" dirty="0"/>
        </a:p>
        <a:p>
          <a:pPr marL="285750" lvl="1" indent="-285750" algn="l" defTabSz="1333500">
            <a:lnSpc>
              <a:spcPct val="90000"/>
            </a:lnSpc>
            <a:spcBef>
              <a:spcPct val="0"/>
            </a:spcBef>
            <a:spcAft>
              <a:spcPct val="15000"/>
            </a:spcAft>
            <a:buChar char="•"/>
          </a:pPr>
          <a:r>
            <a:rPr lang="en-ZA" sz="3000" b="0" i="0" kern="1200" dirty="0"/>
            <a:t>Decrease Human resource dependency</a:t>
          </a:r>
          <a:endParaRPr lang="en-US" sz="3000" kern="1200" dirty="0"/>
        </a:p>
      </dsp:txBody>
      <dsp:txXfrm rot="-5400000">
        <a:off x="2245449" y="634954"/>
        <a:ext cx="3813583" cy="3296380"/>
      </dsp:txXfrm>
    </dsp:sp>
    <dsp:sp modelId="{970A7B66-5C2E-41CE-91A4-86B969273BBB}">
      <dsp:nvSpPr>
        <dsp:cNvPr id="0" name=""/>
        <dsp:cNvSpPr/>
      </dsp:nvSpPr>
      <dsp:spPr>
        <a:xfrm>
          <a:off x="0" y="0"/>
          <a:ext cx="2245449" cy="456629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ZA" sz="2100" b="0" i="0" kern="1200" dirty="0"/>
            <a:t>The main part of a medical appointment chatbot is, </a:t>
          </a:r>
          <a:r>
            <a:rPr lang="en-ZA" sz="2100" b="1" i="0" kern="1200" dirty="0"/>
            <a:t>Schedule Appointment, Reschedule Appointment, and Delete Appointment </a:t>
          </a:r>
          <a:r>
            <a:rPr lang="en-ZA" sz="2100" b="0" i="0" kern="1200" dirty="0"/>
            <a:t>but other features which are essential include:</a:t>
          </a:r>
          <a:endParaRPr lang="en-US" sz="2100" kern="1200" dirty="0"/>
        </a:p>
      </dsp:txBody>
      <dsp:txXfrm>
        <a:off x="109614" y="109614"/>
        <a:ext cx="2026221" cy="4347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0F70E-1061-4A0F-9AD8-E1BBEDA9030C}">
      <dsp:nvSpPr>
        <dsp:cNvPr id="0" name=""/>
        <dsp:cNvSpPr/>
      </dsp:nvSpPr>
      <dsp:spPr>
        <a:xfrm>
          <a:off x="0" y="1780"/>
          <a:ext cx="10557635" cy="9025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9AECB-60F4-42D3-B05F-08F65A509931}">
      <dsp:nvSpPr>
        <dsp:cNvPr id="0" name=""/>
        <dsp:cNvSpPr/>
      </dsp:nvSpPr>
      <dsp:spPr>
        <a:xfrm>
          <a:off x="273019" y="204853"/>
          <a:ext cx="496399" cy="496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AC234-ADFC-48E9-99CC-F740C4DF442B}">
      <dsp:nvSpPr>
        <dsp:cNvPr id="0" name=""/>
        <dsp:cNvSpPr/>
      </dsp:nvSpPr>
      <dsp:spPr>
        <a:xfrm>
          <a:off x="1042438" y="1780"/>
          <a:ext cx="4750935"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977900">
            <a:lnSpc>
              <a:spcPct val="100000"/>
            </a:lnSpc>
            <a:spcBef>
              <a:spcPct val="0"/>
            </a:spcBef>
            <a:spcAft>
              <a:spcPct val="35000"/>
            </a:spcAft>
            <a:buNone/>
          </a:pPr>
          <a:r>
            <a:rPr lang="en-ZA" sz="2200" b="0" i="0" kern="1200" dirty="0"/>
            <a:t>User Identification: </a:t>
          </a:r>
          <a:endParaRPr lang="en-US" sz="2200" kern="1200" dirty="0"/>
        </a:p>
      </dsp:txBody>
      <dsp:txXfrm>
        <a:off x="1042438" y="1780"/>
        <a:ext cx="4750935" cy="902544"/>
      </dsp:txXfrm>
    </dsp:sp>
    <dsp:sp modelId="{C59567AF-8187-4E8E-959B-CE588C9B3654}">
      <dsp:nvSpPr>
        <dsp:cNvPr id="0" name=""/>
        <dsp:cNvSpPr/>
      </dsp:nvSpPr>
      <dsp:spPr>
        <a:xfrm>
          <a:off x="5793374" y="1780"/>
          <a:ext cx="4764260"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577850">
            <a:lnSpc>
              <a:spcPct val="100000"/>
            </a:lnSpc>
            <a:spcBef>
              <a:spcPct val="0"/>
            </a:spcBef>
            <a:spcAft>
              <a:spcPct val="35000"/>
            </a:spcAft>
            <a:buNone/>
          </a:pPr>
          <a:r>
            <a:rPr lang="en-ZA" sz="1300" b="0" i="0" kern="1200" dirty="0"/>
            <a:t>The system needs the patient to recognize herself or himself using the phone and adjust, specify and personalise responses based </a:t>
          </a:r>
          <a:r>
            <a:rPr lang="en-ZA" sz="1300" kern="1200" dirty="0"/>
            <a:t>on the user.</a:t>
          </a:r>
          <a:endParaRPr lang="en-US" sz="1300" kern="1200" dirty="0"/>
        </a:p>
      </dsp:txBody>
      <dsp:txXfrm>
        <a:off x="5793374" y="1780"/>
        <a:ext cx="4764260" cy="902544"/>
      </dsp:txXfrm>
    </dsp:sp>
    <dsp:sp modelId="{3430C9E7-592F-4B00-9BD7-1EDF631ECFFF}">
      <dsp:nvSpPr>
        <dsp:cNvPr id="0" name=""/>
        <dsp:cNvSpPr/>
      </dsp:nvSpPr>
      <dsp:spPr>
        <a:xfrm>
          <a:off x="0" y="1129960"/>
          <a:ext cx="10557635" cy="9025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E9945-054A-46AC-98BC-4F716EBF3378}">
      <dsp:nvSpPr>
        <dsp:cNvPr id="0" name=""/>
        <dsp:cNvSpPr/>
      </dsp:nvSpPr>
      <dsp:spPr>
        <a:xfrm>
          <a:off x="273019" y="1333033"/>
          <a:ext cx="496399" cy="496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C26ED-1EA7-4036-BE69-4CD0677CE7DE}">
      <dsp:nvSpPr>
        <dsp:cNvPr id="0" name=""/>
        <dsp:cNvSpPr/>
      </dsp:nvSpPr>
      <dsp:spPr>
        <a:xfrm>
          <a:off x="1042438" y="1129960"/>
          <a:ext cx="4750935"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977900">
            <a:lnSpc>
              <a:spcPct val="100000"/>
            </a:lnSpc>
            <a:spcBef>
              <a:spcPct val="0"/>
            </a:spcBef>
            <a:spcAft>
              <a:spcPct val="35000"/>
            </a:spcAft>
            <a:buNone/>
          </a:pPr>
          <a:r>
            <a:rPr lang="en-ZA" sz="2200" b="0" i="0" kern="1200" dirty="0"/>
            <a:t>Administrator rights: </a:t>
          </a:r>
          <a:endParaRPr lang="en-US" sz="2200" kern="1200" dirty="0"/>
        </a:p>
      </dsp:txBody>
      <dsp:txXfrm>
        <a:off x="1042438" y="1129960"/>
        <a:ext cx="4750935" cy="902544"/>
      </dsp:txXfrm>
    </dsp:sp>
    <dsp:sp modelId="{7210FADC-6395-4D18-9499-20B356787EB2}">
      <dsp:nvSpPr>
        <dsp:cNvPr id="0" name=""/>
        <dsp:cNvSpPr/>
      </dsp:nvSpPr>
      <dsp:spPr>
        <a:xfrm>
          <a:off x="5793374" y="1129960"/>
          <a:ext cx="4764260"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577850">
            <a:lnSpc>
              <a:spcPct val="100000"/>
            </a:lnSpc>
            <a:spcBef>
              <a:spcPct val="0"/>
            </a:spcBef>
            <a:spcAft>
              <a:spcPct val="35000"/>
            </a:spcAft>
            <a:buNone/>
          </a:pPr>
          <a:r>
            <a:rPr lang="en-ZA" sz="1300" b="0" i="0" kern="1200" dirty="0"/>
            <a:t>The administrator can view as well as alter any information, as well as practitioners can be able to add information about medication administration and potentially lifestyle adjustment.</a:t>
          </a:r>
          <a:endParaRPr lang="en-US" sz="1300" kern="1200" dirty="0"/>
        </a:p>
      </dsp:txBody>
      <dsp:txXfrm>
        <a:off x="5793374" y="1129960"/>
        <a:ext cx="4764260" cy="902544"/>
      </dsp:txXfrm>
    </dsp:sp>
    <dsp:sp modelId="{5478D474-E052-45BE-B183-A2B9B83DD8DA}">
      <dsp:nvSpPr>
        <dsp:cNvPr id="0" name=""/>
        <dsp:cNvSpPr/>
      </dsp:nvSpPr>
      <dsp:spPr>
        <a:xfrm>
          <a:off x="0" y="2337582"/>
          <a:ext cx="10557635" cy="9025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7C7A8-41FE-415B-AD2F-1D86ECE9EF04}">
      <dsp:nvSpPr>
        <dsp:cNvPr id="0" name=""/>
        <dsp:cNvSpPr/>
      </dsp:nvSpPr>
      <dsp:spPr>
        <a:xfrm>
          <a:off x="273019" y="2461213"/>
          <a:ext cx="496399" cy="496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C4EDAA-895A-4147-9C08-B490BA7FFD8D}">
      <dsp:nvSpPr>
        <dsp:cNvPr id="0" name=""/>
        <dsp:cNvSpPr/>
      </dsp:nvSpPr>
      <dsp:spPr>
        <a:xfrm>
          <a:off x="1042438" y="2258141"/>
          <a:ext cx="4750935"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977900">
            <a:lnSpc>
              <a:spcPct val="100000"/>
            </a:lnSpc>
            <a:spcBef>
              <a:spcPct val="0"/>
            </a:spcBef>
            <a:spcAft>
              <a:spcPct val="35000"/>
            </a:spcAft>
            <a:buNone/>
          </a:pPr>
          <a:r>
            <a:rPr lang="en-ZA" sz="2200" b="0" i="0" kern="1200" dirty="0"/>
            <a:t>Modifications:</a:t>
          </a:r>
          <a:endParaRPr lang="en-US" sz="2200" kern="1200" dirty="0"/>
        </a:p>
      </dsp:txBody>
      <dsp:txXfrm>
        <a:off x="1042438" y="2258141"/>
        <a:ext cx="4750935" cy="902544"/>
      </dsp:txXfrm>
    </dsp:sp>
    <dsp:sp modelId="{95947CBA-CCB8-46BC-96E4-D249D3C041B3}">
      <dsp:nvSpPr>
        <dsp:cNvPr id="0" name=""/>
        <dsp:cNvSpPr/>
      </dsp:nvSpPr>
      <dsp:spPr>
        <a:xfrm>
          <a:off x="5793374" y="2258141"/>
          <a:ext cx="4764260"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577850">
            <a:lnSpc>
              <a:spcPct val="100000"/>
            </a:lnSpc>
            <a:spcBef>
              <a:spcPct val="0"/>
            </a:spcBef>
            <a:spcAft>
              <a:spcPct val="35000"/>
            </a:spcAft>
            <a:buNone/>
          </a:pPr>
          <a:r>
            <a:rPr lang="en-ZA" sz="1300" b="0" i="0" kern="1200" dirty="0"/>
            <a:t>Modifications like insert new practitioner information and new booking information, delete old bookings, updat</a:t>
          </a:r>
          <a:r>
            <a:rPr lang="en-ZA" sz="1300" kern="1200" dirty="0"/>
            <a:t>e information, and clients. </a:t>
          </a:r>
          <a:endParaRPr lang="en-US" sz="1300" kern="1200" dirty="0"/>
        </a:p>
      </dsp:txBody>
      <dsp:txXfrm>
        <a:off x="5793374" y="2258141"/>
        <a:ext cx="4764260" cy="902544"/>
      </dsp:txXfrm>
    </dsp:sp>
    <dsp:sp modelId="{194F9FD0-4729-408C-933A-822B7097107E}">
      <dsp:nvSpPr>
        <dsp:cNvPr id="0" name=""/>
        <dsp:cNvSpPr/>
      </dsp:nvSpPr>
      <dsp:spPr>
        <a:xfrm>
          <a:off x="0" y="3386321"/>
          <a:ext cx="10557635" cy="9025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55AFD-F758-45E2-95D5-4C090917B0DA}">
      <dsp:nvSpPr>
        <dsp:cNvPr id="0" name=""/>
        <dsp:cNvSpPr/>
      </dsp:nvSpPr>
      <dsp:spPr>
        <a:xfrm>
          <a:off x="273019" y="3589393"/>
          <a:ext cx="496399" cy="496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24607-08C4-43AD-95AC-A4F6D0CDDA6C}">
      <dsp:nvSpPr>
        <dsp:cNvPr id="0" name=""/>
        <dsp:cNvSpPr/>
      </dsp:nvSpPr>
      <dsp:spPr>
        <a:xfrm>
          <a:off x="1042438" y="3386321"/>
          <a:ext cx="4750935"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977900">
            <a:lnSpc>
              <a:spcPct val="100000"/>
            </a:lnSpc>
            <a:spcBef>
              <a:spcPct val="0"/>
            </a:spcBef>
            <a:spcAft>
              <a:spcPct val="35000"/>
            </a:spcAft>
            <a:buNone/>
          </a:pPr>
          <a:r>
            <a:rPr lang="en-ZA" sz="2200" b="0" i="0" kern="1200" dirty="0"/>
            <a:t>Response Time: </a:t>
          </a:r>
          <a:endParaRPr lang="en-US" sz="2200" kern="1200" dirty="0"/>
        </a:p>
      </dsp:txBody>
      <dsp:txXfrm>
        <a:off x="1042438" y="3386321"/>
        <a:ext cx="4750935" cy="902544"/>
      </dsp:txXfrm>
    </dsp:sp>
    <dsp:sp modelId="{E22175B3-68B1-4C85-9C54-446C25DC4A8B}">
      <dsp:nvSpPr>
        <dsp:cNvPr id="0" name=""/>
        <dsp:cNvSpPr/>
      </dsp:nvSpPr>
      <dsp:spPr>
        <a:xfrm>
          <a:off x="5793374" y="3386321"/>
          <a:ext cx="4764260" cy="90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19" tIns="95519" rIns="95519" bIns="95519" numCol="1" spcCol="1270" anchor="ctr" anchorCtr="0">
          <a:noAutofit/>
        </a:bodyPr>
        <a:lstStyle/>
        <a:p>
          <a:pPr marL="0" lvl="0" indent="0" algn="l" defTabSz="577850">
            <a:lnSpc>
              <a:spcPct val="100000"/>
            </a:lnSpc>
            <a:spcBef>
              <a:spcPct val="0"/>
            </a:spcBef>
            <a:spcAft>
              <a:spcPct val="35000"/>
            </a:spcAft>
            <a:buNone/>
          </a:pPr>
          <a:r>
            <a:rPr lang="en-ZA" sz="1300" b="0" i="0" kern="1200" dirty="0"/>
            <a:t>The system provides responses fast mimicking a normal human-to-human conversation and have a response for when the conversation is on pause. </a:t>
          </a:r>
          <a:r>
            <a:rPr lang="en-ZA" sz="1300" kern="1200" dirty="0"/>
            <a:t>(</a:t>
          </a:r>
          <a:r>
            <a:rPr lang="en-ZA" sz="1200" kern="1200" dirty="0"/>
            <a:t>Sanjana, 2019)</a:t>
          </a:r>
          <a:endParaRPr lang="en-US" sz="1300" kern="1200" dirty="0"/>
        </a:p>
      </dsp:txBody>
      <dsp:txXfrm>
        <a:off x="5793374" y="3386321"/>
        <a:ext cx="4764260" cy="9025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a:xfrm>
            <a:off x="5332412" y="5883275"/>
            <a:ext cx="4324044" cy="365125"/>
          </a:xfrm>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317644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198158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385013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350736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324677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24928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911618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15128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123889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a:xfrm>
            <a:off x="10951856" y="5867131"/>
            <a:ext cx="551167" cy="365125"/>
          </a:xfrm>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205025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90886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157819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23309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326714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422372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250948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777A5-95F3-4024-8255-BCC56353D3AE}" type="datetimeFigureOut">
              <a:rPr lang="en-ZA" smtClean="0"/>
              <a:t>2023/01/29</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C67EB2E7-95DD-42AA-93DA-89B18BE1C722}" type="slidenum">
              <a:rPr lang="en-ZA" smtClean="0"/>
              <a:t>‹#›</a:t>
            </a:fld>
            <a:endParaRPr lang="en-ZA" dirty="0"/>
          </a:p>
        </p:txBody>
      </p:sp>
    </p:spTree>
    <p:extLst>
      <p:ext uri="{BB962C8B-B14F-4D97-AF65-F5344CB8AC3E}">
        <p14:creationId xmlns:p14="http://schemas.microsoft.com/office/powerpoint/2010/main" val="150611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777A5-95F3-4024-8255-BCC56353D3AE}" type="datetimeFigureOut">
              <a:rPr lang="en-ZA" smtClean="0"/>
              <a:t>2023/01/29</a:t>
            </a:fld>
            <a:endParaRPr lang="en-ZA"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7EB2E7-95DD-42AA-93DA-89B18BE1C722}" type="slidenum">
              <a:rPr lang="en-ZA" smtClean="0"/>
              <a:t>‹#›</a:t>
            </a:fld>
            <a:endParaRPr lang="en-ZA" dirty="0"/>
          </a:p>
        </p:txBody>
      </p:sp>
    </p:spTree>
    <p:extLst>
      <p:ext uri="{BB962C8B-B14F-4D97-AF65-F5344CB8AC3E}">
        <p14:creationId xmlns:p14="http://schemas.microsoft.com/office/powerpoint/2010/main" val="3282279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zebrabuzz.com/advantages-and-disadvantages-of-chatbots/#:~:text=Some%20of%20the%20advantages%20and%20disadvantages%20of%20Chatbots,Use%20Chatbots%20Successfully%20Limited%20Responses%20High%20Installation%20Cost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mocdoc.in/blog/the-functional-and-nonfunctional-requirement-for-hms" TargetMode="External"/><Relationship Id="rId4" Type="http://schemas.openxmlformats.org/officeDocument/2006/relationships/hyperlink" Target="https://www.slideshare.net/rexmar5/gsoc-2017-proposal-chatbot-for-dbpedi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11">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Content Placeholder 6">
            <a:extLst>
              <a:ext uri="{FF2B5EF4-FFF2-40B4-BE49-F238E27FC236}">
                <a16:creationId xmlns:a16="http://schemas.microsoft.com/office/drawing/2014/main" id="{E3017AC9-5FC4-000D-1A96-D34B22FB16C7}"/>
              </a:ext>
            </a:extLst>
          </p:cNvPr>
          <p:cNvPicPr>
            <a:picLocks noGrp="1" noChangeAspect="1"/>
          </p:cNvPicPr>
          <p:nvPr>
            <p:ph idx="1"/>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3260" b="174"/>
          <a:stretch/>
        </p:blipFill>
        <p:spPr>
          <a:xfrm>
            <a:off x="20" y="10"/>
            <a:ext cx="12191980" cy="6857990"/>
          </a:xfrm>
          <a:prstGeom prst="rect">
            <a:avLst/>
          </a:prstGeom>
        </p:spPr>
      </p:pic>
      <p:grpSp>
        <p:nvGrpSpPr>
          <p:cNvPr id="33" name="Group 19">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4"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5"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6B814D0F-7B10-94F6-C0BC-2A9FC2718BA8}"/>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b="1" i="1" dirty="0"/>
              <a:t>Medical Appointment </a:t>
            </a:r>
            <a:br>
              <a:rPr lang="en-US" sz="6000" b="1" i="1" dirty="0"/>
            </a:br>
            <a:r>
              <a:rPr lang="en-US" sz="6000" b="1" i="1" dirty="0"/>
              <a:t>Chat Bot Presentation </a:t>
            </a:r>
          </a:p>
        </p:txBody>
      </p:sp>
    </p:spTree>
    <p:extLst>
      <p:ext uri="{BB962C8B-B14F-4D97-AF65-F5344CB8AC3E}">
        <p14:creationId xmlns:p14="http://schemas.microsoft.com/office/powerpoint/2010/main" val="131344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lue scheduled pillbox">
            <a:extLst>
              <a:ext uri="{FF2B5EF4-FFF2-40B4-BE49-F238E27FC236}">
                <a16:creationId xmlns:a16="http://schemas.microsoft.com/office/drawing/2014/main" id="{672B898A-786A-B797-A299-25868A521B0D}"/>
              </a:ext>
            </a:extLst>
          </p:cNvPr>
          <p:cNvPicPr>
            <a:picLocks noChangeAspect="1"/>
          </p:cNvPicPr>
          <p:nvPr/>
        </p:nvPicPr>
        <p:blipFill rotWithShape="1">
          <a:blip r:embed="rId2">
            <a:duotone>
              <a:schemeClr val="bg2">
                <a:shade val="45000"/>
                <a:satMod val="135000"/>
              </a:schemeClr>
              <a:prstClr val="white"/>
            </a:duotone>
            <a:alphaModFix amt="25000"/>
          </a:blip>
          <a:srcRect t="7537" b="8193"/>
          <a:stretch/>
        </p:blipFill>
        <p:spPr>
          <a:xfrm>
            <a:off x="0" y="10"/>
            <a:ext cx="12191980" cy="6857990"/>
          </a:xfrm>
          <a:prstGeom prst="rect">
            <a:avLst/>
          </a:prstGeom>
        </p:spPr>
      </p:pic>
      <p:sp>
        <p:nvSpPr>
          <p:cNvPr id="2" name="Title 1">
            <a:extLst>
              <a:ext uri="{FF2B5EF4-FFF2-40B4-BE49-F238E27FC236}">
                <a16:creationId xmlns:a16="http://schemas.microsoft.com/office/drawing/2014/main" id="{F458B85B-E14D-D49B-80EA-A03D49CF2A20}"/>
              </a:ext>
            </a:extLst>
          </p:cNvPr>
          <p:cNvSpPr>
            <a:spLocks noGrp="1"/>
          </p:cNvSpPr>
          <p:nvPr>
            <p:ph type="title"/>
          </p:nvPr>
        </p:nvSpPr>
        <p:spPr>
          <a:xfrm>
            <a:off x="643467" y="639099"/>
            <a:ext cx="3647493" cy="4965833"/>
          </a:xfrm>
        </p:spPr>
        <p:txBody>
          <a:bodyPr>
            <a:normAutofit/>
          </a:bodyPr>
          <a:lstStyle/>
          <a:p>
            <a:pPr algn="r"/>
            <a:r>
              <a:rPr lang="en-ZA" dirty="0"/>
              <a:t>5. Alternative Solutions</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D9C141-DAA7-9E20-05A7-CC92B5A1C9C5}"/>
              </a:ext>
            </a:extLst>
          </p:cNvPr>
          <p:cNvSpPr>
            <a:spLocks noGrp="1"/>
          </p:cNvSpPr>
          <p:nvPr>
            <p:ph idx="1"/>
          </p:nvPr>
        </p:nvSpPr>
        <p:spPr>
          <a:xfrm>
            <a:off x="4979938" y="639099"/>
            <a:ext cx="6591346" cy="4965833"/>
          </a:xfrm>
        </p:spPr>
        <p:txBody>
          <a:bodyPr>
            <a:normAutofit/>
          </a:bodyPr>
          <a:lstStyle/>
          <a:p>
            <a:pPr marL="0" indent="0">
              <a:buNone/>
            </a:pPr>
            <a:r>
              <a:rPr lang="en-ZA" dirty="0"/>
              <a:t>Alternative solutions to the modern chatbot box are quiet limited including :</a:t>
            </a:r>
          </a:p>
          <a:p>
            <a:pPr marL="0" indent="0">
              <a:buNone/>
            </a:pPr>
            <a:endParaRPr lang="en-ZA" dirty="0"/>
          </a:p>
          <a:p>
            <a:pPr marL="914400" lvl="1" indent="-457200" algn="just">
              <a:buFont typeface="+mj-lt"/>
              <a:buAutoNum type="arabicPeriod"/>
            </a:pPr>
            <a:r>
              <a:rPr lang="en-ZA" sz="2400" dirty="0"/>
              <a:t>Physically going or calling about booking, cancelling or queering an appointment</a:t>
            </a:r>
          </a:p>
          <a:p>
            <a:pPr marL="914400" lvl="1" indent="-457200" algn="just">
              <a:buFont typeface="+mj-lt"/>
              <a:buAutoNum type="arabicPeriod"/>
            </a:pPr>
            <a:r>
              <a:rPr lang="en-ZA" sz="2400" dirty="0"/>
              <a:t>Physically talking to a doctor about ones medical condition </a:t>
            </a:r>
          </a:p>
          <a:p>
            <a:pPr marL="914400" lvl="1" indent="-457200" algn="just">
              <a:buFont typeface="+mj-lt"/>
              <a:buAutoNum type="arabicPeriod"/>
            </a:pPr>
            <a:r>
              <a:rPr lang="en-ZA" sz="2400" dirty="0"/>
              <a:t>Going to companies website</a:t>
            </a:r>
          </a:p>
          <a:p>
            <a:pPr marL="914400" lvl="1" indent="-457200" algn="just">
              <a:buFont typeface="+mj-lt"/>
              <a:buAutoNum type="arabicPeriod"/>
            </a:pPr>
            <a:r>
              <a:rPr lang="en-ZA" sz="2400" dirty="0"/>
              <a:t>Google/research solutions and symptoms</a:t>
            </a:r>
            <a:endParaRPr lang="en-ZA" dirty="0"/>
          </a:p>
        </p:txBody>
      </p:sp>
    </p:spTree>
    <p:extLst>
      <p:ext uri="{BB962C8B-B14F-4D97-AF65-F5344CB8AC3E}">
        <p14:creationId xmlns:p14="http://schemas.microsoft.com/office/powerpoint/2010/main" val="10815764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8EB04FA-20E4-35DA-96D6-A8E35E57FA06}"/>
              </a:ext>
            </a:extLst>
          </p:cNvPr>
          <p:cNvSpPr>
            <a:spLocks noGrp="1"/>
          </p:cNvSpPr>
          <p:nvPr>
            <p:ph type="title"/>
          </p:nvPr>
        </p:nvSpPr>
        <p:spPr>
          <a:xfrm>
            <a:off x="496112" y="685801"/>
            <a:ext cx="2743200" cy="5105400"/>
          </a:xfrm>
        </p:spPr>
        <p:txBody>
          <a:bodyPr>
            <a:normAutofit/>
          </a:bodyPr>
          <a:lstStyle/>
          <a:p>
            <a:pPr algn="l"/>
            <a:r>
              <a:rPr lang="en-ZA" sz="3200" dirty="0">
                <a:ln w="0"/>
                <a:solidFill>
                  <a:srgbClr val="FFFFFF"/>
                </a:solidFill>
                <a:effectLst>
                  <a:outerShdw blurRad="38100" dist="19050" dir="2700000" algn="tl" rotWithShape="0">
                    <a:schemeClr val="dk1">
                      <a:alpha val="40000"/>
                    </a:schemeClr>
                  </a:outerShdw>
                </a:effectLst>
              </a:rPr>
              <a:t>6. Expected Benefits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F81E5486-DA08-B2AE-4874-BBF5A7BADAD2}"/>
              </a:ext>
            </a:extLst>
          </p:cNvPr>
          <p:cNvSpPr>
            <a:spLocks noGrp="1"/>
          </p:cNvSpPr>
          <p:nvPr>
            <p:ph idx="1"/>
          </p:nvPr>
        </p:nvSpPr>
        <p:spPr>
          <a:xfrm>
            <a:off x="4739280" y="0"/>
            <a:ext cx="7344868" cy="6724357"/>
          </a:xfrm>
        </p:spPr>
        <p:txBody>
          <a:bodyPr>
            <a:normAutofit/>
          </a:bodyPr>
          <a:lstStyle/>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Reduced waiting times:</a:t>
            </a:r>
            <a:r>
              <a:rPr lang="en-ZA" sz="16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Chatbots in the healthcare system prevent long hospital queues by providing patients with instant answers.</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Massive reduction in costs: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Chatbots help to significantly reduce patient cost to make schedule, reschedule and cancel appointments, also reducing business operational costs</a:t>
            </a:r>
            <a:r>
              <a:rPr lang="en-ZA" sz="1400" dirty="0">
                <a:latin typeface="Calibri" panose="020F0502020204030204" pitchFamily="34" charset="0"/>
                <a:ea typeface="Times New Roman" panose="02020603050405020304" pitchFamily="18" charset="0"/>
                <a:cs typeface="Calibri" panose="020F0502020204030204" pitchFamily="34" charset="0"/>
              </a:rPr>
              <a:t> even though unemployment might be the results.</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Timely medical </a:t>
            </a:r>
            <a:r>
              <a:rPr lang="en-ZA" sz="1600" b="1" dirty="0">
                <a:latin typeface="Calibri" panose="020F0502020204030204" pitchFamily="34" charset="0"/>
                <a:ea typeface="Times New Roman" panose="02020603050405020304" pitchFamily="18" charset="0"/>
                <a:cs typeface="Calibri" panose="020F0502020204030204" pitchFamily="34" charset="0"/>
              </a:rPr>
              <a:t>information</a:t>
            </a:r>
            <a:r>
              <a:rPr lang="en-ZA" sz="1600" dirty="0">
                <a:effectLst/>
                <a:latin typeface="Calibri" panose="020F0502020204030204" pitchFamily="34" charset="0"/>
                <a:ea typeface="Times New Roman" panose="02020603050405020304" pitchFamily="18" charset="0"/>
                <a:cs typeface="Calibri" panose="020F0502020204030204" pitchFamily="34" charset="0"/>
              </a:rPr>
              <a:t>: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Care chatbots help provide instant information, which can help  person.</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Ease the burden on doctors: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It is nearly impossible for doctors to attend to all patients on a tight schedule, whereas medical chatbots are accessible 24*7.</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Real-time interaction: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Chatbot provides immediate responses and changes the response, depending on the input, just like real-time interaction with a doctor.</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Scalability: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Chatbots can seamlessly handle numerous customers without compromising the quality or adding to the cost.</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90000"/>
              </a:lnSpc>
              <a:buFont typeface="Symbol" panose="05050102010706020507" pitchFamily="18" charset="2"/>
              <a:buChar char=""/>
            </a:pPr>
            <a:r>
              <a:rPr lang="en-ZA" sz="1600" b="1" dirty="0">
                <a:effectLst/>
                <a:latin typeface="Calibri" panose="020F0502020204030204" pitchFamily="34" charset="0"/>
                <a:ea typeface="Times New Roman" panose="02020603050405020304" pitchFamily="18" charset="0"/>
                <a:cs typeface="Calibri" panose="020F0502020204030204" pitchFamily="34" charset="0"/>
              </a:rPr>
              <a:t>Patient satisfaction: </a:t>
            </a: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fontAlgn="base">
              <a:lnSpc>
                <a:spcPct val="90000"/>
              </a:lnSpc>
              <a:spcAft>
                <a:spcPts val="800"/>
              </a:spcAft>
              <a:buNone/>
            </a:pPr>
            <a:r>
              <a:rPr lang="en-ZA" sz="1400" dirty="0">
                <a:effectLst/>
                <a:latin typeface="Calibri" panose="020F0502020204030204" pitchFamily="34" charset="0"/>
                <a:ea typeface="Times New Roman" panose="02020603050405020304" pitchFamily="18" charset="0"/>
                <a:cs typeface="Calibri" panose="020F0502020204030204" pitchFamily="34" charset="0"/>
              </a:rPr>
              <a:t>A healthcare chatbot safely provides timely and intelligent solutions, which, in turn, increases patient satisfacti</a:t>
            </a:r>
            <a:r>
              <a:rPr lang="en-ZA" sz="1400" dirty="0">
                <a:latin typeface="Calibri" panose="020F0502020204030204" pitchFamily="34" charset="0"/>
                <a:ea typeface="Times New Roman" panose="02020603050405020304" pitchFamily="18" charset="0"/>
                <a:cs typeface="Calibri" panose="020F0502020204030204" pitchFamily="34" charset="0"/>
              </a:rPr>
              <a:t>on. </a:t>
            </a:r>
          </a:p>
          <a:p>
            <a:pPr marL="400050" indent="0" fontAlgn="base">
              <a:lnSpc>
                <a:spcPct val="90000"/>
              </a:lnSpc>
              <a:spcAft>
                <a:spcPts val="800"/>
              </a:spcAft>
              <a:buNone/>
            </a:pPr>
            <a:r>
              <a:rPr lang="en-ZA" sz="1200" dirty="0">
                <a:effectLst/>
                <a:latin typeface="Calibri" panose="020F0502020204030204" pitchFamily="34" charset="0"/>
                <a:ea typeface="Calibri" panose="020F0502020204030204" pitchFamily="34" charset="0"/>
                <a:cs typeface="Times New Roman" panose="02020603050405020304" pitchFamily="18" charset="0"/>
              </a:rPr>
              <a:t>(Konstantin Kalinin, 2020)</a:t>
            </a:r>
          </a:p>
        </p:txBody>
      </p:sp>
    </p:spTree>
    <p:extLst>
      <p:ext uri="{BB962C8B-B14F-4D97-AF65-F5344CB8AC3E}">
        <p14:creationId xmlns:p14="http://schemas.microsoft.com/office/powerpoint/2010/main" val="389030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grpSp>
        <p:nvGrpSpPr>
          <p:cNvPr id="22"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9AE947C-9D9C-B914-F17B-6DF800C21552}"/>
              </a:ext>
            </a:extLst>
          </p:cNvPr>
          <p:cNvSpPr>
            <a:spLocks noGrp="1"/>
          </p:cNvSpPr>
          <p:nvPr>
            <p:ph type="title"/>
          </p:nvPr>
        </p:nvSpPr>
        <p:spPr>
          <a:xfrm>
            <a:off x="848140" y="1284051"/>
            <a:ext cx="3448558" cy="3723836"/>
          </a:xfrm>
        </p:spPr>
        <p:txBody>
          <a:bodyPr>
            <a:normAutofit/>
          </a:bodyPr>
          <a:lstStyle/>
          <a:p>
            <a:r>
              <a:rPr lang="en-ZA" sz="3600" dirty="0">
                <a:solidFill>
                  <a:srgbClr val="000000"/>
                </a:solidFill>
              </a:rPr>
              <a:t>7. </a:t>
            </a:r>
            <a:r>
              <a:rPr lang="en-ZA" sz="3600" dirty="0">
                <a:solidFill>
                  <a:srgbClr val="000000"/>
                </a:solidFill>
                <a:effectLst/>
                <a:latin typeface="Corbel (Headings)"/>
                <a:ea typeface="Calibri" panose="020F0502020204030204" pitchFamily="34" charset="0"/>
                <a:cs typeface="Times New Roman" panose="02020603050405020304" pitchFamily="18" charset="0"/>
              </a:rPr>
              <a:t>Mission Critical System</a:t>
            </a:r>
            <a:endParaRPr lang="en-ZA" sz="3600" dirty="0">
              <a:solidFill>
                <a:srgbClr val="000000"/>
              </a:solidFill>
              <a:latin typeface="Corbel (Headings)"/>
            </a:endParaRP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Content Placeholder 2">
            <a:extLst>
              <a:ext uri="{FF2B5EF4-FFF2-40B4-BE49-F238E27FC236}">
                <a16:creationId xmlns:a16="http://schemas.microsoft.com/office/drawing/2014/main" id="{7C14854D-A4A9-55CB-7658-788A5ACCEB3C}"/>
              </a:ext>
            </a:extLst>
          </p:cNvPr>
          <p:cNvGraphicFramePr>
            <a:graphicFrameLocks noGrp="1"/>
          </p:cNvGraphicFramePr>
          <p:nvPr>
            <p:ph idx="1"/>
            <p:extLst>
              <p:ext uri="{D42A27DB-BD31-4B8C-83A1-F6EECF244321}">
                <p14:modId xmlns:p14="http://schemas.microsoft.com/office/powerpoint/2010/main" val="3743059856"/>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98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561B-6E30-5507-FD3D-45087E557D78}"/>
              </a:ext>
            </a:extLst>
          </p:cNvPr>
          <p:cNvSpPr>
            <a:spLocks noGrp="1"/>
          </p:cNvSpPr>
          <p:nvPr>
            <p:ph type="title"/>
          </p:nvPr>
        </p:nvSpPr>
        <p:spPr/>
        <p:txBody>
          <a:bodyPr/>
          <a:lstStyle/>
          <a:p>
            <a:r>
              <a:rPr lang="en-ZA" dirty="0"/>
              <a:t>8. Proposed Time Table</a:t>
            </a:r>
          </a:p>
        </p:txBody>
      </p:sp>
      <p:sp>
        <p:nvSpPr>
          <p:cNvPr id="3" name="Content Placeholder 2">
            <a:extLst>
              <a:ext uri="{FF2B5EF4-FFF2-40B4-BE49-F238E27FC236}">
                <a16:creationId xmlns:a16="http://schemas.microsoft.com/office/drawing/2014/main" id="{F181ED73-B9BC-6384-F1C8-20076C1205E7}"/>
              </a:ext>
            </a:extLst>
          </p:cNvPr>
          <p:cNvSpPr>
            <a:spLocks noGrp="1"/>
          </p:cNvSpPr>
          <p:nvPr>
            <p:ph idx="1"/>
          </p:nvPr>
        </p:nvSpPr>
        <p:spPr/>
        <p:txBody>
          <a:bodyPr/>
          <a:lstStyle/>
          <a:p>
            <a:pPr marL="457200" indent="-457200">
              <a:buFont typeface="+mj-lt"/>
              <a:buAutoNum type="arabicPeriod"/>
            </a:pPr>
            <a:r>
              <a:rPr lang="en-ZA" dirty="0"/>
              <a:t>Work Breakdown Structure</a:t>
            </a:r>
          </a:p>
          <a:p>
            <a:pPr marL="457200" indent="-457200">
              <a:buFont typeface="+mj-lt"/>
              <a:buAutoNum type="arabicPeriod"/>
            </a:pPr>
            <a:r>
              <a:rPr lang="en-ZA" dirty="0"/>
              <a:t>PERT Chart</a:t>
            </a:r>
          </a:p>
          <a:p>
            <a:pPr marL="457200" indent="-457200">
              <a:buFont typeface="+mj-lt"/>
              <a:buAutoNum type="arabicPeriod"/>
            </a:pPr>
            <a:r>
              <a:rPr lang="en-ZA" dirty="0"/>
              <a:t>Gantt Chart</a:t>
            </a:r>
          </a:p>
        </p:txBody>
      </p:sp>
    </p:spTree>
    <p:extLst>
      <p:ext uri="{BB962C8B-B14F-4D97-AF65-F5344CB8AC3E}">
        <p14:creationId xmlns:p14="http://schemas.microsoft.com/office/powerpoint/2010/main" val="34372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0"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28C1FA-D525-C567-63E5-C93485355B45}"/>
              </a:ext>
            </a:extLst>
          </p:cNvPr>
          <p:cNvSpPr>
            <a:spLocks noGrp="1"/>
          </p:cNvSpPr>
          <p:nvPr>
            <p:ph type="title"/>
          </p:nvPr>
        </p:nvSpPr>
        <p:spPr>
          <a:xfrm>
            <a:off x="4432301" y="1380068"/>
            <a:ext cx="7070722" cy="2616199"/>
          </a:xfrm>
        </p:spPr>
        <p:txBody>
          <a:bodyPr vert="horz" lIns="91440" tIns="45720" rIns="91440" bIns="45720" rtlCol="0" anchor="b">
            <a:normAutofit/>
          </a:bodyPr>
          <a:lstStyle/>
          <a:p>
            <a:pPr algn="r">
              <a:lnSpc>
                <a:spcPct val="90000"/>
              </a:lnSpc>
            </a:pPr>
            <a:r>
              <a:rPr lang="en-US" sz="6000" dirty="0"/>
              <a:t>8.1. Work Breakdown Structure</a:t>
            </a:r>
          </a:p>
        </p:txBody>
      </p:sp>
      <p:pic>
        <p:nvPicPr>
          <p:cNvPr id="5" name="Picture 4">
            <a:extLst>
              <a:ext uri="{FF2B5EF4-FFF2-40B4-BE49-F238E27FC236}">
                <a16:creationId xmlns:a16="http://schemas.microsoft.com/office/drawing/2014/main" id="{204A93BF-EA0D-A14F-3ED6-1F55C2FE5584}"/>
              </a:ext>
            </a:extLst>
          </p:cNvPr>
          <p:cNvPicPr>
            <a:picLocks noChangeAspect="1"/>
          </p:cNvPicPr>
          <p:nvPr/>
        </p:nvPicPr>
        <p:blipFill rotWithShape="1">
          <a:blip r:embed="rId3"/>
          <a:srcRect l="28443" t="4244" r="1" b="3376"/>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46823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5EB8B9-7ACA-4F88-E68E-52D2655D88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219200"/>
            <a:ext cx="12192000" cy="8077200"/>
          </a:xfrm>
        </p:spPr>
      </p:pic>
    </p:spTree>
    <p:extLst>
      <p:ext uri="{BB962C8B-B14F-4D97-AF65-F5344CB8AC3E}">
        <p14:creationId xmlns:p14="http://schemas.microsoft.com/office/powerpoint/2010/main" val="275912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0"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86A120A-34BF-3915-CFAA-FF0325CB92F3}"/>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r>
              <a:rPr lang="en-US" sz="6000" dirty="0"/>
              <a:t>8.2. PERT Chart</a:t>
            </a:r>
          </a:p>
        </p:txBody>
      </p:sp>
      <p:pic>
        <p:nvPicPr>
          <p:cNvPr id="5" name="Picture 4" descr="Periodic table of elements">
            <a:extLst>
              <a:ext uri="{FF2B5EF4-FFF2-40B4-BE49-F238E27FC236}">
                <a16:creationId xmlns:a16="http://schemas.microsoft.com/office/drawing/2014/main" id="{0072C1FC-7DC7-E000-5175-FB013289B341}"/>
              </a:ext>
            </a:extLst>
          </p:cNvPr>
          <p:cNvPicPr>
            <a:picLocks noChangeAspect="1"/>
          </p:cNvPicPr>
          <p:nvPr/>
        </p:nvPicPr>
        <p:blipFill rotWithShape="1">
          <a:blip r:embed="rId3"/>
          <a:srcRect l="32504" r="14666"/>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54710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0" name="Rectangle 19">
            <a:extLst>
              <a:ext uri="{FF2B5EF4-FFF2-40B4-BE49-F238E27FC236}">
                <a16:creationId xmlns:a16="http://schemas.microsoft.com/office/drawing/2014/main" id="{B61C75EE-0CB6-4E50-8FA9-658A5602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7B454CA-C7B6-7F0B-A4B2-7DD685E1172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85951" y="218530"/>
            <a:ext cx="7922894" cy="3060468"/>
          </a:xfrm>
          <a:prstGeom prst="rect">
            <a:avLst/>
          </a:prstGeom>
        </p:spPr>
      </p:pic>
      <p:pic>
        <p:nvPicPr>
          <p:cNvPr id="7" name="Picture 6">
            <a:extLst>
              <a:ext uri="{FF2B5EF4-FFF2-40B4-BE49-F238E27FC236}">
                <a16:creationId xmlns:a16="http://schemas.microsoft.com/office/drawing/2014/main" id="{22317C61-3D3E-C558-11AE-58D5E1B06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0812" y="3579002"/>
            <a:ext cx="11890376" cy="3044154"/>
          </a:xfrm>
          <a:prstGeom prst="rect">
            <a:avLst/>
          </a:prstGeom>
        </p:spPr>
      </p:pic>
    </p:spTree>
    <p:extLst>
      <p:ext uri="{BB962C8B-B14F-4D97-AF65-F5344CB8AC3E}">
        <p14:creationId xmlns:p14="http://schemas.microsoft.com/office/powerpoint/2010/main" val="381658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365E455-F5CB-B308-C289-7F98118D91A6}"/>
              </a:ext>
            </a:extLst>
          </p:cNvPr>
          <p:cNvSpPr>
            <a:spLocks noGrp="1"/>
          </p:cNvSpPr>
          <p:nvPr>
            <p:ph type="title"/>
          </p:nvPr>
        </p:nvSpPr>
        <p:spPr>
          <a:xfrm>
            <a:off x="2222695" y="1380068"/>
            <a:ext cx="5009393" cy="2616199"/>
          </a:xfrm>
        </p:spPr>
        <p:txBody>
          <a:bodyPr vert="horz" lIns="91440" tIns="45720" rIns="91440" bIns="45720" rtlCol="0" anchor="b">
            <a:normAutofit/>
          </a:bodyPr>
          <a:lstStyle/>
          <a:p>
            <a:pPr algn="r"/>
            <a:r>
              <a:rPr lang="en-US" sz="6000" dirty="0"/>
              <a:t>8.3. Gantt Chart</a:t>
            </a:r>
          </a:p>
        </p:txBody>
      </p:sp>
      <p:sp>
        <p:nvSpPr>
          <p:cNvPr id="91"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Graphic 56" descr="Chart">
            <a:extLst>
              <a:ext uri="{FF2B5EF4-FFF2-40B4-BE49-F238E27FC236}">
                <a16:creationId xmlns:a16="http://schemas.microsoft.com/office/drawing/2014/main" id="{C03468B0-88DF-D7EB-30F1-B39C971B3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267721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Content Placeholder 4" descr="Chart&#10;&#10;Description automatically generated">
            <a:extLst>
              <a:ext uri="{FF2B5EF4-FFF2-40B4-BE49-F238E27FC236}">
                <a16:creationId xmlns:a16="http://schemas.microsoft.com/office/drawing/2014/main" id="{48F78623-8193-BE5D-3617-C29F88E2A71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2414"/>
          <a:stretch/>
        </p:blipFill>
        <p:spPr>
          <a:xfrm>
            <a:off x="20" y="10"/>
            <a:ext cx="12191980" cy="6857990"/>
          </a:xfrm>
          <a:prstGeom prst="rect">
            <a:avLst/>
          </a:prstGeom>
        </p:spPr>
      </p:pic>
    </p:spTree>
    <p:extLst>
      <p:ext uri="{BB962C8B-B14F-4D97-AF65-F5344CB8AC3E}">
        <p14:creationId xmlns:p14="http://schemas.microsoft.com/office/powerpoint/2010/main" val="256940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90E7CBE-60A5-4C32-A69D-754430087955}"/>
              </a:ext>
            </a:extLst>
          </p:cNvPr>
          <p:cNvSpPr>
            <a:spLocks noGrp="1"/>
          </p:cNvSpPr>
          <p:nvPr>
            <p:ph type="title"/>
          </p:nvPr>
        </p:nvSpPr>
        <p:spPr>
          <a:xfrm>
            <a:off x="1836013" y="1072609"/>
            <a:ext cx="3041557" cy="4522647"/>
          </a:xfrm>
          <a:effectLst/>
        </p:spPr>
        <p:txBody>
          <a:bodyPr anchor="ctr">
            <a:normAutofit/>
          </a:bodyPr>
          <a:lstStyle/>
          <a:p>
            <a:pPr algn="l"/>
            <a:r>
              <a:rPr lang="en-ZA" sz="3200" dirty="0">
                <a:solidFill>
                  <a:schemeClr val="tx2"/>
                </a:solidFill>
              </a:rPr>
              <a:t>Table of Content</a:t>
            </a:r>
          </a:p>
        </p:txBody>
      </p:sp>
      <p:sp>
        <p:nvSpPr>
          <p:cNvPr id="3" name="Content Placeholder 2">
            <a:extLst>
              <a:ext uri="{FF2B5EF4-FFF2-40B4-BE49-F238E27FC236}">
                <a16:creationId xmlns:a16="http://schemas.microsoft.com/office/drawing/2014/main" id="{7315B50B-B3B8-98BF-2F03-77B8EB44D209}"/>
              </a:ext>
            </a:extLst>
          </p:cNvPr>
          <p:cNvSpPr>
            <a:spLocks noGrp="1"/>
          </p:cNvSpPr>
          <p:nvPr>
            <p:ph idx="1"/>
          </p:nvPr>
        </p:nvSpPr>
        <p:spPr>
          <a:xfrm>
            <a:off x="5149032" y="-1"/>
            <a:ext cx="6383207" cy="6858000"/>
          </a:xfrm>
        </p:spPr>
        <p:txBody>
          <a:bodyPr anchor="ctr">
            <a:normAutofit lnSpcReduction="10000"/>
          </a:bodyPr>
          <a:lstStyle/>
          <a:p>
            <a:pPr marL="457200" indent="-457200">
              <a:lnSpc>
                <a:spcPct val="90000"/>
              </a:lnSpc>
              <a:buFont typeface="+mj-lt"/>
              <a:buAutoNum type="arabicPeriod"/>
            </a:pPr>
            <a:r>
              <a:rPr lang="en-ZA" sz="1400" dirty="0"/>
              <a:t>Introduction</a:t>
            </a:r>
          </a:p>
          <a:p>
            <a:pPr marL="457200" indent="-457200">
              <a:lnSpc>
                <a:spcPct val="90000"/>
              </a:lnSpc>
              <a:buFont typeface="+mj-lt"/>
              <a:buAutoNum type="arabicPeriod"/>
            </a:pPr>
            <a:r>
              <a:rPr lang="en-ZA" sz="1400" dirty="0"/>
              <a:t>Problem Statement</a:t>
            </a:r>
          </a:p>
          <a:p>
            <a:pPr marL="457200" indent="-457200">
              <a:lnSpc>
                <a:spcPct val="90000"/>
              </a:lnSpc>
              <a:buFont typeface="+mj-lt"/>
              <a:buAutoNum type="arabicPeriod"/>
            </a:pPr>
            <a:r>
              <a:rPr lang="en-ZA" sz="1400" dirty="0"/>
              <a:t>Purpose</a:t>
            </a:r>
          </a:p>
          <a:p>
            <a:pPr marL="457200" indent="-457200">
              <a:lnSpc>
                <a:spcPct val="90000"/>
              </a:lnSpc>
              <a:buFont typeface="+mj-lt"/>
              <a:buAutoNum type="arabicPeriod"/>
            </a:pPr>
            <a:r>
              <a:rPr lang="en-ZA" sz="1400" dirty="0"/>
              <a:t>Project Description</a:t>
            </a:r>
          </a:p>
          <a:p>
            <a:pPr marL="914400" lvl="1" indent="-457200">
              <a:lnSpc>
                <a:spcPct val="90000"/>
              </a:lnSpc>
              <a:buFont typeface="+mj-lt"/>
              <a:buAutoNum type="arabicPeriod"/>
            </a:pPr>
            <a:r>
              <a:rPr lang="en-ZA" sz="1400" dirty="0"/>
              <a:t>Project Goal</a:t>
            </a:r>
          </a:p>
          <a:p>
            <a:pPr marL="914400" lvl="1" indent="-457200">
              <a:lnSpc>
                <a:spcPct val="90000"/>
              </a:lnSpc>
              <a:buFont typeface="+mj-lt"/>
              <a:buAutoNum type="arabicPeriod"/>
            </a:pPr>
            <a:r>
              <a:rPr lang="en-ZA" sz="1400" dirty="0"/>
              <a:t>Project Output</a:t>
            </a:r>
          </a:p>
          <a:p>
            <a:pPr marL="457200" indent="-457200">
              <a:lnSpc>
                <a:spcPct val="90000"/>
              </a:lnSpc>
              <a:buFont typeface="+mj-lt"/>
              <a:buAutoNum type="arabicPeriod"/>
            </a:pPr>
            <a:r>
              <a:rPr lang="en-ZA" sz="1400" dirty="0"/>
              <a:t>Alternative Solutions</a:t>
            </a:r>
          </a:p>
          <a:p>
            <a:pPr marL="457200" indent="-457200">
              <a:lnSpc>
                <a:spcPct val="90000"/>
              </a:lnSpc>
              <a:buFont typeface="+mj-lt"/>
              <a:buAutoNum type="arabicPeriod"/>
            </a:pPr>
            <a:r>
              <a:rPr lang="en-ZA" sz="1400" dirty="0"/>
              <a:t>Expected Benefits</a:t>
            </a:r>
          </a:p>
          <a:p>
            <a:pPr marL="457200" indent="-457200">
              <a:lnSpc>
                <a:spcPct val="90000"/>
              </a:lnSpc>
              <a:buFont typeface="+mj-lt"/>
              <a:buAutoNum type="arabicPeriod"/>
            </a:pPr>
            <a:r>
              <a:rPr lang="en-ZA" sz="1400" dirty="0"/>
              <a:t>Mission Critical Statement</a:t>
            </a:r>
          </a:p>
          <a:p>
            <a:pPr marL="457200" indent="-457200">
              <a:lnSpc>
                <a:spcPct val="90000"/>
              </a:lnSpc>
              <a:buFont typeface="+mj-lt"/>
              <a:buAutoNum type="arabicPeriod"/>
            </a:pPr>
            <a:r>
              <a:rPr lang="en-ZA" sz="1400" dirty="0"/>
              <a:t>Proposed Time Table</a:t>
            </a:r>
          </a:p>
          <a:p>
            <a:pPr marL="914400" lvl="1" indent="-457200">
              <a:lnSpc>
                <a:spcPct val="90000"/>
              </a:lnSpc>
              <a:buFont typeface="+mj-lt"/>
              <a:buAutoNum type="arabicPeriod"/>
            </a:pPr>
            <a:r>
              <a:rPr lang="en-ZA" sz="1400" dirty="0"/>
              <a:t>Work Breakdown Structure</a:t>
            </a:r>
          </a:p>
          <a:p>
            <a:pPr marL="914400" lvl="1" indent="-457200">
              <a:lnSpc>
                <a:spcPct val="90000"/>
              </a:lnSpc>
              <a:buFont typeface="+mj-lt"/>
              <a:buAutoNum type="arabicPeriod"/>
            </a:pPr>
            <a:r>
              <a:rPr lang="en-ZA" sz="1400" dirty="0"/>
              <a:t>PERT Chart</a:t>
            </a:r>
          </a:p>
          <a:p>
            <a:pPr marL="914400" lvl="1" indent="-457200">
              <a:lnSpc>
                <a:spcPct val="90000"/>
              </a:lnSpc>
              <a:buFont typeface="+mj-lt"/>
              <a:buAutoNum type="arabicPeriod"/>
            </a:pPr>
            <a:r>
              <a:rPr lang="en-ZA" sz="1400" dirty="0"/>
              <a:t>Gantt Chart</a:t>
            </a:r>
          </a:p>
          <a:p>
            <a:pPr marL="457200" indent="-457200">
              <a:lnSpc>
                <a:spcPct val="90000"/>
              </a:lnSpc>
              <a:buFont typeface="+mj-lt"/>
              <a:buAutoNum type="arabicPeriod"/>
            </a:pPr>
            <a:r>
              <a:rPr lang="en-ZA" sz="1400" dirty="0"/>
              <a:t>Modules/Users</a:t>
            </a:r>
          </a:p>
          <a:p>
            <a:pPr marL="914400" lvl="1" indent="-457200">
              <a:lnSpc>
                <a:spcPct val="90000"/>
              </a:lnSpc>
              <a:buFont typeface="+mj-lt"/>
              <a:buAutoNum type="arabicPeriod"/>
            </a:pPr>
            <a:r>
              <a:rPr lang="en-ZA" sz="1400" dirty="0"/>
              <a:t>Use Case Diagram</a:t>
            </a:r>
          </a:p>
          <a:p>
            <a:pPr marL="914400" lvl="1" indent="-457200">
              <a:lnSpc>
                <a:spcPct val="90000"/>
              </a:lnSpc>
              <a:buFont typeface="+mj-lt"/>
              <a:buAutoNum type="arabicPeriod"/>
            </a:pPr>
            <a:r>
              <a:rPr lang="en-ZA" sz="1400" dirty="0"/>
              <a:t>State Chart</a:t>
            </a:r>
          </a:p>
          <a:p>
            <a:pPr marL="914400" lvl="1" indent="-457200">
              <a:lnSpc>
                <a:spcPct val="90000"/>
              </a:lnSpc>
              <a:buFont typeface="+mj-lt"/>
              <a:buAutoNum type="arabicPeriod"/>
            </a:pPr>
            <a:r>
              <a:rPr lang="en-ZA" sz="1400" dirty="0"/>
              <a:t>Data Flow Diagram</a:t>
            </a:r>
          </a:p>
          <a:p>
            <a:pPr marL="457200" indent="-457200">
              <a:lnSpc>
                <a:spcPct val="90000"/>
              </a:lnSpc>
              <a:buFont typeface="+mj-lt"/>
              <a:buAutoNum type="arabicPeriod"/>
            </a:pPr>
            <a:r>
              <a:rPr lang="en-ZA" sz="1400" dirty="0"/>
              <a:t>Requirements</a:t>
            </a:r>
          </a:p>
          <a:p>
            <a:pPr marL="914400" lvl="1" indent="-457200">
              <a:lnSpc>
                <a:spcPct val="90000"/>
              </a:lnSpc>
              <a:buFont typeface="+mj-lt"/>
              <a:buAutoNum type="arabicPeriod"/>
            </a:pPr>
            <a:r>
              <a:rPr lang="en-ZA" sz="1400" dirty="0"/>
              <a:t>Software Requirements</a:t>
            </a:r>
          </a:p>
          <a:p>
            <a:pPr marL="914400" lvl="1" indent="-457200">
              <a:lnSpc>
                <a:spcPct val="90000"/>
              </a:lnSpc>
              <a:buFont typeface="+mj-lt"/>
              <a:buAutoNum type="arabicPeriod"/>
            </a:pPr>
            <a:r>
              <a:rPr lang="en-ZA" sz="1400" dirty="0"/>
              <a:t>Hardware Components</a:t>
            </a:r>
          </a:p>
          <a:p>
            <a:pPr marL="457200" indent="-457200">
              <a:lnSpc>
                <a:spcPct val="90000"/>
              </a:lnSpc>
              <a:buFont typeface="+mj-lt"/>
              <a:buAutoNum type="arabicPeriod"/>
            </a:pPr>
            <a:r>
              <a:rPr lang="en-ZA" sz="1400" dirty="0"/>
              <a:t>Advantages</a:t>
            </a:r>
          </a:p>
          <a:p>
            <a:pPr marL="457200" indent="-457200">
              <a:lnSpc>
                <a:spcPct val="90000"/>
              </a:lnSpc>
              <a:buFont typeface="+mj-lt"/>
              <a:buAutoNum type="arabicPeriod"/>
            </a:pPr>
            <a:r>
              <a:rPr lang="en-ZA" sz="1400" dirty="0"/>
              <a:t>Disadvantages</a:t>
            </a:r>
          </a:p>
          <a:p>
            <a:pPr marL="457200" indent="-457200">
              <a:lnSpc>
                <a:spcPct val="90000"/>
              </a:lnSpc>
              <a:buFont typeface="+mj-lt"/>
              <a:buAutoNum type="arabicPeriod"/>
            </a:pPr>
            <a:r>
              <a:rPr lang="en-ZA" sz="1400" dirty="0"/>
              <a:t>References</a:t>
            </a:r>
          </a:p>
          <a:p>
            <a:pPr marL="457200" indent="-457200">
              <a:lnSpc>
                <a:spcPct val="90000"/>
              </a:lnSpc>
              <a:buFont typeface="+mj-lt"/>
              <a:buAutoNum type="arabicPeriod"/>
            </a:pPr>
            <a:endParaRPr lang="en-ZA" sz="1400" dirty="0"/>
          </a:p>
        </p:txBody>
      </p:sp>
    </p:spTree>
    <p:extLst>
      <p:ext uri="{BB962C8B-B14F-4D97-AF65-F5344CB8AC3E}">
        <p14:creationId xmlns:p14="http://schemas.microsoft.com/office/powerpoint/2010/main" val="4206541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B764-D6F8-792A-5E52-B43B59E2C1F5}"/>
              </a:ext>
            </a:extLst>
          </p:cNvPr>
          <p:cNvSpPr>
            <a:spLocks noGrp="1"/>
          </p:cNvSpPr>
          <p:nvPr>
            <p:ph type="title"/>
          </p:nvPr>
        </p:nvSpPr>
        <p:spPr/>
        <p:txBody>
          <a:bodyPr/>
          <a:lstStyle/>
          <a:p>
            <a:r>
              <a:rPr lang="en-ZA" dirty="0"/>
              <a:t>9. Modules / Users</a:t>
            </a:r>
          </a:p>
        </p:txBody>
      </p:sp>
      <p:sp>
        <p:nvSpPr>
          <p:cNvPr id="3" name="Content Placeholder 2">
            <a:extLst>
              <a:ext uri="{FF2B5EF4-FFF2-40B4-BE49-F238E27FC236}">
                <a16:creationId xmlns:a16="http://schemas.microsoft.com/office/drawing/2014/main" id="{0024CC44-7B0D-2750-3BA1-975A2689A1AD}"/>
              </a:ext>
            </a:extLst>
          </p:cNvPr>
          <p:cNvSpPr>
            <a:spLocks noGrp="1"/>
          </p:cNvSpPr>
          <p:nvPr>
            <p:ph idx="1"/>
          </p:nvPr>
        </p:nvSpPr>
        <p:spPr/>
        <p:txBody>
          <a:bodyPr/>
          <a:lstStyle/>
          <a:p>
            <a:pPr marL="457200" indent="-457200">
              <a:buFont typeface="+mj-lt"/>
              <a:buAutoNum type="arabicPeriod"/>
            </a:pPr>
            <a:r>
              <a:rPr lang="en-ZA" dirty="0"/>
              <a:t>Use Case Diagram</a:t>
            </a:r>
          </a:p>
          <a:p>
            <a:pPr marL="457200" indent="-457200">
              <a:buFont typeface="+mj-lt"/>
              <a:buAutoNum type="arabicPeriod"/>
            </a:pPr>
            <a:r>
              <a:rPr lang="en-ZA" dirty="0"/>
              <a:t>State Chart</a:t>
            </a:r>
          </a:p>
          <a:p>
            <a:pPr marL="457200" indent="-457200">
              <a:buFont typeface="+mj-lt"/>
              <a:buAutoNum type="arabicPeriod"/>
            </a:pPr>
            <a:r>
              <a:rPr lang="en-ZA" dirty="0"/>
              <a:t>Data Flow Diagram </a:t>
            </a:r>
          </a:p>
        </p:txBody>
      </p:sp>
    </p:spTree>
    <p:extLst>
      <p:ext uri="{BB962C8B-B14F-4D97-AF65-F5344CB8AC3E}">
        <p14:creationId xmlns:p14="http://schemas.microsoft.com/office/powerpoint/2010/main" val="57275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4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64" name="Rectangle 52">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40" descr="Close-up of hopscotch on a sidewalk">
            <a:extLst>
              <a:ext uri="{FF2B5EF4-FFF2-40B4-BE49-F238E27FC236}">
                <a16:creationId xmlns:a16="http://schemas.microsoft.com/office/drawing/2014/main" id="{07D32858-6F2C-32F9-3FC5-A02486A641CC}"/>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2" name="Title 1">
            <a:extLst>
              <a:ext uri="{FF2B5EF4-FFF2-40B4-BE49-F238E27FC236}">
                <a16:creationId xmlns:a16="http://schemas.microsoft.com/office/drawing/2014/main" id="{BD7CFFD0-5C3F-CA2A-B13D-98DD356ED5EF}"/>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dirty="0"/>
              <a:t>9.1. Use Case Diagram</a:t>
            </a:r>
          </a:p>
        </p:txBody>
      </p:sp>
    </p:spTree>
    <p:extLst>
      <p:ext uri="{BB962C8B-B14F-4D97-AF65-F5344CB8AC3E}">
        <p14:creationId xmlns:p14="http://schemas.microsoft.com/office/powerpoint/2010/main" val="424631531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B4D3A680-1EF2-F5E4-2CB8-037E6F6B828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68412" y="1"/>
            <a:ext cx="10601855" cy="6867524"/>
          </a:xfrm>
          <a:prstGeom prst="rect">
            <a:avLst/>
          </a:prstGeom>
        </p:spPr>
      </p:pic>
    </p:spTree>
    <p:extLst>
      <p:ext uri="{BB962C8B-B14F-4D97-AF65-F5344CB8AC3E}">
        <p14:creationId xmlns:p14="http://schemas.microsoft.com/office/powerpoint/2010/main" val="416969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ectangle 14">
            <a:extLst>
              <a:ext uri="{FF2B5EF4-FFF2-40B4-BE49-F238E27FC236}">
                <a16:creationId xmlns:a16="http://schemas.microsoft.com/office/drawing/2014/main" id="{675B157A-751A-4B3B-84E6-DAD66F659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29" name="Group 16">
            <a:extLst>
              <a:ext uri="{FF2B5EF4-FFF2-40B4-BE49-F238E27FC236}">
                <a16:creationId xmlns:a16="http://schemas.microsoft.com/office/drawing/2014/main" id="{FBC8EF01-693C-48AC-85A7-E9DECBCDB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8"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9"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1"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5" name="Rectangle 24">
            <a:extLst>
              <a:ext uri="{FF2B5EF4-FFF2-40B4-BE49-F238E27FC236}">
                <a16:creationId xmlns:a16="http://schemas.microsoft.com/office/drawing/2014/main" id="{734F9891-918B-4907-B215-68406A700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AD1CEC-F770-8BE1-C0E9-BFB8802AD1BF}"/>
              </a:ext>
            </a:extLst>
          </p:cNvPr>
          <p:cNvSpPr>
            <a:spLocks noGrp="1"/>
          </p:cNvSpPr>
          <p:nvPr>
            <p:ph type="title"/>
          </p:nvPr>
        </p:nvSpPr>
        <p:spPr>
          <a:xfrm>
            <a:off x="4976028" y="1264180"/>
            <a:ext cx="6036101" cy="4329641"/>
          </a:xfrm>
        </p:spPr>
        <p:txBody>
          <a:bodyPr vert="horz" lIns="91440" tIns="45720" rIns="91440" bIns="45720" rtlCol="0" anchor="ctr">
            <a:normAutofit/>
          </a:bodyPr>
          <a:lstStyle/>
          <a:p>
            <a:pPr algn="l"/>
            <a:r>
              <a:rPr lang="en-US" sz="5400" dirty="0"/>
              <a:t>9.2. State Chart</a:t>
            </a:r>
          </a:p>
        </p:txBody>
      </p:sp>
      <p:cxnSp>
        <p:nvCxnSpPr>
          <p:cNvPr id="27" name="Straight Connector 26">
            <a:extLst>
              <a:ext uri="{FF2B5EF4-FFF2-40B4-BE49-F238E27FC236}">
                <a16:creationId xmlns:a16="http://schemas.microsoft.com/office/drawing/2014/main" id="{ABE42DBE-98BB-40FC-9C91-3BCB67F838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3563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9"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6" name="Rectangle 45">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Graphical user interface&#10;&#10;Description automatically generated with low confidence">
            <a:extLst>
              <a:ext uri="{FF2B5EF4-FFF2-40B4-BE49-F238E27FC236}">
                <a16:creationId xmlns:a16="http://schemas.microsoft.com/office/drawing/2014/main" id="{69F9B9CA-41CB-3FBB-A3A1-D2A7FB1A62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4271"/>
            <a:ext cx="12192000" cy="32397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5992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0"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AEB7602-4ABD-18F8-9BE4-3F69BD71C99E}"/>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r>
              <a:rPr lang="en-US" sz="6000" dirty="0"/>
              <a:t>9.3. Data Flow Diagram</a:t>
            </a:r>
          </a:p>
        </p:txBody>
      </p:sp>
      <p:pic>
        <p:nvPicPr>
          <p:cNvPr id="5" name="Picture 4" descr="Top view of cubes connected with black lines">
            <a:extLst>
              <a:ext uri="{FF2B5EF4-FFF2-40B4-BE49-F238E27FC236}">
                <a16:creationId xmlns:a16="http://schemas.microsoft.com/office/drawing/2014/main" id="{AE018C34-3971-74EC-9F00-2ADC3DC42B9D}"/>
              </a:ext>
            </a:extLst>
          </p:cNvPr>
          <p:cNvPicPr>
            <a:picLocks noChangeAspect="1"/>
          </p:cNvPicPr>
          <p:nvPr/>
        </p:nvPicPr>
        <p:blipFill rotWithShape="1">
          <a:blip r:embed="rId3"/>
          <a:srcRect l="33999" r="6418"/>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99644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0" name="Rectangle 39">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1401E1D-DB14-C854-90D6-587A669A077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3422" b="3422"/>
          <a:stretch/>
        </p:blipFill>
        <p:spPr>
          <a:xfrm>
            <a:off x="2187266" y="643467"/>
            <a:ext cx="7817467" cy="5571066"/>
          </a:xfrm>
          <a:prstGeom prst="rect">
            <a:avLst/>
          </a:prstGeom>
        </p:spPr>
      </p:pic>
    </p:spTree>
    <p:extLst>
      <p:ext uri="{BB962C8B-B14F-4D97-AF65-F5344CB8AC3E}">
        <p14:creationId xmlns:p14="http://schemas.microsoft.com/office/powerpoint/2010/main" val="335367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0" name="Rectangle 39">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1401E1D-DB14-C854-90D6-587A669A077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336" r="336"/>
          <a:stretch/>
        </p:blipFill>
        <p:spPr>
          <a:xfrm>
            <a:off x="2185308" y="643467"/>
            <a:ext cx="7821383" cy="5571066"/>
          </a:xfrm>
          <a:prstGeom prst="rect">
            <a:avLst/>
          </a:prstGeom>
        </p:spPr>
      </p:pic>
    </p:spTree>
    <p:extLst>
      <p:ext uri="{BB962C8B-B14F-4D97-AF65-F5344CB8AC3E}">
        <p14:creationId xmlns:p14="http://schemas.microsoft.com/office/powerpoint/2010/main" val="218917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10">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2"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5"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9315DDDD-13CA-74C7-3474-2435ADF042ED}"/>
              </a:ext>
            </a:extLst>
          </p:cNvPr>
          <p:cNvSpPr>
            <a:spLocks noGrp="1"/>
          </p:cNvSpPr>
          <p:nvPr>
            <p:ph type="title"/>
          </p:nvPr>
        </p:nvSpPr>
        <p:spPr>
          <a:xfrm>
            <a:off x="1018191" y="685800"/>
            <a:ext cx="7411825" cy="1752599"/>
          </a:xfrm>
        </p:spPr>
        <p:txBody>
          <a:bodyPr>
            <a:normAutofit/>
          </a:bodyPr>
          <a:lstStyle/>
          <a:p>
            <a:pPr algn="l"/>
            <a:r>
              <a:rPr lang="en-ZA" dirty="0"/>
              <a:t>10. Requirements</a:t>
            </a:r>
          </a:p>
        </p:txBody>
      </p:sp>
      <p:sp>
        <p:nvSpPr>
          <p:cNvPr id="4" name="Text Placeholder 3">
            <a:extLst>
              <a:ext uri="{FF2B5EF4-FFF2-40B4-BE49-F238E27FC236}">
                <a16:creationId xmlns:a16="http://schemas.microsoft.com/office/drawing/2014/main" id="{15C4C63C-F931-A626-7DED-A13BF41276CF}"/>
              </a:ext>
            </a:extLst>
          </p:cNvPr>
          <p:cNvSpPr>
            <a:spLocks noGrp="1"/>
          </p:cNvSpPr>
          <p:nvPr>
            <p:ph idx="1"/>
          </p:nvPr>
        </p:nvSpPr>
        <p:spPr>
          <a:xfrm>
            <a:off x="1018190" y="2666999"/>
            <a:ext cx="7243603" cy="2719193"/>
          </a:xfrm>
        </p:spPr>
        <p:txBody>
          <a:bodyPr anchor="t">
            <a:normAutofit/>
          </a:bodyPr>
          <a:lstStyle/>
          <a:p>
            <a:pPr marL="514350" indent="-514350">
              <a:buFont typeface="+mj-lt"/>
              <a:buAutoNum type="arabicPeriod"/>
            </a:pPr>
            <a:r>
              <a:rPr lang="en-ZA" sz="1800" dirty="0"/>
              <a:t>Software Requirements</a:t>
            </a:r>
          </a:p>
          <a:p>
            <a:pPr marL="514350" indent="-514350">
              <a:buFont typeface="+mj-lt"/>
              <a:buAutoNum type="arabicPeriod"/>
            </a:pPr>
            <a:r>
              <a:rPr lang="en-ZA" sz="1800" dirty="0"/>
              <a:t>2. Hardware Components</a:t>
            </a:r>
          </a:p>
          <a:p>
            <a:pPr marL="514350" indent="-514350">
              <a:buFont typeface="+mj-lt"/>
              <a:buAutoNum type="arabicPeriod"/>
            </a:pPr>
            <a:endParaRPr lang="en-ZA" sz="1800" dirty="0"/>
          </a:p>
        </p:txBody>
      </p:sp>
    </p:spTree>
    <p:extLst>
      <p:ext uri="{BB962C8B-B14F-4D97-AF65-F5344CB8AC3E}">
        <p14:creationId xmlns:p14="http://schemas.microsoft.com/office/powerpoint/2010/main" val="350495540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9" name="Rectangle 1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31" name="Group 16">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8"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 name="Title 6">
            <a:extLst>
              <a:ext uri="{FF2B5EF4-FFF2-40B4-BE49-F238E27FC236}">
                <a16:creationId xmlns:a16="http://schemas.microsoft.com/office/drawing/2014/main" id="{C682F814-7E7F-9F26-74CF-56765C441478}"/>
              </a:ext>
            </a:extLst>
          </p:cNvPr>
          <p:cNvSpPr>
            <a:spLocks noGrp="1"/>
          </p:cNvSpPr>
          <p:nvPr>
            <p:ph type="title"/>
          </p:nvPr>
        </p:nvSpPr>
        <p:spPr>
          <a:xfrm>
            <a:off x="412025" y="1072609"/>
            <a:ext cx="3041557" cy="4522647"/>
          </a:xfrm>
          <a:effectLst/>
        </p:spPr>
        <p:txBody>
          <a:bodyPr anchor="ctr">
            <a:normAutofit/>
          </a:bodyPr>
          <a:lstStyle/>
          <a:p>
            <a:pPr algn="l"/>
            <a:r>
              <a:rPr lang="en-ZA" sz="3200" dirty="0"/>
              <a:t>10.1. Software Requirements</a:t>
            </a:r>
          </a:p>
        </p:txBody>
      </p:sp>
      <p:sp>
        <p:nvSpPr>
          <p:cNvPr id="8" name="Content Placeholder 7">
            <a:extLst>
              <a:ext uri="{FF2B5EF4-FFF2-40B4-BE49-F238E27FC236}">
                <a16:creationId xmlns:a16="http://schemas.microsoft.com/office/drawing/2014/main" id="{29AD59E9-D8A2-DC5F-4DA9-9F01674726F6}"/>
              </a:ext>
            </a:extLst>
          </p:cNvPr>
          <p:cNvSpPr>
            <a:spLocks noGrp="1"/>
          </p:cNvSpPr>
          <p:nvPr>
            <p:ph idx="1"/>
          </p:nvPr>
        </p:nvSpPr>
        <p:spPr>
          <a:xfrm>
            <a:off x="4873339" y="1"/>
            <a:ext cx="7315485" cy="6724356"/>
          </a:xfrm>
        </p:spPr>
        <p:txBody>
          <a:bodyPr anchor="ctr">
            <a:normAutofit/>
          </a:bodyPr>
          <a:lstStyle/>
          <a:p>
            <a:pPr marL="457200" indent="-457200">
              <a:lnSpc>
                <a:spcPct val="90000"/>
              </a:lnSpc>
              <a:buFont typeface="+mj-lt"/>
              <a:buAutoNum type="arabicPeriod"/>
            </a:pPr>
            <a:r>
              <a:rPr lang="en-ZA" sz="1800" b="1" i="0" dirty="0">
                <a:solidFill>
                  <a:schemeClr val="bg1"/>
                </a:solidFill>
                <a:effectLst/>
                <a:latin typeface="var(--h3_typography-font-family)"/>
              </a:rPr>
              <a:t>Flexible Internet connection</a:t>
            </a:r>
            <a:endParaRPr lang="en-ZA" sz="1800" b="1" dirty="0">
              <a:solidFill>
                <a:schemeClr val="bg1"/>
              </a:solidFill>
            </a:endParaRPr>
          </a:p>
          <a:p>
            <a:pPr marL="457200" lvl="1" indent="0">
              <a:lnSpc>
                <a:spcPct val="90000"/>
              </a:lnSpc>
              <a:buNone/>
            </a:pPr>
            <a:r>
              <a:rPr lang="en-ZA" sz="1200" b="0" i="0" dirty="0">
                <a:solidFill>
                  <a:schemeClr val="bg1"/>
                </a:solidFill>
                <a:effectLst/>
              </a:rPr>
              <a:t>The chatbot need to access a real time database for storing fetching and verification of data so it requires good to strong internet connec</a:t>
            </a:r>
            <a:r>
              <a:rPr lang="en-ZA" sz="1200" dirty="0">
                <a:solidFill>
                  <a:schemeClr val="bg1"/>
                </a:solidFill>
              </a:rPr>
              <a:t>tion. The chatbot requires to check user input to understand the intent of the data and send back the most probable answer to the user input.</a:t>
            </a:r>
            <a:endParaRPr lang="en-ZA" sz="1200" b="0" i="0" dirty="0">
              <a:solidFill>
                <a:schemeClr val="bg1"/>
              </a:solidFill>
              <a:effectLst/>
            </a:endParaRPr>
          </a:p>
          <a:p>
            <a:pPr marL="457200" indent="-457200">
              <a:lnSpc>
                <a:spcPct val="90000"/>
              </a:lnSpc>
              <a:buFont typeface="+mj-lt"/>
              <a:buAutoNum type="arabicPeriod"/>
            </a:pPr>
            <a:r>
              <a:rPr lang="en-ZA" sz="1600" b="1" i="0" dirty="0">
                <a:solidFill>
                  <a:schemeClr val="bg1"/>
                </a:solidFill>
                <a:effectLst/>
                <a:latin typeface="var(--h3_typography-font-family)"/>
              </a:rPr>
              <a:t>Multi-platform capability</a:t>
            </a:r>
          </a:p>
          <a:p>
            <a:pPr marL="457200" lvl="1" indent="0">
              <a:lnSpc>
                <a:spcPct val="90000"/>
              </a:lnSpc>
              <a:buNone/>
            </a:pPr>
            <a:r>
              <a:rPr lang="en-ZA" sz="1400" b="0" i="0" dirty="0">
                <a:solidFill>
                  <a:schemeClr val="bg1"/>
                </a:solidFill>
                <a:effectLst/>
              </a:rPr>
              <a:t>chatbot communicates seamle</a:t>
            </a:r>
            <a:r>
              <a:rPr lang="en-ZA" sz="1200" b="0" i="0" dirty="0">
                <a:solidFill>
                  <a:schemeClr val="bg1"/>
                </a:solidFill>
                <a:effectLst/>
              </a:rPr>
              <a:t>ssly across multiple channels such as websites, apps, messenger, phone systems. For a seamless experience, it is also useful if data and context can be stored over several channels. If a customer shares his order, email address or other information with the bot, it can use this input for further actions on other channels. Moreover, it should be possible to pass on all to a live agent if necessary.</a:t>
            </a:r>
            <a:endParaRPr lang="en-ZA" sz="1100" b="0" i="0" dirty="0">
              <a:solidFill>
                <a:schemeClr val="bg1"/>
              </a:solidFill>
              <a:effectLst/>
            </a:endParaRPr>
          </a:p>
          <a:p>
            <a:pPr marL="457200" indent="-457200">
              <a:lnSpc>
                <a:spcPct val="90000"/>
              </a:lnSpc>
              <a:buFont typeface="+mj-lt"/>
              <a:buAutoNum type="arabicPeriod"/>
            </a:pPr>
            <a:r>
              <a:rPr lang="en-ZA" sz="1600" b="1" i="0" dirty="0">
                <a:solidFill>
                  <a:schemeClr val="bg1"/>
                </a:solidFill>
                <a:effectLst/>
                <a:latin typeface="var(--h3_typography-font-family)"/>
              </a:rPr>
              <a:t>Easy handling </a:t>
            </a:r>
            <a:endParaRPr lang="en-ZA" sz="1600" b="1" dirty="0">
              <a:solidFill>
                <a:schemeClr val="bg1"/>
              </a:solidFill>
              <a:latin typeface="var(--h3_typography-font-family)"/>
            </a:endParaRPr>
          </a:p>
          <a:p>
            <a:pPr marL="457200" lvl="1" indent="0">
              <a:lnSpc>
                <a:spcPct val="90000"/>
              </a:lnSpc>
              <a:buNone/>
            </a:pPr>
            <a:r>
              <a:rPr lang="en-ZA" sz="1200" b="0" i="0" dirty="0">
                <a:solidFill>
                  <a:schemeClr val="bg1"/>
                </a:solidFill>
                <a:effectLst/>
              </a:rPr>
              <a:t>In addition, the chatbot software has to be able to handle the huge amount of data without any problems. It has to be possible to edit corporate identity settings, change and add content quickly, send notifications to employees and have a clear and structured overview of conversations. Well-designed user interfaces and experiences (UI / UX), both on the company and customer side, are essential.</a:t>
            </a:r>
            <a:endParaRPr lang="en-ZA" sz="1100" b="0" i="0" dirty="0">
              <a:solidFill>
                <a:schemeClr val="bg1"/>
              </a:solidFill>
              <a:effectLst/>
            </a:endParaRPr>
          </a:p>
          <a:p>
            <a:pPr marL="457200" indent="-457200">
              <a:lnSpc>
                <a:spcPct val="90000"/>
              </a:lnSpc>
              <a:buFont typeface="+mj-lt"/>
              <a:buAutoNum type="arabicPeriod"/>
            </a:pPr>
            <a:r>
              <a:rPr lang="en-ZA" sz="1600" b="1" i="0" dirty="0">
                <a:solidFill>
                  <a:schemeClr val="bg1"/>
                </a:solidFill>
                <a:effectLst/>
                <a:latin typeface="var(--h3_typography-font-family)"/>
              </a:rPr>
              <a:t>Ongoing optimization</a:t>
            </a:r>
          </a:p>
          <a:p>
            <a:pPr marL="457200" lvl="1" indent="0">
              <a:lnSpc>
                <a:spcPct val="90000"/>
              </a:lnSpc>
              <a:buNone/>
            </a:pPr>
            <a:r>
              <a:rPr lang="en-ZA" sz="1200" b="0" i="0" dirty="0">
                <a:solidFill>
                  <a:schemeClr val="bg1"/>
                </a:solidFill>
                <a:effectLst/>
              </a:rPr>
              <a:t>Every single customer interaction represents a way of learning for artificial intelligence (AI). The more often a chatbot is used, </a:t>
            </a:r>
            <a:r>
              <a:rPr lang="en-ZA" sz="1200" i="0" dirty="0">
                <a:solidFill>
                  <a:schemeClr val="bg1"/>
                </a:solidFill>
                <a:effectLst/>
              </a:rPr>
              <a:t>the better it gets </a:t>
            </a:r>
            <a:r>
              <a:rPr lang="en-ZA" sz="1200" b="0" i="0" dirty="0">
                <a:solidFill>
                  <a:schemeClr val="bg1"/>
                </a:solidFill>
                <a:effectLst/>
              </a:rPr>
              <a:t>because it can access more and more data with continuous use. Therefore, a chatbot software should continuously expand its own knowledge base by analysing conversations.</a:t>
            </a:r>
          </a:p>
          <a:p>
            <a:pPr marL="457200" indent="-457200">
              <a:lnSpc>
                <a:spcPct val="90000"/>
              </a:lnSpc>
              <a:buFont typeface="+mj-lt"/>
              <a:buAutoNum type="arabicPeriod"/>
            </a:pPr>
            <a:r>
              <a:rPr lang="en-ZA" sz="1600" b="1" i="0" dirty="0">
                <a:solidFill>
                  <a:schemeClr val="bg1"/>
                </a:solidFill>
                <a:effectLst/>
                <a:latin typeface="var(--h3_typography-font-family)"/>
              </a:rPr>
              <a:t>Analytics &amp; reporting</a:t>
            </a:r>
          </a:p>
          <a:p>
            <a:pPr marL="457200" lvl="1" indent="0">
              <a:lnSpc>
                <a:spcPct val="90000"/>
              </a:lnSpc>
              <a:buNone/>
            </a:pPr>
            <a:r>
              <a:rPr lang="en-ZA" sz="1200" b="0" i="0" dirty="0">
                <a:solidFill>
                  <a:schemeClr val="bg1"/>
                </a:solidFill>
                <a:effectLst/>
              </a:rPr>
              <a:t>An outstanding chatbot is an excellent source of data and customer information. However, if you cannot extract it and use it to increase your knowledge, it will be of little use.</a:t>
            </a:r>
          </a:p>
          <a:p>
            <a:pPr marL="457200" lvl="1" indent="0">
              <a:lnSpc>
                <a:spcPct val="90000"/>
              </a:lnSpc>
              <a:buNone/>
            </a:pPr>
            <a:r>
              <a:rPr lang="en-ZA" sz="1200" b="1" i="0" dirty="0">
                <a:solidFill>
                  <a:schemeClr val="bg1"/>
                </a:solidFill>
                <a:effectLst/>
              </a:rPr>
              <a:t>(Stephanie, July 30th, 2020)</a:t>
            </a:r>
          </a:p>
        </p:txBody>
      </p:sp>
    </p:spTree>
    <p:extLst>
      <p:ext uri="{BB962C8B-B14F-4D97-AF65-F5344CB8AC3E}">
        <p14:creationId xmlns:p14="http://schemas.microsoft.com/office/powerpoint/2010/main" val="219084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2B7F-D7C7-FC45-5090-40B2B1746300}"/>
              </a:ext>
            </a:extLst>
          </p:cNvPr>
          <p:cNvSpPr>
            <a:spLocks noGrp="1"/>
          </p:cNvSpPr>
          <p:nvPr>
            <p:ph type="title"/>
          </p:nvPr>
        </p:nvSpPr>
        <p:spPr>
          <a:xfrm>
            <a:off x="0" y="109025"/>
            <a:ext cx="5033433" cy="1371600"/>
          </a:xfrm>
        </p:spPr>
        <p:txBody>
          <a:bodyPr>
            <a:normAutofit/>
          </a:bodyPr>
          <a:lstStyle/>
          <a:p>
            <a:r>
              <a:rPr lang="en-ZA"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 Introduction</a:t>
            </a:r>
          </a:p>
        </p:txBody>
      </p:sp>
      <p:sp>
        <p:nvSpPr>
          <p:cNvPr id="4" name="Content Placeholder 3">
            <a:extLst>
              <a:ext uri="{FF2B5EF4-FFF2-40B4-BE49-F238E27FC236}">
                <a16:creationId xmlns:a16="http://schemas.microsoft.com/office/drawing/2014/main" id="{B17FD51F-CD32-77FC-6EC2-A43B20F106B4}"/>
              </a:ext>
            </a:extLst>
          </p:cNvPr>
          <p:cNvSpPr>
            <a:spLocks noGrp="1"/>
          </p:cNvSpPr>
          <p:nvPr>
            <p:ph idx="1"/>
          </p:nvPr>
        </p:nvSpPr>
        <p:spPr>
          <a:xfrm>
            <a:off x="5262032" y="109025"/>
            <a:ext cx="6929967" cy="6748975"/>
          </a:xfrm>
        </p:spPr>
        <p:txBody>
          <a:bodyPr/>
          <a:lstStyle/>
          <a:p>
            <a:r>
              <a:rPr lang="en-ZA" sz="1800" dirty="0">
                <a:effectLst/>
                <a:latin typeface="Calibri" panose="020F0502020204030204" pitchFamily="34" charset="0"/>
                <a:ea typeface="Calibri" panose="020F0502020204030204" pitchFamily="34" charset="0"/>
                <a:cs typeface="Times New Roman" panose="02020603050405020304" pitchFamily="18" charset="0"/>
              </a:rPr>
              <a:t>It is quite apparent that as time changes health is imperative in our daily lives. We’ve had a pandemic that has shown us that health is our greatest gift and should be treasured. Seeing a doctor is a must, but you ought to make an appointment to see that doctor.</a:t>
            </a:r>
          </a:p>
          <a:p>
            <a:pPr marL="457200">
              <a:lnSpc>
                <a:spcPct val="107000"/>
              </a:lnSpc>
            </a:pPr>
            <a:r>
              <a:rPr lang="en-ZA" sz="1800" dirty="0">
                <a:effectLst/>
                <a:latin typeface="Calibri" panose="020F0502020204030204" pitchFamily="34" charset="0"/>
                <a:ea typeface="Calibri" panose="020F0502020204030204" pitchFamily="34" charset="0"/>
                <a:cs typeface="Times New Roman" panose="02020603050405020304" pitchFamily="18" charset="0"/>
              </a:rPr>
              <a:t>When patients are too busy, the last thing they want to do is pay a visit to the doctor’s clinic in person, to queue in a long line and make an appointment.</a:t>
            </a:r>
          </a:p>
          <a:p>
            <a:pPr marL="457200">
              <a:lnSpc>
                <a:spcPct val="107000"/>
              </a:lnSpc>
              <a:spcAft>
                <a:spcPts val="800"/>
              </a:spcAft>
            </a:pPr>
            <a:r>
              <a:rPr lang="en-ZA" sz="1800" dirty="0">
                <a:effectLst/>
                <a:latin typeface="Calibri" panose="020F0502020204030204" pitchFamily="34" charset="0"/>
                <a:ea typeface="Calibri" panose="020F0502020204030204" pitchFamily="34" charset="0"/>
                <a:cs typeface="Times New Roman" panose="02020603050405020304" pitchFamily="18" charset="0"/>
              </a:rPr>
              <a:t> Hence it is important to work alongside an Appointment Chatbot, that will help eliminate all these discomforts of visiting a doctor or waiting in line to make an appointment. </a:t>
            </a:r>
          </a:p>
          <a:p>
            <a:r>
              <a:rPr lang="en-ZA" sz="1800" dirty="0">
                <a:effectLst/>
                <a:latin typeface="Calibri" panose="020F0502020204030204" pitchFamily="34" charset="0"/>
                <a:ea typeface="Calibri" panose="020F0502020204030204" pitchFamily="34" charset="0"/>
                <a:cs typeface="Times New Roman" panose="02020603050405020304" pitchFamily="18" charset="0"/>
              </a:rPr>
              <a:t>This system provides an easier way for rescheduling, cancellation and booking an appointment. And relieves workers of tedious tasks and help the company with utilizing its workers in an effective way.</a:t>
            </a:r>
          </a:p>
          <a:p>
            <a:r>
              <a:rPr lang="en-Z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chatbot</a:t>
            </a:r>
            <a:r>
              <a:rPr lang="en-ZA" sz="1800" dirty="0">
                <a:effectLst/>
                <a:latin typeface="Calibri" panose="020F0502020204030204" pitchFamily="34" charset="0"/>
                <a:ea typeface="Calibri" panose="020F0502020204030204" pitchFamily="34" charset="0"/>
                <a:cs typeface="Calibri" panose="020F0502020204030204" pitchFamily="34" charset="0"/>
              </a:rPr>
              <a:t> </a:t>
            </a:r>
            <a:r>
              <a:rPr lang="en-Z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software that is designed to interact like a human. Whenever a visitor visits your website. </a:t>
            </a:r>
            <a:r>
              <a:rPr lang="en-Z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(Jake Frankenfiel, 2022)</a:t>
            </a:r>
            <a:endParaRPr lang="en-ZA"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
        <p:nvSpPr>
          <p:cNvPr id="5" name="Text Placeholder 4">
            <a:extLst>
              <a:ext uri="{FF2B5EF4-FFF2-40B4-BE49-F238E27FC236}">
                <a16:creationId xmlns:a16="http://schemas.microsoft.com/office/drawing/2014/main" id="{A176431A-34A9-0BDC-4E2B-3D33E36F2A3C}"/>
              </a:ext>
            </a:extLst>
          </p:cNvPr>
          <p:cNvSpPr>
            <a:spLocks noGrp="1"/>
          </p:cNvSpPr>
          <p:nvPr>
            <p:ph type="body" sz="half" idx="2"/>
          </p:nvPr>
        </p:nvSpPr>
        <p:spPr>
          <a:xfrm>
            <a:off x="0" y="1776047"/>
            <a:ext cx="3549121" cy="1828800"/>
          </a:xfrm>
        </p:spPr>
        <p:txBody>
          <a:bodyPr/>
          <a:lstStyle/>
          <a:p>
            <a:endParaRPr lang="en-ZA" dirty="0"/>
          </a:p>
        </p:txBody>
      </p:sp>
      <p:pic>
        <p:nvPicPr>
          <p:cNvPr id="9" name="Picture 8">
            <a:extLst>
              <a:ext uri="{FF2B5EF4-FFF2-40B4-BE49-F238E27FC236}">
                <a16:creationId xmlns:a16="http://schemas.microsoft.com/office/drawing/2014/main" id="{07DABA93-A8E4-74B2-7FB2-3E2D0D2F9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625"/>
            <a:ext cx="5262032" cy="3865098"/>
          </a:xfrm>
          <a:prstGeom prst="rect">
            <a:avLst/>
          </a:prstGeom>
        </p:spPr>
      </p:pic>
    </p:spTree>
    <p:extLst>
      <p:ext uri="{BB962C8B-B14F-4D97-AF65-F5344CB8AC3E}">
        <p14:creationId xmlns:p14="http://schemas.microsoft.com/office/powerpoint/2010/main" val="1352684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962A7FF-3A56-436D-924F-C0549C80345F}"/>
              </a:ext>
            </a:extLst>
          </p:cNvPr>
          <p:cNvSpPr>
            <a:spLocks noGrp="1"/>
          </p:cNvSpPr>
          <p:nvPr>
            <p:ph type="title"/>
          </p:nvPr>
        </p:nvSpPr>
        <p:spPr>
          <a:xfrm>
            <a:off x="496112" y="685801"/>
            <a:ext cx="2743200" cy="5105400"/>
          </a:xfrm>
        </p:spPr>
        <p:txBody>
          <a:bodyPr>
            <a:normAutofit/>
          </a:bodyPr>
          <a:lstStyle/>
          <a:p>
            <a:pPr algn="l"/>
            <a:r>
              <a:rPr lang="en-ZA" sz="3200" dirty="0">
                <a:solidFill>
                  <a:srgbClr val="FFFFFF"/>
                </a:solidFill>
              </a:rPr>
              <a:t>10.1.1. Functional Requirements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9" name="Content Placeholder 2">
            <a:extLst>
              <a:ext uri="{FF2B5EF4-FFF2-40B4-BE49-F238E27FC236}">
                <a16:creationId xmlns:a16="http://schemas.microsoft.com/office/drawing/2014/main" id="{0840A907-329C-70AB-2634-E7F886A858DD}"/>
              </a:ext>
            </a:extLst>
          </p:cNvPr>
          <p:cNvSpPr>
            <a:spLocks noGrp="1"/>
          </p:cNvSpPr>
          <p:nvPr>
            <p:ph idx="1"/>
          </p:nvPr>
        </p:nvSpPr>
        <p:spPr>
          <a:xfrm>
            <a:off x="4248443" y="0"/>
            <a:ext cx="7943557" cy="6654017"/>
          </a:xfrm>
        </p:spPr>
        <p:txBody>
          <a:bodyPr>
            <a:normAutofit/>
          </a:bodyPr>
          <a:lstStyle/>
          <a:p>
            <a:pPr marL="914400" lvl="1" indent="-457200">
              <a:lnSpc>
                <a:spcPct val="150000"/>
              </a:lnSpc>
              <a:buFont typeface="+mj-lt"/>
              <a:buAutoNum type="arabicPeriod"/>
            </a:pPr>
            <a:r>
              <a:rPr lang="en-ZA" sz="1700" dirty="0"/>
              <a:t>Understand queries</a:t>
            </a:r>
          </a:p>
          <a:p>
            <a:pPr marL="1257300" lvl="3" indent="0">
              <a:lnSpc>
                <a:spcPct val="150000"/>
              </a:lnSpc>
              <a:buNone/>
            </a:pPr>
            <a:r>
              <a:rPr lang="en-ZA" sz="1700" dirty="0"/>
              <a:t> Comprehend and understand the query users have, to be able to respond to a query.</a:t>
            </a:r>
          </a:p>
          <a:p>
            <a:pPr marL="914400" lvl="1" indent="-457200">
              <a:lnSpc>
                <a:spcPct val="150000"/>
              </a:lnSpc>
              <a:buFont typeface="+mj-lt"/>
              <a:buAutoNum type="arabicPeriod"/>
            </a:pPr>
            <a:r>
              <a:rPr lang="en-ZA" sz="1700" dirty="0"/>
              <a:t>Fetching relevant information </a:t>
            </a:r>
          </a:p>
          <a:p>
            <a:pPr marL="1257300" lvl="3" indent="0">
              <a:lnSpc>
                <a:spcPct val="150000"/>
              </a:lnSpc>
              <a:buNone/>
            </a:pPr>
            <a:r>
              <a:rPr lang="en-ZA" sz="1700" b="0" i="0" dirty="0">
                <a:effectLst/>
              </a:rPr>
              <a:t>based on the  user queries to respond accurately and personalised responses</a:t>
            </a:r>
          </a:p>
          <a:p>
            <a:pPr marL="914400" lvl="1" indent="-457200">
              <a:lnSpc>
                <a:spcPct val="150000"/>
              </a:lnSpc>
              <a:buFont typeface="+mj-lt"/>
              <a:buAutoNum type="arabicPeriod"/>
            </a:pPr>
            <a:r>
              <a:rPr lang="en-ZA" sz="1700" dirty="0"/>
              <a:t>Provide Fast feedback </a:t>
            </a:r>
          </a:p>
          <a:p>
            <a:pPr marL="1257300" lvl="3" indent="0">
              <a:lnSpc>
                <a:spcPct val="150000"/>
              </a:lnSpc>
              <a:buNone/>
            </a:pPr>
            <a:r>
              <a:rPr lang="en-ZA" sz="1700" dirty="0"/>
              <a:t>Essentially a chatbot is close simulation of a conversation therefore a quick response is needed and even if the is no response to give a reminder or a response of the on going conversation is required.</a:t>
            </a:r>
          </a:p>
          <a:p>
            <a:pPr marL="914400" lvl="1" indent="-457200">
              <a:lnSpc>
                <a:spcPct val="150000"/>
              </a:lnSpc>
              <a:buFont typeface="+mj-lt"/>
              <a:buAutoNum type="arabicPeriod"/>
            </a:pPr>
            <a:r>
              <a:rPr lang="en-ZA" sz="1700" dirty="0"/>
              <a:t>Providing essential or additional medical information</a:t>
            </a:r>
          </a:p>
          <a:p>
            <a:pPr marL="914400" lvl="1" indent="-457200">
              <a:lnSpc>
                <a:spcPct val="150000"/>
              </a:lnSpc>
              <a:buFont typeface="+mj-lt"/>
              <a:buAutoNum type="arabicPeriod"/>
            </a:pPr>
            <a:r>
              <a:rPr lang="en-ZA" sz="1700" b="0" i="0" dirty="0">
                <a:effectLst/>
              </a:rPr>
              <a:t>Availability - The system is available all the time. </a:t>
            </a:r>
          </a:p>
          <a:p>
            <a:pPr marL="914400" lvl="1" indent="-457200">
              <a:lnSpc>
                <a:spcPct val="150000"/>
              </a:lnSpc>
              <a:buFont typeface="+mj-lt"/>
              <a:buAutoNum type="arabicPeriod"/>
            </a:pPr>
            <a:r>
              <a:rPr lang="en-ZA" sz="1700" b="0" i="0" dirty="0">
                <a:effectLst/>
              </a:rPr>
              <a:t>Adding Patients and doctors</a:t>
            </a:r>
            <a:endParaRPr lang="en-ZA" sz="1700" dirty="0"/>
          </a:p>
          <a:p>
            <a:pPr marL="914400" lvl="1" indent="-457200">
              <a:lnSpc>
                <a:spcPct val="90000"/>
              </a:lnSpc>
              <a:buFont typeface="+mj-lt"/>
              <a:buAutoNum type="arabicPeriod"/>
            </a:pPr>
            <a:r>
              <a:rPr lang="en-ZA" sz="1400" dirty="0"/>
              <a:t>(Sanjana, 2019)</a:t>
            </a:r>
          </a:p>
        </p:txBody>
      </p:sp>
    </p:spTree>
    <p:extLst>
      <p:ext uri="{BB962C8B-B14F-4D97-AF65-F5344CB8AC3E}">
        <p14:creationId xmlns:p14="http://schemas.microsoft.com/office/powerpoint/2010/main" val="11913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11E2-FC74-5649-F0DB-413E3332C401}"/>
              </a:ext>
            </a:extLst>
          </p:cNvPr>
          <p:cNvSpPr>
            <a:spLocks noGrp="1"/>
          </p:cNvSpPr>
          <p:nvPr>
            <p:ph type="title"/>
          </p:nvPr>
        </p:nvSpPr>
        <p:spPr/>
        <p:txBody>
          <a:bodyPr/>
          <a:lstStyle/>
          <a:p>
            <a:r>
              <a:rPr lang="en-ZA" dirty="0"/>
              <a:t>10.1.2. Non Functional Requirements</a:t>
            </a:r>
          </a:p>
        </p:txBody>
      </p:sp>
      <p:graphicFrame>
        <p:nvGraphicFramePr>
          <p:cNvPr id="5" name="Content Placeholder 2">
            <a:extLst>
              <a:ext uri="{FF2B5EF4-FFF2-40B4-BE49-F238E27FC236}">
                <a16:creationId xmlns:a16="http://schemas.microsoft.com/office/drawing/2014/main" id="{79363A2B-05F2-6FD1-4B65-144E0A91A4EB}"/>
              </a:ext>
            </a:extLst>
          </p:cNvPr>
          <p:cNvGraphicFramePr>
            <a:graphicFrameLocks noGrp="1"/>
          </p:cNvGraphicFramePr>
          <p:nvPr>
            <p:ph idx="1"/>
            <p:extLst>
              <p:ext uri="{D42A27DB-BD31-4B8C-83A1-F6EECF244321}">
                <p14:modId xmlns:p14="http://schemas.microsoft.com/office/powerpoint/2010/main" val="1043050401"/>
              </p:ext>
            </p:extLst>
          </p:nvPr>
        </p:nvGraphicFramePr>
        <p:xfrm>
          <a:off x="1214849" y="2082019"/>
          <a:ext cx="10557635" cy="429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88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38BD54-B98F-64FB-4B72-E72E51B442D6}"/>
              </a:ext>
            </a:extLst>
          </p:cNvPr>
          <p:cNvSpPr>
            <a:spLocks noGrp="1"/>
          </p:cNvSpPr>
          <p:nvPr>
            <p:ph type="title"/>
          </p:nvPr>
        </p:nvSpPr>
        <p:spPr/>
        <p:txBody>
          <a:bodyPr/>
          <a:lstStyle/>
          <a:p>
            <a:r>
              <a:rPr lang="en-ZA" dirty="0"/>
              <a:t>10.2. Hardware Components</a:t>
            </a:r>
          </a:p>
        </p:txBody>
      </p:sp>
      <p:sp>
        <p:nvSpPr>
          <p:cNvPr id="8" name="Content Placeholder 7">
            <a:extLst>
              <a:ext uri="{FF2B5EF4-FFF2-40B4-BE49-F238E27FC236}">
                <a16:creationId xmlns:a16="http://schemas.microsoft.com/office/drawing/2014/main" id="{8DEDBC54-073E-7C52-36D3-714D15BECB98}"/>
              </a:ext>
            </a:extLst>
          </p:cNvPr>
          <p:cNvSpPr>
            <a:spLocks noGrp="1"/>
          </p:cNvSpPr>
          <p:nvPr>
            <p:ph idx="1"/>
          </p:nvPr>
        </p:nvSpPr>
        <p:spPr/>
        <p:txBody>
          <a:bodyPr>
            <a:normAutofit fontScale="92500" lnSpcReduction="20000"/>
          </a:bodyPr>
          <a:lstStyle/>
          <a:p>
            <a:r>
              <a:rPr lang="en-ZA" dirty="0"/>
              <a:t>With technology advancing at a rapid rate on a daily bases the use of technology has evolved from a want to need in todays age, medical chatbot is still one of the simplest software to use online. A client with:</a:t>
            </a:r>
          </a:p>
          <a:p>
            <a:pPr marL="1257300" lvl="2" indent="-342900">
              <a:buFont typeface="+mj-lt"/>
              <a:buAutoNum type="arabicPeriod"/>
            </a:pPr>
            <a:r>
              <a:rPr lang="en-ZA" dirty="0"/>
              <a:t>Internet Accessible Device -  Anybody who has a device that can access good internet connection can access and use this chatbot feely and quickly</a:t>
            </a:r>
          </a:p>
          <a:p>
            <a:pPr marL="1257300" lvl="2" indent="-342900">
              <a:buFont typeface="+mj-lt"/>
              <a:buAutoNum type="arabicPeriod"/>
            </a:pPr>
            <a:r>
              <a:rPr lang="en-ZA" dirty="0"/>
              <a:t>Modern Graphic Accessibility - Any device that can view graphics  properly can use this medical chatbot </a:t>
            </a:r>
          </a:p>
          <a:p>
            <a:r>
              <a:rPr lang="en-ZA" dirty="0"/>
              <a:t>While creating a chatbot requires extensive knowledge of programming languages(python)  and the use of Morden IDE’s, a device,  and a device that can use a IDE, will be able to create a working chatbot. </a:t>
            </a:r>
          </a:p>
        </p:txBody>
      </p:sp>
    </p:spTree>
    <p:extLst>
      <p:ext uri="{BB962C8B-B14F-4D97-AF65-F5344CB8AC3E}">
        <p14:creationId xmlns:p14="http://schemas.microsoft.com/office/powerpoint/2010/main" val="3345470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robot with a face">
            <a:extLst>
              <a:ext uri="{FF2B5EF4-FFF2-40B4-BE49-F238E27FC236}">
                <a16:creationId xmlns:a16="http://schemas.microsoft.com/office/drawing/2014/main" id="{35D519D8-E0DD-0E82-E91B-CB534C3A413C}"/>
              </a:ext>
            </a:extLst>
          </p:cNvPr>
          <p:cNvPicPr>
            <a:picLocks noChangeAspect="1"/>
          </p:cNvPicPr>
          <p:nvPr/>
        </p:nvPicPr>
        <p:blipFill rotWithShape="1">
          <a:blip r:embed="rId3"/>
          <a:srcRect l="44394" r="1518"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BEA01DA-6CD5-2989-0996-5041A1279E27}"/>
              </a:ext>
            </a:extLst>
          </p:cNvPr>
          <p:cNvSpPr>
            <a:spLocks noGrp="1"/>
          </p:cNvSpPr>
          <p:nvPr>
            <p:ph type="title"/>
          </p:nvPr>
        </p:nvSpPr>
        <p:spPr>
          <a:xfrm>
            <a:off x="972080" y="685800"/>
            <a:ext cx="5260680" cy="1752599"/>
          </a:xfrm>
        </p:spPr>
        <p:txBody>
          <a:bodyPr>
            <a:normAutofit/>
          </a:bodyPr>
          <a:lstStyle/>
          <a:p>
            <a:r>
              <a:rPr lang="en-ZA" i="1" dirty="0"/>
              <a:t>11. Advantages</a:t>
            </a:r>
            <a:br>
              <a:rPr lang="en-ZA" dirty="0"/>
            </a:br>
            <a:endParaRPr lang="en-ZA" dirty="0"/>
          </a:p>
        </p:txBody>
      </p:sp>
      <p:sp>
        <p:nvSpPr>
          <p:cNvPr id="7" name="Content Placeholder 6">
            <a:extLst>
              <a:ext uri="{FF2B5EF4-FFF2-40B4-BE49-F238E27FC236}">
                <a16:creationId xmlns:a16="http://schemas.microsoft.com/office/drawing/2014/main" id="{56693CFC-250C-6D4C-6BE0-C02BE59F4389}"/>
              </a:ext>
            </a:extLst>
          </p:cNvPr>
          <p:cNvSpPr>
            <a:spLocks noGrp="1"/>
          </p:cNvSpPr>
          <p:nvPr>
            <p:ph idx="1"/>
          </p:nvPr>
        </p:nvSpPr>
        <p:spPr>
          <a:xfrm>
            <a:off x="-1" y="2666999"/>
            <a:ext cx="6339123" cy="3124201"/>
          </a:xfrm>
        </p:spPr>
        <p:txBody>
          <a:bodyPr>
            <a:normAutofit/>
          </a:bodyPr>
          <a:lstStyle/>
          <a:p>
            <a:pPr marL="0" indent="0" algn="ctr">
              <a:lnSpc>
                <a:spcPct val="90000"/>
              </a:lnSpc>
              <a:buNone/>
            </a:pPr>
            <a:r>
              <a:rPr lang="en-ZA" sz="1800" spc="5" dirty="0">
                <a:effectLst/>
                <a:latin typeface="Calibri" panose="020F0502020204030204" pitchFamily="34" charset="0"/>
                <a:ea typeface="Calibri" panose="020F0502020204030204" pitchFamily="34" charset="0"/>
                <a:cs typeface="Calibri" panose="020F0502020204030204" pitchFamily="34" charset="0"/>
              </a:rPr>
              <a:t>Chatbots are convenient for providing customer service and support 24 hours a day, 7 days a week. They also free up phone lines and are far less expensive over the long run than hiring people to perform support. </a:t>
            </a:r>
          </a:p>
          <a:p>
            <a:pPr marL="0" indent="0" algn="ctr">
              <a:lnSpc>
                <a:spcPct val="90000"/>
              </a:lnSpc>
              <a:buNone/>
            </a:pPr>
            <a:r>
              <a:rPr lang="en-ZA" sz="1800" spc="5" dirty="0">
                <a:effectLst/>
                <a:latin typeface="Calibri" panose="020F0502020204030204" pitchFamily="34" charset="0"/>
                <a:ea typeface="Calibri" panose="020F0502020204030204" pitchFamily="34" charset="0"/>
                <a:cs typeface="Calibri" panose="020F0502020204030204" pitchFamily="34" charset="0"/>
              </a:rPr>
              <a:t> AI and natural language processing, chatbots are becoming better at understanding what customers want and providing the help they need. Companies also like chatbots because they can collect data about customer queries, response times, satisfaction, and so on.</a:t>
            </a:r>
            <a:r>
              <a:rPr lang="en-ZA" sz="1400" spc="5" dirty="0">
                <a:effectLst/>
                <a:latin typeface="Calibri" panose="020F0502020204030204" pitchFamily="34" charset="0"/>
                <a:ea typeface="Calibri" panose="020F0502020204030204" pitchFamily="34" charset="0"/>
                <a:cs typeface="Calibri" panose="020F0502020204030204" pitchFamily="34" charset="0"/>
              </a:rPr>
              <a:t> (Amplework Software pvt, 2021)</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121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ite arrows going to the red target">
            <a:extLst>
              <a:ext uri="{FF2B5EF4-FFF2-40B4-BE49-F238E27FC236}">
                <a16:creationId xmlns:a16="http://schemas.microsoft.com/office/drawing/2014/main" id="{F90B8AEC-52BC-6A52-2E8D-6714FD1D5329}"/>
              </a:ext>
            </a:extLst>
          </p:cNvPr>
          <p:cNvPicPr>
            <a:picLocks noChangeAspect="1"/>
          </p:cNvPicPr>
          <p:nvPr/>
        </p:nvPicPr>
        <p:blipFill rotWithShape="1">
          <a:blip r:embed="rId2">
            <a:duotone>
              <a:schemeClr val="bg2">
                <a:shade val="45000"/>
                <a:satMod val="135000"/>
              </a:schemeClr>
              <a:prstClr val="white"/>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E165AFA-B7D7-E1B9-BE02-1BD15653D329}"/>
              </a:ext>
            </a:extLst>
          </p:cNvPr>
          <p:cNvSpPr>
            <a:spLocks noGrp="1"/>
          </p:cNvSpPr>
          <p:nvPr>
            <p:ph type="title"/>
          </p:nvPr>
        </p:nvSpPr>
        <p:spPr>
          <a:xfrm>
            <a:off x="1" y="639099"/>
            <a:ext cx="3775581" cy="4965833"/>
          </a:xfrm>
        </p:spPr>
        <p:txBody>
          <a:bodyPr>
            <a:normAutofit/>
          </a:bodyPr>
          <a:lstStyle/>
          <a:p>
            <a:pPr algn="r"/>
            <a:r>
              <a:rPr lang="en-ZA" sz="4000" dirty="0"/>
              <a:t>11. Advantages</a:t>
            </a:r>
            <a:endParaRPr lang="en-ZA" dirty="0"/>
          </a:p>
        </p:txBody>
      </p:sp>
      <p:cxnSp>
        <p:nvCxnSpPr>
          <p:cNvPr id="28" name="Straight Connector 27">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E2E946-AF2D-C78A-8A7D-5B618590D531}"/>
              </a:ext>
            </a:extLst>
          </p:cNvPr>
          <p:cNvSpPr>
            <a:spLocks noGrp="1"/>
          </p:cNvSpPr>
          <p:nvPr>
            <p:ph idx="1"/>
          </p:nvPr>
        </p:nvSpPr>
        <p:spPr>
          <a:xfrm>
            <a:off x="4654295" y="-9"/>
            <a:ext cx="7537705" cy="6857999"/>
          </a:xfrm>
        </p:spPr>
        <p:txBody>
          <a:bodyPr>
            <a:normAutofit/>
          </a:bodyPr>
          <a:lstStyle/>
          <a:p>
            <a:pPr marL="342900" lvl="0" indent="-342900">
              <a:lnSpc>
                <a:spcPct val="150000"/>
              </a:lnSpc>
              <a:buSzPts val="1000"/>
              <a:buFont typeface="+mj-lt"/>
              <a:buAutoNum type="arabicPeriod"/>
              <a:tabLst>
                <a:tab pos="685800" algn="l"/>
              </a:tabLst>
            </a:pPr>
            <a:r>
              <a:rPr lang="en-ZA" sz="1400" b="1" i="1" u="sng" dirty="0">
                <a:effectLst/>
                <a:latin typeface="Calibri" panose="020F0502020204030204" pitchFamily="34" charset="0"/>
                <a:ea typeface="Times New Roman" panose="02020603050405020304" pitchFamily="18" charset="0"/>
              </a:rPr>
              <a:t>Less time spent commuting to the doctor’s office</a:t>
            </a:r>
            <a:endParaRPr lang="en-ZA" sz="1400" b="1" i="1" u="sng"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mj-lt"/>
              <a:buAutoNum type="arabicPeriod"/>
              <a:tabLst>
                <a:tab pos="685800" algn="l"/>
              </a:tabLst>
            </a:pPr>
            <a:r>
              <a:rPr lang="en-ZA" sz="1400" b="1" i="1" u="sng" dirty="0">
                <a:effectLst/>
                <a:latin typeface="Calibri" panose="020F0502020204030204" pitchFamily="34" charset="0"/>
                <a:ea typeface="Times New Roman" panose="02020603050405020304" pitchFamily="18" charset="0"/>
              </a:rPr>
              <a:t>Less money spent on unnecessary traveling</a:t>
            </a:r>
          </a:p>
          <a:p>
            <a:pPr marL="342900" lvl="0" indent="-342900">
              <a:lnSpc>
                <a:spcPct val="150000"/>
              </a:lnSpc>
              <a:buSzPts val="1000"/>
              <a:buFont typeface="+mj-lt"/>
              <a:buAutoNum type="arabicPeriod"/>
              <a:tabLst>
                <a:tab pos="685800" algn="l"/>
              </a:tabLst>
            </a:pPr>
            <a:r>
              <a:rPr lang="en-ZA" sz="1400" b="1" i="1" u="sng" dirty="0">
                <a:effectLst/>
                <a:latin typeface="Calibri" panose="020F0502020204030204" pitchFamily="34" charset="0"/>
                <a:ea typeface="Times New Roman" panose="02020603050405020304" pitchFamily="18" charset="0"/>
              </a:rPr>
              <a:t>Easy access to  seeing the doctor at the push of a button</a:t>
            </a:r>
            <a:endParaRPr lang="en-ZA" sz="1400" b="1" i="1" u="sng"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800"/>
              </a:spcAft>
              <a:buFont typeface="+mj-lt"/>
              <a:buAutoNum type="arabicPeriod"/>
            </a:pPr>
            <a:r>
              <a:rPr lang="en-ZA" sz="1400" b="1" i="1" u="sng" dirty="0">
                <a:effectLst/>
                <a:latin typeface="Calibri" panose="020F0502020204030204" pitchFamily="34" charset="0"/>
                <a:ea typeface="Calibri" panose="020F0502020204030204" pitchFamily="34" charset="0"/>
                <a:cs typeface="Times New Roman" panose="02020603050405020304" pitchFamily="18" charset="0"/>
              </a:rPr>
              <a:t>Availability 24/7 </a:t>
            </a:r>
            <a:endParaRPr lang="en-ZA" sz="1400" b="1" i="1"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ZA" sz="1400" b="1" i="1" u="sng" dirty="0">
                <a:effectLst/>
                <a:latin typeface="Calibri" panose="020F0502020204030204" pitchFamily="34" charset="0"/>
                <a:ea typeface="Calibri" panose="020F0502020204030204" pitchFamily="34" charset="0"/>
                <a:cs typeface="Times New Roman" panose="02020603050405020304" pitchFamily="18" charset="0"/>
              </a:rPr>
              <a:t>Lower costs customer service </a:t>
            </a:r>
          </a:p>
          <a:p>
            <a:pPr marL="457200" lvl="1" indent="0">
              <a:lnSpc>
                <a:spcPct val="150000"/>
              </a:lnSpc>
              <a:buNone/>
            </a:pPr>
            <a:r>
              <a:rPr lang="en-ZA" sz="1000" dirty="0">
                <a:effectLst/>
                <a:latin typeface="Calibri" panose="020F0502020204030204" pitchFamily="34" charset="0"/>
                <a:ea typeface="Calibri" panose="020F0502020204030204" pitchFamily="34" charset="0"/>
                <a:cs typeface="Calibri" panose="020F0502020204030204" pitchFamily="34" charset="0"/>
              </a:rPr>
              <a:t>By replacing a human with a chatbot, you can minimize your operational cost. It is difficult for a corporation to hire employees for each role A single operator can only handle one or two customers at a time, but a chatbot can handle several interactions at once, which is much more when compared with your service or sales team.  can handle. Chatbots help businesses to save a lot of money, while also being easily adaptable to satisfy a variety of needs, depending on the application. (Jake Frankenfiel, 2022)</a:t>
            </a:r>
            <a:endParaRPr lang="en-ZA"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ZA" sz="1400" b="1" u="sng" dirty="0">
                <a:effectLst/>
                <a:latin typeface="Calibri" panose="020F0502020204030204" pitchFamily="34" charset="0"/>
                <a:ea typeface="Calibri" panose="020F0502020204030204" pitchFamily="34" charset="0"/>
                <a:cs typeface="Times New Roman" panose="02020603050405020304" pitchFamily="18" charset="0"/>
              </a:rPr>
              <a:t>Reduced errors </a:t>
            </a:r>
          </a:p>
          <a:p>
            <a:pPr marL="457200" lvl="1" indent="0">
              <a:lnSpc>
                <a:spcPct val="150000"/>
              </a:lnSpc>
              <a:buNone/>
            </a:pPr>
            <a:r>
              <a:rPr lang="en-ZA" sz="700" dirty="0">
                <a:effectLst/>
                <a:latin typeface="Calibri" panose="020F0502020204030204" pitchFamily="34" charset="0"/>
                <a:ea typeface="Calibri" panose="020F0502020204030204" pitchFamily="34" charset="0"/>
                <a:cs typeface="Times New Roman" panose="02020603050405020304" pitchFamily="18" charset="0"/>
              </a:rPr>
              <a:t> </a:t>
            </a:r>
            <a:r>
              <a:rPr lang="en-ZA" sz="900" dirty="0">
                <a:effectLst/>
                <a:latin typeface="Calibri" panose="020F0502020204030204" pitchFamily="34" charset="0"/>
                <a:ea typeface="Calibri" panose="020F0502020204030204" pitchFamily="34" charset="0"/>
                <a:cs typeface="Calibri" panose="020F0502020204030204" pitchFamily="34" charset="0"/>
              </a:rPr>
              <a:t>Chatbots help to minimize errors, unfortunately, customer support representatives can do make mistakes (human error) in providing appropriate information to the customers. But the chatbot flow contains pre-written information, intelligent algorithms, and programming, which ensures proper data output. (Elaine Tveit, 2021)</a:t>
            </a:r>
            <a:endParaRPr lang="en-ZA"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ZA" sz="1400" b="1" u="sng" dirty="0">
                <a:effectLst/>
                <a:latin typeface="Calibri" panose="020F0502020204030204" pitchFamily="34" charset="0"/>
                <a:ea typeface="Calibri" panose="020F0502020204030204" pitchFamily="34" charset="0"/>
                <a:cs typeface="Times New Roman" panose="02020603050405020304" pitchFamily="18" charset="0"/>
              </a:rPr>
              <a:t>Provide faster customer service </a:t>
            </a:r>
            <a:endParaRPr lang="en-ZA" sz="1400" b="1" u="sng"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50000"/>
              </a:lnSpc>
              <a:buNone/>
            </a:pPr>
            <a:r>
              <a:rPr lang="en-ZA" sz="900" dirty="0">
                <a:effectLst/>
                <a:latin typeface="Calibri" panose="020F0502020204030204" pitchFamily="34" charset="0"/>
                <a:ea typeface="Calibri" panose="020F0502020204030204" pitchFamily="34" charset="0"/>
                <a:cs typeface="Calibri" panose="020F0502020204030204" pitchFamily="34" charset="0"/>
              </a:rPr>
              <a:t>Chatbots don’t take lunch, coffee, or bathroom breaks, they don’t nap at their desk, and they don’t wait for someone else to take a turn answering messages. They’re computer programs, which means they have no physical needs or emotions. It also means they can respond almost immediately to customer service requests. They may take a few seconds to analyse a customer’s question or response and determine the appropriate reply, but the wait time is typically not long. (Elaine Tveit, 2021)</a:t>
            </a:r>
            <a:endParaRPr lang="en-ZA"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ZA" sz="1400" b="1" u="sng" spc="5" dirty="0">
                <a:effectLst/>
                <a:latin typeface="Calibri" panose="020F0502020204030204" pitchFamily="34" charset="0"/>
                <a:ea typeface="Times New Roman" panose="02020603050405020304" pitchFamily="18" charset="0"/>
                <a:cs typeface="Calibri" panose="020F0502020204030204" pitchFamily="34" charset="0"/>
              </a:rPr>
              <a:t>Can be used as a sales &amp; marketing tool</a:t>
            </a:r>
          </a:p>
          <a:p>
            <a:pPr marL="0" lvl="0" indent="0">
              <a:lnSpc>
                <a:spcPct val="150000"/>
              </a:lnSpc>
              <a:spcAft>
                <a:spcPts val="800"/>
              </a:spcAft>
              <a:buNone/>
            </a:pPr>
            <a:r>
              <a:rPr lang="en-ZA" sz="1200" b="1" u="sng" dirty="0">
                <a:effectLst/>
                <a:latin typeface="Calibri" panose="020F0502020204030204" pitchFamily="34" charset="0"/>
                <a:ea typeface="Calibri" panose="020F0502020204030204" pitchFamily="34" charset="0"/>
                <a:cs typeface="Times New Roman" panose="02020603050405020304" pitchFamily="18" charset="0"/>
              </a:rPr>
              <a:t>(Abhinav Girdhar, 2022)</a:t>
            </a:r>
          </a:p>
        </p:txBody>
      </p:sp>
    </p:spTree>
    <p:extLst>
      <p:ext uri="{BB962C8B-B14F-4D97-AF65-F5344CB8AC3E}">
        <p14:creationId xmlns:p14="http://schemas.microsoft.com/office/powerpoint/2010/main" val="381722554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4" descr="Two cute robots">
            <a:extLst>
              <a:ext uri="{FF2B5EF4-FFF2-40B4-BE49-F238E27FC236}">
                <a16:creationId xmlns:a16="http://schemas.microsoft.com/office/drawing/2014/main" id="{D03585CF-A1AC-DCAA-8124-E9BD48BB2557}"/>
              </a:ext>
            </a:extLst>
          </p:cNvPr>
          <p:cNvPicPr>
            <a:picLocks noChangeAspect="1"/>
          </p:cNvPicPr>
          <p:nvPr/>
        </p:nvPicPr>
        <p:blipFill rotWithShape="1">
          <a:blip r:embed="rId3"/>
          <a:srcRect l="36874" r="1966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0"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2D9E09F-8B56-54EF-1119-200A1A2253BA}"/>
              </a:ext>
            </a:extLst>
          </p:cNvPr>
          <p:cNvSpPr>
            <a:spLocks noGrp="1"/>
          </p:cNvSpPr>
          <p:nvPr>
            <p:ph type="title"/>
          </p:nvPr>
        </p:nvSpPr>
        <p:spPr>
          <a:xfrm>
            <a:off x="972080" y="685800"/>
            <a:ext cx="5260680" cy="1752599"/>
          </a:xfrm>
        </p:spPr>
        <p:txBody>
          <a:bodyPr>
            <a:normAutofit/>
          </a:bodyPr>
          <a:lstStyle/>
          <a:p>
            <a:r>
              <a:rPr lang="en-ZA" i="1" dirty="0"/>
              <a:t>12. Disadvantages</a:t>
            </a:r>
          </a:p>
        </p:txBody>
      </p:sp>
      <p:sp>
        <p:nvSpPr>
          <p:cNvPr id="3" name="Content Placeholder 2">
            <a:extLst>
              <a:ext uri="{FF2B5EF4-FFF2-40B4-BE49-F238E27FC236}">
                <a16:creationId xmlns:a16="http://schemas.microsoft.com/office/drawing/2014/main" id="{5B8DCBA4-13BD-8535-8D05-777B7B69DA70}"/>
              </a:ext>
            </a:extLst>
          </p:cNvPr>
          <p:cNvSpPr>
            <a:spLocks noGrp="1"/>
          </p:cNvSpPr>
          <p:nvPr>
            <p:ph idx="1"/>
          </p:nvPr>
        </p:nvSpPr>
        <p:spPr>
          <a:xfrm>
            <a:off x="643468" y="2666999"/>
            <a:ext cx="5260680" cy="3124201"/>
          </a:xfrm>
        </p:spPr>
        <p:txBody>
          <a:bodyPr>
            <a:normAutofit/>
          </a:bodyPr>
          <a:lstStyle/>
          <a:p>
            <a:pPr marL="0" indent="0" algn="ctr">
              <a:lnSpc>
                <a:spcPct val="90000"/>
              </a:lnSpc>
              <a:buNone/>
            </a:pPr>
            <a:r>
              <a:rPr lang="en-ZA" sz="1700" spc="5" dirty="0">
                <a:effectLst/>
                <a:latin typeface="Calibri" panose="020F0502020204030204" pitchFamily="34" charset="0"/>
                <a:ea typeface="Calibri" panose="020F0502020204030204" pitchFamily="34" charset="0"/>
                <a:cs typeface="Calibri" panose="020F0502020204030204" pitchFamily="34" charset="0"/>
              </a:rPr>
              <a:t>Chatbots, however, are still limited. Even with natural language processing, they may not fully comprehend a customer's input and may provide incoherent answers. Many chatbots are also limited in the scope of queries that they can respond to. </a:t>
            </a:r>
          </a:p>
          <a:p>
            <a:pPr marL="0" indent="0" algn="ctr">
              <a:lnSpc>
                <a:spcPct val="90000"/>
              </a:lnSpc>
              <a:buNone/>
            </a:pPr>
            <a:r>
              <a:rPr lang="en-ZA" sz="1700" spc="5" dirty="0">
                <a:effectLst/>
                <a:latin typeface="Calibri" panose="020F0502020204030204" pitchFamily="34" charset="0"/>
                <a:ea typeface="Calibri" panose="020F0502020204030204" pitchFamily="34" charset="0"/>
                <a:cs typeface="Calibri" panose="020F0502020204030204" pitchFamily="34" charset="0"/>
              </a:rPr>
              <a:t>This may lead to frustration with a lack of emotion, sympathy, and personalization given fairly generic feedback. In addition to customer dissatisfaction with not reaching a human being, chatbots can be expensive to implement and maintain, especially if they must be customized and updated often.</a:t>
            </a:r>
            <a:endParaRPr lang="en-ZA"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713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ite arrows going to the red target">
            <a:extLst>
              <a:ext uri="{FF2B5EF4-FFF2-40B4-BE49-F238E27FC236}">
                <a16:creationId xmlns:a16="http://schemas.microsoft.com/office/drawing/2014/main" id="{F90B8AEC-52BC-6A52-2E8D-6714FD1D5329}"/>
              </a:ext>
            </a:extLst>
          </p:cNvPr>
          <p:cNvPicPr>
            <a:picLocks noChangeAspect="1"/>
          </p:cNvPicPr>
          <p:nvPr/>
        </p:nvPicPr>
        <p:blipFill rotWithShape="1">
          <a:blip r:embed="rId2">
            <a:duotone>
              <a:schemeClr val="bg2">
                <a:shade val="45000"/>
                <a:satMod val="135000"/>
              </a:schemeClr>
              <a:prstClr val="white"/>
            </a:duotone>
            <a:alphaModFix amt="25000"/>
          </a:blip>
          <a:srcRect b="15730"/>
          <a:stretch/>
        </p:blipFill>
        <p:spPr>
          <a:xfrm>
            <a:off x="-116095" y="-9"/>
            <a:ext cx="12191980" cy="6857990"/>
          </a:xfrm>
          <a:prstGeom prst="rect">
            <a:avLst/>
          </a:prstGeom>
        </p:spPr>
      </p:pic>
      <p:sp>
        <p:nvSpPr>
          <p:cNvPr id="2" name="Title 1">
            <a:extLst>
              <a:ext uri="{FF2B5EF4-FFF2-40B4-BE49-F238E27FC236}">
                <a16:creationId xmlns:a16="http://schemas.microsoft.com/office/drawing/2014/main" id="{8E165AFA-B7D7-E1B9-BE02-1BD15653D329}"/>
              </a:ext>
            </a:extLst>
          </p:cNvPr>
          <p:cNvSpPr>
            <a:spLocks noGrp="1"/>
          </p:cNvSpPr>
          <p:nvPr>
            <p:ph type="title"/>
          </p:nvPr>
        </p:nvSpPr>
        <p:spPr>
          <a:xfrm>
            <a:off x="1" y="639099"/>
            <a:ext cx="3775581" cy="4965833"/>
          </a:xfrm>
        </p:spPr>
        <p:txBody>
          <a:bodyPr>
            <a:normAutofit/>
          </a:bodyPr>
          <a:lstStyle/>
          <a:p>
            <a:pPr algn="r"/>
            <a:r>
              <a:rPr lang="en-ZA" dirty="0"/>
              <a:t>12. Disadvantages</a:t>
            </a:r>
          </a:p>
        </p:txBody>
      </p:sp>
      <p:cxnSp>
        <p:nvCxnSpPr>
          <p:cNvPr id="28" name="Straight Connector 27">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E2E946-AF2D-C78A-8A7D-5B618590D531}"/>
              </a:ext>
            </a:extLst>
          </p:cNvPr>
          <p:cNvSpPr>
            <a:spLocks noGrp="1"/>
          </p:cNvSpPr>
          <p:nvPr>
            <p:ph idx="1"/>
          </p:nvPr>
        </p:nvSpPr>
        <p:spPr>
          <a:xfrm>
            <a:off x="4654295" y="-9"/>
            <a:ext cx="7537705" cy="6857999"/>
          </a:xfrm>
        </p:spPr>
        <p:txBody>
          <a:bodyPr>
            <a:normAutofit/>
          </a:bodyPr>
          <a:lstStyle/>
          <a:p>
            <a:pPr marL="342900" lvl="0" indent="-342900">
              <a:lnSpc>
                <a:spcPct val="90000"/>
              </a:lnSpc>
              <a:spcAft>
                <a:spcPts val="500"/>
              </a:spcAft>
              <a:buFont typeface="+mj-lt"/>
              <a:buAutoNum type="arabicPeriod"/>
            </a:pPr>
            <a:r>
              <a:rPr lang="en-ZA" sz="1600" b="1" i="1" u="sng" spc="5" dirty="0">
                <a:effectLst/>
                <a:latin typeface="Calibri" panose="020F0502020204030204" pitchFamily="34" charset="0"/>
                <a:ea typeface="Times New Roman" panose="02020603050405020304" pitchFamily="18" charset="0"/>
              </a:rPr>
              <a:t>May not understand user queries</a:t>
            </a:r>
            <a:endParaRPr lang="en-ZA" sz="1600" b="1" i="1" u="sng" dirty="0">
              <a:effectLst/>
              <a:latin typeface="Times New Roman" panose="02020603050405020304" pitchFamily="18" charset="0"/>
              <a:ea typeface="Times New Roman" panose="02020603050405020304" pitchFamily="18" charset="0"/>
            </a:endParaRPr>
          </a:p>
          <a:p>
            <a:pPr marL="400050" indent="0">
              <a:lnSpc>
                <a:spcPct val="90000"/>
              </a:lnSpc>
              <a:spcAft>
                <a:spcPts val="500"/>
              </a:spcAft>
              <a:buNone/>
            </a:pPr>
            <a:r>
              <a:rPr lang="en-ZA" sz="1200" dirty="0">
                <a:effectLst/>
                <a:latin typeface="Calibri" panose="020F0502020204030204" pitchFamily="34" charset="0"/>
                <a:ea typeface="Times New Roman" panose="02020603050405020304" pitchFamily="18" charset="0"/>
              </a:rPr>
              <a:t>To ensure that the chatbot provides the correct information to the customer. It’s natural for users’ and businesses’ goals to vary as a result of their engagements. Therefore, the chatbot must be updated with the correct information to meet client demands.</a:t>
            </a:r>
            <a:endParaRPr lang="en-ZA" sz="1200" dirty="0">
              <a:effectLst/>
              <a:latin typeface="Times New Roman" panose="02020603050405020304" pitchFamily="18" charset="0"/>
              <a:ea typeface="Times New Roman" panose="02020603050405020304" pitchFamily="18" charset="0"/>
            </a:endParaRPr>
          </a:p>
          <a:p>
            <a:pPr marL="342900" lvl="0" indent="-342900">
              <a:lnSpc>
                <a:spcPct val="90000"/>
              </a:lnSpc>
              <a:spcAft>
                <a:spcPts val="500"/>
              </a:spcAft>
              <a:buFont typeface="+mj-lt"/>
              <a:buAutoNum type="arabicPeriod" startAt="2"/>
            </a:pPr>
            <a:r>
              <a:rPr lang="en-ZA" sz="1600" b="1" i="1" u="sng" spc="5" dirty="0">
                <a:effectLst/>
                <a:latin typeface="Calibri" panose="020F0502020204030204" pitchFamily="34" charset="0"/>
                <a:ea typeface="Times New Roman" panose="02020603050405020304" pitchFamily="18" charset="0"/>
              </a:rPr>
              <a:t>Limited responses</a:t>
            </a:r>
            <a:endParaRPr lang="en-ZA" sz="1600" b="1" i="1" u="sng" dirty="0">
              <a:effectLst/>
              <a:latin typeface="Times New Roman" panose="02020603050405020304" pitchFamily="18" charset="0"/>
              <a:ea typeface="Times New Roman" panose="02020603050405020304" pitchFamily="18" charset="0"/>
            </a:endParaRPr>
          </a:p>
          <a:p>
            <a:pPr marL="628650" indent="0" fontAlgn="base">
              <a:lnSpc>
                <a:spcPct val="90000"/>
              </a:lnSpc>
              <a:buNone/>
            </a:pPr>
            <a:r>
              <a:rPr lang="en-ZA" sz="1200" dirty="0">
                <a:effectLst/>
                <a:latin typeface="Calibri" panose="020F0502020204030204" pitchFamily="34" charset="0"/>
                <a:ea typeface="Times New Roman" panose="02020603050405020304" pitchFamily="18" charset="0"/>
                <a:cs typeface="Calibri" panose="020F0502020204030204" pitchFamily="34" charset="0"/>
              </a:rPr>
              <a:t>This challenge is mostly found in chatbots that are not AI-Powered. Some chatbots are rule-based, meaning their responses are limited, and this can be a disadvantage. Customers could become frustrated when they do not get the right responses and keep getting fed what has been programmed into the chatbot.</a:t>
            </a:r>
            <a:endParaRPr lang="en-ZA" sz="1200" dirty="0">
              <a:effectLst/>
              <a:latin typeface="Times New Roman" panose="02020603050405020304" pitchFamily="18" charset="0"/>
              <a:ea typeface="Times New Roman" panose="02020603050405020304" pitchFamily="18" charset="0"/>
            </a:endParaRPr>
          </a:p>
          <a:p>
            <a:pPr marL="342900" lvl="0" indent="-342900">
              <a:lnSpc>
                <a:spcPct val="90000"/>
              </a:lnSpc>
              <a:spcAft>
                <a:spcPts val="500"/>
              </a:spcAft>
              <a:buFont typeface="+mj-lt"/>
              <a:buAutoNum type="arabicPeriod" startAt="3"/>
            </a:pPr>
            <a:r>
              <a:rPr lang="en-ZA" sz="1600" b="1" i="1" u="sng" spc="5" dirty="0">
                <a:effectLst/>
                <a:latin typeface="Calibri" panose="020F0502020204030204" pitchFamily="34" charset="0"/>
                <a:ea typeface="Times New Roman" panose="02020603050405020304" pitchFamily="18" charset="0"/>
              </a:rPr>
              <a:t>Lack emotions and its not a personalised experience </a:t>
            </a:r>
            <a:endParaRPr lang="en-ZA" sz="1600" b="1" i="1" u="sng" dirty="0">
              <a:effectLst/>
              <a:latin typeface="Times New Roman" panose="02020603050405020304" pitchFamily="18" charset="0"/>
              <a:ea typeface="Times New Roman" panose="02020603050405020304" pitchFamily="18" charset="0"/>
            </a:endParaRPr>
          </a:p>
          <a:p>
            <a:pPr marL="628650" indent="0">
              <a:lnSpc>
                <a:spcPct val="90000"/>
              </a:lnSpc>
              <a:spcAft>
                <a:spcPts val="500"/>
              </a:spcAft>
              <a:buNone/>
            </a:pPr>
            <a:r>
              <a:rPr lang="en-ZA" sz="1200" dirty="0">
                <a:effectLst/>
                <a:latin typeface="Calibri" panose="020F0502020204030204" pitchFamily="34" charset="0"/>
                <a:ea typeface="Times New Roman" panose="02020603050405020304" pitchFamily="18" charset="0"/>
              </a:rPr>
              <a:t>Chatbots can’t sense when a customer is in distress. They lack empathy and personalization. The lack of emotional reassurance or human connection can cause a customer to seek service elsewhere, which is exactly what you don’t want to happen.</a:t>
            </a:r>
            <a:endParaRPr lang="en-ZA" sz="1200" dirty="0">
              <a:effectLst/>
              <a:latin typeface="Times New Roman" panose="02020603050405020304" pitchFamily="18" charset="0"/>
              <a:ea typeface="Times New Roman" panose="02020603050405020304" pitchFamily="18" charset="0"/>
            </a:endParaRPr>
          </a:p>
          <a:p>
            <a:pPr marL="342900" lvl="0" indent="-342900">
              <a:lnSpc>
                <a:spcPct val="90000"/>
              </a:lnSpc>
              <a:spcAft>
                <a:spcPts val="500"/>
              </a:spcAft>
              <a:buFont typeface="+mj-lt"/>
              <a:buAutoNum type="arabicPeriod" startAt="4"/>
            </a:pPr>
            <a:r>
              <a:rPr lang="en-ZA" sz="1600" b="1" i="1" u="sng" spc="5" dirty="0">
                <a:effectLst/>
                <a:latin typeface="Calibri" panose="020F0502020204030204" pitchFamily="34" charset="0"/>
                <a:ea typeface="Times New Roman" panose="02020603050405020304" pitchFamily="18" charset="0"/>
              </a:rPr>
              <a:t>They can be hard and expensive to install, deploy, set up and maintain</a:t>
            </a:r>
            <a:endParaRPr lang="en-ZA" sz="1600" b="1" i="1" u="sng" dirty="0">
              <a:effectLst/>
              <a:latin typeface="Times New Roman" panose="02020603050405020304" pitchFamily="18" charset="0"/>
              <a:ea typeface="Times New Roman" panose="02020603050405020304" pitchFamily="18" charset="0"/>
            </a:endParaRPr>
          </a:p>
          <a:p>
            <a:pPr marL="628650" indent="0">
              <a:lnSpc>
                <a:spcPct val="90000"/>
              </a:lnSpc>
              <a:spcAft>
                <a:spcPts val="500"/>
              </a:spcAft>
              <a:buNone/>
            </a:pPr>
            <a:r>
              <a:rPr lang="en-ZA" sz="1200" dirty="0">
                <a:effectLst/>
                <a:latin typeface="Calibri" panose="020F0502020204030204" pitchFamily="34" charset="0"/>
                <a:ea typeface="Times New Roman" panose="02020603050405020304" pitchFamily="18" charset="0"/>
              </a:rPr>
              <a:t>Chatbots can take a long time to set up and deploy into the workforce. If they are based on flow builders, you will have to build the chatbot flows from the ground up yourself or hire someone to do it. This process could take months to finish. A chatbot can be time-consuming and tricky to set up. It’s a complex program that requires constant maintenance and attention, during both initial deployment and long-term use.</a:t>
            </a:r>
            <a:endParaRPr lang="en-ZA" sz="1400" dirty="0">
              <a:effectLst/>
              <a:latin typeface="Times New Roman" panose="02020603050405020304" pitchFamily="18" charset="0"/>
              <a:ea typeface="Times New Roman" panose="02020603050405020304" pitchFamily="18" charset="0"/>
            </a:endParaRPr>
          </a:p>
          <a:p>
            <a:pPr marL="342900" lvl="0" indent="-342900">
              <a:lnSpc>
                <a:spcPct val="90000"/>
              </a:lnSpc>
              <a:spcAft>
                <a:spcPts val="500"/>
              </a:spcAft>
              <a:buFont typeface="+mj-lt"/>
              <a:buAutoNum type="arabicPeriod" startAt="5"/>
            </a:pPr>
            <a:r>
              <a:rPr lang="en-ZA" sz="1600" b="1" i="1" u="sng" spc="5" dirty="0">
                <a:effectLst/>
                <a:latin typeface="Calibri" panose="020F0502020204030204" pitchFamily="34" charset="0"/>
                <a:ea typeface="Times New Roman" panose="02020603050405020304" pitchFamily="18" charset="0"/>
              </a:rPr>
              <a:t>Less understanding and natural language </a:t>
            </a:r>
            <a:endParaRPr lang="en-ZA" sz="1600" b="1" i="1" u="sng" dirty="0">
              <a:effectLst/>
              <a:latin typeface="Times New Roman" panose="02020603050405020304" pitchFamily="18" charset="0"/>
              <a:ea typeface="Times New Roman" panose="02020603050405020304" pitchFamily="18" charset="0"/>
            </a:endParaRPr>
          </a:p>
          <a:p>
            <a:pPr marL="628650" indent="0">
              <a:lnSpc>
                <a:spcPct val="90000"/>
              </a:lnSpc>
              <a:spcAft>
                <a:spcPts val="500"/>
              </a:spcAft>
              <a:buNone/>
            </a:pPr>
            <a:r>
              <a:rPr lang="en-ZA" sz="1200" dirty="0">
                <a:effectLst/>
                <a:latin typeface="Calibri" panose="020F0502020204030204" pitchFamily="34" charset="0"/>
                <a:ea typeface="Times New Roman" panose="02020603050405020304" pitchFamily="18" charset="0"/>
              </a:rPr>
              <a:t>People in today’s world use shortcut keys to speed up responses and increase efficiency. As a result, chatbots are unable to adapt their language to that of humans. So slang, misspellings, and sarcasm are frequently misunderstood by bots. It means that a chatbot is unacceptable for a friendly discussion.</a:t>
            </a:r>
          </a:p>
          <a:p>
            <a:pPr marL="628650" indent="0">
              <a:lnSpc>
                <a:spcPct val="90000"/>
              </a:lnSpc>
              <a:spcAft>
                <a:spcPts val="500"/>
              </a:spcAft>
              <a:buNone/>
            </a:pPr>
            <a:r>
              <a:rPr lang="en-ZA" sz="1200" dirty="0">
                <a:effectLst/>
                <a:latin typeface="Times New Roman" panose="02020603050405020304" pitchFamily="18" charset="0"/>
                <a:ea typeface="Times New Roman" panose="02020603050405020304" pitchFamily="18" charset="0"/>
              </a:rPr>
              <a:t>(Abhinav Girdhar, 2022)</a:t>
            </a:r>
          </a:p>
          <a:p>
            <a:pPr>
              <a:lnSpc>
                <a:spcPct val="90000"/>
              </a:lnSpc>
            </a:pPr>
            <a:endParaRPr lang="en-ZA" sz="1100" dirty="0"/>
          </a:p>
        </p:txBody>
      </p:sp>
    </p:spTree>
    <p:extLst>
      <p:ext uri="{BB962C8B-B14F-4D97-AF65-F5344CB8AC3E}">
        <p14:creationId xmlns:p14="http://schemas.microsoft.com/office/powerpoint/2010/main" val="277006134"/>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4" descr="Flat lay top view of robot deviating from group">
            <a:extLst>
              <a:ext uri="{FF2B5EF4-FFF2-40B4-BE49-F238E27FC236}">
                <a16:creationId xmlns:a16="http://schemas.microsoft.com/office/drawing/2014/main" id="{45A803F4-25F6-86F8-A7CB-9DF6E5CBFF86}"/>
              </a:ext>
            </a:extLst>
          </p:cNvPr>
          <p:cNvPicPr>
            <a:picLocks noChangeAspect="1"/>
          </p:cNvPicPr>
          <p:nvPr/>
        </p:nvPicPr>
        <p:blipFill rotWithShape="1">
          <a:blip r:embed="rId3"/>
          <a:srcRect l="11193" r="1153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32" name="Group 3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3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294C487-38C9-681C-D88A-C99DF50C6260}"/>
              </a:ext>
            </a:extLst>
          </p:cNvPr>
          <p:cNvSpPr>
            <a:spLocks noGrp="1"/>
          </p:cNvSpPr>
          <p:nvPr>
            <p:ph type="title"/>
          </p:nvPr>
        </p:nvSpPr>
        <p:spPr>
          <a:xfrm>
            <a:off x="1011769" y="176432"/>
            <a:ext cx="5260680" cy="1157068"/>
          </a:xfrm>
        </p:spPr>
        <p:txBody>
          <a:bodyPr>
            <a:normAutofit/>
          </a:bodyPr>
          <a:lstStyle/>
          <a:p>
            <a:r>
              <a:rPr lang="en-ZA" dirty="0"/>
              <a:t>Conclusion</a:t>
            </a:r>
          </a:p>
        </p:txBody>
      </p:sp>
      <p:sp>
        <p:nvSpPr>
          <p:cNvPr id="3" name="Content Placeholder 2">
            <a:extLst>
              <a:ext uri="{FF2B5EF4-FFF2-40B4-BE49-F238E27FC236}">
                <a16:creationId xmlns:a16="http://schemas.microsoft.com/office/drawing/2014/main" id="{8435453F-941B-7C47-6433-5D295DBA698F}"/>
              </a:ext>
            </a:extLst>
          </p:cNvPr>
          <p:cNvSpPr>
            <a:spLocks noGrp="1"/>
          </p:cNvSpPr>
          <p:nvPr>
            <p:ph idx="1"/>
          </p:nvPr>
        </p:nvSpPr>
        <p:spPr>
          <a:xfrm>
            <a:off x="98473" y="1509933"/>
            <a:ext cx="6173975" cy="4281268"/>
          </a:xfrm>
        </p:spPr>
        <p:txBody>
          <a:bodyPr>
            <a:normAutofit/>
          </a:bodyPr>
          <a:lstStyle/>
          <a:p>
            <a:pPr marL="0" indent="0">
              <a:lnSpc>
                <a:spcPct val="90000"/>
              </a:lnSpc>
              <a:buNone/>
            </a:pPr>
            <a:endParaRPr lang="en-ZA" sz="1300" dirty="0">
              <a:effectLst/>
              <a:latin typeface="Calibri" panose="020F0502020204030204" pitchFamily="34" charset="0"/>
              <a:ea typeface="Times New Roman" panose="02020603050405020304" pitchFamily="18" charset="0"/>
            </a:endParaRPr>
          </a:p>
          <a:p>
            <a:pPr marL="0" indent="0" algn="ctr">
              <a:lnSpc>
                <a:spcPct val="150000"/>
              </a:lnSpc>
              <a:buNone/>
            </a:pPr>
            <a:r>
              <a:rPr lang="en-ZA" sz="1400" dirty="0">
                <a:effectLst/>
                <a:ea typeface="Times New Roman" panose="02020603050405020304" pitchFamily="18" charset="0"/>
              </a:rPr>
              <a:t>People in today’s world use shortcut keys to speed up responses and increase efficiency. As a result, chatbots are unable to adapt their language to that of humans. So slang, misspellings, and sarcasm are frequently misunderstood by bots. It means that a chatbot is unacceptable for a friendly discussion.</a:t>
            </a:r>
          </a:p>
          <a:p>
            <a:pPr marL="0" indent="0" algn="ctr">
              <a:lnSpc>
                <a:spcPct val="150000"/>
              </a:lnSpc>
              <a:buNone/>
            </a:pPr>
            <a:r>
              <a:rPr lang="en-ZA" sz="1400" b="0" i="0" dirty="0">
                <a:effectLst/>
              </a:rPr>
              <a:t>Inclusion </a:t>
            </a:r>
            <a:r>
              <a:rPr lang="en-ZA" sz="1400" dirty="0"/>
              <a:t>th</a:t>
            </a:r>
            <a:r>
              <a:rPr lang="en-ZA" sz="1400" b="0" i="0" dirty="0">
                <a:effectLst/>
              </a:rPr>
              <a:t>e Healthcare chatbot is gradually eliminating waiting timings at hospitals, appointments, and consultation meetups, and helping patients connect with the right doctor instantly. Healthcare chatbots also give more time to patients to make them understand the treatment. With these features, the chatbot in healthcare brings help to be patient even without visiting a hospital. Healthcare chatbots can save many resources just by themselves, and these resources can help save and treat many more people.</a:t>
            </a:r>
            <a:endParaRPr lang="en-ZA" sz="1400" dirty="0"/>
          </a:p>
        </p:txBody>
      </p:sp>
    </p:spTree>
    <p:extLst>
      <p:ext uri="{BB962C8B-B14F-4D97-AF65-F5344CB8AC3E}">
        <p14:creationId xmlns:p14="http://schemas.microsoft.com/office/powerpoint/2010/main" val="67992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33" name="Group 32">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34"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EB337D3-34EB-C554-A733-2C6B3598171F}"/>
              </a:ext>
            </a:extLst>
          </p:cNvPr>
          <p:cNvSpPr>
            <a:spLocks noGrp="1"/>
          </p:cNvSpPr>
          <p:nvPr>
            <p:ph type="title"/>
          </p:nvPr>
        </p:nvSpPr>
        <p:spPr>
          <a:xfrm>
            <a:off x="412025" y="1072609"/>
            <a:ext cx="3041557" cy="4522647"/>
          </a:xfrm>
          <a:effectLst/>
        </p:spPr>
        <p:txBody>
          <a:bodyPr anchor="ctr">
            <a:normAutofit/>
          </a:bodyPr>
          <a:lstStyle/>
          <a:p>
            <a:pPr algn="l"/>
            <a:r>
              <a:rPr lang="en-ZA" sz="3200" dirty="0"/>
              <a:t>13. References</a:t>
            </a:r>
          </a:p>
        </p:txBody>
      </p:sp>
      <p:sp>
        <p:nvSpPr>
          <p:cNvPr id="3" name="Content Placeholder 2">
            <a:extLst>
              <a:ext uri="{FF2B5EF4-FFF2-40B4-BE49-F238E27FC236}">
                <a16:creationId xmlns:a16="http://schemas.microsoft.com/office/drawing/2014/main" id="{499B9DB7-AAB3-F7C5-7A4D-BCC6291DB30D}"/>
              </a:ext>
            </a:extLst>
          </p:cNvPr>
          <p:cNvSpPr>
            <a:spLocks noGrp="1"/>
          </p:cNvSpPr>
          <p:nvPr>
            <p:ph idx="1"/>
          </p:nvPr>
        </p:nvSpPr>
        <p:spPr>
          <a:xfrm>
            <a:off x="4837882" y="1072609"/>
            <a:ext cx="7354118" cy="4522647"/>
          </a:xfrm>
        </p:spPr>
        <p:txBody>
          <a:bodyPr anchor="ctr">
            <a:normAutofit lnSpcReduction="10000"/>
          </a:bodyPr>
          <a:lstStyle/>
          <a:p>
            <a:pPr>
              <a:lnSpc>
                <a:spcPct val="90000"/>
              </a:lnSpc>
            </a:pPr>
            <a:r>
              <a:rPr lang="en-ZA" sz="1400" dirty="0">
                <a:solidFill>
                  <a:schemeClr val="bg1"/>
                </a:solidFill>
              </a:rPr>
              <a:t>Jake Frankenfield, May 18, 2022 , Chatbot , from https://www.investopedia.com/terms/c/chatbot.asp</a:t>
            </a:r>
          </a:p>
          <a:p>
            <a:pPr>
              <a:lnSpc>
                <a:spcPct val="90000"/>
              </a:lnSpc>
            </a:pPr>
            <a:r>
              <a:rPr lang="en-ZA" sz="1400" dirty="0">
                <a:solidFill>
                  <a:schemeClr val="bg1"/>
                </a:solidFill>
              </a:rPr>
              <a:t>Stephanie, July 30th, 2020, from https://onlim.com/en/top-requirements-for-chatbot-software/32465</a:t>
            </a:r>
          </a:p>
          <a:p>
            <a:pPr>
              <a:lnSpc>
                <a:spcPct val="90000"/>
              </a:lnSpc>
            </a:pPr>
            <a:r>
              <a:rPr lang="en-ZA" sz="1400" dirty="0">
                <a:solidFill>
                  <a:schemeClr val="bg1"/>
                </a:solidFill>
              </a:rPr>
              <a:t>Abhinav Girdhar, February 16, 2022, from https://www.appypie.com/healthcare-chatbot-advantages</a:t>
            </a:r>
          </a:p>
          <a:p>
            <a:pPr>
              <a:lnSpc>
                <a:spcPct val="90000"/>
              </a:lnSpc>
            </a:pPr>
            <a:r>
              <a:rPr lang="en-ZA" sz="1400" dirty="0">
                <a:solidFill>
                  <a:schemeClr val="bg1"/>
                </a:solidFill>
              </a:rPr>
              <a:t>Amplework Software </a:t>
            </a:r>
            <a:r>
              <a:rPr lang="en-ZA" sz="1400" dirty="0" err="1">
                <a:solidFill>
                  <a:schemeClr val="bg1"/>
                </a:solidFill>
              </a:rPr>
              <a:t>pvt.ltd</a:t>
            </a:r>
            <a:r>
              <a:rPr lang="en-ZA" sz="1400" dirty="0">
                <a:solidFill>
                  <a:schemeClr val="bg1"/>
                </a:solidFill>
              </a:rPr>
              <a:t>, August 12, 2021, from https://www.amplework.com/blog/healthcare-chatbots-pros-challenges-future/</a:t>
            </a:r>
          </a:p>
          <a:p>
            <a:pPr>
              <a:lnSpc>
                <a:spcPct val="90000"/>
              </a:lnSpc>
            </a:pPr>
            <a:r>
              <a:rPr lang="en-ZA" sz="1400" dirty="0">
                <a:solidFill>
                  <a:schemeClr val="bg1"/>
                </a:solidFill>
              </a:rPr>
              <a:t>Konstantin Kalinin, August 12, 2020, from https://topflightapps.com/ideas/chatbots-in-healthcare/</a:t>
            </a:r>
          </a:p>
          <a:p>
            <a:pPr>
              <a:lnSpc>
                <a:spcPct val="90000"/>
              </a:lnSpc>
            </a:pPr>
            <a:r>
              <a:rPr lang="en-ZA" sz="1400" dirty="0">
                <a:solidFill>
                  <a:schemeClr val="bg1"/>
                </a:solidFill>
              </a:rPr>
              <a:t>Elaine Tveit, December 5, 2021, from https://blog.sapling.ai/the-advantages-and-disadvantages-of-using-a-chatbot/</a:t>
            </a:r>
          </a:p>
          <a:p>
            <a:pPr>
              <a:lnSpc>
                <a:spcPct val="90000"/>
              </a:lnSpc>
            </a:pPr>
            <a:r>
              <a:rPr lang="en-ZA" sz="1400" dirty="0">
                <a:solidFill>
                  <a:schemeClr val="bg1"/>
                </a:solidFill>
              </a:rPr>
              <a:t>Zebra Buzz, September 8, 2020, From </a:t>
            </a:r>
            <a:r>
              <a:rPr lang="en-ZA" sz="1400" dirty="0">
                <a:solidFill>
                  <a:schemeClr val="bg1"/>
                </a:solidFill>
                <a:hlinkClick r:id="rId3"/>
              </a:rPr>
              <a:t>https://zebrabuzz.com/advantages-and-disadvantages-of-chatbots/#:~:text=Some%20of%20the%20advantages%20and%20disadvantages%20of%20Chatbots,Use%20Chatbots%20Successfully%20Limited%20Responses%20High%20Installation%20Costs</a:t>
            </a:r>
            <a:endParaRPr lang="en-ZA" sz="1400" dirty="0">
              <a:solidFill>
                <a:schemeClr val="bg1"/>
              </a:solidFill>
            </a:endParaRPr>
          </a:p>
          <a:p>
            <a:pPr>
              <a:lnSpc>
                <a:spcPct val="90000"/>
              </a:lnSpc>
            </a:pPr>
            <a:r>
              <a:rPr lang="en-ZA" sz="1400" dirty="0">
                <a:solidFill>
                  <a:schemeClr val="bg1"/>
                </a:solidFill>
              </a:rPr>
              <a:t>Ram Ganesa Athreya, May 06, 2017, Chatbot for Dbpedia, from </a:t>
            </a:r>
            <a:r>
              <a:rPr lang="en-ZA" sz="1100" dirty="0">
                <a:hlinkClick r:id="rId4"/>
              </a:rPr>
              <a:t>GSoC 2017 Proposal - Chatbot for DBpedia (slideshare.net)</a:t>
            </a:r>
            <a:endParaRPr lang="en-ZA" sz="1100" dirty="0"/>
          </a:p>
          <a:p>
            <a:pPr>
              <a:lnSpc>
                <a:spcPct val="90000"/>
              </a:lnSpc>
            </a:pPr>
            <a:r>
              <a:rPr lang="en-ZA" sz="1100" dirty="0">
                <a:solidFill>
                  <a:schemeClr val="bg1"/>
                </a:solidFill>
              </a:rPr>
              <a:t>Sanjana, August 14, 2019, The functional and Non-functional requirements requirements for hms, from </a:t>
            </a:r>
            <a:r>
              <a:rPr lang="en-ZA" sz="1100" dirty="0">
                <a:hlinkClick r:id="rId5"/>
              </a:rPr>
              <a:t>The Functional and Nonfunctional Requirement for HMS (mocdoc.in)</a:t>
            </a:r>
            <a:endParaRPr lang="en-ZA" sz="1400" dirty="0">
              <a:solidFill>
                <a:schemeClr val="bg1"/>
              </a:solidFill>
            </a:endParaRPr>
          </a:p>
        </p:txBody>
      </p:sp>
    </p:spTree>
    <p:extLst>
      <p:ext uri="{BB962C8B-B14F-4D97-AF65-F5344CB8AC3E}">
        <p14:creationId xmlns:p14="http://schemas.microsoft.com/office/powerpoint/2010/main" val="5862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15">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9" name="Rectangle 2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10" descr="Graphical user interface, application&#10;&#10;Description automatically generated">
            <a:extLst>
              <a:ext uri="{FF2B5EF4-FFF2-40B4-BE49-F238E27FC236}">
                <a16:creationId xmlns:a16="http://schemas.microsoft.com/office/drawing/2014/main" id="{FB749E62-4947-9317-F331-187DD090405F}"/>
              </a:ext>
            </a:extLst>
          </p:cNvPr>
          <p:cNvPicPr>
            <a:picLocks noGrp="1" noChangeAspect="1"/>
          </p:cNvPicPr>
          <p:nvPr>
            <p:ph idx="1"/>
          </p:nvPr>
        </p:nvPicPr>
        <p:blipFill rotWithShape="1">
          <a:blip r:embed="rId2">
            <a:alphaModFix amt="25000"/>
            <a:extLst>
              <a:ext uri="{28A0092B-C50C-407E-A947-70E740481C1C}">
                <a14:useLocalDpi xmlns:a14="http://schemas.microsoft.com/office/drawing/2010/main" val="0"/>
              </a:ext>
            </a:extLst>
          </a:blip>
          <a:srcRect t="287" b="3560"/>
          <a:stretch/>
        </p:blipFill>
        <p:spPr>
          <a:xfrm>
            <a:off x="20" y="10"/>
            <a:ext cx="12191980" cy="6857990"/>
          </a:xfrm>
          <a:prstGeom prst="rect">
            <a:avLst/>
          </a:prstGeom>
        </p:spPr>
      </p:pic>
      <p:sp>
        <p:nvSpPr>
          <p:cNvPr id="2" name="Title 1">
            <a:extLst>
              <a:ext uri="{FF2B5EF4-FFF2-40B4-BE49-F238E27FC236}">
                <a16:creationId xmlns:a16="http://schemas.microsoft.com/office/drawing/2014/main" id="{EC76E270-72D2-40C1-801A-43549812842F}"/>
              </a:ext>
            </a:extLst>
          </p:cNvPr>
          <p:cNvSpPr>
            <a:spLocks noGrp="1"/>
          </p:cNvSpPr>
          <p:nvPr>
            <p:ph type="title"/>
          </p:nvPr>
        </p:nvSpPr>
        <p:spPr>
          <a:xfrm>
            <a:off x="1484311" y="685800"/>
            <a:ext cx="10018713" cy="914399"/>
          </a:xfrm>
        </p:spPr>
        <p:txBody>
          <a:bodyPr vert="horz" lIns="91440" tIns="45720" rIns="91440" bIns="45720" rtlCol="0" anchor="b">
            <a:normAutofit fontScale="90000"/>
          </a:bodyPr>
          <a:lstStyle/>
          <a:p>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 Problem Statement</a:t>
            </a:r>
          </a:p>
        </p:txBody>
      </p:sp>
      <p:sp>
        <p:nvSpPr>
          <p:cNvPr id="5" name="Text Placeholder 4">
            <a:extLst>
              <a:ext uri="{FF2B5EF4-FFF2-40B4-BE49-F238E27FC236}">
                <a16:creationId xmlns:a16="http://schemas.microsoft.com/office/drawing/2014/main" id="{DBB62744-AE71-0DB7-4205-27AC30B86771}"/>
              </a:ext>
            </a:extLst>
          </p:cNvPr>
          <p:cNvSpPr>
            <a:spLocks noGrp="1"/>
          </p:cNvSpPr>
          <p:nvPr>
            <p:ph type="body" sz="half" idx="2"/>
          </p:nvPr>
        </p:nvSpPr>
        <p:spPr>
          <a:xfrm>
            <a:off x="1376856" y="2181882"/>
            <a:ext cx="10233621" cy="3124201"/>
          </a:xfrm>
        </p:spPr>
        <p:txBody>
          <a:bodyPr vert="horz" lIns="91440" tIns="45720" rIns="91440" bIns="45720" rtlCol="0" anchor="t">
            <a:normAutofit/>
          </a:bodyPr>
          <a:lstStyle/>
          <a:p>
            <a:r>
              <a:rPr lang="en-US" sz="2000" dirty="0"/>
              <a:t>Artificial intelligence, chatbot is a technology that makes interactions between man and machines using natural language possible. From literature, we found out that in general, chatbot are functions like a typical search engine. Although chatbot just produced only one output instead of multiple outputs/results, the basic process flow is the same where each time an input is entered, the new search will be done. Nothing related to previous output. This research is focused on enabling chatbot to become a search engine that can process the next search with the relation to the previous search output. In chatbot context, this functionality will enhance the capability of chatbot’s input processing. </a:t>
            </a:r>
            <a:r>
              <a:rPr lang="en-US" sz="1400" dirty="0"/>
              <a:t>(Amplework Software pvt, 2021)</a:t>
            </a:r>
          </a:p>
          <a:p>
            <a:pPr algn="l">
              <a:buFont typeface="Arial"/>
              <a:buChar char="•"/>
            </a:pPr>
            <a:endParaRPr lang="en-US" dirty="0"/>
          </a:p>
        </p:txBody>
      </p:sp>
    </p:spTree>
    <p:extLst>
      <p:ext uri="{BB962C8B-B14F-4D97-AF65-F5344CB8AC3E}">
        <p14:creationId xmlns:p14="http://schemas.microsoft.com/office/powerpoint/2010/main" val="34042886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99C1-6E01-C885-31EE-F9651A83C67C}"/>
              </a:ext>
            </a:extLst>
          </p:cNvPr>
          <p:cNvSpPr>
            <a:spLocks noGrp="1"/>
          </p:cNvSpPr>
          <p:nvPr>
            <p:ph type="title"/>
          </p:nvPr>
        </p:nvSpPr>
        <p:spPr/>
        <p:txBody>
          <a:bodyPr/>
          <a:lstStyle/>
          <a:p>
            <a:r>
              <a:rPr lang="en-ZA" dirty="0"/>
              <a:t>3. Purpose</a:t>
            </a:r>
          </a:p>
        </p:txBody>
      </p:sp>
      <p:sp>
        <p:nvSpPr>
          <p:cNvPr id="3" name="Content Placeholder 2">
            <a:extLst>
              <a:ext uri="{FF2B5EF4-FFF2-40B4-BE49-F238E27FC236}">
                <a16:creationId xmlns:a16="http://schemas.microsoft.com/office/drawing/2014/main" id="{7CC7BCD9-6EA5-D5D3-0698-0041ACD7D20D}"/>
              </a:ext>
            </a:extLst>
          </p:cNvPr>
          <p:cNvSpPr>
            <a:spLocks noGrp="1"/>
          </p:cNvSpPr>
          <p:nvPr>
            <p:ph idx="1"/>
          </p:nvPr>
        </p:nvSpPr>
        <p:spPr>
          <a:xfrm>
            <a:off x="1484310" y="2025749"/>
            <a:ext cx="10018713" cy="3765452"/>
          </a:xfrm>
        </p:spPr>
        <p:txBody>
          <a:bodyPr>
            <a:normAutofit/>
          </a:bodyPr>
          <a:lstStyle/>
          <a:p>
            <a:pPr marL="0" indent="0" algn="ctr">
              <a:buNone/>
            </a:pPr>
            <a:r>
              <a:rPr lang="en-ZA" sz="1600" b="0" i="0" dirty="0">
                <a:effectLst/>
                <a:latin typeface="Noto Sans" panose="020B0502040204020203" pitchFamily="34" charset="0"/>
              </a:rPr>
              <a:t>It’s only natural to be met with raised eyebrows while mentioning healthcare and AI chatbots in one sentence. But chatbots are quite the opposite of a threat for the medical industry. They are built to perform basic and repetitive tasks that can streamline the day-to-day functioning of a medical practice. Most of all, they assist with appointment scheduling.</a:t>
            </a:r>
            <a:br>
              <a:rPr lang="en-ZA" sz="1600" dirty="0"/>
            </a:br>
            <a:br>
              <a:rPr lang="en-ZA" sz="1600" dirty="0"/>
            </a:br>
            <a:r>
              <a:rPr lang="en-ZA" sz="1600" b="0" i="0" dirty="0">
                <a:effectLst/>
                <a:latin typeface="Noto Sans" panose="020B0502040204020203" pitchFamily="34" charset="0"/>
              </a:rPr>
              <a:t>Think of medical chatbots as virtual assistants for your clinic, hospital, or healthcare centre. They’re inexpensive, easy to add to your website, and highly efficient at what they do</a:t>
            </a:r>
            <a:r>
              <a:rPr lang="en-ZA" sz="1200" b="0" i="0" dirty="0">
                <a:effectLst/>
                <a:latin typeface="Noto Sans" panose="020B0502040204020203" pitchFamily="34" charset="0"/>
              </a:rPr>
              <a:t>. (Konstantin Kalinin, 2020)</a:t>
            </a:r>
          </a:p>
          <a:p>
            <a:pPr marL="0" indent="0" algn="ctr">
              <a:buNone/>
            </a:pPr>
            <a:r>
              <a:rPr lang="en-ZA" sz="1600" dirty="0">
                <a:latin typeface="Noto Sans" panose="020B0502040204020203" pitchFamily="34" charset="0"/>
              </a:rPr>
              <a:t>The  overall purpose of is to minimize while booking appointments such as double bookings and incorrect time selection, minimise driving for enquires, familiarize people to machine interactions, decrease lines and cluster in medical canters, increase the dependency technological  assistance by medical staff.</a:t>
            </a:r>
            <a:endParaRPr lang="en-ZA" sz="1600" dirty="0"/>
          </a:p>
        </p:txBody>
      </p:sp>
    </p:spTree>
    <p:extLst>
      <p:ext uri="{BB962C8B-B14F-4D97-AF65-F5344CB8AC3E}">
        <p14:creationId xmlns:p14="http://schemas.microsoft.com/office/powerpoint/2010/main" val="318728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3738CF-BD6E-D28E-357C-BBC98652E1BE}"/>
              </a:ext>
            </a:extLst>
          </p:cNvPr>
          <p:cNvSpPr>
            <a:spLocks noGrp="1"/>
          </p:cNvSpPr>
          <p:nvPr>
            <p:ph type="title"/>
          </p:nvPr>
        </p:nvSpPr>
        <p:spPr/>
        <p:txBody>
          <a:bodyPr/>
          <a:lstStyle/>
          <a:p>
            <a:r>
              <a:rPr lang="en-ZA" dirty="0"/>
              <a:t>4. Project Description</a:t>
            </a:r>
          </a:p>
        </p:txBody>
      </p:sp>
      <p:graphicFrame>
        <p:nvGraphicFramePr>
          <p:cNvPr id="9" name="Text Placeholder 6">
            <a:extLst>
              <a:ext uri="{FF2B5EF4-FFF2-40B4-BE49-F238E27FC236}">
                <a16:creationId xmlns:a16="http://schemas.microsoft.com/office/drawing/2014/main" id="{B2FC914B-ED4F-F616-3966-4BD4010FF114}"/>
              </a:ext>
            </a:extLst>
          </p:cNvPr>
          <p:cNvGraphicFramePr>
            <a:graphicFrameLocks noGrp="1"/>
          </p:cNvGraphicFramePr>
          <p:nvPr>
            <p:ph idx="1"/>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20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683FC0C-3E0E-1AA2-8A15-05AC060E29A4}"/>
              </a:ext>
            </a:extLst>
          </p:cNvPr>
          <p:cNvSpPr>
            <a:spLocks noGrp="1"/>
          </p:cNvSpPr>
          <p:nvPr>
            <p:ph type="title"/>
          </p:nvPr>
        </p:nvSpPr>
        <p:spPr>
          <a:xfrm>
            <a:off x="2253785" y="1380068"/>
            <a:ext cx="5428432" cy="2616199"/>
          </a:xfrm>
        </p:spPr>
        <p:txBody>
          <a:bodyPr vert="horz" lIns="91440" tIns="45720" rIns="91440" bIns="45720" rtlCol="0" anchor="b">
            <a:normAutofit/>
          </a:bodyPr>
          <a:lstStyle/>
          <a:p>
            <a:pPr algn="r"/>
            <a:r>
              <a:rPr lang="en-US" sz="6000" dirty="0"/>
              <a:t>4.1 . Project Goal</a:t>
            </a:r>
          </a:p>
        </p:txBody>
      </p:sp>
      <p:pic>
        <p:nvPicPr>
          <p:cNvPr id="5" name="Picture 4" descr="A wall painted with an arrow and a dartboard">
            <a:extLst>
              <a:ext uri="{FF2B5EF4-FFF2-40B4-BE49-F238E27FC236}">
                <a16:creationId xmlns:a16="http://schemas.microsoft.com/office/drawing/2014/main" id="{1F3A0EEB-F1BC-7D03-790C-B4E9F3B04416}"/>
              </a:ext>
            </a:extLst>
          </p:cNvPr>
          <p:cNvPicPr>
            <a:picLocks noChangeAspect="1"/>
          </p:cNvPicPr>
          <p:nvPr/>
        </p:nvPicPr>
        <p:blipFill rotWithShape="1">
          <a:blip r:embed="rId3"/>
          <a:srcRect l="57630"/>
          <a:stretch/>
        </p:blipFill>
        <p:spPr>
          <a:xfrm>
            <a:off x="8127998" y="10"/>
            <a:ext cx="4064001" cy="6857990"/>
          </a:xfrm>
          <a:prstGeom prst="rect">
            <a:avLst/>
          </a:prstGeom>
        </p:spPr>
      </p:pic>
    </p:spTree>
    <p:extLst>
      <p:ext uri="{BB962C8B-B14F-4D97-AF65-F5344CB8AC3E}">
        <p14:creationId xmlns:p14="http://schemas.microsoft.com/office/powerpoint/2010/main" val="84599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27A40F7-9C91-5D6D-DF64-FA0FF2724D92}"/>
              </a:ext>
            </a:extLst>
          </p:cNvPr>
          <p:cNvSpPr>
            <a:spLocks noGrp="1"/>
          </p:cNvSpPr>
          <p:nvPr>
            <p:ph type="title"/>
          </p:nvPr>
        </p:nvSpPr>
        <p:spPr>
          <a:xfrm>
            <a:off x="412025" y="1072609"/>
            <a:ext cx="3041557" cy="4522647"/>
          </a:xfrm>
          <a:effectLst/>
        </p:spPr>
        <p:txBody>
          <a:bodyPr anchor="ctr">
            <a:normAutofit/>
          </a:bodyPr>
          <a:lstStyle/>
          <a:p>
            <a:pPr algn="l"/>
            <a:r>
              <a:rPr lang="en-ZA" sz="3200" dirty="0"/>
              <a:t>4.1. Project Goal </a:t>
            </a:r>
          </a:p>
        </p:txBody>
      </p:sp>
      <p:sp>
        <p:nvSpPr>
          <p:cNvPr id="3" name="Content Placeholder 2">
            <a:extLst>
              <a:ext uri="{FF2B5EF4-FFF2-40B4-BE49-F238E27FC236}">
                <a16:creationId xmlns:a16="http://schemas.microsoft.com/office/drawing/2014/main" id="{516FF7AB-523A-4E53-6825-0E3CB6D44A3A}"/>
              </a:ext>
            </a:extLst>
          </p:cNvPr>
          <p:cNvSpPr>
            <a:spLocks noGrp="1"/>
          </p:cNvSpPr>
          <p:nvPr>
            <p:ph idx="1"/>
          </p:nvPr>
        </p:nvSpPr>
        <p:spPr>
          <a:xfrm>
            <a:off x="4798192" y="450166"/>
            <a:ext cx="7390632" cy="5753685"/>
          </a:xfrm>
        </p:spPr>
        <p:txBody>
          <a:bodyPr anchor="ctr">
            <a:normAutofit/>
          </a:bodyPr>
          <a:lstStyle/>
          <a:p>
            <a:pPr marL="0" indent="0" fontAlgn="base">
              <a:buNone/>
            </a:pPr>
            <a:r>
              <a:rPr lang="en-ZA" sz="1600" b="0" i="0" dirty="0">
                <a:solidFill>
                  <a:schemeClr val="bg1"/>
                </a:solidFill>
                <a:effectLst/>
              </a:rPr>
              <a:t>A medical chatbot facilitates the job of a healthcare provider and helps improve their performance by interacting with users in a human-like way. There are countless cases where intelligent medical chatbots could help physicians, nurses, therapists, patients, or their families. They can step in and minimize the amount of time they spend on tasks like:</a:t>
            </a:r>
          </a:p>
          <a:p>
            <a:pPr fontAlgn="base">
              <a:buFont typeface="Arial" panose="020B0604020202020204" pitchFamily="34" charset="0"/>
              <a:buChar char="•"/>
            </a:pPr>
            <a:r>
              <a:rPr lang="en-ZA" sz="1600" b="0" i="0" dirty="0">
                <a:solidFill>
                  <a:schemeClr val="bg1"/>
                </a:solidFill>
                <a:effectLst/>
              </a:rPr>
              <a:t>providing health-related information to users</a:t>
            </a:r>
          </a:p>
          <a:p>
            <a:pPr fontAlgn="base">
              <a:buFont typeface="Arial" panose="020B0604020202020204" pitchFamily="34" charset="0"/>
              <a:buChar char="•"/>
            </a:pPr>
            <a:r>
              <a:rPr lang="en-ZA" sz="1600" b="0" i="0" dirty="0">
                <a:solidFill>
                  <a:schemeClr val="bg1"/>
                </a:solidFill>
                <a:effectLst/>
              </a:rPr>
              <a:t>guidance for patient </a:t>
            </a:r>
          </a:p>
          <a:p>
            <a:pPr fontAlgn="base">
              <a:buFont typeface="Arial" panose="020B0604020202020204" pitchFamily="34" charset="0"/>
              <a:buChar char="•"/>
            </a:pPr>
            <a:r>
              <a:rPr lang="en-ZA" sz="1600" dirty="0">
                <a:solidFill>
                  <a:schemeClr val="bg1"/>
                </a:solidFill>
              </a:rPr>
              <a:t>Maintaining multiple patient interaction</a:t>
            </a:r>
            <a:endParaRPr lang="en-ZA" sz="1600" b="0" i="0" dirty="0">
              <a:solidFill>
                <a:schemeClr val="bg1"/>
              </a:solidFill>
              <a:effectLst/>
            </a:endParaRPr>
          </a:p>
          <a:p>
            <a:pPr fontAlgn="base">
              <a:buFont typeface="Arial" panose="020B0604020202020204" pitchFamily="34" charset="0"/>
              <a:buChar char="•"/>
            </a:pPr>
            <a:r>
              <a:rPr lang="en-ZA" sz="1600" b="0" i="0" dirty="0">
                <a:solidFill>
                  <a:schemeClr val="bg1"/>
                </a:solidFill>
                <a:effectLst/>
              </a:rPr>
              <a:t>connecting people and organizations with first responders</a:t>
            </a:r>
          </a:p>
          <a:p>
            <a:pPr fontAlgn="base">
              <a:buFont typeface="Arial" panose="020B0604020202020204" pitchFamily="34" charset="0"/>
              <a:buChar char="•"/>
            </a:pPr>
            <a:r>
              <a:rPr lang="en-ZA" sz="1600" b="0" i="0" dirty="0">
                <a:solidFill>
                  <a:schemeClr val="bg1"/>
                </a:solidFill>
                <a:effectLst/>
              </a:rPr>
              <a:t>Conduct tedious repetitive  tasks</a:t>
            </a:r>
          </a:p>
          <a:p>
            <a:pPr fontAlgn="base">
              <a:buFont typeface="Arial" panose="020B0604020202020204" pitchFamily="34" charset="0"/>
              <a:buChar char="•"/>
            </a:pPr>
            <a:r>
              <a:rPr lang="en-ZA" sz="1600" b="0" i="0" dirty="0">
                <a:solidFill>
                  <a:schemeClr val="bg1"/>
                </a:solidFill>
                <a:effectLst/>
              </a:rPr>
              <a:t>FAQ-type queries (contact details, directions, opening hours and service/treatment details)</a:t>
            </a:r>
          </a:p>
          <a:p>
            <a:pPr marL="0" indent="0" fontAlgn="base">
              <a:buNone/>
            </a:pPr>
            <a:r>
              <a:rPr lang="en-ZA" sz="1600" b="0" i="0" dirty="0">
                <a:solidFill>
                  <a:schemeClr val="bg1"/>
                </a:solidFill>
                <a:effectLst/>
              </a:rPr>
              <a:t>It’s important to note that despite the fact that chatbots can offer valuable facts and symptoms, they aren’t qualified to give an official diagnosis. The main premise behind these talking or texting smart algorithms is to become the first point of contact before any human involvement is needed.</a:t>
            </a:r>
          </a:p>
          <a:p>
            <a:pPr marL="0" indent="0" fontAlgn="base">
              <a:buNone/>
            </a:pPr>
            <a:r>
              <a:rPr lang="en-ZA" sz="1400" b="0" i="0" dirty="0">
                <a:solidFill>
                  <a:schemeClr val="bg1"/>
                </a:solidFill>
                <a:effectLst/>
              </a:rPr>
              <a:t>(Abhinav Girdhar, 2022)</a:t>
            </a:r>
          </a:p>
        </p:txBody>
      </p:sp>
    </p:spTree>
    <p:extLst>
      <p:ext uri="{BB962C8B-B14F-4D97-AF65-F5344CB8AC3E}">
        <p14:creationId xmlns:p14="http://schemas.microsoft.com/office/powerpoint/2010/main" val="178802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5918527-18D2-6B59-763B-65B712869D6B}"/>
              </a:ext>
            </a:extLst>
          </p:cNvPr>
          <p:cNvSpPr>
            <a:spLocks noGrp="1"/>
          </p:cNvSpPr>
          <p:nvPr>
            <p:ph type="title"/>
          </p:nvPr>
        </p:nvSpPr>
        <p:spPr>
          <a:xfrm>
            <a:off x="683609" y="764372"/>
            <a:ext cx="3173688" cy="5216013"/>
          </a:xfrm>
        </p:spPr>
        <p:txBody>
          <a:bodyPr>
            <a:normAutofit/>
          </a:bodyPr>
          <a:lstStyle/>
          <a:p>
            <a:pPr algn="l"/>
            <a:r>
              <a:rPr lang="en-ZA" dirty="0"/>
              <a:t>4.2. Project Output</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EEF6EF-868A-D0BC-64C0-3A73CF09A5CA}"/>
              </a:ext>
            </a:extLst>
          </p:cNvPr>
          <p:cNvSpPr>
            <a:spLocks noGrp="1"/>
          </p:cNvSpPr>
          <p:nvPr>
            <p:ph idx="1"/>
          </p:nvPr>
        </p:nvSpPr>
        <p:spPr>
          <a:xfrm>
            <a:off x="4127197" y="0"/>
            <a:ext cx="8064799" cy="6858000"/>
          </a:xfrm>
        </p:spPr>
        <p:txBody>
          <a:bodyPr anchor="ctr">
            <a:normAutofit/>
          </a:bodyPr>
          <a:lstStyle/>
          <a:p>
            <a:pPr marL="342900" indent="-342900" fontAlgn="base">
              <a:lnSpc>
                <a:spcPct val="90000"/>
              </a:lnSpc>
              <a:buFont typeface="+mj-lt"/>
              <a:buAutoNum type="arabicPeriod"/>
            </a:pPr>
            <a:r>
              <a:rPr lang="en-ZA" sz="1800" b="0" i="0" dirty="0">
                <a:effectLst/>
              </a:rPr>
              <a:t>Immediate access to health care staff</a:t>
            </a:r>
          </a:p>
          <a:p>
            <a:pPr marL="914400" lvl="2" indent="0" fontAlgn="base">
              <a:lnSpc>
                <a:spcPct val="90000"/>
              </a:lnSpc>
              <a:buNone/>
            </a:pPr>
            <a:r>
              <a:rPr lang="en-ZA" sz="1200" b="0" i="0" dirty="0">
                <a:effectLst/>
              </a:rPr>
              <a:t>A chatbot quickly </a:t>
            </a:r>
            <a:r>
              <a:rPr lang="en-ZA" sz="1200" dirty="0"/>
              <a:t>assists you with any front desk related issue but not all</a:t>
            </a:r>
            <a:endParaRPr lang="en-ZA" sz="1200" b="0" i="0" dirty="0">
              <a:effectLst/>
            </a:endParaRPr>
          </a:p>
          <a:p>
            <a:pPr marL="457200" indent="-457200" fontAlgn="base">
              <a:lnSpc>
                <a:spcPct val="90000"/>
              </a:lnSpc>
              <a:buFont typeface="+mj-lt"/>
              <a:buAutoNum type="arabicPeriod"/>
            </a:pPr>
            <a:r>
              <a:rPr lang="en-ZA" sz="1800" b="0" i="0" dirty="0">
                <a:effectLst/>
              </a:rPr>
              <a:t>Health monitoring and additional information</a:t>
            </a:r>
          </a:p>
          <a:p>
            <a:pPr marL="914400" lvl="2" indent="0" fontAlgn="base">
              <a:lnSpc>
                <a:spcPct val="90000"/>
              </a:lnSpc>
              <a:buNone/>
            </a:pPr>
            <a:r>
              <a:rPr lang="en-ZA" sz="1200" b="0" i="0" dirty="0">
                <a:effectLst/>
              </a:rPr>
              <a:t>Patients need more than urgent medical attention. So, ongoing, post-discharge care can be virtually assisted by a bot. </a:t>
            </a:r>
          </a:p>
          <a:p>
            <a:pPr marL="457200" indent="-457200" fontAlgn="base">
              <a:lnSpc>
                <a:spcPct val="90000"/>
              </a:lnSpc>
              <a:buFont typeface="+mj-lt"/>
              <a:buAutoNum type="arabicPeriod"/>
            </a:pPr>
            <a:r>
              <a:rPr lang="en-ZA" sz="1800" b="0" i="0" dirty="0">
                <a:effectLst/>
              </a:rPr>
              <a:t>Easy-to-use for doctors and patients</a:t>
            </a:r>
          </a:p>
          <a:p>
            <a:pPr marL="914400" lvl="2" indent="0" fontAlgn="base">
              <a:lnSpc>
                <a:spcPct val="90000"/>
              </a:lnSpc>
              <a:buNone/>
            </a:pPr>
            <a:r>
              <a:rPr lang="en-ZA" sz="1200" b="0" i="0" dirty="0">
                <a:effectLst/>
              </a:rPr>
              <a:t>Conversational interfaces are very accessible and don’t have the complexities and learning curve typically associated with new technology.</a:t>
            </a:r>
          </a:p>
          <a:p>
            <a:pPr marL="457200" indent="-457200" fontAlgn="base">
              <a:lnSpc>
                <a:spcPct val="90000"/>
              </a:lnSpc>
              <a:buFont typeface="+mj-lt"/>
              <a:buAutoNum type="arabicPeriod"/>
            </a:pPr>
            <a:r>
              <a:rPr lang="en-ZA" sz="1800" b="0" i="0" dirty="0">
                <a:effectLst/>
              </a:rPr>
              <a:t>Scalability</a:t>
            </a:r>
          </a:p>
          <a:p>
            <a:pPr marL="914400" lvl="2" indent="0" fontAlgn="base">
              <a:lnSpc>
                <a:spcPct val="90000"/>
              </a:lnSpc>
              <a:buNone/>
            </a:pPr>
            <a:r>
              <a:rPr lang="en-ZA" sz="1200" b="0" i="0" dirty="0">
                <a:effectLst/>
              </a:rPr>
              <a:t>With technology, healthcare companies can deliver customer service without requiring additional resources (like human staff). </a:t>
            </a:r>
          </a:p>
          <a:p>
            <a:pPr marL="457200" indent="-457200" fontAlgn="base">
              <a:lnSpc>
                <a:spcPct val="90000"/>
              </a:lnSpc>
              <a:buFont typeface="+mj-lt"/>
              <a:buAutoNum type="arabicPeriod"/>
            </a:pPr>
            <a:r>
              <a:rPr lang="en-ZA" sz="1800" b="0" i="0" dirty="0">
                <a:effectLst/>
              </a:rPr>
              <a:t>Convenient for a mobile-first consumer base</a:t>
            </a:r>
          </a:p>
          <a:p>
            <a:pPr marL="914400" lvl="2" indent="0" fontAlgn="base">
              <a:lnSpc>
                <a:spcPct val="90000"/>
              </a:lnSpc>
              <a:buNone/>
            </a:pPr>
            <a:r>
              <a:rPr lang="en-ZA" sz="1200" b="0" i="0" dirty="0">
                <a:effectLst/>
              </a:rPr>
              <a:t>Mobile phones are one of the preferred methods of communication with brands, especially for certain demographics. Medical institutes can cater to that audience. </a:t>
            </a:r>
          </a:p>
          <a:p>
            <a:pPr marL="457200" indent="-457200" fontAlgn="base">
              <a:lnSpc>
                <a:spcPct val="90000"/>
              </a:lnSpc>
              <a:buFont typeface="+mj-lt"/>
              <a:buAutoNum type="arabicPeriod"/>
            </a:pPr>
            <a:r>
              <a:rPr lang="en-ZA" sz="1800" b="0" i="0" dirty="0">
                <a:effectLst/>
              </a:rPr>
              <a:t>Improved patient satisfaction</a:t>
            </a:r>
          </a:p>
          <a:p>
            <a:pPr marL="914400" lvl="2" indent="0" fontAlgn="base">
              <a:lnSpc>
                <a:spcPct val="90000"/>
              </a:lnSpc>
              <a:buNone/>
            </a:pPr>
            <a:r>
              <a:rPr lang="en-ZA" sz="1200" b="0" i="0" dirty="0">
                <a:effectLst/>
              </a:rPr>
              <a:t>These applications help overcome staff shortages with robotic assistance. No issue will be left unattended. </a:t>
            </a:r>
          </a:p>
          <a:p>
            <a:pPr marL="914400" lvl="2" indent="0" fontAlgn="base">
              <a:lnSpc>
                <a:spcPct val="90000"/>
              </a:lnSpc>
              <a:buNone/>
            </a:pPr>
            <a:r>
              <a:rPr lang="en-ZA" sz="1200" b="0" i="0" dirty="0">
                <a:effectLst/>
              </a:rPr>
              <a:t>(Abhinav Girdhar, 2022)</a:t>
            </a:r>
          </a:p>
        </p:txBody>
      </p:sp>
    </p:spTree>
    <p:extLst>
      <p:ext uri="{BB962C8B-B14F-4D97-AF65-F5344CB8AC3E}">
        <p14:creationId xmlns:p14="http://schemas.microsoft.com/office/powerpoint/2010/main" val="3376311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0F4EC76AE224DBB2C769B62EBB8F8" ma:contentTypeVersion="4" ma:contentTypeDescription="Create a new document." ma:contentTypeScope="" ma:versionID="7fe95105f9b4ef1cad7a1dd10043b20c">
  <xsd:schema xmlns:xsd="http://www.w3.org/2001/XMLSchema" xmlns:xs="http://www.w3.org/2001/XMLSchema" xmlns:p="http://schemas.microsoft.com/office/2006/metadata/properties" xmlns:ns2="aeae3797-1eeb-43c2-b49a-e84a337b4a77" xmlns:ns3="f0845d25-d1fe-4d8b-8075-12a9f6fb35f3" targetNamespace="http://schemas.microsoft.com/office/2006/metadata/properties" ma:root="true" ma:fieldsID="48949994b79e19c910e7bdf59e64df1f" ns2:_="" ns3:_="">
    <xsd:import namespace="aeae3797-1eeb-43c2-b49a-e84a337b4a77"/>
    <xsd:import namespace="f0845d25-d1fe-4d8b-8075-12a9f6fb35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e3797-1eeb-43c2-b49a-e84a337b4a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845d25-d1fe-4d8b-8075-12a9f6fb35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949A42-5DE1-4223-A490-CE34A7677D1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547BF4B-DB68-4736-BA52-476B28DC37B3}">
  <ds:schemaRefs>
    <ds:schemaRef ds:uri="http://schemas.microsoft.com/sharepoint/v3/contenttype/forms"/>
  </ds:schemaRefs>
</ds:datastoreItem>
</file>

<file path=customXml/itemProps3.xml><?xml version="1.0" encoding="utf-8"?>
<ds:datastoreItem xmlns:ds="http://schemas.openxmlformats.org/officeDocument/2006/customXml" ds:itemID="{2BD21996-6740-4565-A191-85A36A5E4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ae3797-1eeb-43c2-b49a-e84a337b4a77"/>
    <ds:schemaRef ds:uri="f0845d25-d1fe-4d8b-8075-12a9f6fb35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2437</TotalTime>
  <Words>3049</Words>
  <Application>Microsoft Office PowerPoint</Application>
  <PresentationFormat>Widescreen</PresentationFormat>
  <Paragraphs>192</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Century Gothic</vt:lpstr>
      <vt:lpstr>Corbel</vt:lpstr>
      <vt:lpstr>Corbel (Headings)</vt:lpstr>
      <vt:lpstr>Noto Sans</vt:lpstr>
      <vt:lpstr>Symbol</vt:lpstr>
      <vt:lpstr>Times New Roman</vt:lpstr>
      <vt:lpstr>var(--h3_typography-font-family)</vt:lpstr>
      <vt:lpstr>Parallax</vt:lpstr>
      <vt:lpstr>Medical Appointment  Chat Bot Presentation </vt:lpstr>
      <vt:lpstr>Table of Content</vt:lpstr>
      <vt:lpstr>1. Introduction</vt:lpstr>
      <vt:lpstr>2. Problem Statement</vt:lpstr>
      <vt:lpstr>3. Purpose</vt:lpstr>
      <vt:lpstr>4. Project Description</vt:lpstr>
      <vt:lpstr>4.1 . Project Goal</vt:lpstr>
      <vt:lpstr>4.1. Project Goal </vt:lpstr>
      <vt:lpstr>4.2. Project Output</vt:lpstr>
      <vt:lpstr>5. Alternative Solutions</vt:lpstr>
      <vt:lpstr>6. Expected Benefits</vt:lpstr>
      <vt:lpstr>7. Mission Critical System</vt:lpstr>
      <vt:lpstr>8. Proposed Time Table</vt:lpstr>
      <vt:lpstr>8.1. Work Breakdown Structure</vt:lpstr>
      <vt:lpstr>PowerPoint Presentation</vt:lpstr>
      <vt:lpstr>8.2. PERT Chart</vt:lpstr>
      <vt:lpstr>PowerPoint Presentation</vt:lpstr>
      <vt:lpstr>8.3. Gantt Chart</vt:lpstr>
      <vt:lpstr>PowerPoint Presentation</vt:lpstr>
      <vt:lpstr>9. Modules / Users</vt:lpstr>
      <vt:lpstr>9.1. Use Case Diagram</vt:lpstr>
      <vt:lpstr>PowerPoint Presentation</vt:lpstr>
      <vt:lpstr>9.2. State Chart</vt:lpstr>
      <vt:lpstr>PowerPoint Presentation</vt:lpstr>
      <vt:lpstr>9.3. Data Flow Diagram</vt:lpstr>
      <vt:lpstr>PowerPoint Presentation</vt:lpstr>
      <vt:lpstr>PowerPoint Presentation</vt:lpstr>
      <vt:lpstr>10. Requirements</vt:lpstr>
      <vt:lpstr>10.1. Software Requirements</vt:lpstr>
      <vt:lpstr>10.1.1. Functional Requirements</vt:lpstr>
      <vt:lpstr>10.1.2. Non Functional Requirements</vt:lpstr>
      <vt:lpstr>10.2. Hardware Components</vt:lpstr>
      <vt:lpstr>11. Advantages </vt:lpstr>
      <vt:lpstr>11. Advantages</vt:lpstr>
      <vt:lpstr>12. Disadvantages</vt:lpstr>
      <vt:lpstr>12. Disadvantages</vt:lpstr>
      <vt:lpstr>Conclusion</vt:lpstr>
      <vt:lpstr>13.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Chat Bot</dc:title>
  <dc:creator>M Mtshazo</dc:creator>
  <cp:lastModifiedBy>M Mtshazo</cp:lastModifiedBy>
  <cp:revision>66</cp:revision>
  <dcterms:created xsi:type="dcterms:W3CDTF">2022-08-30T17:53:55Z</dcterms:created>
  <dcterms:modified xsi:type="dcterms:W3CDTF">2023-01-29T16:16:02Z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0x010100A9B0F4EC76AE224DBB2C769B62EBB8F8</vt:lpwstr>
  </property>
</Properties>
</file>