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51206400" cy="28803600"/>
  <p:notesSz cx="7102475" cy="9388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1" userDrawn="1">
          <p15:clr>
            <a:srgbClr val="A4A3A4"/>
          </p15:clr>
        </p15:guide>
        <p15:guide id="2" orient="horz" pos="17672" userDrawn="1">
          <p15:clr>
            <a:srgbClr val="A4A3A4"/>
          </p15:clr>
        </p15:guide>
        <p15:guide id="3" orient="horz" pos="1880" userDrawn="1">
          <p15:clr>
            <a:srgbClr val="A4A3A4"/>
          </p15:clr>
        </p15:guide>
        <p15:guide id="4" pos="16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EA523C-5E63-C46A-D5F7-A33CDE5A20EF}" name="Claire N. Umstead" initials="CNU" userId="S::DC49CUD@tn.gov::071ebd8a-0446-410e-bced-37ddc523e6f3" providerId="AD"/>
  <p188:author id="{CE2DC2C7-68D5-9B94-734F-F7FC948EB8EF}" name="Katie Garman" initials="KG" userId="S::DC49171@tn.gov::45a0b180-f130-426b-bc44-28d17daacd7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Garman" initials="K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A7C4FF"/>
    <a:srgbClr val="EAEAEA"/>
    <a:srgbClr val="C0C0C0"/>
    <a:srgbClr val="E6B028"/>
    <a:srgbClr val="E9BF25"/>
    <a:srgbClr val="0046D2"/>
    <a:srgbClr val="FF0000"/>
    <a:srgbClr val="698ED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762" y="78"/>
      </p:cViewPr>
      <p:guideLst>
        <p:guide orient="horz" pos="4231"/>
        <p:guide orient="horz" pos="17672"/>
        <p:guide orient="horz" pos="188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W Williams" userId="bea1851e-7e45-43b1-b469-b5a5a367d2b4" providerId="ADAL" clId="{E858F14F-0057-4C03-ABD0-1E3C08AF72EA}"/>
    <pc:docChg chg="undo custSel addSld delSld">
      <pc:chgData name="Nathan W Williams" userId="bea1851e-7e45-43b1-b469-b5a5a367d2b4" providerId="ADAL" clId="{E858F14F-0057-4C03-ABD0-1E3C08AF72EA}" dt="2025-06-20T17:41:03.443" v="2" actId="47"/>
      <pc:docMkLst>
        <pc:docMk/>
      </pc:docMkLst>
      <pc:sldChg chg="add del">
        <pc:chgData name="Nathan W Williams" userId="bea1851e-7e45-43b1-b469-b5a5a367d2b4" providerId="ADAL" clId="{E858F14F-0057-4C03-ABD0-1E3C08AF72EA}" dt="2025-06-20T17:41:03.443" v="2" actId="47"/>
        <pc:sldMkLst>
          <pc:docMk/>
          <pc:sldMk cId="1227103563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3263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60332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3263"/>
            <a:ext cx="6259513" cy="35210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41799862" y="28346187"/>
            <a:ext cx="4832085" cy="18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6779596" y="28270202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2pPr>
      <a:lvl3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3pPr>
      <a:lvl4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4pPr>
      <a:lvl5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5pPr>
      <a:lvl6pPr marL="457206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6pPr>
      <a:lvl7pPr marL="914411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7pPr>
      <a:lvl8pPr marL="1371617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8pPr>
      <a:lvl9pPr marL="1828823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9pPr>
    </p:titleStyle>
    <p:bodyStyle>
      <a:lvl1pPr marL="1646259" indent="-1646259" algn="l" defTabSz="4389493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70" indent="-1371617" algn="l" defTabSz="4389493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69" indent="-1096976" algn="l" defTabSz="4389493" rtl="0" fontAlgn="base">
        <a:spcBef>
          <a:spcPct val="20000"/>
        </a:spcBef>
        <a:spcAft>
          <a:spcPct val="0"/>
        </a:spcAft>
        <a:buChar char="•"/>
        <a:defRPr sz="11501">
          <a:solidFill>
            <a:schemeClr val="tx1"/>
          </a:solidFill>
          <a:latin typeface="+mn-lt"/>
        </a:defRPr>
      </a:lvl3pPr>
      <a:lvl4pPr marL="7680421" indent="-1096976" algn="l" defTabSz="438949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962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167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373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579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785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02CB4-3071-4E1B-AECE-FC32DE94BC74}"/>
              </a:ext>
            </a:extLst>
          </p:cNvPr>
          <p:cNvSpPr/>
          <p:nvPr/>
        </p:nvSpPr>
        <p:spPr bwMode="auto">
          <a:xfrm>
            <a:off x="1" y="4893"/>
            <a:ext cx="51206400" cy="4117821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5680618" y="4458201"/>
            <a:ext cx="15184767" cy="160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7895717" y="5370326"/>
            <a:ext cx="17072377" cy="23071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48641" y="4458201"/>
            <a:ext cx="16909555" cy="48433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5688064" y="4466968"/>
            <a:ext cx="15184767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98263" y="320683"/>
            <a:ext cx="494098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/>
                <a:cs typeface="Arial"/>
              </a:rPr>
              <a:t>When Field Epis Don’t Have Access to Data, Build a Datamart!</a:t>
            </a:r>
            <a:endParaRPr lang="en-US" sz="6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51100" y="12874104"/>
            <a:ext cx="16889910" cy="155717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8800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35688032" y="21251759"/>
            <a:ext cx="15150650" cy="40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5688034" y="21251759"/>
            <a:ext cx="15150648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4595" y="1780982"/>
            <a:ext cx="371701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H. Patel, N. Williams</a:t>
            </a:r>
            <a:endParaRPr lang="en-US" sz="5400" b="1" baseline="30000">
              <a:solidFill>
                <a:schemeClr val="bg1"/>
              </a:solidFill>
            </a:endParaRPr>
          </a:p>
          <a:p>
            <a:endParaRPr lang="en-US" sz="3600" b="1" baseline="30000">
              <a:solidFill>
                <a:schemeClr val="bg1"/>
              </a:solidFill>
            </a:endParaRPr>
          </a:p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8" name="AutoShape 4"/>
          <p:cNvSpPr>
            <a:spLocks noChangeArrowheads="1"/>
          </p:cNvSpPr>
          <p:nvPr/>
        </p:nvSpPr>
        <p:spPr bwMode="auto">
          <a:xfrm>
            <a:off x="350011" y="9638772"/>
            <a:ext cx="16908102" cy="2880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400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375105" y="4473986"/>
            <a:ext cx="16887548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348968" y="12864622"/>
            <a:ext cx="16888675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Methods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7893761" y="4473986"/>
            <a:ext cx="17076289" cy="923330"/>
          </a:xfrm>
          <a:prstGeom prst="rect">
            <a:avLst/>
          </a:prstGeom>
          <a:solidFill>
            <a:srgbClr val="003064"/>
          </a:solidFill>
          <a:ln w="9525">
            <a:solidFill>
              <a:srgbClr val="00306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Results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67" y="0"/>
            <a:ext cx="8085516" cy="4410281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50011" y="9643513"/>
            <a:ext cx="16908102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Objective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35688064" y="25898430"/>
            <a:ext cx="15150647" cy="261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5688063" y="25884372"/>
            <a:ext cx="15150648" cy="830997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4800" b="1">
                <a:solidFill>
                  <a:schemeClr val="bg1"/>
                </a:solidFill>
              </a:rPr>
              <a:t>Contact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270" y="26777756"/>
            <a:ext cx="2647656" cy="158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ECD29-5230-4C98-9935-7BE02347242E}"/>
              </a:ext>
            </a:extLst>
          </p:cNvPr>
          <p:cNvSpPr txBox="1"/>
          <p:nvPr/>
        </p:nvSpPr>
        <p:spPr>
          <a:xfrm>
            <a:off x="348968" y="13776988"/>
            <a:ext cx="16886483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Needs Assessment: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Conducted interviews and surveys with program areas to identify essential data needs.</a:t>
            </a:r>
          </a:p>
          <a:p>
            <a:pPr marL="457200" algn="l"/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Field Identification and Extraction: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Identified which required data elements already existed in the databases and tables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Determined where in the eCR files the required data elements exist that don’t already exist in the databases and tables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Updated the MSG_XML_MAPPING table so that the MSG_ANSWER table was populated with fields that didn’t already exist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Automation: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Developed an SQL stored procedure to automatically update the consolidated Datamart table daily.</a:t>
            </a:r>
          </a:p>
          <a:p>
            <a:pPr marL="457200" algn="l"/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Verified that the new process maintained system health and security standards within the NBS backend.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5151AC-CB22-409B-8553-36FD530F4D51}"/>
              </a:ext>
            </a:extLst>
          </p:cNvPr>
          <p:cNvSpPr txBox="1"/>
          <p:nvPr/>
        </p:nvSpPr>
        <p:spPr>
          <a:xfrm>
            <a:off x="35871734" y="22593164"/>
            <a:ext cx="1485248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/>
              <a:t>This study/report was supported in part by the Data Science Team Training program administered by the Council of State and Territorial Epidemiologists (CSTE).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0C92C7BC-8331-BBA9-3128-CD9B5E668C43}"/>
              </a:ext>
            </a:extLst>
          </p:cNvPr>
          <p:cNvSpPr txBox="1"/>
          <p:nvPr/>
        </p:nvSpPr>
        <p:spPr>
          <a:xfrm>
            <a:off x="360307" y="5355778"/>
            <a:ext cx="17072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Tennessee is one of 20 states that use the National Electronic Disease Surveillance System Base System (NBS), a CDC-developed integrated information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NBS manages various types of data critical for public health reporting and surveillance.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Many NBS databases and tables are restricted from field epidemiologists at the Tennessee Department of Health due to system security and health data protection.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As a result, field epidemiologists often rely on time-consuming manual processes to complete their work.</a:t>
            </a:r>
          </a:p>
        </p:txBody>
      </p:sp>
      <p:sp>
        <p:nvSpPr>
          <p:cNvPr id="2232" name="TextBox 2231">
            <a:extLst>
              <a:ext uri="{FF2B5EF4-FFF2-40B4-BE49-F238E27FC236}">
                <a16:creationId xmlns:a16="http://schemas.microsoft.com/office/drawing/2014/main" id="{DA509BB9-DEB3-CA0F-F1AA-7DECCDD02E7B}"/>
              </a:ext>
            </a:extLst>
          </p:cNvPr>
          <p:cNvSpPr txBox="1"/>
          <p:nvPr/>
        </p:nvSpPr>
        <p:spPr>
          <a:xfrm>
            <a:off x="474278" y="10573419"/>
            <a:ext cx="16212312" cy="1305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To streamline epidemiologic workflows by reducing data access barriers through the creation of a consolidated, daily-updated Datamart table containing the necessary data for field epidemiologists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34" name="TextBox 2233">
            <a:extLst>
              <a:ext uri="{FF2B5EF4-FFF2-40B4-BE49-F238E27FC236}">
                <a16:creationId xmlns:a16="http://schemas.microsoft.com/office/drawing/2014/main" id="{90E79F30-0C0F-DDEE-A446-1F6B388F059C}"/>
              </a:ext>
            </a:extLst>
          </p:cNvPr>
          <p:cNvSpPr txBox="1"/>
          <p:nvPr/>
        </p:nvSpPr>
        <p:spPr>
          <a:xfrm>
            <a:off x="35777978" y="5448116"/>
            <a:ext cx="15094853" cy="1344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Comprehensive Data Consolidation</a:t>
            </a:r>
            <a:r>
              <a:rPr lang="en-US" sz="2800" b="1" dirty="0"/>
              <a:t>:</a:t>
            </a:r>
          </a:p>
          <a:p>
            <a:pPr algn="l"/>
            <a:endParaRPr lang="en-US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Integrated patient, organization, and healthcare facility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Included reportable conditions, jurisdiction, and program area information in one accessible table.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Daily Refresh for Real-Time Insights: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Up-to-date information for informed decision-making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Stay ahead of emerging trends and critical situations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Arial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Timestamps for Effective Analysis</a:t>
            </a:r>
            <a:r>
              <a:rPr lang="en-US" sz="2800" b="1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Track chronology and analyze trends over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Facilitates early pattern detection for proactive interventions.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Arial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Enhanced Visibility with Update Control: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Display of updated external control numbers for the eICR updates(same patient)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Clear visibility into the evolution of reported condition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Empowering Program Areas: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Efficient access to critical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Supports informed decision-making, contributing to improved patient care outcomes and overall better public health.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C8103-DB0E-B7B9-6AFC-96AB0FD1DCAC}"/>
              </a:ext>
            </a:extLst>
          </p:cNvPr>
          <p:cNvSpPr txBox="1"/>
          <p:nvPr/>
        </p:nvSpPr>
        <p:spPr>
          <a:xfrm>
            <a:off x="3581541" y="27971834"/>
            <a:ext cx="1105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1. Data flow diagram for data entering the eCR Datamart</a:t>
            </a:r>
          </a:p>
        </p:txBody>
      </p:sp>
      <p:pic>
        <p:nvPicPr>
          <p:cNvPr id="25" name="Picture 24" descr="Calendar&#10;&#10;Description automatically generated">
            <a:extLst>
              <a:ext uri="{FF2B5EF4-FFF2-40B4-BE49-F238E27FC236}">
                <a16:creationId xmlns:a16="http://schemas.microsoft.com/office/drawing/2014/main" id="{5F2D8BF3-5BDD-729E-702B-DC55DCEBAA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10" y="5093207"/>
            <a:ext cx="14370068" cy="15552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370806-84D3-7F72-379A-4360A99D7106}"/>
              </a:ext>
            </a:extLst>
          </p:cNvPr>
          <p:cNvSpPr txBox="1"/>
          <p:nvPr/>
        </p:nvSpPr>
        <p:spPr>
          <a:xfrm>
            <a:off x="18639059" y="18716065"/>
            <a:ext cx="981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2. Data elements included in the eCR Datamart</a:t>
            </a:r>
          </a:p>
        </p:txBody>
      </p:sp>
      <p:pic>
        <p:nvPicPr>
          <p:cNvPr id="14" name="Picture 13" descr="Text&#10;&#10;AI-generated content may be incorrect.">
            <a:extLst>
              <a:ext uri="{FF2B5EF4-FFF2-40B4-BE49-F238E27FC236}">
                <a16:creationId xmlns:a16="http://schemas.microsoft.com/office/drawing/2014/main" id="{B21ECAB9-7CD6-8F1D-6193-769459586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659" y="1643495"/>
            <a:ext cx="11009530" cy="2201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E542DC-8922-1786-33E3-B24579357A53}"/>
              </a:ext>
            </a:extLst>
          </p:cNvPr>
          <p:cNvSpPr txBox="1"/>
          <p:nvPr/>
        </p:nvSpPr>
        <p:spPr>
          <a:xfrm>
            <a:off x="35746422" y="27022618"/>
            <a:ext cx="11397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Hardik Patel, MS &amp; Nathan Williams, MPH</a:t>
            </a:r>
          </a:p>
          <a:p>
            <a:pPr algn="l"/>
            <a:endParaRPr lang="en-US" sz="2800" b="1"/>
          </a:p>
          <a:p>
            <a:pPr algn="l"/>
            <a:r>
              <a:rPr lang="en-US" sz="2800" b="1"/>
              <a:t>CEDS.informatics@tn.gov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0D4AC-79FB-9CB3-C333-1BCE277BF5B2}"/>
              </a:ext>
            </a:extLst>
          </p:cNvPr>
          <p:cNvSpPr txBox="1"/>
          <p:nvPr/>
        </p:nvSpPr>
        <p:spPr>
          <a:xfrm>
            <a:off x="18639059" y="27673806"/>
            <a:ext cx="1522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Figure 3. Example dashboard/report created in Tableau using the eCR </a:t>
            </a:r>
            <a:r>
              <a:rPr lang="en-US" sz="2800" b="1"/>
              <a:t>Datamart</a:t>
            </a:r>
            <a:r>
              <a:rPr lang="en-US" sz="2800" b="1" dirty="0"/>
              <a:t>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CCA1B-4127-A163-4E94-F1C2A037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171" y="21016616"/>
            <a:ext cx="14523110" cy="6999142"/>
          </a:xfrm>
          <a:prstGeom prst="rect">
            <a:avLst/>
          </a:prstGeom>
        </p:spPr>
      </p:pic>
      <p:pic>
        <p:nvPicPr>
          <p:cNvPr id="7" name="Picture 6" descr="Chart&#10;&#10;AI-generated content may be incorrect.">
            <a:extLst>
              <a:ext uri="{FF2B5EF4-FFF2-40B4-BE49-F238E27FC236}">
                <a16:creationId xmlns:a16="http://schemas.microsoft.com/office/drawing/2014/main" id="{8D04C8E3-384E-1732-3279-2C53A559B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059" y="19760067"/>
            <a:ext cx="12831541" cy="76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2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5A8A9F-3B44-4EFD-ABDB-466E68878732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097a79-2ae1-40d4-b05d-61f243756108" xsi:nil="true"/>
    <lcf76f155ced4ddcb4097134ff3c332f xmlns="2d5eb758-47db-491e-8bc7-c045447afed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908C7CF6D9745AA9FF10B6A3DC9DB" ma:contentTypeVersion="16" ma:contentTypeDescription="Create a new document." ma:contentTypeScope="" ma:versionID="ff8f0a3ff6003786731bb13ed0954522">
  <xsd:schema xmlns:xsd="http://www.w3.org/2001/XMLSchema" xmlns:xs="http://www.w3.org/2001/XMLSchema" xmlns:p="http://schemas.microsoft.com/office/2006/metadata/properties" xmlns:ns2="2d5eb758-47db-491e-8bc7-c045447afed5" xmlns:ns3="d1097a79-2ae1-40d4-b05d-61f243756108" targetNamespace="http://schemas.microsoft.com/office/2006/metadata/properties" ma:root="true" ma:fieldsID="050a8101c2f0536d463a3908b0fc8d93" ns2:_="" ns3:_="">
    <xsd:import namespace="2d5eb758-47db-491e-8bc7-c045447afed5"/>
    <xsd:import namespace="d1097a79-2ae1-40d4-b05d-61f24375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eb758-47db-491e-8bc7-c045447af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ec6819c-d561-498f-ad6b-029f1b52b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97a79-2ae1-40d4-b05d-61f243756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ff323e4-c06c-4e6e-8562-0a7ae80cefc8}" ma:internalName="TaxCatchAll" ma:showField="CatchAllData" ma:web="d1097a79-2ae1-40d4-b05d-61f24375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A62F3C-17A2-450B-83C5-38CF760C6909}">
  <ds:schemaRefs>
    <ds:schemaRef ds:uri="2d5eb758-47db-491e-8bc7-c045447afed5"/>
    <ds:schemaRef ds:uri="d1097a79-2ae1-40d4-b05d-61f243756108"/>
    <ds:schemaRef ds:uri="d94e6030-6583-4396-a043-8bfa45a7c1cd"/>
    <ds:schemaRef ds:uri="fcdfd901-8459-48e5-83c6-22808c40ec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76D36B-8F81-427F-915B-4014D047ECC8}">
  <ds:schemaRefs>
    <ds:schemaRef ds:uri="2d5eb758-47db-491e-8bc7-c045447afed5"/>
    <ds:schemaRef ds:uri="d1097a79-2ae1-40d4-b05d-61f2437561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69EF63-C6A7-43D7-A207-9A06C13414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345bebf-0d71-4337-9281-24b941616c36}" enabled="0" method="" siteId="{f345bebf-0d71-4337-9281-24b941616c3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452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Nathan W Williams</cp:lastModifiedBy>
  <cp:revision>2</cp:revision>
  <cp:lastPrinted>2016-06-15T15:04:19Z</cp:lastPrinted>
  <dcterms:created xsi:type="dcterms:W3CDTF">2008-12-04T00:20:37Z</dcterms:created>
  <dcterms:modified xsi:type="dcterms:W3CDTF">2025-06-20T17:41:03Z</dcterms:modified>
  <cp:category>Research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0x01010005F908C7CF6D9745AA9FF10B6A3DC9DB</vt:lpwstr>
  </property>
  <property fmtid="{D5CDD505-2E9C-101B-9397-08002B2CF9AE}" pid="3" name="MediaServiceImageTags">
    <vt:lpwstr/>
  </property>
</Properties>
</file>