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8" r:id="rId5"/>
  </p:sldIdLst>
  <p:sldSz cx="51206400" cy="28803600"/>
  <p:notesSz cx="7102475" cy="93884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1" userDrawn="1">
          <p15:clr>
            <a:srgbClr val="A4A3A4"/>
          </p15:clr>
        </p15:guide>
        <p15:guide id="2" orient="horz" pos="17672" userDrawn="1">
          <p15:clr>
            <a:srgbClr val="A4A3A4"/>
          </p15:clr>
        </p15:guide>
        <p15:guide id="3" orient="horz" pos="1880" userDrawn="1">
          <p15:clr>
            <a:srgbClr val="A4A3A4"/>
          </p15:clr>
        </p15:guide>
        <p15:guide id="4" pos="1612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9EA523C-5E63-C46A-D5F7-A33CDE5A20EF}" name="Claire N. Umstead" initials="CNU" userId="S::DC49CUD@tn.gov::071ebd8a-0446-410e-bced-37ddc523e6f3" providerId="AD"/>
  <p188:author id="{CE2DC2C7-68D5-9B94-734F-F7FC948EB8EF}" name="Katie Garman" initials="KG" userId="S::DC49171@tn.gov::45a0b180-f130-426b-bc44-28d17daacd77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ie Garman" initials="KG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64"/>
    <a:srgbClr val="A7C4FF"/>
    <a:srgbClr val="EAEAEA"/>
    <a:srgbClr val="C0C0C0"/>
    <a:srgbClr val="E6B028"/>
    <a:srgbClr val="E9BF25"/>
    <a:srgbClr val="0046D2"/>
    <a:srgbClr val="FF0000"/>
    <a:srgbClr val="698ED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52BC5C-8115-4D55-B22D-17F6E3FF4A6B}" v="5" dt="2025-07-03T18:29:50.2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5" d="100"/>
          <a:sy n="25" d="100"/>
        </p:scale>
        <p:origin x="42" y="78"/>
      </p:cViewPr>
      <p:guideLst>
        <p:guide orient="horz" pos="4231"/>
        <p:guide orient="horz" pos="17672"/>
        <p:guide orient="horz" pos="1880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39" cy="46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4" tIns="47232" rIns="94464" bIns="47232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57" y="0"/>
            <a:ext cx="3077739" cy="46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4" tIns="47232" rIns="94464" bIns="4723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2275" y="703263"/>
            <a:ext cx="6259513" cy="352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48" y="4460332"/>
            <a:ext cx="5681980" cy="422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4" tIns="47232" rIns="94464" bIns="472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7439"/>
            <a:ext cx="3077739" cy="46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4" tIns="47232" rIns="94464" bIns="47232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57" y="8917439"/>
            <a:ext cx="3077739" cy="46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4" tIns="47232" rIns="94464" bIns="4723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FB84CA5-7362-492D-8EBC-472296314F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22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4D40FB-8398-4C90-906C-C9755161D6CD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703263"/>
            <a:ext cx="6259513" cy="3521075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71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gaprint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41799865" y="28346189"/>
            <a:ext cx="4832085" cy="18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46779598" y="28270202"/>
            <a:ext cx="238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www.postersession.com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9564" rtl="0" fontAlgn="base">
        <a:spcBef>
          <a:spcPct val="0"/>
        </a:spcBef>
        <a:spcAft>
          <a:spcPct val="0"/>
        </a:spcAft>
        <a:defRPr sz="21102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564" rtl="0" fontAlgn="base">
        <a:spcBef>
          <a:spcPct val="0"/>
        </a:spcBef>
        <a:spcAft>
          <a:spcPct val="0"/>
        </a:spcAft>
        <a:defRPr sz="21102">
          <a:solidFill>
            <a:schemeClr val="tx2"/>
          </a:solidFill>
          <a:latin typeface="Arial" charset="0"/>
        </a:defRPr>
      </a:lvl2pPr>
      <a:lvl3pPr algn="ctr" defTabSz="4389564" rtl="0" fontAlgn="base">
        <a:spcBef>
          <a:spcPct val="0"/>
        </a:spcBef>
        <a:spcAft>
          <a:spcPct val="0"/>
        </a:spcAft>
        <a:defRPr sz="21102">
          <a:solidFill>
            <a:schemeClr val="tx2"/>
          </a:solidFill>
          <a:latin typeface="Arial" charset="0"/>
        </a:defRPr>
      </a:lvl3pPr>
      <a:lvl4pPr algn="ctr" defTabSz="4389564" rtl="0" fontAlgn="base">
        <a:spcBef>
          <a:spcPct val="0"/>
        </a:spcBef>
        <a:spcAft>
          <a:spcPct val="0"/>
        </a:spcAft>
        <a:defRPr sz="21102">
          <a:solidFill>
            <a:schemeClr val="tx2"/>
          </a:solidFill>
          <a:latin typeface="Arial" charset="0"/>
        </a:defRPr>
      </a:lvl4pPr>
      <a:lvl5pPr algn="ctr" defTabSz="4389564" rtl="0" fontAlgn="base">
        <a:spcBef>
          <a:spcPct val="0"/>
        </a:spcBef>
        <a:spcAft>
          <a:spcPct val="0"/>
        </a:spcAft>
        <a:defRPr sz="21102">
          <a:solidFill>
            <a:schemeClr val="tx2"/>
          </a:solidFill>
          <a:latin typeface="Arial" charset="0"/>
        </a:defRPr>
      </a:lvl5pPr>
      <a:lvl6pPr marL="457213" algn="ctr" defTabSz="4389564" rtl="0" fontAlgn="base">
        <a:spcBef>
          <a:spcPct val="0"/>
        </a:spcBef>
        <a:spcAft>
          <a:spcPct val="0"/>
        </a:spcAft>
        <a:defRPr sz="21102">
          <a:solidFill>
            <a:schemeClr val="tx2"/>
          </a:solidFill>
          <a:latin typeface="Arial" charset="0"/>
        </a:defRPr>
      </a:lvl6pPr>
      <a:lvl7pPr marL="914426" algn="ctr" defTabSz="4389564" rtl="0" fontAlgn="base">
        <a:spcBef>
          <a:spcPct val="0"/>
        </a:spcBef>
        <a:spcAft>
          <a:spcPct val="0"/>
        </a:spcAft>
        <a:defRPr sz="21102">
          <a:solidFill>
            <a:schemeClr val="tx2"/>
          </a:solidFill>
          <a:latin typeface="Arial" charset="0"/>
        </a:defRPr>
      </a:lvl7pPr>
      <a:lvl8pPr marL="1371639" algn="ctr" defTabSz="4389564" rtl="0" fontAlgn="base">
        <a:spcBef>
          <a:spcPct val="0"/>
        </a:spcBef>
        <a:spcAft>
          <a:spcPct val="0"/>
        </a:spcAft>
        <a:defRPr sz="21102">
          <a:solidFill>
            <a:schemeClr val="tx2"/>
          </a:solidFill>
          <a:latin typeface="Arial" charset="0"/>
        </a:defRPr>
      </a:lvl8pPr>
      <a:lvl9pPr marL="1828852" algn="ctr" defTabSz="4389564" rtl="0" fontAlgn="base">
        <a:spcBef>
          <a:spcPct val="0"/>
        </a:spcBef>
        <a:spcAft>
          <a:spcPct val="0"/>
        </a:spcAft>
        <a:defRPr sz="21102">
          <a:solidFill>
            <a:schemeClr val="tx2"/>
          </a:solidFill>
          <a:latin typeface="Arial" charset="0"/>
        </a:defRPr>
      </a:lvl9pPr>
    </p:titleStyle>
    <p:bodyStyle>
      <a:lvl1pPr marL="1646285" indent="-1646285" algn="l" defTabSz="4389564" rtl="0" fontAlgn="base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628" indent="-1371639" algn="l" defTabSz="4389564" rtl="0" fontAlgn="base">
        <a:spcBef>
          <a:spcPct val="20000"/>
        </a:spcBef>
        <a:spcAft>
          <a:spcPct val="0"/>
        </a:spcAft>
        <a:buChar char="–"/>
        <a:defRPr sz="13401">
          <a:solidFill>
            <a:schemeClr val="tx1"/>
          </a:solidFill>
          <a:latin typeface="+mn-lt"/>
        </a:defRPr>
      </a:lvl2pPr>
      <a:lvl3pPr marL="5486556" indent="-1096993" algn="l" defTabSz="4389564" rtl="0" fontAlgn="base">
        <a:spcBef>
          <a:spcPct val="20000"/>
        </a:spcBef>
        <a:spcAft>
          <a:spcPct val="0"/>
        </a:spcAft>
        <a:buChar char="•"/>
        <a:defRPr sz="11501">
          <a:solidFill>
            <a:schemeClr val="tx1"/>
          </a:solidFill>
          <a:latin typeface="+mn-lt"/>
        </a:defRPr>
      </a:lvl3pPr>
      <a:lvl4pPr marL="7680545" indent="-1096993" algn="l" defTabSz="4389564" rtl="0" fontAlgn="base">
        <a:spcBef>
          <a:spcPct val="20000"/>
        </a:spcBef>
        <a:spcAft>
          <a:spcPct val="0"/>
        </a:spcAft>
        <a:buChar char="–"/>
        <a:defRPr sz="9601">
          <a:solidFill>
            <a:schemeClr val="tx1"/>
          </a:solidFill>
          <a:latin typeface="+mn-lt"/>
        </a:defRPr>
      </a:lvl4pPr>
      <a:lvl5pPr marL="9876120" indent="-1096993" algn="l" defTabSz="4389564" rtl="0" fontAlgn="base">
        <a:spcBef>
          <a:spcPct val="20000"/>
        </a:spcBef>
        <a:spcAft>
          <a:spcPct val="0"/>
        </a:spcAft>
        <a:buChar char="»"/>
        <a:defRPr sz="9601">
          <a:solidFill>
            <a:schemeClr val="tx1"/>
          </a:solidFill>
          <a:latin typeface="+mn-lt"/>
        </a:defRPr>
      </a:lvl5pPr>
      <a:lvl6pPr marL="10333334" indent="-1096993" algn="l" defTabSz="4389564" rtl="0" fontAlgn="base">
        <a:spcBef>
          <a:spcPct val="20000"/>
        </a:spcBef>
        <a:spcAft>
          <a:spcPct val="0"/>
        </a:spcAft>
        <a:buChar char="»"/>
        <a:defRPr sz="9601">
          <a:solidFill>
            <a:schemeClr val="tx1"/>
          </a:solidFill>
          <a:latin typeface="+mn-lt"/>
        </a:defRPr>
      </a:lvl6pPr>
      <a:lvl7pPr marL="10790546" indent="-1096993" algn="l" defTabSz="4389564" rtl="0" fontAlgn="base">
        <a:spcBef>
          <a:spcPct val="20000"/>
        </a:spcBef>
        <a:spcAft>
          <a:spcPct val="0"/>
        </a:spcAft>
        <a:buChar char="»"/>
        <a:defRPr sz="9601">
          <a:solidFill>
            <a:schemeClr val="tx1"/>
          </a:solidFill>
          <a:latin typeface="+mn-lt"/>
        </a:defRPr>
      </a:lvl7pPr>
      <a:lvl8pPr marL="11247760" indent="-1096993" algn="l" defTabSz="4389564" rtl="0" fontAlgn="base">
        <a:spcBef>
          <a:spcPct val="20000"/>
        </a:spcBef>
        <a:spcAft>
          <a:spcPct val="0"/>
        </a:spcAft>
        <a:buChar char="»"/>
        <a:defRPr sz="9601">
          <a:solidFill>
            <a:schemeClr val="tx1"/>
          </a:solidFill>
          <a:latin typeface="+mn-lt"/>
        </a:defRPr>
      </a:lvl8pPr>
      <a:lvl9pPr marL="11704973" indent="-1096993" algn="l" defTabSz="4389564" rtl="0" fontAlgn="base">
        <a:spcBef>
          <a:spcPct val="20000"/>
        </a:spcBef>
        <a:spcAft>
          <a:spcPct val="0"/>
        </a:spcAft>
        <a:buChar char="»"/>
        <a:defRPr sz="960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3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6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9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52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66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8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91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06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mailto:CEDS.informatics@tn.go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002CB4-3071-4E1B-AECE-FC32DE94BC74}"/>
              </a:ext>
            </a:extLst>
          </p:cNvPr>
          <p:cNvSpPr/>
          <p:nvPr/>
        </p:nvSpPr>
        <p:spPr bwMode="auto">
          <a:xfrm>
            <a:off x="1" y="4895"/>
            <a:ext cx="51206400" cy="4117821"/>
          </a:xfrm>
          <a:prstGeom prst="rect">
            <a:avLst/>
          </a:prstGeom>
          <a:solidFill>
            <a:srgbClr val="00306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1" rIns="91440" bIns="45721" numCol="1" rtlCol="0" anchor="ctr" anchorCtr="0" compatLnSpc="1">
            <a:prstTxWarp prst="textNoShape">
              <a:avLst/>
            </a:prstTxWarp>
          </a:bodyPr>
          <a:lstStyle/>
          <a:p>
            <a:pPr defTabSz="4389509"/>
            <a:endParaRPr lang="en-US"/>
          </a:p>
        </p:txBody>
      </p:sp>
      <p:sp>
        <p:nvSpPr>
          <p:cNvPr id="20" name="AutoShape 30"/>
          <p:cNvSpPr>
            <a:spLocks noChangeArrowheads="1"/>
          </p:cNvSpPr>
          <p:nvPr/>
        </p:nvSpPr>
        <p:spPr bwMode="auto">
          <a:xfrm>
            <a:off x="35680620" y="4458203"/>
            <a:ext cx="15184768" cy="16082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29"/>
          <p:cNvSpPr>
            <a:spLocks noChangeArrowheads="1"/>
          </p:cNvSpPr>
          <p:nvPr/>
        </p:nvSpPr>
        <p:spPr bwMode="auto">
          <a:xfrm>
            <a:off x="17895718" y="5370327"/>
            <a:ext cx="17072377" cy="230719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348642" y="4458202"/>
            <a:ext cx="16909555" cy="48433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35688065" y="4466969"/>
            <a:ext cx="15184768" cy="923458"/>
          </a:xfrm>
          <a:prstGeom prst="rect">
            <a:avLst/>
          </a:prstGeom>
          <a:solidFill>
            <a:srgbClr val="003064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564">
              <a:spcBef>
                <a:spcPct val="50000"/>
              </a:spcBef>
            </a:pPr>
            <a:r>
              <a:rPr lang="en-US" sz="5401" b="1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898265" y="320684"/>
            <a:ext cx="49409875" cy="1107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40" tIns="45721" rIns="91440" bIns="45721" anchor="t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Arial"/>
                <a:cs typeface="Arial"/>
              </a:rPr>
              <a:t>When Field Epis Don’t Have Access to Data, Build a Datamart!</a:t>
            </a:r>
            <a:endParaRPr lang="en-US" sz="6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auto">
          <a:xfrm>
            <a:off x="351100" y="12874105"/>
            <a:ext cx="16889910" cy="155717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en-US" sz="8800"/>
          </a:p>
        </p:txBody>
      </p:sp>
      <p:sp>
        <p:nvSpPr>
          <p:cNvPr id="33" name="AutoShape 30"/>
          <p:cNvSpPr>
            <a:spLocks noChangeArrowheads="1"/>
          </p:cNvSpPr>
          <p:nvPr/>
        </p:nvSpPr>
        <p:spPr bwMode="auto">
          <a:xfrm>
            <a:off x="35688033" y="21251760"/>
            <a:ext cx="15150650" cy="40062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35688034" y="21251760"/>
            <a:ext cx="15150648" cy="923458"/>
          </a:xfrm>
          <a:prstGeom prst="rect">
            <a:avLst/>
          </a:prstGeom>
          <a:solidFill>
            <a:srgbClr val="003064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564">
              <a:spcBef>
                <a:spcPct val="50000"/>
              </a:spcBef>
            </a:pPr>
            <a:r>
              <a:rPr lang="en-US" sz="5401" b="1">
                <a:solidFill>
                  <a:schemeClr val="bg1"/>
                </a:solidFill>
              </a:rPr>
              <a:t>Acknowledgements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44596" y="1780983"/>
            <a:ext cx="37170118" cy="1846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1" b="1">
                <a:solidFill>
                  <a:schemeClr val="bg1"/>
                </a:solidFill>
              </a:rPr>
              <a:t>H. Patel, N. Williams</a:t>
            </a:r>
            <a:endParaRPr lang="en-US" sz="5401" b="1" baseline="30000">
              <a:solidFill>
                <a:schemeClr val="bg1"/>
              </a:solidFill>
            </a:endParaRPr>
          </a:p>
          <a:p>
            <a:endParaRPr lang="en-US" sz="3600" b="1" baseline="30000">
              <a:solidFill>
                <a:schemeClr val="bg1"/>
              </a:solidFill>
            </a:endParaRPr>
          </a:p>
          <a:p>
            <a:endParaRPr lang="en-US" sz="3600" b="1">
              <a:solidFill>
                <a:schemeClr val="bg1"/>
              </a:solidFill>
            </a:endParaRPr>
          </a:p>
        </p:txBody>
      </p:sp>
      <p:sp>
        <p:nvSpPr>
          <p:cNvPr id="58" name="AutoShape 4"/>
          <p:cNvSpPr>
            <a:spLocks noChangeArrowheads="1"/>
          </p:cNvSpPr>
          <p:nvPr/>
        </p:nvSpPr>
        <p:spPr bwMode="auto">
          <a:xfrm>
            <a:off x="350011" y="9638772"/>
            <a:ext cx="16908102" cy="28808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en-US" sz="2400"/>
          </a:p>
        </p:txBody>
      </p:sp>
      <p:sp>
        <p:nvSpPr>
          <p:cNvPr id="61" name="Text Box 42"/>
          <p:cNvSpPr txBox="1">
            <a:spLocks noChangeArrowheads="1"/>
          </p:cNvSpPr>
          <p:nvPr/>
        </p:nvSpPr>
        <p:spPr bwMode="auto">
          <a:xfrm>
            <a:off x="375106" y="4473987"/>
            <a:ext cx="16887548" cy="923458"/>
          </a:xfrm>
          <a:prstGeom prst="rect">
            <a:avLst/>
          </a:prstGeom>
          <a:solidFill>
            <a:srgbClr val="003064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564">
              <a:spcBef>
                <a:spcPct val="50000"/>
              </a:spcBef>
            </a:pPr>
            <a:r>
              <a:rPr lang="en-US" sz="5401" b="1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66" name="Text Box 42"/>
          <p:cNvSpPr txBox="1">
            <a:spLocks noChangeArrowheads="1"/>
          </p:cNvSpPr>
          <p:nvPr/>
        </p:nvSpPr>
        <p:spPr bwMode="auto">
          <a:xfrm>
            <a:off x="348969" y="12864622"/>
            <a:ext cx="16888675" cy="923458"/>
          </a:xfrm>
          <a:prstGeom prst="rect">
            <a:avLst/>
          </a:prstGeom>
          <a:solidFill>
            <a:srgbClr val="003064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564">
              <a:spcBef>
                <a:spcPct val="50000"/>
              </a:spcBef>
            </a:pPr>
            <a:r>
              <a:rPr lang="en-US" sz="5401" b="1">
                <a:solidFill>
                  <a:schemeClr val="bg1"/>
                </a:solidFill>
              </a:rPr>
              <a:t>Methods</a:t>
            </a:r>
            <a:endParaRPr lang="en-US" sz="4800" b="1">
              <a:solidFill>
                <a:schemeClr val="bg1"/>
              </a:solidFill>
            </a:endParaRPr>
          </a:p>
        </p:txBody>
      </p:sp>
      <p:sp>
        <p:nvSpPr>
          <p:cNvPr id="67" name="Text Box 42"/>
          <p:cNvSpPr txBox="1">
            <a:spLocks noChangeArrowheads="1"/>
          </p:cNvSpPr>
          <p:nvPr/>
        </p:nvSpPr>
        <p:spPr bwMode="auto">
          <a:xfrm>
            <a:off x="17893763" y="4473987"/>
            <a:ext cx="17076289" cy="923458"/>
          </a:xfrm>
          <a:prstGeom prst="rect">
            <a:avLst/>
          </a:prstGeom>
          <a:solidFill>
            <a:srgbClr val="003064"/>
          </a:solidFill>
          <a:ln w="9525">
            <a:solidFill>
              <a:srgbClr val="003064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564">
              <a:spcBef>
                <a:spcPct val="50000"/>
              </a:spcBef>
            </a:pPr>
            <a:r>
              <a:rPr lang="en-US" sz="5401" b="1">
                <a:solidFill>
                  <a:schemeClr val="bg1"/>
                </a:solidFill>
              </a:rPr>
              <a:t>Results</a:t>
            </a:r>
            <a:endParaRPr lang="en-US" sz="4800" b="1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567" y="0"/>
            <a:ext cx="8085516" cy="4410281"/>
          </a:xfrm>
          <a:prstGeom prst="rect">
            <a:avLst/>
          </a:prstGeom>
        </p:spPr>
      </p:pic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350011" y="9643514"/>
            <a:ext cx="16908102" cy="923458"/>
          </a:xfrm>
          <a:prstGeom prst="rect">
            <a:avLst/>
          </a:prstGeom>
          <a:solidFill>
            <a:srgbClr val="003064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564">
              <a:spcBef>
                <a:spcPct val="50000"/>
              </a:spcBef>
            </a:pPr>
            <a:r>
              <a:rPr lang="en-US" sz="5401" b="1">
                <a:solidFill>
                  <a:schemeClr val="bg1"/>
                </a:solidFill>
              </a:rPr>
              <a:t>Objective</a:t>
            </a:r>
            <a:endParaRPr lang="en-US" sz="4800" b="1">
              <a:solidFill>
                <a:schemeClr val="bg1"/>
              </a:solidFill>
            </a:endParaRPr>
          </a:p>
        </p:txBody>
      </p:sp>
      <p:sp>
        <p:nvSpPr>
          <p:cNvPr id="44" name="AutoShape 30"/>
          <p:cNvSpPr>
            <a:spLocks noChangeArrowheads="1"/>
          </p:cNvSpPr>
          <p:nvPr/>
        </p:nvSpPr>
        <p:spPr bwMode="auto">
          <a:xfrm>
            <a:off x="35688066" y="25898431"/>
            <a:ext cx="15150647" cy="26161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35688063" y="25884374"/>
            <a:ext cx="15150648" cy="830997"/>
          </a:xfrm>
          <a:prstGeom prst="rect">
            <a:avLst/>
          </a:prstGeom>
          <a:solidFill>
            <a:srgbClr val="003064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564">
              <a:spcBef>
                <a:spcPct val="50000"/>
              </a:spcBef>
            </a:pPr>
            <a:r>
              <a:rPr lang="en-US" sz="4800" b="1">
                <a:solidFill>
                  <a:schemeClr val="bg1"/>
                </a:solidFill>
              </a:rPr>
              <a:t>Contact Information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9270" y="26777756"/>
            <a:ext cx="2647656" cy="15830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3ECD29-5230-4C98-9935-7BE02347242E}"/>
              </a:ext>
            </a:extLst>
          </p:cNvPr>
          <p:cNvSpPr txBox="1"/>
          <p:nvPr/>
        </p:nvSpPr>
        <p:spPr>
          <a:xfrm>
            <a:off x="348969" y="13776990"/>
            <a:ext cx="16886483" cy="7417417"/>
          </a:xfrm>
          <a:prstGeom prst="rect">
            <a:avLst/>
          </a:prstGeom>
          <a:noFill/>
        </p:spPr>
        <p:txBody>
          <a:bodyPr wrap="square" lIns="91440" tIns="45721" rIns="91440" bIns="45721" rtlCol="0" anchor="t">
            <a:spAutoFit/>
          </a:bodyPr>
          <a:lstStyle/>
          <a:p>
            <a:pPr algn="l"/>
            <a:r>
              <a:rPr lang="en-US" sz="2800" b="1" dirty="0">
                <a:latin typeface="Arial"/>
                <a:cs typeface="Arial"/>
              </a:rPr>
              <a:t>Needs Assessment:</a:t>
            </a:r>
          </a:p>
          <a:p>
            <a:pPr marL="914415" indent="-457208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  <a:cs typeface="Arial"/>
              </a:rPr>
              <a:t>Conducted interviews and surveys with program areas to identify essential data needs.</a:t>
            </a:r>
          </a:p>
          <a:p>
            <a:pPr marL="457208" algn="l"/>
            <a:endParaRPr lang="en-US" sz="2800" dirty="0">
              <a:latin typeface="Arial"/>
              <a:cs typeface="Arial"/>
            </a:endParaRPr>
          </a:p>
          <a:p>
            <a:pPr algn="l"/>
            <a:r>
              <a:rPr lang="en-US" sz="2800" b="1" dirty="0">
                <a:latin typeface="Arial"/>
                <a:cs typeface="Arial"/>
              </a:rPr>
              <a:t>Field Identification and Extraction:</a:t>
            </a:r>
          </a:p>
          <a:p>
            <a:pPr marL="914415" indent="-457208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  <a:cs typeface="Arial"/>
              </a:rPr>
              <a:t>Identified which required data elements already existed in the databases and tables in NBS</a:t>
            </a:r>
          </a:p>
          <a:p>
            <a:pPr marL="914415" indent="-457208" algn="l">
              <a:buFont typeface="Arial" panose="020B0604020202020204" pitchFamily="34" charset="0"/>
              <a:buChar char="•"/>
            </a:pPr>
            <a:endParaRPr lang="en-US" sz="2800" dirty="0">
              <a:latin typeface="Arial"/>
              <a:cs typeface="Arial"/>
            </a:endParaRPr>
          </a:p>
          <a:p>
            <a:pPr marL="914415" indent="-457208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  <a:cs typeface="Arial"/>
              </a:rPr>
              <a:t>Determined where in the eCR files the required data elements exist that don’t already exist in the databases and tables in NBS</a:t>
            </a:r>
          </a:p>
          <a:p>
            <a:pPr marL="914415" indent="-457208" algn="l">
              <a:buFont typeface="Arial" panose="020B0604020202020204" pitchFamily="34" charset="0"/>
              <a:buChar char="•"/>
            </a:pPr>
            <a:endParaRPr lang="en-US" sz="2800" dirty="0">
              <a:latin typeface="Arial"/>
              <a:cs typeface="Arial"/>
            </a:endParaRPr>
          </a:p>
          <a:p>
            <a:pPr marL="914415" indent="-457208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  <a:cs typeface="Arial"/>
              </a:rPr>
              <a:t>Updated the MSG_XML_MAPPING table so that the MSG_ANSWER table was populated with fields that didn’t already exist in NBS</a:t>
            </a:r>
          </a:p>
          <a:p>
            <a:pPr marL="914415" indent="-457208" algn="l">
              <a:buFont typeface="Arial" panose="020B0604020202020204" pitchFamily="34" charset="0"/>
              <a:buChar char="•"/>
            </a:pPr>
            <a:endParaRPr lang="en-US" sz="2800" dirty="0">
              <a:latin typeface="Arial"/>
              <a:cs typeface="Arial"/>
            </a:endParaRPr>
          </a:p>
          <a:p>
            <a:pPr algn="l"/>
            <a:r>
              <a:rPr lang="en-US" sz="2800" b="1" dirty="0">
                <a:latin typeface="Arial"/>
                <a:cs typeface="Arial"/>
              </a:rPr>
              <a:t>Automation:</a:t>
            </a:r>
          </a:p>
          <a:p>
            <a:pPr marL="914415" indent="-457208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  <a:cs typeface="Arial"/>
              </a:rPr>
              <a:t>Developed an SQL stored procedure to automatically update the consolidated Datamart table daily.</a:t>
            </a:r>
          </a:p>
          <a:p>
            <a:pPr marL="457208" algn="l"/>
            <a:endParaRPr lang="en-US" sz="2800" dirty="0">
              <a:latin typeface="Arial"/>
              <a:cs typeface="Arial"/>
            </a:endParaRPr>
          </a:p>
          <a:p>
            <a:pPr marL="914415" indent="-457208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  <a:cs typeface="Arial"/>
              </a:rPr>
              <a:t>Verified that the new process maintained system health and security standards within the NBS backend.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95151AC-CB22-409B-8553-36FD530F4D51}"/>
              </a:ext>
            </a:extLst>
          </p:cNvPr>
          <p:cNvSpPr txBox="1"/>
          <p:nvPr/>
        </p:nvSpPr>
        <p:spPr>
          <a:xfrm>
            <a:off x="35871735" y="22593165"/>
            <a:ext cx="14852488" cy="130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dirty="0"/>
              <a:t>This study/report was supported in part by the Data Science Team Training program administered by the Council of State and Territorial Epidemiologists (CSTE).</a:t>
            </a:r>
            <a:endParaRPr lang="en-US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31" name="TextBox 2230">
            <a:extLst>
              <a:ext uri="{FF2B5EF4-FFF2-40B4-BE49-F238E27FC236}">
                <a16:creationId xmlns:a16="http://schemas.microsoft.com/office/drawing/2014/main" id="{0C92C7BC-8331-BBA9-3128-CD9B5E668C43}"/>
              </a:ext>
            </a:extLst>
          </p:cNvPr>
          <p:cNvSpPr txBox="1"/>
          <p:nvPr/>
        </p:nvSpPr>
        <p:spPr>
          <a:xfrm>
            <a:off x="360307" y="5355779"/>
            <a:ext cx="170723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6" indent="-342906" algn="l">
              <a:buFont typeface="Arial" panose="020B0604020202020204" pitchFamily="34" charset="0"/>
              <a:buChar char="•"/>
            </a:pPr>
            <a:r>
              <a:rPr lang="en-US" sz="2800" dirty="0"/>
              <a:t>Tennessee is one of 20 states that use the National Electronic Disease Surveillance System Base System (NBS), a CDC-developed integrated information system.</a:t>
            </a:r>
          </a:p>
          <a:p>
            <a:pPr marL="342906" indent="-342906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6" indent="-342906" algn="l">
              <a:buFont typeface="Arial" panose="020B0604020202020204" pitchFamily="34" charset="0"/>
              <a:buChar char="•"/>
            </a:pPr>
            <a:r>
              <a:rPr lang="en-US" sz="2800" dirty="0"/>
              <a:t>NBS manages various types of data critical for public health reporting and surveillance.</a:t>
            </a:r>
          </a:p>
          <a:p>
            <a:pPr marL="342906" indent="-342906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6" indent="-342906" algn="l">
              <a:buFont typeface="Arial" panose="020B0604020202020204" pitchFamily="34" charset="0"/>
              <a:buChar char="•"/>
            </a:pPr>
            <a:r>
              <a:rPr lang="en-US" sz="2800" dirty="0"/>
              <a:t>Many NBS databases and tables are restricted from field epidemiologists at the Tennessee Department of Health due to system security and health data protection.</a:t>
            </a:r>
          </a:p>
          <a:p>
            <a:pPr marL="342906" indent="-342906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6" indent="-342906" algn="l">
              <a:buFont typeface="Arial" panose="020B0604020202020204" pitchFamily="34" charset="0"/>
              <a:buChar char="•"/>
            </a:pPr>
            <a:r>
              <a:rPr lang="en-US" sz="2800" dirty="0"/>
              <a:t>As a result, field epidemiologists often rely on time-consuming manual processes to complete their work.</a:t>
            </a:r>
          </a:p>
        </p:txBody>
      </p:sp>
      <p:sp>
        <p:nvSpPr>
          <p:cNvPr id="2232" name="TextBox 2231">
            <a:extLst>
              <a:ext uri="{FF2B5EF4-FFF2-40B4-BE49-F238E27FC236}">
                <a16:creationId xmlns:a16="http://schemas.microsoft.com/office/drawing/2014/main" id="{DA509BB9-DEB3-CA0F-F1AA-7DECCDD02E7B}"/>
              </a:ext>
            </a:extLst>
          </p:cNvPr>
          <p:cNvSpPr txBox="1"/>
          <p:nvPr/>
        </p:nvSpPr>
        <p:spPr>
          <a:xfrm>
            <a:off x="474278" y="10573420"/>
            <a:ext cx="16212312" cy="1305168"/>
          </a:xfrm>
          <a:prstGeom prst="rect">
            <a:avLst/>
          </a:prstGeom>
          <a:noFill/>
        </p:spPr>
        <p:txBody>
          <a:bodyPr wrap="square" lIns="91440" tIns="45721" rIns="91440" bIns="45721" rtlCol="0" anchor="t">
            <a:spAutoFit/>
          </a:bodyPr>
          <a:lstStyle/>
          <a:p>
            <a:pPr marL="457208" indent="-457208" algn="l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Arial"/>
                <a:cs typeface="Arial"/>
              </a:rPr>
              <a:t>To streamline epidemiologic workflows by reducing data access barriers through the creation of a consolidated, daily-updated Datamart table containing the necessary data for field epidemiologists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234" name="TextBox 2233">
            <a:extLst>
              <a:ext uri="{FF2B5EF4-FFF2-40B4-BE49-F238E27FC236}">
                <a16:creationId xmlns:a16="http://schemas.microsoft.com/office/drawing/2014/main" id="{90E79F30-0C0F-DDEE-A446-1F6B388F059C}"/>
              </a:ext>
            </a:extLst>
          </p:cNvPr>
          <p:cNvSpPr txBox="1"/>
          <p:nvPr/>
        </p:nvSpPr>
        <p:spPr>
          <a:xfrm>
            <a:off x="35777980" y="5448117"/>
            <a:ext cx="15094853" cy="1344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Comprehensive Data Consolidation:</a:t>
            </a:r>
          </a:p>
          <a:p>
            <a:pPr algn="l"/>
            <a:endParaRPr lang="en-US" sz="2800" b="1" dirty="0"/>
          </a:p>
          <a:p>
            <a:pPr marL="457208" indent="-457208" algn="l">
              <a:buFont typeface="Arial" panose="020B0604020202020204" pitchFamily="34" charset="0"/>
              <a:buChar char="•"/>
            </a:pPr>
            <a:r>
              <a:rPr lang="en-US" sz="2800" dirty="0"/>
              <a:t>Integrated patient, organization, and healthcare facility data.</a:t>
            </a:r>
          </a:p>
          <a:p>
            <a:pPr marL="457208" indent="-457208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8" indent="-457208" algn="l">
              <a:buFont typeface="Arial" panose="020B0604020202020204" pitchFamily="34" charset="0"/>
              <a:buChar char="•"/>
            </a:pPr>
            <a:r>
              <a:rPr lang="en-US" sz="2800" dirty="0"/>
              <a:t>Included reportable conditions, jurisdiction, and program area information in one accessible table.</a:t>
            </a:r>
          </a:p>
          <a:p>
            <a:pPr algn="l"/>
            <a:endParaRPr lang="en-US" sz="2800" dirty="0"/>
          </a:p>
          <a:p>
            <a:pPr algn="l"/>
            <a:r>
              <a:rPr lang="en-US" sz="2800" b="1" dirty="0"/>
              <a:t>Daily Refresh for Real-Time Insights:</a:t>
            </a:r>
          </a:p>
          <a:p>
            <a:pPr marL="457208" indent="-457208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8" indent="-457208" algn="l">
              <a:buFont typeface="Arial" panose="020B0604020202020204" pitchFamily="34" charset="0"/>
              <a:buChar char="•"/>
            </a:pPr>
            <a:r>
              <a:rPr lang="en-US" sz="2800" dirty="0"/>
              <a:t>Up-to-date information for informed decision-making</a:t>
            </a:r>
          </a:p>
          <a:p>
            <a:pPr marL="457208" indent="-457208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8" indent="-457208" algn="l">
              <a:buFont typeface="Arial" panose="020B0604020202020204" pitchFamily="34" charset="0"/>
              <a:buChar char="•"/>
            </a:pPr>
            <a:r>
              <a:rPr lang="en-US" sz="2800" dirty="0"/>
              <a:t>Stay ahead of emerging trends and critical situations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Timestamps for Effective Analysis:</a:t>
            </a:r>
          </a:p>
          <a:p>
            <a:pPr marL="457208" indent="-457208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8" indent="-457208" algn="l">
              <a:buFont typeface="Arial" panose="020B0604020202020204" pitchFamily="34" charset="0"/>
              <a:buChar char="•"/>
            </a:pPr>
            <a:r>
              <a:rPr lang="en-US" sz="2800" dirty="0"/>
              <a:t>Track chronology and analyze trends over time</a:t>
            </a:r>
          </a:p>
          <a:p>
            <a:pPr marL="457208" indent="-457208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8" indent="-457208" algn="l">
              <a:buFont typeface="Arial" panose="020B0604020202020204" pitchFamily="34" charset="0"/>
              <a:buChar char="•"/>
            </a:pPr>
            <a:r>
              <a:rPr lang="en-US" sz="2800" dirty="0"/>
              <a:t>Facilitates early pattern detection for proactive interventions.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Enhanced Visibility with Update Control:</a:t>
            </a:r>
          </a:p>
          <a:p>
            <a:pPr marL="457208" indent="-457208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8" indent="-457208" algn="l">
              <a:buFont typeface="Arial" panose="020B0604020202020204" pitchFamily="34" charset="0"/>
              <a:buChar char="•"/>
            </a:pPr>
            <a:r>
              <a:rPr lang="en-US" sz="2800" dirty="0"/>
              <a:t>Display of updated external control numbers for the eICR updates(same patient)</a:t>
            </a:r>
          </a:p>
          <a:p>
            <a:pPr marL="457208" indent="-457208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8" indent="-457208" algn="l">
              <a:buFont typeface="Arial" panose="020B0604020202020204" pitchFamily="34" charset="0"/>
              <a:buChar char="•"/>
            </a:pPr>
            <a:r>
              <a:rPr lang="en-US" sz="2800" dirty="0"/>
              <a:t>Clear visibility into the evolution of reported condition</a:t>
            </a:r>
          </a:p>
          <a:p>
            <a:pPr algn="l"/>
            <a:endParaRPr lang="en-US" sz="2800" b="1" dirty="0"/>
          </a:p>
          <a:p>
            <a:pPr algn="l"/>
            <a:r>
              <a:rPr lang="en-US" sz="2800" b="1" dirty="0"/>
              <a:t>Empowering Program Areas:</a:t>
            </a:r>
            <a:endParaRPr lang="en-US" sz="2800" dirty="0"/>
          </a:p>
          <a:p>
            <a:pPr marL="457208" indent="-457208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8" indent="-457208" algn="l">
              <a:buFont typeface="Arial" panose="020B0604020202020204" pitchFamily="34" charset="0"/>
              <a:buChar char="•"/>
            </a:pPr>
            <a:r>
              <a:rPr lang="en-US" sz="2800" dirty="0"/>
              <a:t>Efficient access to critical data</a:t>
            </a:r>
          </a:p>
          <a:p>
            <a:pPr marL="457208" indent="-457208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8" indent="-457208" algn="l">
              <a:buFont typeface="Arial" panose="020B0604020202020204" pitchFamily="34" charset="0"/>
              <a:buChar char="•"/>
            </a:pPr>
            <a:r>
              <a:rPr lang="en-US" sz="2800" dirty="0"/>
              <a:t>Supports informed decision-making, contributing to improved patient care outcomes and overall better public health.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1C8103-DB0E-B7B9-6AFC-96AB0FD1DCAC}"/>
              </a:ext>
            </a:extLst>
          </p:cNvPr>
          <p:cNvSpPr txBox="1"/>
          <p:nvPr/>
        </p:nvSpPr>
        <p:spPr>
          <a:xfrm>
            <a:off x="3581541" y="27971835"/>
            <a:ext cx="11053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/>
              <a:t>Figure 1. Data flow diagram for data entering the eCR Datamart</a:t>
            </a:r>
          </a:p>
        </p:txBody>
      </p:sp>
      <p:pic>
        <p:nvPicPr>
          <p:cNvPr id="25" name="Picture 24" descr="Calendar&#10;&#10;Description automatically generated">
            <a:extLst>
              <a:ext uri="{FF2B5EF4-FFF2-40B4-BE49-F238E27FC236}">
                <a16:creationId xmlns:a16="http://schemas.microsoft.com/office/drawing/2014/main" id="{5F2D8BF3-5BDD-729E-702B-DC55DCEBAA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312" y="5093209"/>
            <a:ext cx="14370068" cy="1555211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B370806-84D3-7F72-379A-4360A99D7106}"/>
              </a:ext>
            </a:extLst>
          </p:cNvPr>
          <p:cNvSpPr txBox="1"/>
          <p:nvPr/>
        </p:nvSpPr>
        <p:spPr>
          <a:xfrm>
            <a:off x="18639060" y="18716066"/>
            <a:ext cx="9813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/>
              <a:t>Figure 2. Data elements included in the eCR Datamart</a:t>
            </a:r>
          </a:p>
        </p:txBody>
      </p:sp>
      <p:pic>
        <p:nvPicPr>
          <p:cNvPr id="14" name="Picture 13" descr="Text&#10;&#10;AI-generated content may be incorrect.">
            <a:extLst>
              <a:ext uri="{FF2B5EF4-FFF2-40B4-BE49-F238E27FC236}">
                <a16:creationId xmlns:a16="http://schemas.microsoft.com/office/drawing/2014/main" id="{B21ECAB9-7CD6-8F1D-6193-769459586F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2659" y="1643495"/>
            <a:ext cx="11009530" cy="22019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EE542DC-8922-1786-33E3-B24579357A53}"/>
              </a:ext>
            </a:extLst>
          </p:cNvPr>
          <p:cNvSpPr txBox="1"/>
          <p:nvPr/>
        </p:nvSpPr>
        <p:spPr>
          <a:xfrm>
            <a:off x="35777980" y="26639210"/>
            <a:ext cx="11397567" cy="195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1" dirty="0"/>
              <a:t>Hardik Patel, MS &amp; Nathan Williams, MPH</a:t>
            </a:r>
          </a:p>
          <a:p>
            <a:pPr algn="l">
              <a:lnSpc>
                <a:spcPct val="150000"/>
              </a:lnSpc>
            </a:pPr>
            <a:r>
              <a:rPr lang="en-US" sz="2800" b="1" dirty="0">
                <a:hlinkClick r:id="rId7"/>
              </a:rPr>
              <a:t>CEDS.informatics@tn.gov</a:t>
            </a:r>
            <a:endParaRPr lang="en-US" sz="2800" b="1" dirty="0"/>
          </a:p>
          <a:p>
            <a:pPr algn="l">
              <a:lnSpc>
                <a:spcPct val="150000"/>
              </a:lnSpc>
            </a:pPr>
            <a:r>
              <a:rPr lang="en-US" sz="2800" b="1" dirty="0"/>
              <a:t>https://github.com/TDH-CEDEP/eCR-Share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20D4AC-79FB-9CB3-C333-1BCE277BF5B2}"/>
              </a:ext>
            </a:extLst>
          </p:cNvPr>
          <p:cNvSpPr txBox="1"/>
          <p:nvPr/>
        </p:nvSpPr>
        <p:spPr>
          <a:xfrm>
            <a:off x="18639062" y="27673808"/>
            <a:ext cx="1522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Figure 3. Example dashboard/report created in Tableau using the eCR </a:t>
            </a:r>
            <a:r>
              <a:rPr lang="en-US" sz="2800" b="1"/>
              <a:t>Datamart</a:t>
            </a:r>
            <a:r>
              <a:rPr lang="en-US" sz="2800" b="1" dirty="0"/>
              <a:t> data.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1CCA1B-4127-A163-4E94-F1C2A037D8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8171" y="21016616"/>
            <a:ext cx="14523110" cy="6999143"/>
          </a:xfrm>
          <a:prstGeom prst="rect">
            <a:avLst/>
          </a:prstGeom>
        </p:spPr>
      </p:pic>
      <p:pic>
        <p:nvPicPr>
          <p:cNvPr id="7" name="Picture 6" descr="Chart&#10;&#10;AI-generated content may be incorrect.">
            <a:extLst>
              <a:ext uri="{FF2B5EF4-FFF2-40B4-BE49-F238E27FC236}">
                <a16:creationId xmlns:a16="http://schemas.microsoft.com/office/drawing/2014/main" id="{8D04C8E3-384E-1732-3279-2C53A559B0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9060" y="19760067"/>
            <a:ext cx="12831541" cy="769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524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85A8A9F-3B44-4EFD-ABDB-466E68878732}">
  <we:reference id="6a7bd4f3-0563-43af-8c08-79110eebdff6" version="1.1.0.1" store="EXCatalog" storeType="EXCatalog"/>
  <we:alternateReferences>
    <we:reference id="WA104381155" version="1.1.0.1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908C7CF6D9745AA9FF10B6A3DC9DB" ma:contentTypeVersion="16" ma:contentTypeDescription="Create a new document." ma:contentTypeScope="" ma:versionID="ff8f0a3ff6003786731bb13ed0954522">
  <xsd:schema xmlns:xsd="http://www.w3.org/2001/XMLSchema" xmlns:xs="http://www.w3.org/2001/XMLSchema" xmlns:p="http://schemas.microsoft.com/office/2006/metadata/properties" xmlns:ns2="2d5eb758-47db-491e-8bc7-c045447afed5" xmlns:ns3="d1097a79-2ae1-40d4-b05d-61f243756108" targetNamespace="http://schemas.microsoft.com/office/2006/metadata/properties" ma:root="true" ma:fieldsID="050a8101c2f0536d463a3908b0fc8d93" ns2:_="" ns3:_="">
    <xsd:import namespace="2d5eb758-47db-491e-8bc7-c045447afed5"/>
    <xsd:import namespace="d1097a79-2ae1-40d4-b05d-61f2437561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5eb758-47db-491e-8bc7-c045447afe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0ec6819c-d561-498f-ad6b-029f1b52bec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97a79-2ae1-40d4-b05d-61f24375610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bff323e4-c06c-4e6e-8562-0a7ae80cefc8}" ma:internalName="TaxCatchAll" ma:showField="CatchAllData" ma:web="d1097a79-2ae1-40d4-b05d-61f2437561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1097a79-2ae1-40d4-b05d-61f243756108" xsi:nil="true"/>
    <lcf76f155ced4ddcb4097134ff3c332f xmlns="2d5eb758-47db-491e-8bc7-c045447afed5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76D36B-8F81-427F-915B-4014D047ECC8}">
  <ds:schemaRefs>
    <ds:schemaRef ds:uri="2d5eb758-47db-491e-8bc7-c045447afed5"/>
    <ds:schemaRef ds:uri="d1097a79-2ae1-40d4-b05d-61f24375610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AA62F3C-17A2-450B-83C5-38CF760C6909}">
  <ds:schemaRefs>
    <ds:schemaRef ds:uri="2d5eb758-47db-491e-8bc7-c045447afed5"/>
    <ds:schemaRef ds:uri="d1097a79-2ae1-40d4-b05d-61f243756108"/>
    <ds:schemaRef ds:uri="d94e6030-6583-4396-a043-8bfa45a7c1cd"/>
    <ds:schemaRef ds:uri="fcdfd901-8459-48e5-83c6-22808c40ec6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769EF63-C6A7-43D7-A207-9A06C13414A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345bebf-0d71-4337-9281-24b941616c36}" enabled="0" method="" siteId="{f345bebf-0d71-4337-9281-24b941616c3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461</Words>
  <Application>Microsoft Office PowerPoint</Application>
  <PresentationFormat>Custom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Horizontal Poster</dc:title>
  <dc:creator>Ethan Shulda;www.postersession.com</dc:creator>
  <cp:keywords>www.postersession.com</cp:keywords>
  <dc:description>©MegaPrint Inc. 2009-2015</dc:description>
  <cp:lastModifiedBy>Nathan W Williams</cp:lastModifiedBy>
  <cp:revision>4</cp:revision>
  <cp:lastPrinted>2016-06-15T15:04:19Z</cp:lastPrinted>
  <dcterms:created xsi:type="dcterms:W3CDTF">2008-12-04T00:20:37Z</dcterms:created>
  <dcterms:modified xsi:type="dcterms:W3CDTF">2025-07-03T18:39:56Z</dcterms:modified>
  <cp:category>Research Poster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0x01010005F908C7CF6D9745AA9FF10B6A3DC9DB</vt:lpwstr>
  </property>
  <property fmtid="{D5CDD505-2E9C-101B-9397-08002B2CF9AE}" pid="3" name="MediaServiceImageTags">
    <vt:lpwstr/>
  </property>
</Properties>
</file>