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611981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4" d="100"/>
          <a:sy n="114" d="100"/>
        </p:scale>
        <p:origin x="261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2C735-45A6-4806-AAF5-FAEAE978D222}" type="datetimeFigureOut">
              <a:rPr lang="en-NL" smtClean="0"/>
              <a:t>16/08/2022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A5E1-BA2F-4E63-9A02-0CFBF18651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12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A5E1-BA2F-4E63-9A02-0CFBF18651B7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860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296173"/>
            <a:ext cx="5201841" cy="2757347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4159854"/>
            <a:ext cx="4589860" cy="1912175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16/08/2022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381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16/08/2022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9716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421669"/>
            <a:ext cx="1319585" cy="6711866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421669"/>
            <a:ext cx="3882256" cy="6711866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16/08/2022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264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16/08/2022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009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974512"/>
            <a:ext cx="5278339" cy="3294515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5300194"/>
            <a:ext cx="5278339" cy="1732508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16/08/2022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206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108344"/>
            <a:ext cx="2600921" cy="502519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108344"/>
            <a:ext cx="2600921" cy="502519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16/08/2022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86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21671"/>
            <a:ext cx="5278339" cy="153084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941510"/>
            <a:ext cx="2588967" cy="951504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2893014"/>
            <a:ext cx="2588967" cy="42551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941510"/>
            <a:ext cx="2601718" cy="951504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2893014"/>
            <a:ext cx="2601718" cy="42551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16/08/2022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577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16/08/2022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544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16/08/2022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294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28002"/>
            <a:ext cx="1973799" cy="1848009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140341"/>
            <a:ext cx="3098155" cy="5628360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376011"/>
            <a:ext cx="1973799" cy="4401855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16/08/2022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955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28002"/>
            <a:ext cx="1973799" cy="1848009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140341"/>
            <a:ext cx="3098155" cy="5628360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376011"/>
            <a:ext cx="1973799" cy="4401855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16/08/2022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727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421671"/>
            <a:ext cx="5278339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108344"/>
            <a:ext cx="5278339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7340703"/>
            <a:ext cx="137695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27196-1245-4BB2-84DD-54A9D6EE0062}" type="datetimeFigureOut">
              <a:rPr lang="en-NL" smtClean="0"/>
              <a:t>16/08/2022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7340703"/>
            <a:ext cx="206543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7340703"/>
            <a:ext cx="137695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98C3C-478C-4B5B-9A76-6ED9481266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937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: Rounded Corners 119">
            <a:extLst>
              <a:ext uri="{FF2B5EF4-FFF2-40B4-BE49-F238E27FC236}">
                <a16:creationId xmlns:a16="http://schemas.microsoft.com/office/drawing/2014/main" id="{42733C1F-194F-47A0-9C7E-2A8FD19C3630}"/>
              </a:ext>
            </a:extLst>
          </p:cNvPr>
          <p:cNvSpPr/>
          <p:nvPr/>
        </p:nvSpPr>
        <p:spPr>
          <a:xfrm rot="5400000">
            <a:off x="-847690" y="2359156"/>
            <a:ext cx="3665277" cy="366802"/>
          </a:xfrm>
          <a:prstGeom prst="roundRect">
            <a:avLst/>
          </a:prstGeom>
          <a:solidFill>
            <a:srgbClr val="99FFC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+mj-lt"/>
              </a:rPr>
              <a:t>Train and test set </a:t>
            </a:r>
            <a:r>
              <a:rPr lang="en-GB" sz="900" dirty="0">
                <a:solidFill>
                  <a:schemeClr val="tx1"/>
                </a:solidFill>
                <a:latin typeface="+mj-lt"/>
              </a:rPr>
              <a:t>(80%)</a:t>
            </a:r>
            <a:endParaRPr lang="en-NL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Rectangle: Rounded Corners 120">
            <a:extLst>
              <a:ext uri="{FF2B5EF4-FFF2-40B4-BE49-F238E27FC236}">
                <a16:creationId xmlns:a16="http://schemas.microsoft.com/office/drawing/2014/main" id="{937797C9-52CB-409F-802F-2E0E08CF10F4}"/>
              </a:ext>
            </a:extLst>
          </p:cNvPr>
          <p:cNvSpPr/>
          <p:nvPr/>
        </p:nvSpPr>
        <p:spPr>
          <a:xfrm rot="5400000">
            <a:off x="508369" y="4748862"/>
            <a:ext cx="949077" cy="3668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+mj-lt"/>
              </a:rPr>
              <a:t>Validation set 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  <a:latin typeface="+mj-lt"/>
              </a:rPr>
              <a:t>(20%)</a:t>
            </a:r>
            <a:endParaRPr lang="en-NL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4" name="Rectangle: Rounded Corners 136">
            <a:extLst>
              <a:ext uri="{FF2B5EF4-FFF2-40B4-BE49-F238E27FC236}">
                <a16:creationId xmlns:a16="http://schemas.microsoft.com/office/drawing/2014/main" id="{BCF0454B-53FD-4A54-B90D-41974C10AE31}"/>
              </a:ext>
            </a:extLst>
          </p:cNvPr>
          <p:cNvSpPr/>
          <p:nvPr/>
        </p:nvSpPr>
        <p:spPr>
          <a:xfrm>
            <a:off x="1764912" y="189074"/>
            <a:ext cx="3984449" cy="354563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+mj-lt"/>
              </a:rPr>
              <a:t>Hyperparameter optimization using </a:t>
            </a:r>
            <a:r>
              <a:rPr lang="en-GB" sz="1200" dirty="0" err="1">
                <a:solidFill>
                  <a:schemeClr val="tx1"/>
                </a:solidFill>
                <a:latin typeface="+mj-lt"/>
              </a:rPr>
              <a:t>HyperOpt</a:t>
            </a:r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GB" sz="12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GB" sz="1200" i="1" dirty="0">
                <a:solidFill>
                  <a:schemeClr val="tx1"/>
                </a:solidFill>
                <a:latin typeface="+mj-lt"/>
              </a:rPr>
              <a:t>k</a:t>
            </a:r>
            <a:r>
              <a:rPr lang="en-GB" sz="1200" dirty="0">
                <a:solidFill>
                  <a:schemeClr val="tx1"/>
                </a:solidFill>
                <a:latin typeface="+mj-lt"/>
              </a:rPr>
              <a:t>-fold cross validation</a:t>
            </a:r>
            <a:endParaRPr lang="en-NL" sz="1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5" name="Group 137">
            <a:extLst>
              <a:ext uri="{FF2B5EF4-FFF2-40B4-BE49-F238E27FC236}">
                <a16:creationId xmlns:a16="http://schemas.microsoft.com/office/drawing/2014/main" id="{771AAE2C-DD36-4DA4-ADB2-A5B3A52BFFA1}"/>
              </a:ext>
            </a:extLst>
          </p:cNvPr>
          <p:cNvGrpSpPr/>
          <p:nvPr/>
        </p:nvGrpSpPr>
        <p:grpSpPr>
          <a:xfrm>
            <a:off x="2502531" y="3573347"/>
            <a:ext cx="1130952" cy="491111"/>
            <a:chOff x="8097805" y="3000719"/>
            <a:chExt cx="1130952" cy="491111"/>
          </a:xfrm>
          <a:solidFill>
            <a:schemeClr val="bg1">
              <a:lumMod val="95000"/>
            </a:schemeClr>
          </a:solidFill>
        </p:grpSpPr>
        <p:sp>
          <p:nvSpPr>
            <p:cNvPr id="116" name="Rectangle: Rounded Corners 138">
              <a:extLst>
                <a:ext uri="{FF2B5EF4-FFF2-40B4-BE49-F238E27FC236}">
                  <a16:creationId xmlns:a16="http://schemas.microsoft.com/office/drawing/2014/main" id="{D557C996-8125-485D-A17D-04570BA6C57A}"/>
                </a:ext>
              </a:extLst>
            </p:cNvPr>
            <p:cNvSpPr/>
            <p:nvPr/>
          </p:nvSpPr>
          <p:spPr>
            <a:xfrm>
              <a:off x="8212493" y="3000719"/>
              <a:ext cx="1016264" cy="354563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+mj-lt"/>
                </a:rPr>
                <a:t>Model </a:t>
              </a:r>
              <a:r>
                <a:rPr lang="en-GB" sz="1200" i="1" dirty="0" err="1">
                  <a:solidFill>
                    <a:schemeClr val="tx1"/>
                  </a:solidFill>
                  <a:latin typeface="+mj-lt"/>
                </a:rPr>
                <a:t>i</a:t>
              </a:r>
              <a:endParaRPr lang="en-NL" sz="1200" i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7" name="Rectangle: Rounded Corners 139">
              <a:extLst>
                <a:ext uri="{FF2B5EF4-FFF2-40B4-BE49-F238E27FC236}">
                  <a16:creationId xmlns:a16="http://schemas.microsoft.com/office/drawing/2014/main" id="{5D802DFE-6815-415F-BB0D-4781A08562CC}"/>
                </a:ext>
              </a:extLst>
            </p:cNvPr>
            <p:cNvSpPr/>
            <p:nvPr/>
          </p:nvSpPr>
          <p:spPr>
            <a:xfrm>
              <a:off x="8152624" y="3068993"/>
              <a:ext cx="1016264" cy="354563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+mj-lt"/>
                </a:rPr>
                <a:t>Model </a:t>
              </a:r>
              <a:r>
                <a:rPr lang="en-GB" sz="1200" i="1" dirty="0" err="1">
                  <a:solidFill>
                    <a:schemeClr val="tx1"/>
                  </a:solidFill>
                  <a:latin typeface="+mj-lt"/>
                </a:rPr>
                <a:t>i</a:t>
              </a:r>
              <a:endParaRPr lang="en-NL" sz="1200" i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8" name="Rectangle: Rounded Corners 140">
              <a:extLst>
                <a:ext uri="{FF2B5EF4-FFF2-40B4-BE49-F238E27FC236}">
                  <a16:creationId xmlns:a16="http://schemas.microsoft.com/office/drawing/2014/main" id="{CB87E345-1792-4815-9080-29F193E84994}"/>
                </a:ext>
              </a:extLst>
            </p:cNvPr>
            <p:cNvSpPr/>
            <p:nvPr/>
          </p:nvSpPr>
          <p:spPr>
            <a:xfrm>
              <a:off x="8097805" y="3137267"/>
              <a:ext cx="1016264" cy="354563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  <a:latin typeface="+mj-lt"/>
                </a:rPr>
                <a:t>Model k with hyperparameters</a:t>
              </a:r>
              <a:endParaRPr lang="en-NL" sz="800" i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22" name="AutoShape 2" descr="How to Use ROC Curves and Precision-Recall Curves for ...">
            <a:extLst>
              <a:ext uri="{FF2B5EF4-FFF2-40B4-BE49-F238E27FC236}">
                <a16:creationId xmlns:a16="http://schemas.microsoft.com/office/drawing/2014/main" id="{21187157-5482-4D51-A061-048B4CD369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55740" y="35298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cxnSp>
        <p:nvCxnSpPr>
          <p:cNvPr id="123" name="Straight Arrow Connector 146">
            <a:extLst>
              <a:ext uri="{FF2B5EF4-FFF2-40B4-BE49-F238E27FC236}">
                <a16:creationId xmlns:a16="http://schemas.microsoft.com/office/drawing/2014/main" id="{7613E6FF-38D7-4337-9B9F-097B12FB2D34}"/>
              </a:ext>
            </a:extLst>
          </p:cNvPr>
          <p:cNvCxnSpPr>
            <a:cxnSpLocks/>
          </p:cNvCxnSpPr>
          <p:nvPr/>
        </p:nvCxnSpPr>
        <p:spPr>
          <a:xfrm>
            <a:off x="3064416" y="4178689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ep 123">
            <a:extLst>
              <a:ext uri="{FF2B5EF4-FFF2-40B4-BE49-F238E27FC236}">
                <a16:creationId xmlns:a16="http://schemas.microsoft.com/office/drawing/2014/main" id="{CE4ED8DD-6AD9-4143-8D3C-EAF7CB8E67EA}"/>
              </a:ext>
            </a:extLst>
          </p:cNvPr>
          <p:cNvGrpSpPr/>
          <p:nvPr/>
        </p:nvGrpSpPr>
        <p:grpSpPr>
          <a:xfrm>
            <a:off x="4438359" y="3327635"/>
            <a:ext cx="1159056" cy="986300"/>
            <a:chOff x="6931446" y="3237199"/>
            <a:chExt cx="1395204" cy="1111935"/>
          </a:xfrm>
        </p:grpSpPr>
        <p:pic>
          <p:nvPicPr>
            <p:cNvPr id="125" name="Picture 4" descr="How to Use ROC Curves and Precision-Recall Curves for ...">
              <a:extLst>
                <a:ext uri="{FF2B5EF4-FFF2-40B4-BE49-F238E27FC236}">
                  <a16:creationId xmlns:a16="http://schemas.microsoft.com/office/drawing/2014/main" id="{50138F93-516F-438E-B0BB-DB9A46625D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76" r="7249"/>
            <a:stretch/>
          </p:blipFill>
          <p:spPr bwMode="auto">
            <a:xfrm>
              <a:off x="7170188" y="3237199"/>
              <a:ext cx="1156462" cy="854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4" descr="How to Use ROC Curves and Precision-Recall Curves for ...">
              <a:extLst>
                <a:ext uri="{FF2B5EF4-FFF2-40B4-BE49-F238E27FC236}">
                  <a16:creationId xmlns:a16="http://schemas.microsoft.com/office/drawing/2014/main" id="{9370FDF5-4043-42A5-B1E3-4A0E242D83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76" r="7249"/>
            <a:stretch/>
          </p:blipFill>
          <p:spPr bwMode="auto">
            <a:xfrm>
              <a:off x="7050817" y="3356725"/>
              <a:ext cx="1156462" cy="854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4" descr="How to Use ROC Curves and Precision-Recall Curves for ...">
              <a:extLst>
                <a:ext uri="{FF2B5EF4-FFF2-40B4-BE49-F238E27FC236}">
                  <a16:creationId xmlns:a16="http://schemas.microsoft.com/office/drawing/2014/main" id="{2EEEA812-47EC-4391-9B6D-C350621448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76" r="7249"/>
            <a:stretch/>
          </p:blipFill>
          <p:spPr bwMode="auto">
            <a:xfrm>
              <a:off x="6931446" y="3494184"/>
              <a:ext cx="1156462" cy="854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8" name="Rectangle: Rounded Corners 152">
            <a:extLst>
              <a:ext uri="{FF2B5EF4-FFF2-40B4-BE49-F238E27FC236}">
                <a16:creationId xmlns:a16="http://schemas.microsoft.com/office/drawing/2014/main" id="{6023F9AA-CAC4-4A17-B931-E7E1C9ABAB8C}"/>
              </a:ext>
            </a:extLst>
          </p:cNvPr>
          <p:cNvSpPr/>
          <p:nvPr/>
        </p:nvSpPr>
        <p:spPr>
          <a:xfrm>
            <a:off x="1629821" y="631448"/>
            <a:ext cx="4197362" cy="3744242"/>
          </a:xfrm>
          <a:prstGeom prst="roundRect">
            <a:avLst>
              <a:gd name="adj" fmla="val 372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9" name="Rectangle: Rounded Corners 153">
            <a:extLst>
              <a:ext uri="{FF2B5EF4-FFF2-40B4-BE49-F238E27FC236}">
                <a16:creationId xmlns:a16="http://schemas.microsoft.com/office/drawing/2014/main" id="{672A8847-9277-4054-827D-8DD14CF38339}"/>
              </a:ext>
            </a:extLst>
          </p:cNvPr>
          <p:cNvSpPr/>
          <p:nvPr/>
        </p:nvSpPr>
        <p:spPr>
          <a:xfrm>
            <a:off x="2513351" y="4776464"/>
            <a:ext cx="1016264" cy="354563"/>
          </a:xfrm>
          <a:prstGeom prst="round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+mj-lt"/>
              </a:rPr>
              <a:t>Best model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+mj-lt"/>
              </a:rPr>
              <a:t>parameters</a:t>
            </a:r>
            <a:endParaRPr lang="en-NL" sz="1000" i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0" name="Straight Arrow Connector 154">
            <a:extLst>
              <a:ext uri="{FF2B5EF4-FFF2-40B4-BE49-F238E27FC236}">
                <a16:creationId xmlns:a16="http://schemas.microsoft.com/office/drawing/2014/main" id="{837FBD02-2ED7-48DA-821B-64BD6BDE90E0}"/>
              </a:ext>
            </a:extLst>
          </p:cNvPr>
          <p:cNvCxnSpPr>
            <a:cxnSpLocks/>
          </p:cNvCxnSpPr>
          <p:nvPr/>
        </p:nvCxnSpPr>
        <p:spPr>
          <a:xfrm flipV="1">
            <a:off x="3679696" y="4942676"/>
            <a:ext cx="484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59">
            <a:extLst>
              <a:ext uri="{FF2B5EF4-FFF2-40B4-BE49-F238E27FC236}">
                <a16:creationId xmlns:a16="http://schemas.microsoft.com/office/drawing/2014/main" id="{579094DE-AB35-48CC-A2B6-3DE19FA08508}"/>
              </a:ext>
            </a:extLst>
          </p:cNvPr>
          <p:cNvCxnSpPr>
            <a:cxnSpLocks/>
          </p:cNvCxnSpPr>
          <p:nvPr/>
        </p:nvCxnSpPr>
        <p:spPr>
          <a:xfrm flipV="1">
            <a:off x="1268026" y="4953745"/>
            <a:ext cx="100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60">
            <a:extLst>
              <a:ext uri="{FF2B5EF4-FFF2-40B4-BE49-F238E27FC236}">
                <a16:creationId xmlns:a16="http://schemas.microsoft.com/office/drawing/2014/main" id="{E034576E-AC01-49C2-A30A-2CF225F472FE}"/>
              </a:ext>
            </a:extLst>
          </p:cNvPr>
          <p:cNvCxnSpPr>
            <a:cxnSpLocks/>
          </p:cNvCxnSpPr>
          <p:nvPr/>
        </p:nvCxnSpPr>
        <p:spPr>
          <a:xfrm>
            <a:off x="1254516" y="2144004"/>
            <a:ext cx="50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Picture 161" descr="A close up of a map&#10;&#10;Description automatically generated">
            <a:extLst>
              <a:ext uri="{FF2B5EF4-FFF2-40B4-BE49-F238E27FC236}">
                <a16:creationId xmlns:a16="http://schemas.microsoft.com/office/drawing/2014/main" id="{47024363-0727-4A97-ADA5-0036434E9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842" y="4520366"/>
            <a:ext cx="1121752" cy="840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4" name="Rectangle: Rounded Corners 163">
            <a:extLst>
              <a:ext uri="{FF2B5EF4-FFF2-40B4-BE49-F238E27FC236}">
                <a16:creationId xmlns:a16="http://schemas.microsoft.com/office/drawing/2014/main" id="{A10299DD-7391-4E32-BEE4-F9103CAE95B7}"/>
              </a:ext>
            </a:extLst>
          </p:cNvPr>
          <p:cNvSpPr/>
          <p:nvPr/>
        </p:nvSpPr>
        <p:spPr>
          <a:xfrm>
            <a:off x="1619394" y="5070031"/>
            <a:ext cx="1292334" cy="354563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  <a:latin typeface="+mj-lt"/>
              </a:rPr>
              <a:t>Performance on validation set</a:t>
            </a:r>
            <a:endParaRPr lang="en-NL" sz="9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5" name="Afbeelding 134">
            <a:extLst>
              <a:ext uri="{FF2B5EF4-FFF2-40B4-BE49-F238E27FC236}">
                <a16:creationId xmlns:a16="http://schemas.microsoft.com/office/drawing/2014/main" id="{9CE32B71-61B9-44D8-BD59-859A2D28F6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7"/>
          <a:stretch/>
        </p:blipFill>
        <p:spPr>
          <a:xfrm>
            <a:off x="1847929" y="709916"/>
            <a:ext cx="3815177" cy="2412228"/>
          </a:xfrm>
          <a:prstGeom prst="rect">
            <a:avLst/>
          </a:prstGeom>
        </p:spPr>
      </p:pic>
      <p:sp>
        <p:nvSpPr>
          <p:cNvPr id="136" name="Rectangle: Rounded Corners 119">
            <a:extLst>
              <a:ext uri="{FF2B5EF4-FFF2-40B4-BE49-F238E27FC236}">
                <a16:creationId xmlns:a16="http://schemas.microsoft.com/office/drawing/2014/main" id="{44422FD5-2AB9-4775-947A-B2FEEDD3062F}"/>
              </a:ext>
            </a:extLst>
          </p:cNvPr>
          <p:cNvSpPr/>
          <p:nvPr/>
        </p:nvSpPr>
        <p:spPr>
          <a:xfrm rot="5400000">
            <a:off x="-1901312" y="2895827"/>
            <a:ext cx="4713455" cy="366802"/>
          </a:xfrm>
          <a:prstGeom prst="roundRect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+mj-lt"/>
              </a:rPr>
              <a:t>Total dataset</a:t>
            </a:r>
            <a:endParaRPr lang="en-NL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2" name="Rectangle: Rounded Corners 136">
            <a:extLst>
              <a:ext uri="{FF2B5EF4-FFF2-40B4-BE49-F238E27FC236}">
                <a16:creationId xmlns:a16="http://schemas.microsoft.com/office/drawing/2014/main" id="{E3FF96A8-1508-46DE-8008-2CE818A6D50F}"/>
              </a:ext>
            </a:extLst>
          </p:cNvPr>
          <p:cNvSpPr/>
          <p:nvPr/>
        </p:nvSpPr>
        <p:spPr>
          <a:xfrm>
            <a:off x="343297" y="94648"/>
            <a:ext cx="927450" cy="354563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 err="1">
                <a:solidFill>
                  <a:schemeClr val="tx1"/>
                </a:solidFill>
                <a:latin typeface="+mj-lt"/>
              </a:rPr>
              <a:t>HGBoost</a:t>
            </a:r>
            <a:endParaRPr lang="en-NL" sz="1200" b="1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5" name="Rectangle: Rounded Corners 152">
            <a:extLst>
              <a:ext uri="{FF2B5EF4-FFF2-40B4-BE49-F238E27FC236}">
                <a16:creationId xmlns:a16="http://schemas.microsoft.com/office/drawing/2014/main" id="{622A951D-F5FE-4B49-B64E-96E60535368B}"/>
              </a:ext>
            </a:extLst>
          </p:cNvPr>
          <p:cNvSpPr/>
          <p:nvPr/>
        </p:nvSpPr>
        <p:spPr>
          <a:xfrm>
            <a:off x="1627781" y="4439314"/>
            <a:ext cx="4197362" cy="996346"/>
          </a:xfrm>
          <a:prstGeom prst="roundRect">
            <a:avLst>
              <a:gd name="adj" fmla="val 1114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6" name="Rectangle: Rounded Corners 152">
            <a:extLst>
              <a:ext uri="{FF2B5EF4-FFF2-40B4-BE49-F238E27FC236}">
                <a16:creationId xmlns:a16="http://schemas.microsoft.com/office/drawing/2014/main" id="{956CE0BF-C10C-472B-A505-F3D75F57B90C}"/>
              </a:ext>
            </a:extLst>
          </p:cNvPr>
          <p:cNvSpPr/>
          <p:nvPr/>
        </p:nvSpPr>
        <p:spPr>
          <a:xfrm>
            <a:off x="1627781" y="5542200"/>
            <a:ext cx="4197362" cy="685460"/>
          </a:xfrm>
          <a:prstGeom prst="roundRect">
            <a:avLst>
              <a:gd name="adj" fmla="val 1114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9" name="Straight Arrow Connector 146">
            <a:extLst>
              <a:ext uri="{FF2B5EF4-FFF2-40B4-BE49-F238E27FC236}">
                <a16:creationId xmlns:a16="http://schemas.microsoft.com/office/drawing/2014/main" id="{FF765F17-48EF-4790-AE08-3EE6F55EC4F3}"/>
              </a:ext>
            </a:extLst>
          </p:cNvPr>
          <p:cNvCxnSpPr>
            <a:cxnSpLocks/>
          </p:cNvCxnSpPr>
          <p:nvPr/>
        </p:nvCxnSpPr>
        <p:spPr>
          <a:xfrm>
            <a:off x="3864218" y="3834601"/>
            <a:ext cx="432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6">
            <a:extLst>
              <a:ext uri="{FF2B5EF4-FFF2-40B4-BE49-F238E27FC236}">
                <a16:creationId xmlns:a16="http://schemas.microsoft.com/office/drawing/2014/main" id="{4FA91274-111F-49C4-8BFC-0B251F6FA892}"/>
              </a:ext>
            </a:extLst>
          </p:cNvPr>
          <p:cNvCxnSpPr>
            <a:cxnSpLocks/>
          </p:cNvCxnSpPr>
          <p:nvPr/>
        </p:nvCxnSpPr>
        <p:spPr>
          <a:xfrm>
            <a:off x="3061808" y="5219660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hoek 150">
            <a:extLst>
              <a:ext uri="{FF2B5EF4-FFF2-40B4-BE49-F238E27FC236}">
                <a16:creationId xmlns:a16="http://schemas.microsoft.com/office/drawing/2014/main" id="{CB8B9F00-993C-4ED3-BF99-663ABED72800}"/>
              </a:ext>
            </a:extLst>
          </p:cNvPr>
          <p:cNvSpPr/>
          <p:nvPr/>
        </p:nvSpPr>
        <p:spPr>
          <a:xfrm>
            <a:off x="4770284" y="1885081"/>
            <a:ext cx="1028003" cy="382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</a:rPr>
              <a:t>Finding parameters</a:t>
            </a:r>
            <a:endParaRPr lang="nl-NL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2" name="Rectangle: Rounded Corners 153">
            <a:extLst>
              <a:ext uri="{FF2B5EF4-FFF2-40B4-BE49-F238E27FC236}">
                <a16:creationId xmlns:a16="http://schemas.microsoft.com/office/drawing/2014/main" id="{81702D36-CFFE-42E8-9286-8946358B5C2A}"/>
              </a:ext>
            </a:extLst>
          </p:cNvPr>
          <p:cNvSpPr/>
          <p:nvPr/>
        </p:nvSpPr>
        <p:spPr>
          <a:xfrm>
            <a:off x="2502531" y="5729633"/>
            <a:ext cx="1016264" cy="354563"/>
          </a:xfrm>
          <a:prstGeom prst="roundRect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+mj-lt"/>
              </a:rPr>
              <a:t>Fitted model</a:t>
            </a:r>
          </a:p>
        </p:txBody>
      </p:sp>
      <p:sp>
        <p:nvSpPr>
          <p:cNvPr id="156" name="Rectangle: Rounded Corners 163">
            <a:extLst>
              <a:ext uri="{FF2B5EF4-FFF2-40B4-BE49-F238E27FC236}">
                <a16:creationId xmlns:a16="http://schemas.microsoft.com/office/drawing/2014/main" id="{02FC0020-E0E2-40E1-BFA3-95C55E755783}"/>
              </a:ext>
            </a:extLst>
          </p:cNvPr>
          <p:cNvSpPr/>
          <p:nvPr/>
        </p:nvSpPr>
        <p:spPr>
          <a:xfrm>
            <a:off x="3615786" y="5643472"/>
            <a:ext cx="1860077" cy="48739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  <a:latin typeface="+mj-lt"/>
              </a:rPr>
              <a:t>Fit model on entire dataset using optimized parameters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7" name="Verbindingslijn: gebogen 156">
            <a:extLst>
              <a:ext uri="{FF2B5EF4-FFF2-40B4-BE49-F238E27FC236}">
                <a16:creationId xmlns:a16="http://schemas.microsoft.com/office/drawing/2014/main" id="{33B9E2C1-E4FE-4E41-A96F-252DB809C52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8723" y="5074256"/>
            <a:ext cx="448974" cy="11723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: Rounded Corners 152">
            <a:extLst>
              <a:ext uri="{FF2B5EF4-FFF2-40B4-BE49-F238E27FC236}">
                <a16:creationId xmlns:a16="http://schemas.microsoft.com/office/drawing/2014/main" id="{E2CEB21D-4288-42DD-AAA3-707A15282367}"/>
              </a:ext>
            </a:extLst>
          </p:cNvPr>
          <p:cNvSpPr/>
          <p:nvPr/>
        </p:nvSpPr>
        <p:spPr>
          <a:xfrm>
            <a:off x="1627781" y="6328932"/>
            <a:ext cx="4197362" cy="1326126"/>
          </a:xfrm>
          <a:prstGeom prst="roundRect">
            <a:avLst>
              <a:gd name="adj" fmla="val 1114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9" name="Rectangle: Rounded Corners 163">
            <a:extLst>
              <a:ext uri="{FF2B5EF4-FFF2-40B4-BE49-F238E27FC236}">
                <a16:creationId xmlns:a16="http://schemas.microsoft.com/office/drawing/2014/main" id="{D5604455-CAB7-4D62-A586-68B89E0B258C}"/>
              </a:ext>
            </a:extLst>
          </p:cNvPr>
          <p:cNvSpPr/>
          <p:nvPr/>
        </p:nvSpPr>
        <p:spPr>
          <a:xfrm>
            <a:off x="720393" y="6709415"/>
            <a:ext cx="940147" cy="564995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000" dirty="0">
                <a:solidFill>
                  <a:schemeClr val="tx1"/>
                </a:solidFill>
                <a:latin typeface="+mj-lt"/>
              </a:rPr>
              <a:t>Plots to analyse the results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E088A3-3A82-496B-9707-EDAB760840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41" b="66323"/>
          <a:stretch/>
        </p:blipFill>
        <p:spPr bwMode="auto">
          <a:xfrm>
            <a:off x="1644083" y="6758674"/>
            <a:ext cx="1372726" cy="67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681C6F-230F-42A5-99C1-57A3EFCB5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473" y="6568949"/>
            <a:ext cx="1498188" cy="9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A626DE9-1CB6-48D4-960F-B021454AB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676" y="6455792"/>
            <a:ext cx="1146685" cy="53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CC95FB4-CC73-41B0-B7B8-4CD368B7D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218" y="7093829"/>
            <a:ext cx="913358" cy="52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36">
            <a:extLst>
              <a:ext uri="{FF2B5EF4-FFF2-40B4-BE49-F238E27FC236}">
                <a16:creationId xmlns:a16="http://schemas.microsoft.com/office/drawing/2014/main" id="{24F69F82-8CE6-389B-8A63-DFB58C1BE76B}"/>
              </a:ext>
            </a:extLst>
          </p:cNvPr>
          <p:cNvSpPr/>
          <p:nvPr/>
        </p:nvSpPr>
        <p:spPr>
          <a:xfrm>
            <a:off x="1644083" y="641599"/>
            <a:ext cx="422928" cy="354563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/>
                </a:solidFill>
                <a:latin typeface="+mj-lt"/>
              </a:rPr>
              <a:t>A</a:t>
            </a:r>
            <a:endParaRPr lang="en-NL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Rectangle: Rounded Corners 136">
            <a:extLst>
              <a:ext uri="{FF2B5EF4-FFF2-40B4-BE49-F238E27FC236}">
                <a16:creationId xmlns:a16="http://schemas.microsoft.com/office/drawing/2014/main" id="{1A6641A8-A7AF-87E8-51F9-04DB44A9986C}"/>
              </a:ext>
            </a:extLst>
          </p:cNvPr>
          <p:cNvSpPr/>
          <p:nvPr/>
        </p:nvSpPr>
        <p:spPr>
          <a:xfrm>
            <a:off x="1644940" y="4411068"/>
            <a:ext cx="422928" cy="354563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/>
                </a:solidFill>
                <a:latin typeface="+mj-lt"/>
              </a:rPr>
              <a:t>B</a:t>
            </a:r>
            <a:endParaRPr lang="en-NL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: Rounded Corners 136">
            <a:extLst>
              <a:ext uri="{FF2B5EF4-FFF2-40B4-BE49-F238E27FC236}">
                <a16:creationId xmlns:a16="http://schemas.microsoft.com/office/drawing/2014/main" id="{FA653F1E-95E5-089C-3648-427567E06C41}"/>
              </a:ext>
            </a:extLst>
          </p:cNvPr>
          <p:cNvSpPr/>
          <p:nvPr/>
        </p:nvSpPr>
        <p:spPr>
          <a:xfrm>
            <a:off x="1644083" y="5550319"/>
            <a:ext cx="422928" cy="354563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/>
                </a:solidFill>
                <a:latin typeface="+mj-lt"/>
              </a:rPr>
              <a:t>C</a:t>
            </a:r>
            <a:endParaRPr lang="en-NL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: Rounded Corners 136">
            <a:extLst>
              <a:ext uri="{FF2B5EF4-FFF2-40B4-BE49-F238E27FC236}">
                <a16:creationId xmlns:a16="http://schemas.microsoft.com/office/drawing/2014/main" id="{1D24BAEB-56D1-E710-C7EB-3DD0733FE29C}"/>
              </a:ext>
            </a:extLst>
          </p:cNvPr>
          <p:cNvSpPr/>
          <p:nvPr/>
        </p:nvSpPr>
        <p:spPr>
          <a:xfrm>
            <a:off x="1660540" y="6343786"/>
            <a:ext cx="422928" cy="354563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/>
                </a:solidFill>
                <a:latin typeface="+mj-lt"/>
              </a:rPr>
              <a:t>D</a:t>
            </a:r>
            <a:endParaRPr lang="en-NL" sz="12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912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4509</TotalTime>
  <Words>60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</dc:creator>
  <cp:lastModifiedBy>playground</cp:lastModifiedBy>
  <cp:revision>37</cp:revision>
  <dcterms:created xsi:type="dcterms:W3CDTF">2020-03-27T21:01:42Z</dcterms:created>
  <dcterms:modified xsi:type="dcterms:W3CDTF">2022-08-19T19:25:22Z</dcterms:modified>
</cp:coreProperties>
</file>