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verage"/>
      <p:regular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swald-regular.fntdata"/><Relationship Id="rId10" Type="http://schemas.openxmlformats.org/officeDocument/2006/relationships/slide" Target="slides/slide5.xml"/><Relationship Id="rId21" Type="http://schemas.openxmlformats.org/officeDocument/2006/relationships/font" Target="fonts/Average-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iencedirect.com/topics/medicine-and-dentistry/cpg-island" TargetMode="External"/><Relationship Id="rId3" Type="http://schemas.openxmlformats.org/officeDocument/2006/relationships/hyperlink" Target="https://www.sciencedirect.com/topics/medicine-and-dentistry/methylation"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iencedirect.com/topics/medicine-and-dentistry/deoxyribonuclease"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22b40fc16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22b40fc16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EPIGENOMICS + TRANSCRIPTOMICS!!!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22b40fc16_1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422b40fc16_1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200">
                <a:solidFill>
                  <a:srgbClr val="2E2E2E"/>
                </a:solidFill>
                <a:latin typeface="Georgia"/>
                <a:ea typeface="Georgia"/>
                <a:cs typeface="Georgia"/>
                <a:sym typeface="Georgia"/>
              </a:rPr>
              <a:t>Text: “Results were consolidated into a variety of analysis—DVC gene enrichment, Cox-proportional hazard regression, computational text-mining, and gene manual inspection. </a:t>
            </a:r>
            <a:r>
              <a:rPr lang="en" sz="1200">
                <a:solidFill>
                  <a:schemeClr val="dk1"/>
                </a:solidFill>
                <a:latin typeface="Average"/>
                <a:ea typeface="Average"/>
                <a:cs typeface="Average"/>
                <a:sym typeface="Average"/>
              </a:rPr>
              <a:t>Differentially methylated CpGs. Of 704 CpGs, 432 DMC were hypermethylated </a:t>
            </a:r>
            <a:r>
              <a:rPr b="1" lang="en" sz="1200" u="sng">
                <a:solidFill>
                  <a:schemeClr val="dk1"/>
                </a:solidFill>
                <a:latin typeface="Average"/>
                <a:ea typeface="Average"/>
                <a:cs typeface="Average"/>
                <a:sym typeface="Average"/>
              </a:rPr>
              <a:t>Vs</a:t>
            </a:r>
            <a:r>
              <a:rPr lang="en" sz="1200">
                <a:solidFill>
                  <a:schemeClr val="dk1"/>
                </a:solidFill>
                <a:latin typeface="Average"/>
                <a:ea typeface="Average"/>
                <a:cs typeface="Average"/>
                <a:sym typeface="Average"/>
              </a:rPr>
              <a:t>. 272 that were hypomethylated in white tumor samples. </a:t>
            </a:r>
            <a:r>
              <a:rPr lang="en" sz="1200">
                <a:solidFill>
                  <a:srgbClr val="2E2E2E"/>
                </a:solidFill>
                <a:latin typeface="Georgia"/>
                <a:ea typeface="Georgia"/>
                <a:cs typeface="Georgia"/>
                <a:sym typeface="Georgia"/>
              </a:rPr>
              <a:t>The majority of these DMCs were found in </a:t>
            </a:r>
            <a:r>
              <a:rPr lang="en" sz="1200" u="sng">
                <a:solidFill>
                  <a:srgbClr val="2E2E2E"/>
                </a:solidFill>
                <a:latin typeface="Georgia"/>
                <a:ea typeface="Georgia"/>
                <a:cs typeface="Georgia"/>
                <a:sym typeface="Georgia"/>
                <a:hlinkClick r:id="rId2">
                  <a:extLst>
                    <a:ext uri="{A12FA001-AC4F-418D-AE19-62706E023703}">
                      <ahyp:hlinkClr val="tx"/>
                    </a:ext>
                  </a:extLst>
                </a:hlinkClick>
              </a:rPr>
              <a:t>CpG islands</a:t>
            </a:r>
            <a:r>
              <a:rPr lang="en" sz="1200">
                <a:solidFill>
                  <a:srgbClr val="2E2E2E"/>
                </a:solidFill>
                <a:latin typeface="Georgia"/>
                <a:ea typeface="Georgia"/>
                <a:cs typeface="Georgia"/>
                <a:sym typeface="Georgia"/>
              </a:rPr>
              <a:t> (71%) followed by open sea (greater then 4 k from CpG islands, 44%) and south shore (&lt;2 kb downstream of CpG islands, 20%). </a:t>
            </a:r>
            <a:endParaRPr i="1" sz="1200">
              <a:solidFill>
                <a:schemeClr val="dk1"/>
              </a:solidFill>
              <a:latin typeface="Georgia"/>
              <a:ea typeface="Georgia"/>
              <a:cs typeface="Georgia"/>
              <a:sym typeface="Georgia"/>
            </a:endParaRPr>
          </a:p>
          <a:p>
            <a:pPr indent="0" lvl="0" marL="0" rtl="0" algn="l">
              <a:spcBef>
                <a:spcPts val="0"/>
              </a:spcBef>
              <a:spcAft>
                <a:spcPts val="0"/>
              </a:spcAft>
              <a:buNone/>
            </a:pPr>
            <a:r>
              <a:t/>
            </a:r>
            <a:endParaRPr i="1" sz="1200">
              <a:solidFill>
                <a:srgbClr val="2E2E2E"/>
              </a:solidFill>
              <a:latin typeface="Georgia"/>
              <a:ea typeface="Georgia"/>
              <a:cs typeface="Georgia"/>
              <a:sym typeface="Georgia"/>
            </a:endParaRPr>
          </a:p>
          <a:p>
            <a:pPr indent="0" lvl="0" marL="0" rtl="0" algn="l">
              <a:spcBef>
                <a:spcPts val="0"/>
              </a:spcBef>
              <a:spcAft>
                <a:spcPts val="0"/>
              </a:spcAft>
              <a:buNone/>
            </a:pPr>
            <a:r>
              <a:t/>
            </a:r>
            <a:endParaRPr i="1" sz="1200">
              <a:solidFill>
                <a:srgbClr val="2E2E2E"/>
              </a:solidFill>
              <a:latin typeface="Georgia"/>
              <a:ea typeface="Georgia"/>
              <a:cs typeface="Georgia"/>
              <a:sym typeface="Georgia"/>
            </a:endParaRPr>
          </a:p>
          <a:p>
            <a:pPr indent="0" lvl="0" marL="0" rtl="0" algn="l">
              <a:spcBef>
                <a:spcPts val="0"/>
              </a:spcBef>
              <a:spcAft>
                <a:spcPts val="0"/>
              </a:spcAft>
              <a:buNone/>
            </a:pPr>
            <a:r>
              <a:rPr i="1" lang="en" sz="1200">
                <a:solidFill>
                  <a:srgbClr val="2E2E2E"/>
                </a:solidFill>
                <a:latin typeface="Georgia"/>
                <a:ea typeface="Georgia"/>
                <a:cs typeface="Georgia"/>
                <a:sym typeface="Georgia"/>
              </a:rPr>
              <a:t>Fig 1A. </a:t>
            </a:r>
            <a:r>
              <a:rPr lang="en" sz="1200">
                <a:solidFill>
                  <a:srgbClr val="2E2E2E"/>
                </a:solidFill>
                <a:latin typeface="Georgia"/>
                <a:ea typeface="Georgia"/>
                <a:cs typeface="Georgia"/>
                <a:sym typeface="Georgia"/>
              </a:rPr>
              <a:t>The x axis represents the log fold change and y axis represent –log10 false discovery rate (FDR) adjusted </a:t>
            </a:r>
            <a:r>
              <a:rPr i="1" lang="en" sz="1200">
                <a:solidFill>
                  <a:srgbClr val="2E2E2E"/>
                </a:solidFill>
                <a:latin typeface="Georgia"/>
                <a:ea typeface="Georgia"/>
                <a:cs typeface="Georgia"/>
                <a:sym typeface="Georgia"/>
              </a:rPr>
              <a:t>P</a:t>
            </a:r>
            <a:r>
              <a:rPr lang="en" sz="1200">
                <a:solidFill>
                  <a:srgbClr val="2E2E2E"/>
                </a:solidFill>
                <a:latin typeface="Georgia"/>
                <a:ea typeface="Georgia"/>
                <a:cs typeface="Georgia"/>
                <a:sym typeface="Georgia"/>
              </a:rPr>
              <a:t> values. Significance thresholds are shown by red dotted lines (FDR adj </a:t>
            </a:r>
            <a:r>
              <a:rPr i="1" lang="en" sz="1200">
                <a:solidFill>
                  <a:srgbClr val="2E2E2E"/>
                </a:solidFill>
                <a:latin typeface="Georgia"/>
                <a:ea typeface="Georgia"/>
                <a:cs typeface="Georgia"/>
                <a:sym typeface="Georgia"/>
              </a:rPr>
              <a:t>p</a:t>
            </a:r>
            <a:r>
              <a:rPr lang="en" sz="1200">
                <a:solidFill>
                  <a:srgbClr val="2E2E2E"/>
                </a:solidFill>
                <a:latin typeface="Georgia"/>
                <a:ea typeface="Georgia"/>
                <a:cs typeface="Georgia"/>
                <a:sym typeface="Georgia"/>
              </a:rPr>
              <a:t> value = 0.01 (−log10(0.01) = 2) and absolute log fold change greater than and equal to 0.5). A total of 704 differentially methylated CpGs (DMCs) were found. </a:t>
            </a:r>
            <a:r>
              <a:rPr lang="en" sz="1200" u="sng">
                <a:solidFill>
                  <a:srgbClr val="2E2E2E"/>
                </a:solidFill>
                <a:latin typeface="Georgia"/>
                <a:ea typeface="Georgia"/>
                <a:cs typeface="Georgia"/>
                <a:sym typeface="Georgia"/>
              </a:rPr>
              <a:t>Pink dots indicate hypermethylated CpGs in White tumor samples compared to Black tumor samples (total 432) while blue dots represent hypermethylated CpGs in Black relative to White tumor samples (total 272). Insignificant CpGs are shown in grey. Overall, more CpGs hypomethylated in Black tumor samples (61.5% in Black vs 38% in White tumor samples) was observed.</a:t>
            </a:r>
            <a:br>
              <a:rPr lang="en" sz="1200" u="sng">
                <a:solidFill>
                  <a:srgbClr val="2E2E2E"/>
                </a:solidFill>
                <a:latin typeface="Georgia"/>
                <a:ea typeface="Georgia"/>
                <a:cs typeface="Georgia"/>
                <a:sym typeface="Georgia"/>
              </a:rPr>
            </a:br>
            <a:endParaRPr sz="1200" u="sng">
              <a:solidFill>
                <a:srgbClr val="2E2E2E"/>
              </a:solidFill>
              <a:latin typeface="Georgia"/>
              <a:ea typeface="Georgia"/>
              <a:cs typeface="Georgia"/>
              <a:sym typeface="Georgia"/>
            </a:endParaRPr>
          </a:p>
          <a:p>
            <a:pPr indent="0" lvl="0" marL="0" rtl="0" algn="l">
              <a:spcBef>
                <a:spcPts val="0"/>
              </a:spcBef>
              <a:spcAft>
                <a:spcPts val="0"/>
              </a:spcAft>
              <a:buNone/>
            </a:pPr>
            <a:r>
              <a:t/>
            </a:r>
            <a:endParaRPr sz="1200">
              <a:solidFill>
                <a:srgbClr val="2E2E2E"/>
              </a:solidFill>
              <a:latin typeface="Georgia"/>
              <a:ea typeface="Georgia"/>
              <a:cs typeface="Georgia"/>
              <a:sym typeface="Georgia"/>
            </a:endParaRPr>
          </a:p>
          <a:p>
            <a:pPr indent="0" lvl="0" marL="0" rtl="0" algn="l">
              <a:spcBef>
                <a:spcPts val="0"/>
              </a:spcBef>
              <a:spcAft>
                <a:spcPts val="0"/>
              </a:spcAft>
              <a:buNone/>
            </a:pPr>
            <a:r>
              <a:t/>
            </a:r>
            <a:endParaRPr sz="1200">
              <a:solidFill>
                <a:srgbClr val="2E2E2E"/>
              </a:solidFill>
              <a:latin typeface="Georgia"/>
              <a:ea typeface="Georgia"/>
              <a:cs typeface="Georgia"/>
              <a:sym typeface="Georgia"/>
            </a:endParaRPr>
          </a:p>
          <a:p>
            <a:pPr indent="0" lvl="0" marL="0" rtl="0" algn="l">
              <a:spcBef>
                <a:spcPts val="0"/>
              </a:spcBef>
              <a:spcAft>
                <a:spcPts val="0"/>
              </a:spcAft>
              <a:buNone/>
            </a:pPr>
            <a:r>
              <a:rPr i="1" lang="en" sz="1200">
                <a:solidFill>
                  <a:srgbClr val="2E2E2E"/>
                </a:solidFill>
                <a:latin typeface="Georgia"/>
                <a:ea typeface="Georgia"/>
                <a:cs typeface="Georgia"/>
                <a:sym typeface="Georgia"/>
              </a:rPr>
              <a:t>Fig 1B</a:t>
            </a:r>
            <a:r>
              <a:rPr lang="en" sz="1200">
                <a:solidFill>
                  <a:srgbClr val="2E2E2E"/>
                </a:solidFill>
                <a:latin typeface="Georgia"/>
                <a:ea typeface="Georgia"/>
                <a:cs typeface="Georgia"/>
                <a:sym typeface="Georgia"/>
              </a:rPr>
              <a:t>. Top. CpG sites cg06417478, cg01819759, cg1639197 were hypermethylated and bottom cg04842962, cg27614445, cg12958836 were hypomethylated in tumors of White compared to Black patients. The line in the center represents average </a:t>
            </a:r>
            <a:r>
              <a:rPr lang="en" sz="1200" u="sng">
                <a:solidFill>
                  <a:srgbClr val="2E2E2E"/>
                </a:solidFill>
                <a:latin typeface="Georgia"/>
                <a:ea typeface="Georgia"/>
                <a:cs typeface="Georgia"/>
                <a:sym typeface="Georgia"/>
                <a:hlinkClick r:id="rId3">
                  <a:extLst>
                    <a:ext uri="{A12FA001-AC4F-418D-AE19-62706E023703}">
                      <ahyp:hlinkClr val="tx"/>
                    </a:ext>
                  </a:extLst>
                </a:hlinkClick>
              </a:rPr>
              <a:t>methylation</a:t>
            </a:r>
            <a:r>
              <a:rPr lang="en" sz="1200">
                <a:solidFill>
                  <a:srgbClr val="2E2E2E"/>
                </a:solidFill>
                <a:latin typeface="Georgia"/>
                <a:ea typeface="Georgia"/>
                <a:cs typeface="Georgia"/>
                <a:sym typeface="Georgia"/>
              </a:rPr>
              <a:t> in each group. Pink colour is showing CpG sites in Black tumor samples and light blue is for White tumor samples. (For interpretation of the references to colour in this figure legend, the reader is referred to the web version of this article.)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422b40fc16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422b40fc16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E2E2E"/>
                </a:solidFill>
                <a:latin typeface="Georgia"/>
                <a:ea typeface="Georgia"/>
                <a:cs typeface="Georgia"/>
                <a:sym typeface="Georgia"/>
              </a:rPr>
              <a:t>Of 395 regions, 228 hypermethylated DMRs and 167 hypomethylated DMRs,  were found in tumors from white women. </a:t>
            </a:r>
            <a:endParaRPr sz="1200">
              <a:solidFill>
                <a:srgbClr val="2E2E2E"/>
              </a:solidFill>
              <a:latin typeface="Georgia"/>
              <a:ea typeface="Georgia"/>
              <a:cs typeface="Georgia"/>
              <a:sym typeface="Georgia"/>
            </a:endParaRPr>
          </a:p>
          <a:p>
            <a:pPr indent="0" lvl="0" marL="0" rtl="0" algn="l">
              <a:spcBef>
                <a:spcPts val="0"/>
              </a:spcBef>
              <a:spcAft>
                <a:spcPts val="0"/>
              </a:spcAft>
              <a:buNone/>
            </a:pPr>
            <a:r>
              <a:t/>
            </a:r>
            <a:endParaRPr sz="1200">
              <a:solidFill>
                <a:srgbClr val="2E2E2E"/>
              </a:solidFill>
              <a:latin typeface="Georgia"/>
              <a:ea typeface="Georgia"/>
              <a:cs typeface="Georgia"/>
              <a:sym typeface="Georgia"/>
            </a:endParaRPr>
          </a:p>
          <a:p>
            <a:pPr indent="0" lvl="0" marL="0" rtl="0" algn="l">
              <a:spcBef>
                <a:spcPts val="0"/>
              </a:spcBef>
              <a:spcAft>
                <a:spcPts val="0"/>
              </a:spcAft>
              <a:buNone/>
            </a:pPr>
            <a:r>
              <a:rPr lang="en" sz="1200" u="sng">
                <a:solidFill>
                  <a:srgbClr val="2E2E2E"/>
                </a:solidFill>
                <a:latin typeface="Georgia"/>
                <a:ea typeface="Georgia"/>
                <a:cs typeface="Georgia"/>
                <a:sym typeface="Georgia"/>
              </a:rPr>
              <a:t>Researchers randomly selected one of the DMR that overlapped ZSCAN23 gene for manual inspection and compared it with multiple data resources in UCSC Genome Browser. </a:t>
            </a:r>
            <a:endParaRPr sz="1200" u="sng">
              <a:solidFill>
                <a:srgbClr val="2E2E2E"/>
              </a:solidFill>
              <a:latin typeface="Georgia"/>
              <a:ea typeface="Georgia"/>
              <a:cs typeface="Georgia"/>
              <a:sym typeface="Georgia"/>
            </a:endParaRPr>
          </a:p>
          <a:p>
            <a:pPr indent="0" lvl="0" marL="0" rtl="0" algn="l">
              <a:spcBef>
                <a:spcPts val="0"/>
              </a:spcBef>
              <a:spcAft>
                <a:spcPts val="0"/>
              </a:spcAft>
              <a:buNone/>
            </a:pPr>
            <a:r>
              <a:t/>
            </a:r>
            <a:endParaRPr sz="1200">
              <a:solidFill>
                <a:srgbClr val="2E2E2E"/>
              </a:solidFill>
              <a:latin typeface="Georgia"/>
              <a:ea typeface="Georgia"/>
              <a:cs typeface="Georgia"/>
              <a:sym typeface="Georgia"/>
            </a:endParaRPr>
          </a:p>
          <a:p>
            <a:pPr indent="0" lvl="0" marL="0" rtl="0" algn="l">
              <a:spcBef>
                <a:spcPts val="0"/>
              </a:spcBef>
              <a:spcAft>
                <a:spcPts val="0"/>
              </a:spcAft>
              <a:buNone/>
            </a:pPr>
            <a:r>
              <a:rPr lang="en" sz="1200">
                <a:solidFill>
                  <a:srgbClr val="2E2E2E"/>
                </a:solidFill>
                <a:latin typeface="Georgia"/>
                <a:ea typeface="Georgia"/>
                <a:cs typeface="Georgia"/>
                <a:sym typeface="Georgia"/>
              </a:rPr>
              <a:t>DMR is enriched in </a:t>
            </a:r>
            <a:r>
              <a:rPr lang="en" sz="1200" u="sng">
                <a:solidFill>
                  <a:srgbClr val="2E2E2E"/>
                </a:solidFill>
                <a:latin typeface="Georgia"/>
                <a:ea typeface="Georgia"/>
                <a:cs typeface="Georgia"/>
                <a:sym typeface="Georgia"/>
                <a:hlinkClick r:id="rId2">
                  <a:extLst>
                    <a:ext uri="{A12FA001-AC4F-418D-AE19-62706E023703}">
                      <ahyp:hlinkClr val="tx"/>
                    </a:ext>
                  </a:extLst>
                </a:hlinkClick>
              </a:rPr>
              <a:t>Dnase</a:t>
            </a:r>
            <a:r>
              <a:rPr lang="en" sz="1200">
                <a:solidFill>
                  <a:srgbClr val="2E2E2E"/>
                </a:solidFill>
                <a:latin typeface="Georgia"/>
                <a:ea typeface="Georgia"/>
                <a:cs typeface="Georgia"/>
                <a:sym typeface="Georgia"/>
              </a:rPr>
              <a:t> I Hypersensitive sites (DHS), transcription factor binding sites (TFBSs) and enhancers, which further highlight the functional importance of this region.</a:t>
            </a:r>
            <a:endParaRPr sz="1200">
              <a:solidFill>
                <a:srgbClr val="2E2E2E"/>
              </a:solidFill>
              <a:latin typeface="Georgia"/>
              <a:ea typeface="Georgia"/>
              <a:cs typeface="Georgia"/>
              <a:sym typeface="Georgia"/>
            </a:endParaRPr>
          </a:p>
          <a:p>
            <a:pPr indent="0" lvl="0" marL="0" rtl="0" algn="l">
              <a:spcBef>
                <a:spcPts val="0"/>
              </a:spcBef>
              <a:spcAft>
                <a:spcPts val="0"/>
              </a:spcAft>
              <a:buNone/>
            </a:pPr>
            <a:r>
              <a:t/>
            </a:r>
            <a:endParaRPr sz="1200">
              <a:solidFill>
                <a:srgbClr val="2E2E2E"/>
              </a:solidFill>
              <a:latin typeface="Georgia"/>
              <a:ea typeface="Georgia"/>
              <a:cs typeface="Georgia"/>
              <a:sym typeface="Georgia"/>
            </a:endParaRPr>
          </a:p>
          <a:p>
            <a:pPr indent="0" lvl="0" marL="0" rtl="0" algn="l">
              <a:spcBef>
                <a:spcPts val="0"/>
              </a:spcBef>
              <a:spcAft>
                <a:spcPts val="0"/>
              </a:spcAft>
              <a:buNone/>
            </a:pPr>
            <a:r>
              <a:rPr lang="en" sz="1200" u="sng">
                <a:solidFill>
                  <a:srgbClr val="2E2E2E"/>
                </a:solidFill>
                <a:latin typeface="Georgia"/>
                <a:ea typeface="Georgia"/>
                <a:cs typeface="Georgia"/>
                <a:sym typeface="Georgia"/>
              </a:rPr>
              <a:t>To explore the location and functional relevance of DMRs, one of the DMR-ZSCAN23 is plotted using multiple data resources such as Transcription factor binding site, Gene annotation, DNA-methylation, Chromatin states, and conservation annotation tracks.</a:t>
            </a:r>
            <a:endParaRPr sz="1200" u="sng">
              <a:solidFill>
                <a:srgbClr val="2E2E2E"/>
              </a:solidFill>
              <a:latin typeface="Georgia"/>
              <a:ea typeface="Georgia"/>
              <a:cs typeface="Georgia"/>
              <a:sym typeface="Georgia"/>
            </a:endParaRPr>
          </a:p>
          <a:p>
            <a:pPr indent="0" lvl="0" marL="0" rtl="0" algn="l">
              <a:spcBef>
                <a:spcPts val="0"/>
              </a:spcBef>
              <a:spcAft>
                <a:spcPts val="0"/>
              </a:spcAft>
              <a:buNone/>
            </a:pPr>
            <a:r>
              <a:t/>
            </a:r>
            <a:endParaRPr sz="1200">
              <a:solidFill>
                <a:srgbClr val="2E2E2E"/>
              </a:solidFill>
              <a:latin typeface="Georgia"/>
              <a:ea typeface="Georgia"/>
              <a:cs typeface="Georgia"/>
              <a:sym typeface="Georgia"/>
            </a:endParaRPr>
          </a:p>
          <a:p>
            <a:pPr indent="0" lvl="0" marL="0" rtl="0" algn="l">
              <a:spcBef>
                <a:spcPts val="0"/>
              </a:spcBef>
              <a:spcAft>
                <a:spcPts val="0"/>
              </a:spcAft>
              <a:buNone/>
            </a:pPr>
            <a:r>
              <a:rPr lang="en" sz="1200" u="sng">
                <a:solidFill>
                  <a:srgbClr val="2E2E2E"/>
                </a:solidFill>
                <a:latin typeface="Georgia"/>
                <a:ea typeface="Georgia"/>
                <a:cs typeface="Georgia"/>
                <a:sym typeface="Georgia"/>
              </a:rPr>
              <a:t>Functional regions based on ChromHMM defined chromatin state segmentation showed that this DMR is covered by enhancer, active and weak promoter (Indicated by yellow, red and light red colors), which therefore highlights the functional importance of this DMR. </a:t>
            </a:r>
            <a:endParaRPr u="sng"/>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422b40fc16_1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422b40fc16_1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1200">
                <a:solidFill>
                  <a:srgbClr val="2E2E2E"/>
                </a:solidFill>
                <a:latin typeface="Georgia"/>
                <a:ea typeface="Georgia"/>
                <a:cs typeface="Georgia"/>
                <a:sym typeface="Georgia"/>
              </a:rPr>
              <a:t>DVC gene enrichment, Cox-proportional hazard regression, computational text-mining, and gene manual inspection. </a:t>
            </a:r>
            <a:endParaRPr i="1" sz="1200">
              <a:solidFill>
                <a:srgbClr val="2E2E2E"/>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i="1" sz="1200">
              <a:solidFill>
                <a:srgbClr val="2E2E2E"/>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i="1" sz="1200">
              <a:solidFill>
                <a:srgbClr val="2E2E2E"/>
              </a:solidFill>
              <a:latin typeface="Georgia"/>
              <a:ea typeface="Georgia"/>
              <a:cs typeface="Georgia"/>
              <a:sym typeface="Georgia"/>
            </a:endParaRPr>
          </a:p>
          <a:p>
            <a:pPr indent="-342900" lvl="0" marL="457200" rtl="0" algn="l">
              <a:lnSpc>
                <a:spcPct val="115000"/>
              </a:lnSpc>
              <a:spcBef>
                <a:spcPts val="0"/>
              </a:spcBef>
              <a:spcAft>
                <a:spcPts val="0"/>
              </a:spcAft>
              <a:buClr>
                <a:srgbClr val="CACACA"/>
              </a:buClr>
              <a:buSzPts val="1800"/>
              <a:buFont typeface="Average"/>
              <a:buAutoNum type="arabicPeriod"/>
            </a:pPr>
            <a:r>
              <a:rPr lang="en" sz="1800">
                <a:solidFill>
                  <a:srgbClr val="CACACA"/>
                </a:solidFill>
                <a:latin typeface="Average"/>
                <a:ea typeface="Average"/>
                <a:cs typeface="Average"/>
                <a:sym typeface="Average"/>
              </a:rPr>
              <a:t>Gene promoter hyper/hypomethylation is key in cancer studies </a:t>
            </a:r>
            <a:endParaRPr sz="1800">
              <a:solidFill>
                <a:srgbClr val="CACACA"/>
              </a:solidFill>
              <a:latin typeface="Average"/>
              <a:ea typeface="Average"/>
              <a:cs typeface="Average"/>
              <a:sym typeface="Average"/>
            </a:endParaRPr>
          </a:p>
          <a:p>
            <a:pPr indent="-342900" lvl="0" marL="457200" rtl="0" algn="l">
              <a:lnSpc>
                <a:spcPct val="115000"/>
              </a:lnSpc>
              <a:spcBef>
                <a:spcPts val="0"/>
              </a:spcBef>
              <a:spcAft>
                <a:spcPts val="0"/>
              </a:spcAft>
              <a:buClr>
                <a:srgbClr val="CACACA"/>
              </a:buClr>
              <a:buSzPts val="1800"/>
              <a:buFont typeface="Average"/>
              <a:buAutoNum type="arabicPeriod"/>
            </a:pPr>
            <a:r>
              <a:rPr lang="en" sz="1800">
                <a:solidFill>
                  <a:srgbClr val="CACACA"/>
                </a:solidFill>
                <a:latin typeface="Average"/>
                <a:ea typeface="Average"/>
                <a:cs typeface="Average"/>
                <a:sym typeface="Average"/>
              </a:rPr>
              <a:t>Linked with racial disparities in cancer incidence and mortality rounds out the epigenetic regulation of cancer-associated genes </a:t>
            </a:r>
            <a:endParaRPr sz="1800">
              <a:solidFill>
                <a:srgbClr val="CACACA"/>
              </a:solidFill>
              <a:latin typeface="Average"/>
              <a:ea typeface="Average"/>
              <a:cs typeface="Average"/>
              <a:sym typeface="Average"/>
            </a:endParaRPr>
          </a:p>
          <a:p>
            <a:pPr indent="-342900" lvl="1" marL="914400" rtl="0" algn="l">
              <a:lnSpc>
                <a:spcPct val="115000"/>
              </a:lnSpc>
              <a:spcBef>
                <a:spcPts val="0"/>
              </a:spcBef>
              <a:spcAft>
                <a:spcPts val="0"/>
              </a:spcAft>
              <a:buClr>
                <a:srgbClr val="CACACA"/>
              </a:buClr>
              <a:buSzPts val="1800"/>
              <a:buFont typeface="Average"/>
              <a:buAutoNum type="alphaLcPeriod"/>
            </a:pPr>
            <a:r>
              <a:rPr lang="en" sz="1200">
                <a:solidFill>
                  <a:srgbClr val="2E2E2E"/>
                </a:solidFill>
                <a:latin typeface="Georgia"/>
                <a:ea typeface="Georgia"/>
                <a:cs typeface="Georgia"/>
                <a:sym typeface="Georgia"/>
              </a:rPr>
              <a:t>Overall survival analysis using Cox-proportional hazard regression model stratified by race and aggressive endometrial tumors showed worse survival in black women than white (Median: 1249 vs 2352 days)</a:t>
            </a:r>
            <a:endParaRPr sz="1800">
              <a:solidFill>
                <a:srgbClr val="CACACA"/>
              </a:solidFill>
              <a:latin typeface="Average"/>
              <a:ea typeface="Average"/>
              <a:cs typeface="Average"/>
              <a:sym typeface="Average"/>
            </a:endParaRPr>
          </a:p>
          <a:p>
            <a:pPr indent="-342900" lvl="0" marL="457200" rtl="0" algn="l">
              <a:lnSpc>
                <a:spcPct val="115000"/>
              </a:lnSpc>
              <a:spcBef>
                <a:spcPts val="0"/>
              </a:spcBef>
              <a:spcAft>
                <a:spcPts val="0"/>
              </a:spcAft>
              <a:buClr>
                <a:srgbClr val="CACACA"/>
              </a:buClr>
              <a:buSzPts val="1800"/>
              <a:buFont typeface="Average"/>
              <a:buAutoNum type="arabicPeriod"/>
            </a:pPr>
            <a:r>
              <a:rPr lang="en" sz="1800">
                <a:solidFill>
                  <a:srgbClr val="CACACA"/>
                </a:solidFill>
                <a:latin typeface="Average"/>
                <a:ea typeface="Average"/>
                <a:cs typeface="Average"/>
                <a:sym typeface="Average"/>
              </a:rPr>
              <a:t>Selected Genes—in insulin signaling pathway—demonstrated twice as hypervariable in Black than White tumor samples  </a:t>
            </a:r>
            <a:endParaRPr sz="1800">
              <a:solidFill>
                <a:srgbClr val="CACACA"/>
              </a:solidFill>
              <a:latin typeface="Average"/>
              <a:ea typeface="Average"/>
              <a:cs typeface="Average"/>
              <a:sym typeface="Average"/>
            </a:endParaRPr>
          </a:p>
          <a:p>
            <a:pPr indent="-342900" lvl="1" marL="914400" rtl="0" algn="l">
              <a:lnSpc>
                <a:spcPct val="115000"/>
              </a:lnSpc>
              <a:spcBef>
                <a:spcPts val="0"/>
              </a:spcBef>
              <a:spcAft>
                <a:spcPts val="0"/>
              </a:spcAft>
              <a:buClr>
                <a:srgbClr val="CACACA"/>
              </a:buClr>
              <a:buSzPts val="1800"/>
              <a:buFont typeface="Average"/>
              <a:buAutoNum type="alphaLcPeriod"/>
            </a:pPr>
            <a:r>
              <a:rPr lang="en" sz="1200">
                <a:solidFill>
                  <a:srgbClr val="2E2E2E"/>
                </a:solidFill>
                <a:latin typeface="Georgia"/>
                <a:ea typeface="Georgia"/>
                <a:cs typeface="Georgia"/>
                <a:sym typeface="Georgia"/>
              </a:rPr>
              <a:t>Pathway analysis showed that hypervariable genes were enriched in insulin signaling pathway in obese black tumor samples only. In addition, Gene ontology (GO) enrichment analysis of hypervariable genes in obese tumor samples showed insulin signaling pathway or insulin related terms only in black tumors (Fig. S4; Table S3, S4). These finding based on DVCs are in line with previous studies that showed increased insulin level in obese black women are linked with histological types of differences in endometrial cancer</a:t>
            </a:r>
            <a:endParaRPr sz="1800">
              <a:solidFill>
                <a:srgbClr val="CACACA"/>
              </a:solidFill>
              <a:latin typeface="Average"/>
              <a:ea typeface="Average"/>
              <a:cs typeface="Average"/>
              <a:sym typeface="Average"/>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7ca679825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7ca679825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a3d4f98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7a3d4f98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22b40fc16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22b40fc16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7b2bccf0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7b2bccf0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7b2bccf0a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7b2bccf0a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7b2bccf0a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7b2bccf0a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7b2bccf0a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7b2bccf0a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22b40fc1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422b40fc1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22b40fc16_1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22b40fc16_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Black women tend to have more aggressive endometrial tumor subtypes</a:t>
            </a:r>
            <a:endParaRPr/>
          </a:p>
          <a:p>
            <a:pPr indent="-298450" lvl="0" marL="457200" rtl="0" algn="l">
              <a:spcBef>
                <a:spcPts val="0"/>
              </a:spcBef>
              <a:spcAft>
                <a:spcPts val="0"/>
              </a:spcAft>
              <a:buSzPts val="1100"/>
              <a:buChar char="-"/>
            </a:pPr>
            <a:r>
              <a:rPr lang="en"/>
              <a:t>Black women are two times more likely to die of endometrial carcinoma, despite the fact that white women have the highest incidence rate of endometrial cancer of all race groups. </a:t>
            </a:r>
            <a:endParaRPr/>
          </a:p>
          <a:p>
            <a:pPr indent="-298450" lvl="0" marL="457200" rtl="0" algn="l">
              <a:spcBef>
                <a:spcPts val="0"/>
              </a:spcBef>
              <a:spcAft>
                <a:spcPts val="0"/>
              </a:spcAft>
              <a:buSzPts val="1100"/>
              <a:buChar char="-"/>
            </a:pPr>
            <a:r>
              <a:rPr lang="en"/>
              <a:t>Social determinants of health: diet, education, healthcare access, physical environment</a:t>
            </a:r>
            <a:endParaRPr/>
          </a:p>
          <a:p>
            <a:pPr indent="-298450" lvl="0" marL="457200" rtl="0" algn="l">
              <a:spcBef>
                <a:spcPts val="0"/>
              </a:spcBef>
              <a:spcAft>
                <a:spcPts val="0"/>
              </a:spcAft>
              <a:buSzPts val="1100"/>
              <a:buChar char="-"/>
            </a:pPr>
            <a:r>
              <a:rPr lang="en"/>
              <a:t>DNA methylation: when methyl groups attach to DNA, activating or repressing genes</a:t>
            </a:r>
            <a:endParaRPr/>
          </a:p>
          <a:p>
            <a:pPr indent="-298450" lvl="0" marL="457200" rtl="0" algn="l">
              <a:spcBef>
                <a:spcPts val="0"/>
              </a:spcBef>
              <a:spcAft>
                <a:spcPts val="0"/>
              </a:spcAft>
              <a:buSzPts val="1100"/>
              <a:buChar char="-"/>
            </a:pPr>
            <a:r>
              <a:rPr lang="en"/>
              <a:t>High levels of methylation at cytosine-guanine dinucleotides</a:t>
            </a:r>
            <a:endParaRPr/>
          </a:p>
          <a:p>
            <a:pPr indent="-298450" lvl="0" marL="457200" rtl="0" algn="l">
              <a:spcBef>
                <a:spcPts val="0"/>
              </a:spcBef>
              <a:spcAft>
                <a:spcPts val="0"/>
              </a:spcAft>
              <a:buSzPts val="1100"/>
              <a:buChar char="-"/>
            </a:pPr>
            <a:r>
              <a:rPr lang="en"/>
              <a:t>Genomic instability: increased likelihood of genome alteration during cell division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22b40fc16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22b40fc16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oi.org/10.1016/j.ygyno.2022.12.01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Endometrial Cancer</a:t>
            </a:r>
            <a:endParaRPr/>
          </a:p>
        </p:txBody>
      </p:sp>
      <p:sp>
        <p:nvSpPr>
          <p:cNvPr id="60" name="Google Shape;60;p13"/>
          <p:cNvSpPr txBox="1"/>
          <p:nvPr>
            <p:ph idx="1" type="subTitle"/>
          </p:nvPr>
        </p:nvSpPr>
        <p:spPr>
          <a:xfrm>
            <a:off x="311700" y="2965625"/>
            <a:ext cx="8520600" cy="1465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Erika Li, Tomas Manea, Nathan Yoon</a:t>
            </a:r>
            <a:endParaRPr/>
          </a:p>
          <a:p>
            <a:pPr indent="0" lvl="0" marL="0" rtl="0" algn="ctr">
              <a:spcBef>
                <a:spcPts val="0"/>
              </a:spcBef>
              <a:spcAft>
                <a:spcPts val="0"/>
              </a:spcAft>
              <a:buNone/>
            </a:pPr>
            <a:r>
              <a:rPr lang="en"/>
              <a:t>QBIO 490</a:t>
            </a:r>
            <a:endParaRPr/>
          </a:p>
        </p:txBody>
      </p:sp>
      <p:sp>
        <p:nvSpPr>
          <p:cNvPr id="61" name="Google Shape;61;p1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a:t>
            </a:r>
            <a:endParaRPr/>
          </a:p>
        </p:txBody>
      </p:sp>
      <p:sp>
        <p:nvSpPr>
          <p:cNvPr id="133" name="Google Shape;13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4805" lvl="0" marL="457200" rtl="0" algn="l">
              <a:lnSpc>
                <a:spcPct val="95000"/>
              </a:lnSpc>
              <a:spcBef>
                <a:spcPts val="0"/>
              </a:spcBef>
              <a:spcAft>
                <a:spcPts val="0"/>
              </a:spcAft>
              <a:buClr>
                <a:schemeClr val="dk1"/>
              </a:buClr>
              <a:buSzPts val="1830"/>
              <a:buChar char="-"/>
            </a:pPr>
            <a:r>
              <a:rPr lang="en" sz="1829">
                <a:solidFill>
                  <a:schemeClr val="dk1"/>
                </a:solidFill>
              </a:rPr>
              <a:t>-Omics: Epigenomics and Transcriptomics</a:t>
            </a:r>
            <a:endParaRPr sz="1829">
              <a:solidFill>
                <a:schemeClr val="dk1"/>
              </a:solidFill>
            </a:endParaRPr>
          </a:p>
          <a:p>
            <a:pPr indent="-344805" lvl="0" marL="457200" rtl="0" algn="l">
              <a:lnSpc>
                <a:spcPct val="95000"/>
              </a:lnSpc>
              <a:spcBef>
                <a:spcPts val="0"/>
              </a:spcBef>
              <a:spcAft>
                <a:spcPts val="0"/>
              </a:spcAft>
              <a:buClr>
                <a:schemeClr val="dk1"/>
              </a:buClr>
              <a:buSzPts val="1830"/>
              <a:buChar char="-"/>
            </a:pPr>
            <a:r>
              <a:rPr lang="en" sz="1829">
                <a:solidFill>
                  <a:schemeClr val="dk1"/>
                </a:solidFill>
              </a:rPr>
              <a:t>Downloaded endometrial carcinoma methylation and clinical data from TCGA</a:t>
            </a:r>
            <a:endParaRPr sz="1829">
              <a:solidFill>
                <a:schemeClr val="dk1"/>
              </a:solidFill>
            </a:endParaRPr>
          </a:p>
          <a:p>
            <a:pPr indent="-323215" lvl="1" marL="914400" rtl="0" algn="l">
              <a:lnSpc>
                <a:spcPct val="95000"/>
              </a:lnSpc>
              <a:spcBef>
                <a:spcPts val="0"/>
              </a:spcBef>
              <a:spcAft>
                <a:spcPts val="0"/>
              </a:spcAft>
              <a:buClr>
                <a:schemeClr val="dk1"/>
              </a:buClr>
              <a:buSzPts val="1490"/>
              <a:buChar char="-"/>
            </a:pPr>
            <a:r>
              <a:rPr lang="en" sz="1490">
                <a:solidFill>
                  <a:schemeClr val="dk1"/>
                </a:solidFill>
              </a:rPr>
              <a:t>46 normal tissues and 439 tumor samples</a:t>
            </a:r>
            <a:endParaRPr sz="1490">
              <a:solidFill>
                <a:schemeClr val="dk1"/>
              </a:solidFill>
            </a:endParaRPr>
          </a:p>
          <a:p>
            <a:pPr indent="-344805" lvl="0" marL="457200" rtl="0" algn="l">
              <a:lnSpc>
                <a:spcPct val="95000"/>
              </a:lnSpc>
              <a:spcBef>
                <a:spcPts val="0"/>
              </a:spcBef>
              <a:spcAft>
                <a:spcPts val="0"/>
              </a:spcAft>
              <a:buClr>
                <a:schemeClr val="dk1"/>
              </a:buClr>
              <a:buSzPts val="1830"/>
              <a:buChar char="-"/>
            </a:pPr>
            <a:r>
              <a:rPr lang="en" sz="1829">
                <a:solidFill>
                  <a:schemeClr val="dk1"/>
                </a:solidFill>
              </a:rPr>
              <a:t>Parsed by race, leaving 393 samples</a:t>
            </a:r>
            <a:endParaRPr sz="1829">
              <a:solidFill>
                <a:schemeClr val="dk1"/>
              </a:solidFill>
            </a:endParaRPr>
          </a:p>
          <a:p>
            <a:pPr indent="-323215" lvl="1" marL="914400" rtl="0" algn="l">
              <a:lnSpc>
                <a:spcPct val="95000"/>
              </a:lnSpc>
              <a:spcBef>
                <a:spcPts val="0"/>
              </a:spcBef>
              <a:spcAft>
                <a:spcPts val="0"/>
              </a:spcAft>
              <a:buClr>
                <a:schemeClr val="dk1"/>
              </a:buClr>
              <a:buSzPts val="1490"/>
              <a:buChar char="-"/>
            </a:pPr>
            <a:r>
              <a:rPr lang="en" sz="1490">
                <a:solidFill>
                  <a:schemeClr val="dk1"/>
                </a:solidFill>
              </a:rPr>
              <a:t>294 White samples, 99 Black samples</a:t>
            </a:r>
            <a:endParaRPr sz="1490">
              <a:solidFill>
                <a:schemeClr val="dk1"/>
              </a:solidFill>
            </a:endParaRPr>
          </a:p>
          <a:p>
            <a:pPr indent="0" lvl="0" marL="0" rtl="0" algn="l">
              <a:lnSpc>
                <a:spcPct val="95000"/>
              </a:lnSpc>
              <a:spcBef>
                <a:spcPts val="1200"/>
              </a:spcBef>
              <a:spcAft>
                <a:spcPts val="0"/>
              </a:spcAft>
              <a:buSzPts val="935"/>
              <a:buNone/>
            </a:pPr>
            <a:r>
              <a:t/>
            </a:r>
            <a:endParaRPr sz="1829">
              <a:solidFill>
                <a:schemeClr val="dk1"/>
              </a:solidFill>
            </a:endParaRPr>
          </a:p>
          <a:p>
            <a:pPr indent="-344805" lvl="0" marL="457200" rtl="0" algn="l">
              <a:lnSpc>
                <a:spcPct val="95000"/>
              </a:lnSpc>
              <a:spcBef>
                <a:spcPts val="1200"/>
              </a:spcBef>
              <a:spcAft>
                <a:spcPts val="0"/>
              </a:spcAft>
              <a:buClr>
                <a:schemeClr val="dk1"/>
              </a:buClr>
              <a:buSzPts val="1830"/>
              <a:buAutoNum type="arabicPeriod"/>
            </a:pPr>
            <a:r>
              <a:rPr lang="en" sz="1829">
                <a:solidFill>
                  <a:schemeClr val="dk1"/>
                </a:solidFill>
              </a:rPr>
              <a:t>Differentially methylated CpGs were identified using Limma package in R</a:t>
            </a:r>
            <a:endParaRPr sz="1829">
              <a:solidFill>
                <a:schemeClr val="dk1"/>
              </a:solidFill>
            </a:endParaRPr>
          </a:p>
          <a:p>
            <a:pPr indent="-344805" lvl="0" marL="457200" rtl="0" algn="l">
              <a:lnSpc>
                <a:spcPct val="95000"/>
              </a:lnSpc>
              <a:spcBef>
                <a:spcPts val="0"/>
              </a:spcBef>
              <a:spcAft>
                <a:spcPts val="0"/>
              </a:spcAft>
              <a:buClr>
                <a:schemeClr val="dk1"/>
              </a:buClr>
              <a:buSzPts val="1830"/>
              <a:buAutoNum type="arabicPeriod"/>
            </a:pPr>
            <a:r>
              <a:rPr lang="en" sz="1829">
                <a:solidFill>
                  <a:schemeClr val="dk1"/>
                </a:solidFill>
              </a:rPr>
              <a:t>Differentially methylated regions were identified with DMRcate</a:t>
            </a:r>
            <a:endParaRPr sz="1829">
              <a:solidFill>
                <a:schemeClr val="dk1"/>
              </a:solidFill>
            </a:endParaRPr>
          </a:p>
          <a:p>
            <a:pPr indent="-344805" lvl="0" marL="457200" rtl="0" algn="l">
              <a:lnSpc>
                <a:spcPct val="95000"/>
              </a:lnSpc>
              <a:spcBef>
                <a:spcPts val="0"/>
              </a:spcBef>
              <a:spcAft>
                <a:spcPts val="0"/>
              </a:spcAft>
              <a:buClr>
                <a:schemeClr val="dk1"/>
              </a:buClr>
              <a:buSzPts val="1830"/>
              <a:buAutoNum type="arabicPeriod"/>
            </a:pPr>
            <a:r>
              <a:rPr lang="en" sz="1829">
                <a:solidFill>
                  <a:schemeClr val="dk1"/>
                </a:solidFill>
              </a:rPr>
              <a:t>Survival analysis generated with survival R package</a:t>
            </a:r>
            <a:endParaRPr sz="1829">
              <a:solidFill>
                <a:schemeClr val="dk1"/>
              </a:solidFill>
            </a:endParaRPr>
          </a:p>
          <a:p>
            <a:pPr indent="-344805" lvl="0" marL="457200" rtl="0" algn="l">
              <a:lnSpc>
                <a:spcPct val="95000"/>
              </a:lnSpc>
              <a:spcBef>
                <a:spcPts val="0"/>
              </a:spcBef>
              <a:spcAft>
                <a:spcPts val="0"/>
              </a:spcAft>
              <a:buClr>
                <a:schemeClr val="dk1"/>
              </a:buClr>
              <a:buSzPts val="1830"/>
              <a:buAutoNum type="arabicPeriod"/>
            </a:pPr>
            <a:r>
              <a:rPr lang="en" sz="1829">
                <a:solidFill>
                  <a:schemeClr val="dk1"/>
                </a:solidFill>
              </a:rPr>
              <a:t>Correlation analysis between changes in methylation and gene expression</a:t>
            </a:r>
            <a:endParaRPr sz="1829">
              <a:solidFill>
                <a:schemeClr val="dk1"/>
              </a:solidFill>
            </a:endParaRPr>
          </a:p>
          <a:p>
            <a:pPr indent="-344805" lvl="0" marL="457200" rtl="0" algn="l">
              <a:lnSpc>
                <a:spcPct val="95000"/>
              </a:lnSpc>
              <a:spcBef>
                <a:spcPts val="0"/>
              </a:spcBef>
              <a:spcAft>
                <a:spcPts val="0"/>
              </a:spcAft>
              <a:buClr>
                <a:schemeClr val="dk1"/>
              </a:buClr>
              <a:buSzPts val="1830"/>
              <a:buAutoNum type="arabicPeriod"/>
            </a:pPr>
            <a:r>
              <a:rPr lang="en" sz="1829">
                <a:solidFill>
                  <a:schemeClr val="dk1"/>
                </a:solidFill>
              </a:rPr>
              <a:t>Enrichment analysis </a:t>
            </a:r>
            <a:endParaRPr sz="1829">
              <a:solidFill>
                <a:schemeClr val="dk1"/>
              </a:solidFill>
            </a:endParaRPr>
          </a:p>
          <a:p>
            <a:pPr indent="0" lvl="0" marL="0" rtl="0" algn="l">
              <a:lnSpc>
                <a:spcPct val="95000"/>
              </a:lnSpc>
              <a:spcBef>
                <a:spcPts val="1200"/>
              </a:spcBef>
              <a:spcAft>
                <a:spcPts val="0"/>
              </a:spcAft>
              <a:buSzPts val="935"/>
              <a:buNone/>
            </a:pPr>
            <a:r>
              <a:t/>
            </a:r>
            <a:endParaRPr sz="1829">
              <a:solidFill>
                <a:schemeClr val="dk1"/>
              </a:solidFill>
            </a:endParaRPr>
          </a:p>
          <a:p>
            <a:pPr indent="0" lvl="0" marL="0" rtl="0" algn="l">
              <a:lnSpc>
                <a:spcPct val="95000"/>
              </a:lnSpc>
              <a:spcBef>
                <a:spcPts val="1200"/>
              </a:spcBef>
              <a:spcAft>
                <a:spcPts val="1200"/>
              </a:spcAft>
              <a:buSzPts val="935"/>
              <a:buNone/>
            </a:pPr>
            <a:r>
              <a:t/>
            </a:r>
            <a:endParaRPr sz="1829">
              <a:solidFill>
                <a:schemeClr val="dk1"/>
              </a:solidFill>
            </a:endParaRPr>
          </a:p>
        </p:txBody>
      </p:sp>
      <p:sp>
        <p:nvSpPr>
          <p:cNvPr id="134" name="Google Shape;134;p2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idx="2" type="body"/>
          </p:nvPr>
        </p:nvSpPr>
        <p:spPr>
          <a:xfrm>
            <a:off x="4311600" y="1152475"/>
            <a:ext cx="4857900" cy="4383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rPr>
              <a:t>2. DMC’s Analysis </a:t>
            </a:r>
            <a:endParaRPr>
              <a:solidFill>
                <a:schemeClr val="dk1"/>
              </a:solidFill>
            </a:endParaRPr>
          </a:p>
          <a:p>
            <a:pPr indent="0" lvl="0" marL="0" rtl="0" algn="l">
              <a:spcBef>
                <a:spcPts val="1200"/>
              </a:spcBef>
              <a:spcAft>
                <a:spcPts val="0"/>
              </a:spcAft>
              <a:buNone/>
            </a:pPr>
            <a:r>
              <a:t/>
            </a:r>
            <a:endParaRPr i="1">
              <a:solidFill>
                <a:schemeClr val="dk1"/>
              </a:solidFill>
            </a:endParaRPr>
          </a:p>
          <a:p>
            <a:pPr indent="0" lvl="0" marL="0" rtl="0" algn="l">
              <a:spcBef>
                <a:spcPts val="1200"/>
              </a:spcBef>
              <a:spcAft>
                <a:spcPts val="0"/>
              </a:spcAft>
              <a:buNone/>
            </a:pPr>
            <a:r>
              <a:t/>
            </a:r>
            <a:endParaRPr i="1">
              <a:solidFill>
                <a:schemeClr val="dk1"/>
              </a:solidFill>
            </a:endParaRPr>
          </a:p>
          <a:p>
            <a:pPr indent="0" lvl="0" marL="0" rtl="0" algn="l">
              <a:spcBef>
                <a:spcPts val="1200"/>
              </a:spcBef>
              <a:spcAft>
                <a:spcPts val="0"/>
              </a:spcAft>
              <a:buNone/>
            </a:pPr>
            <a:r>
              <a:t/>
            </a:r>
            <a:endParaRPr i="1">
              <a:solidFill>
                <a:schemeClr val="dk1"/>
              </a:solidFill>
            </a:endParaRPr>
          </a:p>
          <a:p>
            <a:pPr indent="0" lvl="0" marL="0" rtl="0" algn="l">
              <a:spcBef>
                <a:spcPts val="1200"/>
              </a:spcBef>
              <a:spcAft>
                <a:spcPts val="0"/>
              </a:spcAft>
              <a:buNone/>
            </a:pPr>
            <a:r>
              <a:t/>
            </a:r>
            <a:endParaRPr i="1">
              <a:solidFill>
                <a:schemeClr val="dk1"/>
              </a:solidFill>
            </a:endParaRPr>
          </a:p>
          <a:p>
            <a:pPr indent="0" lvl="0" marL="0" rtl="0" algn="l">
              <a:spcBef>
                <a:spcPts val="1200"/>
              </a:spcBef>
              <a:spcAft>
                <a:spcPts val="0"/>
              </a:spcAft>
              <a:buNone/>
            </a:pPr>
            <a:r>
              <a:t/>
            </a:r>
            <a:endParaRPr i="1">
              <a:solidFill>
                <a:schemeClr val="dk1"/>
              </a:solidFill>
            </a:endParaRPr>
          </a:p>
          <a:p>
            <a:pPr indent="0" lvl="0" marL="0" rtl="0" algn="l">
              <a:spcBef>
                <a:spcPts val="1200"/>
              </a:spcBef>
              <a:spcAft>
                <a:spcPts val="0"/>
              </a:spcAft>
              <a:buNone/>
            </a:pPr>
            <a:r>
              <a:t/>
            </a:r>
            <a:endParaRPr i="1">
              <a:solidFill>
                <a:schemeClr val="dk1"/>
              </a:solidFill>
            </a:endParaRPr>
          </a:p>
          <a:p>
            <a:pPr indent="0" lvl="0" marL="0" rtl="0" algn="l">
              <a:spcBef>
                <a:spcPts val="1200"/>
              </a:spcBef>
              <a:spcAft>
                <a:spcPts val="0"/>
              </a:spcAft>
              <a:buNone/>
            </a:pPr>
            <a:r>
              <a:t/>
            </a:r>
            <a:endParaRPr i="1">
              <a:solidFill>
                <a:schemeClr val="dk1"/>
              </a:solidFill>
            </a:endParaRPr>
          </a:p>
          <a:p>
            <a:pPr indent="0" lvl="0" marL="0" rtl="0" algn="l">
              <a:spcBef>
                <a:spcPts val="1200"/>
              </a:spcBef>
              <a:spcAft>
                <a:spcPts val="0"/>
              </a:spcAft>
              <a:buNone/>
            </a:pPr>
            <a:r>
              <a:rPr i="1" lang="en">
                <a:solidFill>
                  <a:schemeClr val="dk1"/>
                </a:solidFill>
              </a:rPr>
              <a:t>Fig 1B. </a:t>
            </a:r>
            <a:r>
              <a:rPr lang="en">
                <a:solidFill>
                  <a:schemeClr val="dk1"/>
                </a:solidFill>
              </a:rPr>
              <a:t>Violin plot of six significant differentiated methylated CpGs (DMCs) between White and Black tumors. </a:t>
            </a:r>
            <a:r>
              <a:rPr i="1" lang="en">
                <a:solidFill>
                  <a:schemeClr val="dk1"/>
                </a:solidFill>
              </a:rPr>
              <a:t>Asif et al., 2023</a:t>
            </a:r>
            <a:endParaRPr i="1">
              <a:solidFill>
                <a:schemeClr val="dk1"/>
              </a:solidFill>
            </a:endParaRPr>
          </a:p>
          <a:p>
            <a:pPr indent="0" lvl="0" marL="0" rtl="0" algn="l">
              <a:spcBef>
                <a:spcPts val="1200"/>
              </a:spcBef>
              <a:spcAft>
                <a:spcPts val="0"/>
              </a:spcAft>
              <a:buNone/>
            </a:pPr>
            <a:r>
              <a:t/>
            </a:r>
            <a:endParaRPr i="1">
              <a:solidFill>
                <a:schemeClr val="dk1"/>
              </a:solidFill>
            </a:endParaRPr>
          </a:p>
          <a:p>
            <a:pPr indent="0" lvl="0" marL="0" rtl="0" algn="l">
              <a:spcBef>
                <a:spcPts val="1200"/>
              </a:spcBef>
              <a:spcAft>
                <a:spcPts val="1200"/>
              </a:spcAft>
              <a:buNone/>
            </a:pPr>
            <a:r>
              <a:t/>
            </a:r>
            <a:endParaRPr/>
          </a:p>
        </p:txBody>
      </p:sp>
      <p:sp>
        <p:nvSpPr>
          <p:cNvPr id="140" name="Google Shape;14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t>
            </a:r>
            <a:endParaRPr/>
          </a:p>
        </p:txBody>
      </p:sp>
      <p:sp>
        <p:nvSpPr>
          <p:cNvPr id="141" name="Google Shape;141;p23"/>
          <p:cNvSpPr txBox="1"/>
          <p:nvPr>
            <p:ph idx="1" type="body"/>
          </p:nvPr>
        </p:nvSpPr>
        <p:spPr>
          <a:xfrm>
            <a:off x="311700" y="1152475"/>
            <a:ext cx="3999900" cy="4809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AutoNum type="arabicPeriod"/>
            </a:pPr>
            <a:r>
              <a:rPr lang="en">
                <a:solidFill>
                  <a:schemeClr val="dk1"/>
                </a:solidFill>
              </a:rPr>
              <a:t>DMC’s Analysis </a:t>
            </a:r>
            <a:endParaRPr>
              <a:solidFill>
                <a:schemeClr val="dk1"/>
              </a:solidFill>
            </a:endParaRPr>
          </a:p>
          <a:p>
            <a:pPr indent="0" lvl="0" marL="0" rtl="0" algn="l">
              <a:lnSpc>
                <a:spcPct val="100000"/>
              </a:lnSpc>
              <a:spcBef>
                <a:spcPts val="1200"/>
              </a:spcBef>
              <a:spcAft>
                <a:spcPts val="0"/>
              </a:spcAft>
              <a:buNone/>
            </a:pPr>
            <a:r>
              <a:t/>
            </a:r>
            <a:endParaRPr i="1">
              <a:solidFill>
                <a:schemeClr val="dk1"/>
              </a:solidFill>
            </a:endParaRPr>
          </a:p>
          <a:p>
            <a:pPr indent="0" lvl="0" marL="0" rtl="0" algn="l">
              <a:lnSpc>
                <a:spcPct val="100000"/>
              </a:lnSpc>
              <a:spcBef>
                <a:spcPts val="0"/>
              </a:spcBef>
              <a:spcAft>
                <a:spcPts val="0"/>
              </a:spcAft>
              <a:buNone/>
            </a:pPr>
            <a:r>
              <a:t/>
            </a:r>
            <a:endParaRPr i="1">
              <a:solidFill>
                <a:schemeClr val="dk1"/>
              </a:solidFill>
            </a:endParaRPr>
          </a:p>
          <a:p>
            <a:pPr indent="0" lvl="0" marL="0" rtl="0" algn="l">
              <a:lnSpc>
                <a:spcPct val="100000"/>
              </a:lnSpc>
              <a:spcBef>
                <a:spcPts val="0"/>
              </a:spcBef>
              <a:spcAft>
                <a:spcPts val="0"/>
              </a:spcAft>
              <a:buNone/>
            </a:pPr>
            <a:r>
              <a:t/>
            </a:r>
            <a:endParaRPr i="1">
              <a:solidFill>
                <a:schemeClr val="dk1"/>
              </a:solidFill>
            </a:endParaRPr>
          </a:p>
          <a:p>
            <a:pPr indent="0" lvl="0" marL="0" rtl="0" algn="l">
              <a:lnSpc>
                <a:spcPct val="100000"/>
              </a:lnSpc>
              <a:spcBef>
                <a:spcPts val="0"/>
              </a:spcBef>
              <a:spcAft>
                <a:spcPts val="0"/>
              </a:spcAft>
              <a:buNone/>
            </a:pPr>
            <a:r>
              <a:t/>
            </a:r>
            <a:endParaRPr i="1">
              <a:solidFill>
                <a:schemeClr val="dk1"/>
              </a:solidFill>
            </a:endParaRPr>
          </a:p>
          <a:p>
            <a:pPr indent="0" lvl="0" marL="0" rtl="0" algn="l">
              <a:lnSpc>
                <a:spcPct val="100000"/>
              </a:lnSpc>
              <a:spcBef>
                <a:spcPts val="0"/>
              </a:spcBef>
              <a:spcAft>
                <a:spcPts val="0"/>
              </a:spcAft>
              <a:buNone/>
            </a:pPr>
            <a:r>
              <a:t/>
            </a:r>
            <a:endParaRPr i="1">
              <a:solidFill>
                <a:schemeClr val="dk1"/>
              </a:solidFill>
            </a:endParaRPr>
          </a:p>
          <a:p>
            <a:pPr indent="0" lvl="0" marL="0" rtl="0" algn="l">
              <a:lnSpc>
                <a:spcPct val="100000"/>
              </a:lnSpc>
              <a:spcBef>
                <a:spcPts val="0"/>
              </a:spcBef>
              <a:spcAft>
                <a:spcPts val="0"/>
              </a:spcAft>
              <a:buNone/>
            </a:pPr>
            <a:r>
              <a:t/>
            </a:r>
            <a:endParaRPr i="1">
              <a:solidFill>
                <a:schemeClr val="dk1"/>
              </a:solidFill>
            </a:endParaRPr>
          </a:p>
          <a:p>
            <a:pPr indent="0" lvl="0" marL="0" rtl="0" algn="l">
              <a:lnSpc>
                <a:spcPct val="100000"/>
              </a:lnSpc>
              <a:spcBef>
                <a:spcPts val="0"/>
              </a:spcBef>
              <a:spcAft>
                <a:spcPts val="0"/>
              </a:spcAft>
              <a:buNone/>
            </a:pPr>
            <a:r>
              <a:t/>
            </a:r>
            <a:endParaRPr i="1">
              <a:solidFill>
                <a:schemeClr val="dk1"/>
              </a:solidFill>
            </a:endParaRPr>
          </a:p>
          <a:p>
            <a:pPr indent="0" lvl="0" marL="0" rtl="0" algn="l">
              <a:lnSpc>
                <a:spcPct val="100000"/>
              </a:lnSpc>
              <a:spcBef>
                <a:spcPts val="0"/>
              </a:spcBef>
              <a:spcAft>
                <a:spcPts val="0"/>
              </a:spcAft>
              <a:buNone/>
            </a:pPr>
            <a:r>
              <a:t/>
            </a:r>
            <a:endParaRPr i="1">
              <a:solidFill>
                <a:schemeClr val="dk1"/>
              </a:solidFill>
            </a:endParaRPr>
          </a:p>
          <a:p>
            <a:pPr indent="0" lvl="0" marL="0" rtl="0" algn="l">
              <a:lnSpc>
                <a:spcPct val="100000"/>
              </a:lnSpc>
              <a:spcBef>
                <a:spcPts val="0"/>
              </a:spcBef>
              <a:spcAft>
                <a:spcPts val="0"/>
              </a:spcAft>
              <a:buNone/>
            </a:pPr>
            <a:r>
              <a:t/>
            </a:r>
            <a:endParaRPr i="1">
              <a:solidFill>
                <a:schemeClr val="dk1"/>
              </a:solidFill>
            </a:endParaRPr>
          </a:p>
          <a:p>
            <a:pPr indent="0" lvl="0" marL="0" rtl="0" algn="l">
              <a:lnSpc>
                <a:spcPct val="100000"/>
              </a:lnSpc>
              <a:spcBef>
                <a:spcPts val="0"/>
              </a:spcBef>
              <a:spcAft>
                <a:spcPts val="0"/>
              </a:spcAft>
              <a:buNone/>
            </a:pPr>
            <a:r>
              <a:t/>
            </a:r>
            <a:endParaRPr i="1">
              <a:solidFill>
                <a:schemeClr val="dk1"/>
              </a:solidFill>
            </a:endParaRPr>
          </a:p>
          <a:p>
            <a:pPr indent="0" lvl="0" marL="0" rtl="0" algn="l">
              <a:lnSpc>
                <a:spcPct val="100000"/>
              </a:lnSpc>
              <a:spcBef>
                <a:spcPts val="0"/>
              </a:spcBef>
              <a:spcAft>
                <a:spcPts val="0"/>
              </a:spcAft>
              <a:buNone/>
            </a:pPr>
            <a:r>
              <a:t/>
            </a:r>
            <a:endParaRPr i="1">
              <a:solidFill>
                <a:schemeClr val="dk1"/>
              </a:solidFill>
            </a:endParaRPr>
          </a:p>
          <a:p>
            <a:pPr indent="0" lvl="0" marL="0" rtl="0" algn="l">
              <a:lnSpc>
                <a:spcPct val="100000"/>
              </a:lnSpc>
              <a:spcBef>
                <a:spcPts val="0"/>
              </a:spcBef>
              <a:spcAft>
                <a:spcPts val="0"/>
              </a:spcAft>
              <a:buNone/>
            </a:pPr>
            <a:r>
              <a:t/>
            </a:r>
            <a:endParaRPr i="1">
              <a:solidFill>
                <a:schemeClr val="dk1"/>
              </a:solidFill>
            </a:endParaRPr>
          </a:p>
          <a:p>
            <a:pPr indent="0" lvl="0" marL="0" rtl="0" algn="l">
              <a:lnSpc>
                <a:spcPct val="100000"/>
              </a:lnSpc>
              <a:spcBef>
                <a:spcPts val="0"/>
              </a:spcBef>
              <a:spcAft>
                <a:spcPts val="0"/>
              </a:spcAft>
              <a:buNone/>
            </a:pPr>
            <a:r>
              <a:rPr i="1" lang="en">
                <a:solidFill>
                  <a:schemeClr val="dk1"/>
                </a:solidFill>
              </a:rPr>
              <a:t>Fig 1A. </a:t>
            </a:r>
            <a:r>
              <a:rPr lang="en">
                <a:solidFill>
                  <a:schemeClr val="dk1"/>
                </a:solidFill>
              </a:rPr>
              <a:t>Volcano plot for differentially methylated CpGs (DMCs) in tumors from White vs Black patients. </a:t>
            </a:r>
            <a:r>
              <a:rPr i="1" lang="en">
                <a:solidFill>
                  <a:schemeClr val="dk1"/>
                </a:solidFill>
              </a:rPr>
              <a:t>Asif et al., 2023</a:t>
            </a:r>
            <a:endParaRPr i="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142" name="Google Shape;142;p2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3" name="Google Shape;143;p23"/>
          <p:cNvPicPr preferRelativeResize="0"/>
          <p:nvPr/>
        </p:nvPicPr>
        <p:blipFill rotWithShape="1">
          <a:blip r:embed="rId3">
            <a:alphaModFix/>
          </a:blip>
          <a:srcRect b="0" l="0" r="48049" t="0"/>
          <a:stretch/>
        </p:blipFill>
        <p:spPr>
          <a:xfrm>
            <a:off x="478801" y="1816650"/>
            <a:ext cx="3665690" cy="2355700"/>
          </a:xfrm>
          <a:prstGeom prst="rect">
            <a:avLst/>
          </a:prstGeom>
          <a:noFill/>
          <a:ln>
            <a:noFill/>
          </a:ln>
        </p:spPr>
      </p:pic>
      <p:pic>
        <p:nvPicPr>
          <p:cNvPr id="144" name="Google Shape;144;p23"/>
          <p:cNvPicPr preferRelativeResize="0"/>
          <p:nvPr/>
        </p:nvPicPr>
        <p:blipFill rotWithShape="1">
          <a:blip r:embed="rId3">
            <a:alphaModFix/>
          </a:blip>
          <a:srcRect b="0" l="51950" r="0" t="0"/>
          <a:stretch/>
        </p:blipFill>
        <p:spPr>
          <a:xfrm>
            <a:off x="5045338" y="1662125"/>
            <a:ext cx="3390423" cy="2355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445550" y="358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Contin. </a:t>
            </a:r>
            <a:endParaRPr/>
          </a:p>
        </p:txBody>
      </p:sp>
      <p:sp>
        <p:nvSpPr>
          <p:cNvPr id="150" name="Google Shape;150;p24"/>
          <p:cNvSpPr txBox="1"/>
          <p:nvPr>
            <p:ph idx="1" type="body"/>
          </p:nvPr>
        </p:nvSpPr>
        <p:spPr>
          <a:xfrm>
            <a:off x="0" y="578650"/>
            <a:ext cx="8966100" cy="4822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lt1"/>
              </a:buClr>
              <a:buSzPts val="1800"/>
              <a:buAutoNum type="arabicPeriod"/>
            </a:pPr>
            <a:r>
              <a:rPr lang="en">
                <a:solidFill>
                  <a:srgbClr val="222222"/>
                </a:solidFill>
              </a:rPr>
              <a:t> </a:t>
            </a:r>
            <a:endParaRPr>
              <a:solidFill>
                <a:srgbClr val="222222"/>
              </a:solidFill>
            </a:endParaRPr>
          </a:p>
          <a:p>
            <a:pPr indent="-342900" lvl="0" marL="914400" rtl="0" algn="l">
              <a:spcBef>
                <a:spcPts val="0"/>
              </a:spcBef>
              <a:spcAft>
                <a:spcPts val="0"/>
              </a:spcAft>
              <a:buClr>
                <a:schemeClr val="lt1"/>
              </a:buClr>
              <a:buSzPts val="1800"/>
              <a:buAutoNum type="arabicPeriod"/>
            </a:pPr>
            <a:r>
              <a:rPr lang="en">
                <a:solidFill>
                  <a:schemeClr val="lt1"/>
                </a:solidFill>
              </a:rPr>
              <a:t>3.</a:t>
            </a:r>
            <a:endParaRPr>
              <a:solidFill>
                <a:schemeClr val="lt1"/>
              </a:solidFill>
            </a:endParaRPr>
          </a:p>
          <a:p>
            <a:pPr indent="-342900" lvl="0" marL="914400" rtl="0" algn="l">
              <a:spcBef>
                <a:spcPts val="0"/>
              </a:spcBef>
              <a:spcAft>
                <a:spcPts val="0"/>
              </a:spcAft>
              <a:buClr>
                <a:schemeClr val="dk1"/>
              </a:buClr>
              <a:buSzPts val="1800"/>
              <a:buAutoNum type="arabicPeriod"/>
            </a:pPr>
            <a:r>
              <a:rPr lang="en">
                <a:solidFill>
                  <a:schemeClr val="dk1"/>
                </a:solidFill>
              </a:rPr>
              <a:t>Visualization of DMR using UCSC Genome Browser</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i="1">
              <a:solidFill>
                <a:schemeClr val="dk1"/>
              </a:solidFill>
            </a:endParaRPr>
          </a:p>
          <a:p>
            <a:pPr indent="457200" lvl="0" marL="457200" rtl="0" algn="l">
              <a:spcBef>
                <a:spcPts val="1200"/>
              </a:spcBef>
              <a:spcAft>
                <a:spcPts val="0"/>
              </a:spcAft>
              <a:buNone/>
            </a:pPr>
            <a:r>
              <a:t/>
            </a:r>
            <a:endParaRPr i="1">
              <a:solidFill>
                <a:schemeClr val="dk1"/>
              </a:solidFill>
            </a:endParaRPr>
          </a:p>
          <a:p>
            <a:pPr indent="457200" lvl="0" marL="457200" rtl="0" algn="l">
              <a:spcBef>
                <a:spcPts val="1200"/>
              </a:spcBef>
              <a:spcAft>
                <a:spcPts val="0"/>
              </a:spcAft>
              <a:buNone/>
            </a:pPr>
            <a:r>
              <a:rPr i="1" lang="en">
                <a:solidFill>
                  <a:schemeClr val="dk1"/>
                </a:solidFill>
              </a:rPr>
              <a:t>Fig 2. </a:t>
            </a:r>
            <a:r>
              <a:rPr lang="en">
                <a:solidFill>
                  <a:schemeClr val="dk1"/>
                </a:solidFill>
              </a:rPr>
              <a:t>Visualization of DMR using UCSC Genome Browser. </a:t>
            </a:r>
            <a:r>
              <a:rPr i="1" lang="en">
                <a:solidFill>
                  <a:schemeClr val="dk1"/>
                </a:solidFill>
              </a:rPr>
              <a:t>Asif et al., 2023</a:t>
            </a:r>
            <a:endParaRPr i="1">
              <a:solidFill>
                <a:schemeClr val="dk1"/>
              </a:solidFill>
            </a:endParaRPr>
          </a:p>
          <a:p>
            <a:pPr indent="0" lvl="0" marL="0" rtl="0" algn="l">
              <a:spcBef>
                <a:spcPts val="1200"/>
              </a:spcBef>
              <a:spcAft>
                <a:spcPts val="0"/>
              </a:spcAft>
              <a:buNone/>
            </a:pPr>
            <a:r>
              <a:t/>
            </a:r>
            <a:endParaRPr i="1">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151" name="Google Shape;151;p2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pic>
        <p:nvPicPr>
          <p:cNvPr id="152" name="Google Shape;152;p24"/>
          <p:cNvPicPr preferRelativeResize="0"/>
          <p:nvPr/>
        </p:nvPicPr>
        <p:blipFill>
          <a:blip r:embed="rId3">
            <a:alphaModFix/>
          </a:blip>
          <a:stretch>
            <a:fillRect/>
          </a:stretch>
        </p:blipFill>
        <p:spPr>
          <a:xfrm>
            <a:off x="1190950" y="1531775"/>
            <a:ext cx="6584202" cy="2446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a:t>
            </a:r>
            <a:endParaRPr/>
          </a:p>
        </p:txBody>
      </p:sp>
      <p:sp>
        <p:nvSpPr>
          <p:cNvPr id="158" name="Google Shape;15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Hyper &amp; -Hypomethylation is key in cancer studies </a:t>
            </a:r>
            <a:endParaRPr/>
          </a:p>
          <a:p>
            <a:pPr indent="-342900" lvl="0" marL="457200" rtl="0" algn="l">
              <a:spcBef>
                <a:spcPts val="0"/>
              </a:spcBef>
              <a:spcAft>
                <a:spcPts val="0"/>
              </a:spcAft>
              <a:buSzPts val="1800"/>
              <a:buAutoNum type="arabicPeriod"/>
            </a:pPr>
            <a:r>
              <a:rPr lang="en"/>
              <a:t>Racial disparities in cancer incidence </a:t>
            </a:r>
            <a:endParaRPr/>
          </a:p>
          <a:p>
            <a:pPr indent="-342900" lvl="0" marL="457200" rtl="0" algn="l">
              <a:spcBef>
                <a:spcPts val="0"/>
              </a:spcBef>
              <a:spcAft>
                <a:spcPts val="0"/>
              </a:spcAft>
              <a:buSzPts val="1800"/>
              <a:buAutoNum type="arabicPeriod"/>
            </a:pPr>
            <a:r>
              <a:rPr lang="en"/>
              <a:t>Selected Genes—</a:t>
            </a:r>
            <a:r>
              <a:rPr lang="en"/>
              <a:t>in insulin signaling pathway—</a:t>
            </a:r>
            <a:r>
              <a:rPr lang="en"/>
              <a:t>demonstrated twice as </a:t>
            </a:r>
            <a:r>
              <a:rPr lang="en"/>
              <a:t>hypervariable</a:t>
            </a:r>
            <a:r>
              <a:rPr lang="en"/>
              <a:t> </a:t>
            </a:r>
            <a:endParaRPr/>
          </a:p>
        </p:txBody>
      </p:sp>
      <p:sp>
        <p:nvSpPr>
          <p:cNvPr id="159" name="Google Shape;159;p2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Questions/Future Directions</a:t>
            </a:r>
            <a:endParaRPr/>
          </a:p>
        </p:txBody>
      </p:sp>
      <p:sp>
        <p:nvSpPr>
          <p:cNvPr id="165" name="Google Shape;16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What factors and processes are contributing to these differences in methylation between Black and White women with endometrial carcinoma?</a:t>
            </a:r>
            <a:endParaRPr/>
          </a:p>
          <a:p>
            <a:pPr indent="-342900" lvl="0" marL="914400" rtl="0" algn="l">
              <a:spcBef>
                <a:spcPts val="0"/>
              </a:spcBef>
              <a:spcAft>
                <a:spcPts val="0"/>
              </a:spcAft>
              <a:buSzPts val="1800"/>
              <a:buChar char="-"/>
            </a:pPr>
            <a:r>
              <a:rPr lang="en"/>
              <a:t>Future in vitro studies could help answer this question</a:t>
            </a:r>
            <a:endParaRPr/>
          </a:p>
          <a:p>
            <a:pPr indent="-342900" lvl="0" marL="457200" rtl="0" algn="l">
              <a:spcBef>
                <a:spcPts val="0"/>
              </a:spcBef>
              <a:spcAft>
                <a:spcPts val="0"/>
              </a:spcAft>
              <a:buSzPts val="1800"/>
              <a:buAutoNum type="arabicPeriod"/>
            </a:pPr>
            <a:r>
              <a:rPr lang="en"/>
              <a:t>How can the discovery of differential methylation in Black and White endometrial carcinoma patients contribute to the development of new methods of diagnosis or therapeutics? </a:t>
            </a:r>
            <a:endParaRPr/>
          </a:p>
          <a:p>
            <a:pPr indent="-342900" lvl="0" marL="457200" rtl="0" algn="l">
              <a:spcBef>
                <a:spcPts val="0"/>
              </a:spcBef>
              <a:spcAft>
                <a:spcPts val="0"/>
              </a:spcAft>
              <a:buSzPts val="1800"/>
              <a:buAutoNum type="arabicPeriod"/>
            </a:pPr>
            <a:r>
              <a:rPr lang="en"/>
              <a:t>The review paper has shown that age and BMI impact likelihood for cancer. Is there a significant socioeconomic difference which contributes to different cancer incidence rates between Blacks and Whites in the U.S.?</a:t>
            </a:r>
            <a:endParaRPr/>
          </a:p>
        </p:txBody>
      </p:sp>
      <p:sp>
        <p:nvSpPr>
          <p:cNvPr id="166" name="Google Shape;166;p2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Works Cited</a:t>
            </a:r>
            <a:endParaRPr/>
          </a:p>
        </p:txBody>
      </p:sp>
      <p:sp>
        <p:nvSpPr>
          <p:cNvPr id="172" name="Google Shape;17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800100" lvl="0" marL="914400" rtl="0" algn="l">
              <a:lnSpc>
                <a:spcPct val="150000"/>
              </a:lnSpc>
              <a:spcBef>
                <a:spcPts val="0"/>
              </a:spcBef>
              <a:spcAft>
                <a:spcPts val="0"/>
              </a:spcAft>
              <a:buNone/>
            </a:pPr>
            <a:r>
              <a:rPr b="1" lang="en">
                <a:solidFill>
                  <a:schemeClr val="dk1"/>
                </a:solidFill>
              </a:rPr>
              <a:t>Asif, H., Foley, G., Simon, M., Roque, D., &amp; Kim, J. J. (2023). Analysis of endometrial carcinoma TCGA reveals differences in DNA methylation in tumors from Black and White women. Gynecologic Oncology, 170, 1-10. </a:t>
            </a:r>
            <a:r>
              <a:rPr b="1" lang="en" u="sng">
                <a:solidFill>
                  <a:schemeClr val="dk1"/>
                </a:solidFill>
                <a:hlinkClick r:id="rId3">
                  <a:extLst>
                    <a:ext uri="{A12FA001-AC4F-418D-AE19-62706E023703}">
                      <ahyp:hlinkClr val="tx"/>
                    </a:ext>
                  </a:extLst>
                </a:hlinkClick>
              </a:rPr>
              <a:t>https://doi.org/10.1016/j.ygyno.2022.12.011</a:t>
            </a:r>
            <a:r>
              <a:rPr b="1" lang="en">
                <a:solidFill>
                  <a:schemeClr val="dk1"/>
                </a:solidFill>
              </a:rPr>
              <a:t>.</a:t>
            </a:r>
            <a:endParaRPr b="1">
              <a:solidFill>
                <a:schemeClr val="dk1"/>
              </a:solidFill>
            </a:endParaRPr>
          </a:p>
          <a:p>
            <a:pPr indent="-800100" lvl="0" marL="914400" rtl="0" algn="l">
              <a:lnSpc>
                <a:spcPct val="150000"/>
              </a:lnSpc>
              <a:spcBef>
                <a:spcPts val="0"/>
              </a:spcBef>
              <a:spcAft>
                <a:spcPts val="0"/>
              </a:spcAft>
              <a:buNone/>
            </a:pPr>
            <a:r>
              <a:rPr b="1" lang="en">
                <a:solidFill>
                  <a:schemeClr val="dk1"/>
                </a:solidFill>
              </a:rPr>
              <a:t>Crosbie, E. J., Kitson, S. J., McAlpine, J. N., Mukhopadhyay, A., Powell, M. E., &amp; Singh, N. (2022). Endometrial cancer. </a:t>
            </a:r>
            <a:r>
              <a:rPr b="1" i="1" lang="en">
                <a:solidFill>
                  <a:schemeClr val="dk1"/>
                </a:solidFill>
              </a:rPr>
              <a:t>The Lancet</a:t>
            </a:r>
            <a:r>
              <a:rPr b="1" lang="en">
                <a:solidFill>
                  <a:schemeClr val="dk1"/>
                </a:solidFill>
              </a:rPr>
              <a:t>, </a:t>
            </a:r>
            <a:r>
              <a:rPr b="1" i="1" lang="en">
                <a:solidFill>
                  <a:schemeClr val="dk1"/>
                </a:solidFill>
              </a:rPr>
              <a:t>399</a:t>
            </a:r>
            <a:r>
              <a:rPr b="1" lang="en">
                <a:solidFill>
                  <a:schemeClr val="dk1"/>
                </a:solidFill>
              </a:rPr>
              <a:t>(10333), 1412-1428. </a:t>
            </a:r>
            <a:endParaRPr b="1">
              <a:solidFill>
                <a:schemeClr val="dk1"/>
              </a:solidFill>
            </a:endParaRPr>
          </a:p>
          <a:p>
            <a:pPr indent="-800100" lvl="0" marL="914400" rtl="0" algn="l">
              <a:lnSpc>
                <a:spcPct val="150000"/>
              </a:lnSpc>
              <a:spcBef>
                <a:spcPts val="0"/>
              </a:spcBef>
              <a:spcAft>
                <a:spcPts val="0"/>
              </a:spcAft>
              <a:buNone/>
            </a:pPr>
            <a:r>
              <a:t/>
            </a:r>
            <a:endParaRPr b="1">
              <a:solidFill>
                <a:schemeClr val="dk1"/>
              </a:solidFill>
            </a:endParaRPr>
          </a:p>
          <a:p>
            <a:pPr indent="0" lvl="0" marL="0" rtl="0" algn="l">
              <a:lnSpc>
                <a:spcPct val="150000"/>
              </a:lnSpc>
              <a:spcBef>
                <a:spcPts val="0"/>
              </a:spcBef>
              <a:spcAft>
                <a:spcPts val="0"/>
              </a:spcAft>
              <a:buNone/>
            </a:pPr>
            <a:r>
              <a:t/>
            </a:r>
            <a:endParaRPr b="1">
              <a:solidFill>
                <a:schemeClr val="dk1"/>
              </a:solidFill>
            </a:endParaRPr>
          </a:p>
        </p:txBody>
      </p:sp>
      <p:sp>
        <p:nvSpPr>
          <p:cNvPr id="173" name="Google Shape;173;p2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169650" y="2571750"/>
            <a:ext cx="8804700" cy="1131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Review Paper: </a:t>
            </a:r>
            <a:endParaRPr/>
          </a:p>
          <a:p>
            <a:pPr indent="0" lvl="0" marL="0" rtl="0" algn="ctr">
              <a:spcBef>
                <a:spcPts val="0"/>
              </a:spcBef>
              <a:spcAft>
                <a:spcPts val="0"/>
              </a:spcAft>
              <a:buNone/>
            </a:pPr>
            <a:r>
              <a:rPr lang="en"/>
              <a:t>Endometrial cancer - Crosbie et al., 2022</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67" name="Google Shape;67;p1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Endometrial Cancer: A Review</a:t>
            </a:r>
            <a:endParaRPr/>
          </a:p>
        </p:txBody>
      </p:sp>
      <p:sp>
        <p:nvSpPr>
          <p:cNvPr id="73" name="Google Shape;73;p15"/>
          <p:cNvSpPr txBox="1"/>
          <p:nvPr>
            <p:ph idx="1" type="body"/>
          </p:nvPr>
        </p:nvSpPr>
        <p:spPr>
          <a:xfrm>
            <a:off x="311700" y="1152475"/>
            <a:ext cx="3775800" cy="3922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Largely sourced from </a:t>
            </a:r>
            <a:r>
              <a:rPr b="1" lang="en">
                <a:solidFill>
                  <a:schemeClr val="dk1"/>
                </a:solidFill>
              </a:rPr>
              <a:t>genomic </a:t>
            </a:r>
            <a:r>
              <a:rPr lang="en">
                <a:solidFill>
                  <a:schemeClr val="dk1"/>
                </a:solidFill>
              </a:rPr>
              <a:t>data.</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Most common </a:t>
            </a:r>
            <a:r>
              <a:rPr lang="en">
                <a:solidFill>
                  <a:schemeClr val="dk1"/>
                </a:solidFill>
              </a:rPr>
              <a:t>gynecological cancer in high-income countries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Incidence is rising globally (up 132% in last 30 years)</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6th most common</a:t>
            </a:r>
            <a:r>
              <a:rPr lang="en">
                <a:solidFill>
                  <a:schemeClr val="dk1"/>
                </a:solidFill>
              </a:rPr>
              <a:t> cancer among women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2020 - 417,000 diagnoses</a:t>
            </a:r>
            <a:endParaRPr>
              <a:solidFill>
                <a:schemeClr val="dk1"/>
              </a:solidFill>
            </a:endParaRPr>
          </a:p>
          <a:p>
            <a:pPr indent="-342900" lvl="0" marL="457200" rtl="0" algn="l">
              <a:spcBef>
                <a:spcPts val="0"/>
              </a:spcBef>
              <a:spcAft>
                <a:spcPts val="0"/>
              </a:spcAft>
              <a:buClr>
                <a:schemeClr val="dk1"/>
              </a:buClr>
              <a:buSzPts val="1800"/>
              <a:buChar char="●"/>
            </a:pPr>
            <a:r>
              <a:rPr i="1" lang="en">
                <a:solidFill>
                  <a:schemeClr val="dk1"/>
                </a:solidFill>
              </a:rPr>
              <a:t>USA - </a:t>
            </a:r>
            <a:r>
              <a:rPr b="1" i="1" lang="en">
                <a:solidFill>
                  <a:schemeClr val="dk1"/>
                </a:solidFill>
              </a:rPr>
              <a:t>blacks are more likely to develop tumors over whites</a:t>
            </a:r>
            <a:endParaRPr b="1" i="1">
              <a:solidFill>
                <a:schemeClr val="dk1"/>
              </a:solidFill>
            </a:endParaRPr>
          </a:p>
          <a:p>
            <a:pPr indent="0" lvl="0" marL="457200" rtl="0" algn="l">
              <a:spcBef>
                <a:spcPts val="1200"/>
              </a:spcBef>
              <a:spcAft>
                <a:spcPts val="1200"/>
              </a:spcAft>
              <a:buNone/>
            </a:pPr>
            <a:r>
              <a:t/>
            </a:r>
            <a:endParaRPr/>
          </a:p>
        </p:txBody>
      </p:sp>
      <p:pic>
        <p:nvPicPr>
          <p:cNvPr id="74" name="Google Shape;74;p15"/>
          <p:cNvPicPr preferRelativeResize="0"/>
          <p:nvPr/>
        </p:nvPicPr>
        <p:blipFill>
          <a:blip r:embed="rId3">
            <a:alphaModFix/>
          </a:blip>
          <a:stretch>
            <a:fillRect/>
          </a:stretch>
        </p:blipFill>
        <p:spPr>
          <a:xfrm>
            <a:off x="4087525" y="1764925"/>
            <a:ext cx="4833675" cy="2572500"/>
          </a:xfrm>
          <a:prstGeom prst="rect">
            <a:avLst/>
          </a:prstGeom>
          <a:noFill/>
          <a:ln>
            <a:noFill/>
          </a:ln>
        </p:spPr>
      </p:pic>
      <p:sp>
        <p:nvSpPr>
          <p:cNvPr id="75" name="Google Shape;75;p15"/>
          <p:cNvSpPr txBox="1"/>
          <p:nvPr/>
        </p:nvSpPr>
        <p:spPr>
          <a:xfrm>
            <a:off x="4087501" y="4337425"/>
            <a:ext cx="4833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chemeClr val="dk1"/>
                </a:solidFill>
                <a:latin typeface="Average"/>
                <a:ea typeface="Average"/>
                <a:cs typeface="Average"/>
                <a:sym typeface="Average"/>
              </a:rPr>
              <a:t>Figure 1B. </a:t>
            </a:r>
            <a:r>
              <a:rPr lang="en" sz="1200">
                <a:solidFill>
                  <a:schemeClr val="dk1"/>
                </a:solidFill>
                <a:latin typeface="Average"/>
                <a:ea typeface="Average"/>
                <a:cs typeface="Average"/>
                <a:sym typeface="Average"/>
              </a:rPr>
              <a:t>Age-standardized incidence rate of endometrial cancer 2019 (100 000 population) per GBD region. </a:t>
            </a:r>
            <a:r>
              <a:rPr i="1" lang="en" sz="1200">
                <a:solidFill>
                  <a:schemeClr val="dk1"/>
                </a:solidFill>
                <a:latin typeface="Average"/>
                <a:ea typeface="Average"/>
                <a:cs typeface="Average"/>
                <a:sym typeface="Average"/>
              </a:rPr>
              <a:t>Crosbie et al., 2022.</a:t>
            </a:r>
            <a:endParaRPr i="1" sz="1200">
              <a:solidFill>
                <a:schemeClr val="dk1"/>
              </a:solidFill>
              <a:latin typeface="Average"/>
              <a:ea typeface="Average"/>
              <a:cs typeface="Average"/>
              <a:sym typeface="Average"/>
            </a:endParaRPr>
          </a:p>
        </p:txBody>
      </p:sp>
      <p:sp>
        <p:nvSpPr>
          <p:cNvPr id="76" name="Google Shape;76;p15"/>
          <p:cNvSpPr txBox="1"/>
          <p:nvPr/>
        </p:nvSpPr>
        <p:spPr>
          <a:xfrm>
            <a:off x="5670850" y="497950"/>
            <a:ext cx="2819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800">
                <a:solidFill>
                  <a:schemeClr val="dk1"/>
                </a:solidFill>
                <a:latin typeface="Average"/>
                <a:ea typeface="Average"/>
                <a:cs typeface="Average"/>
                <a:sym typeface="Average"/>
              </a:rPr>
              <a:t>3%</a:t>
            </a:r>
            <a:r>
              <a:rPr lang="en" sz="1800">
                <a:solidFill>
                  <a:schemeClr val="dk1"/>
                </a:solidFill>
                <a:latin typeface="Average"/>
                <a:ea typeface="Average"/>
                <a:cs typeface="Average"/>
                <a:sym typeface="Average"/>
              </a:rPr>
              <a:t>- lifetime risk</a:t>
            </a:r>
            <a:endParaRPr sz="1800">
              <a:solidFill>
                <a:schemeClr val="dk1"/>
              </a:solidFill>
              <a:latin typeface="Average"/>
              <a:ea typeface="Average"/>
              <a:cs typeface="Average"/>
              <a:sym typeface="Average"/>
            </a:endParaRPr>
          </a:p>
        </p:txBody>
      </p:sp>
      <p:sp>
        <p:nvSpPr>
          <p:cNvPr id="77" name="Google Shape;77;p1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we spot endometrial cancer?</a:t>
            </a:r>
            <a:endParaRPr/>
          </a:p>
        </p:txBody>
      </p:sp>
      <p:sp>
        <p:nvSpPr>
          <p:cNvPr id="83" name="Google Shape;83;p16"/>
          <p:cNvSpPr txBox="1"/>
          <p:nvPr>
            <p:ph idx="1" type="body"/>
          </p:nvPr>
        </p:nvSpPr>
        <p:spPr>
          <a:xfrm>
            <a:off x="311700" y="1152475"/>
            <a:ext cx="3527400" cy="3858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“It’s complicated”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Postmenopausal bleeding - </a:t>
            </a:r>
            <a:r>
              <a:rPr b="1" lang="en">
                <a:solidFill>
                  <a:schemeClr val="dk1"/>
                </a:solidFill>
              </a:rPr>
              <a:t>probability of cancer increases with age</a:t>
            </a:r>
            <a:endParaRPr b="1">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Diagnosis requires tissue exam</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EM thickness </a:t>
            </a:r>
            <a:r>
              <a:rPr b="1" lang="en">
                <a:solidFill>
                  <a:schemeClr val="dk1"/>
                </a:solidFill>
              </a:rPr>
              <a:t>&gt;= 5 mm indicates potential for cancer</a:t>
            </a:r>
            <a:endParaRPr>
              <a:solidFill>
                <a:schemeClr val="dk1"/>
              </a:solidFill>
            </a:endParaRPr>
          </a:p>
        </p:txBody>
      </p:sp>
      <p:pic>
        <p:nvPicPr>
          <p:cNvPr id="84" name="Google Shape;84;p16"/>
          <p:cNvPicPr preferRelativeResize="0"/>
          <p:nvPr/>
        </p:nvPicPr>
        <p:blipFill>
          <a:blip r:embed="rId3">
            <a:alphaModFix/>
          </a:blip>
          <a:stretch>
            <a:fillRect/>
          </a:stretch>
        </p:blipFill>
        <p:spPr>
          <a:xfrm>
            <a:off x="4128925" y="1142500"/>
            <a:ext cx="4703374" cy="2858501"/>
          </a:xfrm>
          <a:prstGeom prst="rect">
            <a:avLst/>
          </a:prstGeom>
          <a:noFill/>
          <a:ln>
            <a:noFill/>
          </a:ln>
        </p:spPr>
      </p:pic>
      <p:sp>
        <p:nvSpPr>
          <p:cNvPr id="85" name="Google Shape;85;p16"/>
          <p:cNvSpPr/>
          <p:nvPr/>
        </p:nvSpPr>
        <p:spPr>
          <a:xfrm>
            <a:off x="5766822" y="1971946"/>
            <a:ext cx="2221500" cy="4122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a:off x="5427816" y="1287971"/>
            <a:ext cx="1179300" cy="2814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a:off x="7438484" y="2972851"/>
            <a:ext cx="1179300" cy="2814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txBox="1"/>
          <p:nvPr/>
        </p:nvSpPr>
        <p:spPr>
          <a:xfrm>
            <a:off x="4918525" y="4001000"/>
            <a:ext cx="3835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chemeClr val="dk1"/>
                </a:solidFill>
                <a:latin typeface="Average"/>
                <a:ea typeface="Average"/>
                <a:cs typeface="Average"/>
                <a:sym typeface="Average"/>
              </a:rPr>
              <a:t>Figure 2A.</a:t>
            </a:r>
            <a:r>
              <a:rPr lang="en" sz="1200">
                <a:solidFill>
                  <a:schemeClr val="dk1"/>
                </a:solidFill>
                <a:latin typeface="Average"/>
                <a:ea typeface="Average"/>
                <a:cs typeface="Average"/>
                <a:sym typeface="Average"/>
              </a:rPr>
              <a:t> Current diagnostic pathways for endometrial cancer. Crosbie et al., 2022.</a:t>
            </a:r>
            <a:endParaRPr sz="1200">
              <a:solidFill>
                <a:schemeClr val="dk1"/>
              </a:solidFill>
              <a:latin typeface="Average"/>
              <a:ea typeface="Average"/>
              <a:cs typeface="Average"/>
              <a:sym typeface="Average"/>
            </a:endParaRPr>
          </a:p>
        </p:txBody>
      </p:sp>
      <p:sp>
        <p:nvSpPr>
          <p:cNvPr id="89" name="Google Shape;89;p1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Risk Factors</a:t>
            </a:r>
            <a:endParaRPr/>
          </a:p>
        </p:txBody>
      </p:sp>
      <p:sp>
        <p:nvSpPr>
          <p:cNvPr id="95" name="Google Shape;95;p17"/>
          <p:cNvSpPr txBox="1"/>
          <p:nvPr>
            <p:ph idx="1" type="body"/>
          </p:nvPr>
        </p:nvSpPr>
        <p:spPr>
          <a:xfrm>
            <a:off x="311700" y="1152475"/>
            <a:ext cx="43275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en" sz="1600">
                <a:solidFill>
                  <a:schemeClr val="dk1"/>
                </a:solidFill>
              </a:rPr>
              <a:t>Risk increases with </a:t>
            </a:r>
            <a:r>
              <a:rPr b="1" lang="en" sz="1600">
                <a:solidFill>
                  <a:schemeClr val="dk1"/>
                </a:solidFill>
              </a:rPr>
              <a:t>AGE </a:t>
            </a:r>
            <a:r>
              <a:rPr lang="en" sz="1600">
                <a:solidFill>
                  <a:schemeClr val="dk1"/>
                </a:solidFill>
              </a:rPr>
              <a:t>and </a:t>
            </a:r>
            <a:r>
              <a:rPr b="1" lang="en" sz="1600">
                <a:solidFill>
                  <a:schemeClr val="dk1"/>
                </a:solidFill>
              </a:rPr>
              <a:t>BMI </a:t>
            </a:r>
            <a:r>
              <a:rPr lang="en" sz="1600">
                <a:solidFill>
                  <a:schemeClr val="dk1"/>
                </a:solidFill>
              </a:rPr>
              <a:t>- cancer with the </a:t>
            </a:r>
            <a:r>
              <a:rPr b="1" lang="en" sz="1600">
                <a:solidFill>
                  <a:schemeClr val="dk1"/>
                </a:solidFill>
              </a:rPr>
              <a:t>strongest </a:t>
            </a:r>
            <a:r>
              <a:rPr lang="en" sz="1600">
                <a:solidFill>
                  <a:schemeClr val="dk1"/>
                </a:solidFill>
              </a:rPr>
              <a:t>link with obesity</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BMI &gt; 40: 10-15% chance of cancer ~ lung cancer in smokers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Obesity -&gt; high CRP, IL-6, TNF-alpha -&gt; endometrial formation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Estrogen - EM growth, progesterone  - EM in check</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Post-menopause - progesterone deficiency </a:t>
            </a:r>
            <a:endParaRPr sz="1600">
              <a:solidFill>
                <a:schemeClr val="dk1"/>
              </a:solidFill>
            </a:endParaRPr>
          </a:p>
        </p:txBody>
      </p:sp>
      <p:pic>
        <p:nvPicPr>
          <p:cNvPr id="96" name="Google Shape;96;p17"/>
          <p:cNvPicPr preferRelativeResize="0"/>
          <p:nvPr/>
        </p:nvPicPr>
        <p:blipFill>
          <a:blip r:embed="rId3">
            <a:alphaModFix/>
          </a:blip>
          <a:stretch>
            <a:fillRect/>
          </a:stretch>
        </p:blipFill>
        <p:spPr>
          <a:xfrm>
            <a:off x="4572000" y="769325"/>
            <a:ext cx="4200000" cy="3604839"/>
          </a:xfrm>
          <a:prstGeom prst="rect">
            <a:avLst/>
          </a:prstGeom>
          <a:noFill/>
          <a:ln>
            <a:noFill/>
          </a:ln>
        </p:spPr>
      </p:pic>
      <p:sp>
        <p:nvSpPr>
          <p:cNvPr id="97" name="Google Shape;97;p17"/>
          <p:cNvSpPr/>
          <p:nvPr/>
        </p:nvSpPr>
        <p:spPr>
          <a:xfrm>
            <a:off x="4856322" y="1834075"/>
            <a:ext cx="760800" cy="2559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a:off x="7447123" y="2214150"/>
            <a:ext cx="862200" cy="2814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txBox="1"/>
          <p:nvPr/>
        </p:nvSpPr>
        <p:spPr>
          <a:xfrm>
            <a:off x="4512125" y="4426800"/>
            <a:ext cx="48732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chemeClr val="dk1"/>
                </a:solidFill>
                <a:latin typeface="Average"/>
                <a:ea typeface="Average"/>
                <a:cs typeface="Average"/>
                <a:sym typeface="Average"/>
              </a:rPr>
              <a:t>Figure 3. </a:t>
            </a:r>
            <a:r>
              <a:rPr lang="en" sz="1200">
                <a:solidFill>
                  <a:schemeClr val="dk1"/>
                </a:solidFill>
                <a:latin typeface="Average"/>
                <a:ea typeface="Average"/>
                <a:cs typeface="Average"/>
                <a:sym typeface="Average"/>
              </a:rPr>
              <a:t>Obesity-associated endometrial cancer: pathways to carcinogenesis and targets for prevention. Crosbie et al., 2022.</a:t>
            </a:r>
            <a:endParaRPr sz="1200">
              <a:solidFill>
                <a:schemeClr val="dk1"/>
              </a:solidFill>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sp>
        <p:nvSpPr>
          <p:cNvPr id="100" name="Google Shape;100;p1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Surgery and Treatment</a:t>
            </a:r>
            <a:endParaRPr/>
          </a:p>
        </p:txBody>
      </p:sp>
      <p:sp>
        <p:nvSpPr>
          <p:cNvPr id="106" name="Google Shape;106;p18"/>
          <p:cNvSpPr txBox="1"/>
          <p:nvPr>
            <p:ph idx="1" type="body"/>
          </p:nvPr>
        </p:nvSpPr>
        <p:spPr>
          <a:xfrm>
            <a:off x="311700" y="1152475"/>
            <a:ext cx="8520600" cy="3820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Current mainstay of treatment: </a:t>
            </a:r>
            <a:r>
              <a:rPr b="1" lang="en">
                <a:solidFill>
                  <a:schemeClr val="dk1"/>
                </a:solidFill>
              </a:rPr>
              <a:t>total hysterectomy + bilateral salpingo-oophorectomy</a:t>
            </a:r>
            <a:endParaRPr b="1">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Minimally invasive surgery shown to have non-inferior outcomes. Preferred whenever possible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Fertility-sparing treatment? </a:t>
            </a:r>
            <a:r>
              <a:rPr lang="en" sz="1800">
                <a:solidFill>
                  <a:schemeClr val="dk1"/>
                </a:solidFill>
              </a:rPr>
              <a:t>Currently </a:t>
            </a:r>
            <a:r>
              <a:rPr i="1" lang="en" sz="1800">
                <a:solidFill>
                  <a:schemeClr val="dk1"/>
                </a:solidFill>
              </a:rPr>
              <a:t>not very great </a:t>
            </a:r>
            <a:endParaRPr i="1"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Oncological recurrence ~35% after treatment</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Pregnancy prospects ~27%</a:t>
            </a:r>
            <a:endParaRPr sz="1800">
              <a:solidFill>
                <a:schemeClr val="dk1"/>
              </a:solidFill>
            </a:endParaRPr>
          </a:p>
          <a:p>
            <a:pPr indent="0" lvl="0" marL="914400" rtl="0" algn="l">
              <a:spcBef>
                <a:spcPts val="1200"/>
              </a:spcBef>
              <a:spcAft>
                <a:spcPts val="0"/>
              </a:spcAft>
              <a:buNone/>
            </a:pPr>
            <a:r>
              <a:t/>
            </a:r>
            <a:endParaRPr sz="1800"/>
          </a:p>
          <a:p>
            <a:pPr indent="-342900" lvl="0" marL="457200" rtl="0" algn="l">
              <a:spcBef>
                <a:spcPts val="1200"/>
              </a:spcBef>
              <a:spcAft>
                <a:spcPts val="0"/>
              </a:spcAft>
              <a:buClr>
                <a:schemeClr val="dk1"/>
              </a:buClr>
              <a:buSzPts val="1800"/>
              <a:buChar char="●"/>
            </a:pPr>
            <a:r>
              <a:rPr b="1" lang="en" sz="2000">
                <a:solidFill>
                  <a:schemeClr val="dk1"/>
                </a:solidFill>
              </a:rPr>
              <a:t>Weight loss leads to both less cardiovascular disease and increased endometrial cancer survival rate</a:t>
            </a:r>
            <a:endParaRPr>
              <a:solidFill>
                <a:schemeClr val="dk1"/>
              </a:solidFill>
            </a:endParaRPr>
          </a:p>
        </p:txBody>
      </p:sp>
      <p:sp>
        <p:nvSpPr>
          <p:cNvPr id="107" name="Google Shape;107;p1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671250" y="2141250"/>
            <a:ext cx="7852200" cy="861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Research Paper:</a:t>
            </a:r>
            <a:endParaRPr/>
          </a:p>
          <a:p>
            <a:pPr indent="0" lvl="0" marL="0" rtl="0" algn="ctr">
              <a:spcBef>
                <a:spcPts val="0"/>
              </a:spcBef>
              <a:spcAft>
                <a:spcPts val="0"/>
              </a:spcAft>
              <a:buNone/>
            </a:pPr>
            <a:r>
              <a:rPr lang="en"/>
              <a:t>Analysis of endometrial carcinoma TCGA reveals differences in DNA methylation in tumors from Black and White women - Asif et al., 2023</a:t>
            </a:r>
            <a:endParaRPr/>
          </a:p>
        </p:txBody>
      </p:sp>
      <p:sp>
        <p:nvSpPr>
          <p:cNvPr id="113" name="Google Shape;113;p1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19" name="Google Shape;11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Char char="-"/>
            </a:pPr>
            <a:r>
              <a:rPr lang="en" sz="2200">
                <a:solidFill>
                  <a:schemeClr val="dk1"/>
                </a:solidFill>
              </a:rPr>
              <a:t>Racial disparities</a:t>
            </a:r>
            <a:endParaRPr sz="22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Tumor subtypes</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Mortality rates</a:t>
            </a:r>
            <a:endParaRPr sz="18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Social determinants of health</a:t>
            </a:r>
            <a:endParaRPr sz="22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Impacts on epigenetic alterations, such as </a:t>
            </a:r>
            <a:r>
              <a:rPr b="1" lang="en" sz="1800">
                <a:solidFill>
                  <a:schemeClr val="dk1"/>
                </a:solidFill>
              </a:rPr>
              <a:t>DNA methylation</a:t>
            </a:r>
            <a:endParaRPr b="1" sz="18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Epigenetic modifications contribute to endometrial carcinogenesis</a:t>
            </a:r>
            <a:endParaRPr sz="22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Global </a:t>
            </a:r>
            <a:r>
              <a:rPr lang="en" sz="1800">
                <a:solidFill>
                  <a:schemeClr val="dk1"/>
                </a:solidFill>
              </a:rPr>
              <a:t>hypomethylation</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Hypermethylation at CpGs in promoter regions</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Result:</a:t>
            </a:r>
            <a:r>
              <a:rPr i="1" lang="en" sz="1800">
                <a:solidFill>
                  <a:schemeClr val="dk1"/>
                </a:solidFill>
              </a:rPr>
              <a:t> </a:t>
            </a:r>
            <a:r>
              <a:rPr b="1" lang="en" sz="1800">
                <a:solidFill>
                  <a:schemeClr val="dk1"/>
                </a:solidFill>
              </a:rPr>
              <a:t>oncogene activation, tumor suppressor inhibition, genomic instability</a:t>
            </a:r>
            <a:endParaRPr b="1" sz="1800">
              <a:solidFill>
                <a:schemeClr val="dk1"/>
              </a:solidFill>
            </a:endParaRPr>
          </a:p>
          <a:p>
            <a:pPr indent="0" lvl="0" marL="457200" rtl="0" algn="l">
              <a:spcBef>
                <a:spcPts val="1200"/>
              </a:spcBef>
              <a:spcAft>
                <a:spcPts val="1200"/>
              </a:spcAft>
              <a:buNone/>
            </a:pPr>
            <a:r>
              <a:t/>
            </a:r>
            <a:endParaRPr sz="2200">
              <a:solidFill>
                <a:schemeClr val="dk1"/>
              </a:solidFill>
            </a:endParaRPr>
          </a:p>
        </p:txBody>
      </p:sp>
      <p:sp>
        <p:nvSpPr>
          <p:cNvPr id="120" name="Google Shape;120;p2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Gap in knowledge/hypothesis</a:t>
            </a:r>
            <a:endParaRPr/>
          </a:p>
        </p:txBody>
      </p:sp>
      <p:sp>
        <p:nvSpPr>
          <p:cNvPr id="126" name="Google Shape;126;p21"/>
          <p:cNvSpPr txBox="1"/>
          <p:nvPr>
            <p:ph idx="1" type="body"/>
          </p:nvPr>
        </p:nvSpPr>
        <p:spPr>
          <a:xfrm>
            <a:off x="1101450" y="1358575"/>
            <a:ext cx="6941100" cy="21249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2800">
                <a:solidFill>
                  <a:schemeClr val="dk1"/>
                </a:solidFill>
              </a:rPr>
              <a:t>Given that there are significant r</a:t>
            </a:r>
            <a:r>
              <a:rPr b="1" lang="en" sz="2800">
                <a:solidFill>
                  <a:schemeClr val="dk1"/>
                </a:solidFill>
              </a:rPr>
              <a:t>acial disparities</a:t>
            </a:r>
            <a:r>
              <a:rPr lang="en" sz="2800">
                <a:solidFill>
                  <a:schemeClr val="dk1"/>
                </a:solidFill>
              </a:rPr>
              <a:t> in endometrial carcinoma, and the relationship between social determinants of health and epigenetic alterations, could there be </a:t>
            </a:r>
            <a:r>
              <a:rPr b="1" i="1" lang="en" sz="2800">
                <a:solidFill>
                  <a:schemeClr val="dk1"/>
                </a:solidFill>
              </a:rPr>
              <a:t>epigenetic</a:t>
            </a:r>
            <a:r>
              <a:rPr lang="en" sz="2800">
                <a:solidFill>
                  <a:schemeClr val="dk1"/>
                </a:solidFill>
              </a:rPr>
              <a:t> differences in endometrial cancer between Black and White women? </a:t>
            </a:r>
            <a:endParaRPr sz="2800">
              <a:solidFill>
                <a:schemeClr val="dk1"/>
              </a:solidFill>
            </a:endParaRPr>
          </a:p>
        </p:txBody>
      </p:sp>
      <p:sp>
        <p:nvSpPr>
          <p:cNvPr id="127" name="Google Shape;127;p2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