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joining us today.  We are pleased to share with you, our evaluation of some of the most successful years of the Portland Trail Blazers and Golden State Warriors basketball teams.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02122"/>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2086b7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2086b7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02122"/>
                </a:solidFill>
                <a:highlight>
                  <a:srgbClr val="FFFFFF"/>
                </a:highlight>
              </a:rPr>
              <a:t>We can just read out this slide.  Not thinking we need key notes here.</a:t>
            </a:r>
            <a:endParaRPr sz="1050">
              <a:solidFill>
                <a:srgbClr val="202122"/>
              </a:solidFill>
              <a:highlight>
                <a:srgbClr val="FFFFFF"/>
              </a:highlight>
            </a:endParaRPr>
          </a:p>
          <a:p>
            <a:pPr indent="0" lvl="0" marL="0" rtl="0" algn="l">
              <a:spcBef>
                <a:spcPts val="0"/>
              </a:spcBef>
              <a:spcAft>
                <a:spcPts val="0"/>
              </a:spcAft>
              <a:buNone/>
            </a:pPr>
            <a:r>
              <a:rPr lang="en" sz="1050">
                <a:solidFill>
                  <a:srgbClr val="202122"/>
                </a:solidFill>
                <a:highlight>
                  <a:srgbClr val="FFFFFF"/>
                </a:highlight>
              </a:rPr>
              <a:t>The last line is “The Big Idea”</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rPr lang="en" sz="1050">
                <a:solidFill>
                  <a:srgbClr val="202122"/>
                </a:solidFill>
                <a:highlight>
                  <a:srgbClr val="FFFFFF"/>
                </a:highlight>
              </a:rPr>
              <a:t>1-2 minutes</a:t>
            </a:r>
            <a:endParaRPr sz="1050">
              <a:solidFill>
                <a:srgbClr val="202122"/>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2086b75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2086b75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this graph you can see the number of wins each team accumulated from the 2010-2022 seasons.  The Warriors are noted in blue, the Blazers in red.  This was highlighted by four championships secured by the Golden State Warriors.  The season is noted by the year that the season concluded in.  We selected a start for our analysis in 2010 because this coincided with the drafting of Stephen Curry by the Warriors ahead of the 2009-2010 season.  This </a:t>
            </a:r>
            <a:r>
              <a:rPr lang="en"/>
              <a:t>coincides</a:t>
            </a:r>
            <a:r>
              <a:rPr lang="en"/>
              <a:t> with the winding down of a period of success by the Trail Blazers, who sputtered into 2012 and drafted Damian Lillard ahead of the 2012-2013.  Damian Lillard went on to win Rookie of the year.  Golden State returned to the playoffs that same year.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Golden State was able to successfully draft and trade for key players, building around their cornerstone guard.  Portland struggled to secure the necessary pieces to achieve the pinnacle of team success, in spite of valiant playoff efforts over the years.  The would meet in the playoffs three times, with the Warriors </a:t>
            </a:r>
            <a:r>
              <a:rPr lang="en"/>
              <a:t>handily winning all three matchups.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Upon careful analysis of the data, it becomes evident that emulating a drafting/trading/free-agency strategy akin to that of the Warriors results in a notable and consistent upward trend in the number of wins over the years. The graph distinctly showcases the positive impact of such a team-building approach, emphasizing the potential for sustained success and performance excellence in the realm of professional basketball.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Steve Kerr started coaching Warriors in 2014.  Draymond Green drafted in 2013 too.  Kevin Durant joined the team for the 2016/2017 season.</a:t>
            </a:r>
            <a:endParaRPr/>
          </a:p>
          <a:p>
            <a:pPr indent="0" lvl="0" marL="0" rtl="0" algn="l">
              <a:spcBef>
                <a:spcPts val="0"/>
              </a:spcBef>
              <a:spcAft>
                <a:spcPts val="0"/>
              </a:spcAft>
              <a:buNone/>
            </a:pPr>
            <a:r>
              <a:rPr lang="en"/>
              <a:t>Terry Stotts started coaching Blazers for the 2012-2013 season through 2020-2021.  Lamarcus Aldridge left after 2014/15 season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2-3 minutes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2086b757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2086b757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present a line graph that serves as a comparative analysis of offensive and defensive ratings between the two teams. The x-axis showcases the offensive rating, while the y-axis illustrates the defensive rating. This visual representation provides a clear and concise overview, allowing for a direct comparison of how each team performs in both offensive and defensive aspects. The graph is a valuable tool for gaining insights into the overall team dynamics and strategic strengths of the featured teams in relation to their offensive and defensive capabilities.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Notice that the Warriors in their Championship years leads over Portland in Offensive rating.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2086b75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2086b75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next slide, we shift our focus to a boxplot representing the points scored during the four championship-winning seasons by the Warriors. This insightful visualization breaks down the scoring performance, drawing comparisons between the Warriors and the Blazers and further distinguishing the data by player position. By examining these nuanced details, we gain valuable insights into the offensive dynamics that contributed to the Warriors' success across multiple seasons.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2086b75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2086b75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ur attention turns to a point graph that illuminates the total number of three-pointers made by players on the focus teams. Notably, we've highlighted the remarkable three-point contributions of players such as Steph Curry and Damian Lillard, showcasing their prowess by illustrating the total threes hit per season. This visual presentation offers a comprehensive view of the sharpshooting abilities that have played a significant role in the success of these standout players.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graph does include all performances within the NBA from 2010-2022 for players shooting the three point shot at a success rate of at least 30% and with more than 100 successful attempts.  Our graph allows us to see the impact of having effective 3 point shooters in the </a:t>
            </a:r>
            <a:r>
              <a:rPr lang="en"/>
              <a:t>modern</a:t>
            </a:r>
            <a:r>
              <a:rPr lang="en"/>
              <a:t> NBA.  This is one of the cornerstones of small ball, which is an area of focus for our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graph </a:t>
            </a:r>
            <a:r>
              <a:rPr lang="en"/>
              <a:t>clearly shows that the Warriors and Blazers were among the top performers in this key metric during this era.  While Damian Lillard is an elite 3 point shooter, Stephen Curry has demonstrated unprecedented skill.  Both are generational talents.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2086b75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2086b75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focusing on the ability to shoot the three and score points at a high volume, the positions of our focus must be able to contribute across all statistical fields.  Specifically assists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a:t>
            </a:r>
            <a:r>
              <a:rPr lang="en"/>
              <a:t>e shed light on the strategic implementation of small-ball tactics by both the Warriors and Blazers. The graph, structured with average assists on the x-axis, is thoughtfully faceted by player position. The color scheme provides insight into the defensive prowess, as it is color coded by the number of steals. Furthermore, the size of the bubbles emphasizes rebounding. This visual representation aims to capture the multifaceted impact of small-ball strategies employed by the Warriors, offering a nuanced perspective on both offensive and defensive aspects across different player roles.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again see the striking level of performance by Damian Lillard and Stephen Curry.  Both performing not just in the top of their positions, but also holding their statistical ground against other comparable positions.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for the majority of these three positions, and for the player to have a recognizable impact in our desired system, they must be able to more than score.  They must be able to facilitate </a:t>
            </a:r>
            <a:r>
              <a:rPr lang="en"/>
              <a:t>points</a:t>
            </a:r>
            <a:r>
              <a:rPr lang="en"/>
              <a:t> through others, by way of the assist.  They must be able to rebound and preserve </a:t>
            </a:r>
            <a:r>
              <a:rPr lang="en"/>
              <a:t>possessions</a:t>
            </a:r>
            <a:r>
              <a:rPr lang="en"/>
              <a:t>.  They must be able to steal and provide a defensive presence at the top of the court.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28e5137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28e5137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02122"/>
                </a:solidFill>
                <a:highlight>
                  <a:srgbClr val="FFFFFF"/>
                </a:highlight>
              </a:rPr>
              <a:t>We can just read out this slide.  Not thinking we need key notes here.</a:t>
            </a:r>
            <a:endParaRPr sz="1050">
              <a:solidFill>
                <a:srgbClr val="202122"/>
              </a:solidFill>
              <a:highlight>
                <a:srgbClr val="FFFFFF"/>
              </a:highlight>
            </a:endParaRPr>
          </a:p>
          <a:p>
            <a:pPr indent="0" lvl="0" marL="0" rtl="0" algn="l">
              <a:spcBef>
                <a:spcPts val="0"/>
              </a:spcBef>
              <a:spcAft>
                <a:spcPts val="0"/>
              </a:spcAft>
              <a:buNone/>
            </a:pPr>
            <a:r>
              <a:rPr lang="en" sz="1050">
                <a:solidFill>
                  <a:srgbClr val="202122"/>
                </a:solidFill>
                <a:highlight>
                  <a:srgbClr val="FFFFFF"/>
                </a:highlight>
              </a:rPr>
              <a:t>The last line is “The Big Idea”</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rPr lang="en" sz="1050">
                <a:solidFill>
                  <a:srgbClr val="202122"/>
                </a:solidFill>
                <a:highlight>
                  <a:srgbClr val="FFFFFF"/>
                </a:highlight>
              </a:rPr>
              <a:t>1-2 minutes</a:t>
            </a:r>
            <a:endParaRPr sz="1050">
              <a:solidFill>
                <a:srgbClr val="20212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kaggle.com/datasets/sumitrodatta/nba-aba-baa-sta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s://www.kaggle.com/datasets/sumitrodatta/nba-aba-baa-sta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s://www.kaggle.com/datasets/sumitrodatta/nba-aba-baa-sta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www.kaggle.com/datasets/sumitrodatta/nba-aba-baa-sta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hyperlink" Target="https://www.kaggle.com/datasets/sumitrodatta/nba-aba-baa-sta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u="sng">
                <a:solidFill>
                  <a:schemeClr val="lt2"/>
                </a:solidFill>
              </a:rPr>
              <a:t>A Tale of Two Cities</a:t>
            </a:r>
            <a:endParaRPr u="sng">
              <a:solidFill>
                <a:schemeClr val="lt2"/>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solidFill>
                  <a:schemeClr val="lt2"/>
                </a:solidFill>
              </a:rPr>
              <a:t>Hakeem &amp; Travis</a:t>
            </a:r>
            <a:endParaRPr u="sng">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best of times…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 draft for our newly established expansion team is looming.  </a:t>
            </a:r>
            <a:r>
              <a:rPr lang="en"/>
              <a:t>We will showcase two renowned basketball teams; the Golden State Warriors and the Portland Trail Blazers. These teams serve as the statistical framework for defining what success looks like for our team in the National Basketball Association.</a:t>
            </a:r>
            <a:endParaRPr/>
          </a:p>
          <a:p>
            <a:pPr indent="-317182" lvl="0" marL="457200" rtl="0" algn="l">
              <a:spcBef>
                <a:spcPts val="1200"/>
              </a:spcBef>
              <a:spcAft>
                <a:spcPts val="0"/>
              </a:spcAft>
              <a:buSzPct val="100000"/>
              <a:buChar char="●"/>
            </a:pPr>
            <a:r>
              <a:rPr lang="en"/>
              <a:t>We delve into key insights to assist you in selecting the perfect players for our franchise.  We will outline a formula for what success can look like for our team.</a:t>
            </a:r>
            <a:endParaRPr/>
          </a:p>
          <a:p>
            <a:pPr indent="-317182" lvl="0" marL="457200" rtl="0" algn="l">
              <a:spcBef>
                <a:spcPts val="0"/>
              </a:spcBef>
              <a:spcAft>
                <a:spcPts val="0"/>
              </a:spcAft>
              <a:buSzPct val="100000"/>
              <a:buChar char="●"/>
            </a:pPr>
            <a:r>
              <a:rPr lang="en"/>
              <a:t>We will showcase the tremendous success of these teams from 2010 through 2022.  This includes four championships by the Golden State Warriors and eight consecutive playoff appearances by the Portland Trail Blazers.</a:t>
            </a:r>
            <a:endParaRPr/>
          </a:p>
          <a:p>
            <a:pPr indent="0" lvl="0" marL="0" rtl="0" algn="l">
              <a:spcBef>
                <a:spcPts val="1200"/>
              </a:spcBef>
              <a:spcAft>
                <a:spcPts val="0"/>
              </a:spcAft>
              <a:buNone/>
            </a:pPr>
            <a:r>
              <a:rPr lang="en"/>
              <a:t>From these teams, we have outlined an ideal model for our new team and identified what is necessary to avoid falling short of expectations. </a:t>
            </a:r>
            <a:endParaRPr/>
          </a:p>
          <a:p>
            <a:pPr indent="0" lvl="0" marL="0" rtl="0" algn="l">
              <a:spcBef>
                <a:spcPts val="1200"/>
              </a:spcBef>
              <a:spcAft>
                <a:spcPts val="1200"/>
              </a:spcAft>
              <a:buNone/>
            </a:pPr>
            <a:r>
              <a:rPr b="1" lang="en" sz="2058" u="sng"/>
              <a:t>We must examine key statistics from these storied franchises to understand what it takes to build a successful team and pursue a championship.</a:t>
            </a:r>
            <a:endParaRPr b="1" sz="2058"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152400"/>
            <a:ext cx="9143999" cy="4719965"/>
          </a:xfrm>
          <a:prstGeom prst="rect">
            <a:avLst/>
          </a:prstGeom>
          <a:noFill/>
          <a:ln>
            <a:noFill/>
          </a:ln>
        </p:spPr>
      </p:pic>
      <p:sp>
        <p:nvSpPr>
          <p:cNvPr id="67" name="Google Shape;67;p15"/>
          <p:cNvSpPr txBox="1"/>
          <p:nvPr/>
        </p:nvSpPr>
        <p:spPr>
          <a:xfrm>
            <a:off x="33075" y="4919800"/>
            <a:ext cx="21693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4"/>
              </a:rPr>
              <a:t>Data - Kaggle (NBA Stats (1947-present)</a:t>
            </a:r>
            <a:endParaRPr sz="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895838" y="152400"/>
            <a:ext cx="7352313" cy="4838702"/>
          </a:xfrm>
          <a:prstGeom prst="rect">
            <a:avLst/>
          </a:prstGeom>
          <a:noFill/>
          <a:ln>
            <a:noFill/>
          </a:ln>
        </p:spPr>
      </p:pic>
      <p:sp>
        <p:nvSpPr>
          <p:cNvPr id="73" name="Google Shape;73;p16"/>
          <p:cNvSpPr txBox="1"/>
          <p:nvPr/>
        </p:nvSpPr>
        <p:spPr>
          <a:xfrm>
            <a:off x="33075" y="4919800"/>
            <a:ext cx="21693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4"/>
              </a:rPr>
              <a:t>Data - Kaggle (NBA Stats (1947-present)</a:t>
            </a:r>
            <a:endParaRPr sz="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437950" y="0"/>
            <a:ext cx="8268092" cy="5143501"/>
          </a:xfrm>
          <a:prstGeom prst="rect">
            <a:avLst/>
          </a:prstGeom>
          <a:noFill/>
          <a:ln>
            <a:noFill/>
          </a:ln>
        </p:spPr>
      </p:pic>
      <p:sp>
        <p:nvSpPr>
          <p:cNvPr id="79" name="Google Shape;79;p17"/>
          <p:cNvSpPr txBox="1"/>
          <p:nvPr/>
        </p:nvSpPr>
        <p:spPr>
          <a:xfrm>
            <a:off x="33075" y="4919800"/>
            <a:ext cx="21693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4"/>
              </a:rPr>
              <a:t>Data - Kaggle (NBA Stats (1947-present)</a:t>
            </a:r>
            <a:endParaRPr sz="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52400" y="152400"/>
            <a:ext cx="8839204" cy="4700143"/>
          </a:xfrm>
          <a:prstGeom prst="rect">
            <a:avLst/>
          </a:prstGeom>
          <a:noFill/>
          <a:ln>
            <a:noFill/>
          </a:ln>
        </p:spPr>
      </p:pic>
      <p:sp>
        <p:nvSpPr>
          <p:cNvPr id="85" name="Google Shape;85;p18"/>
          <p:cNvSpPr txBox="1"/>
          <p:nvPr/>
        </p:nvSpPr>
        <p:spPr>
          <a:xfrm>
            <a:off x="33075" y="4919800"/>
            <a:ext cx="21693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4"/>
              </a:rPr>
              <a:t>Data - Kaggle (NBA Stats (1947-present)</a:t>
            </a:r>
            <a:endParaRPr sz="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890038" y="152400"/>
            <a:ext cx="7363920" cy="4838699"/>
          </a:xfrm>
          <a:prstGeom prst="rect">
            <a:avLst/>
          </a:prstGeom>
          <a:noFill/>
          <a:ln>
            <a:noFill/>
          </a:ln>
        </p:spPr>
      </p:pic>
      <p:sp>
        <p:nvSpPr>
          <p:cNvPr id="91" name="Google Shape;91;p19"/>
          <p:cNvSpPr txBox="1"/>
          <p:nvPr/>
        </p:nvSpPr>
        <p:spPr>
          <a:xfrm>
            <a:off x="33075" y="4919800"/>
            <a:ext cx="21693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4"/>
              </a:rPr>
              <a:t>Data - Kaggle (NBA Stats (1947-present)</a:t>
            </a:r>
            <a:endParaRPr sz="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311700" y="202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t>
            </a:r>
            <a:r>
              <a:rPr lang="en"/>
              <a:t>Takeaways - Draft, Trade and Sign</a:t>
            </a:r>
            <a:endParaRPr/>
          </a:p>
        </p:txBody>
      </p:sp>
      <p:sp>
        <p:nvSpPr>
          <p:cNvPr id="97" name="Google Shape;97;p20"/>
          <p:cNvSpPr txBox="1"/>
          <p:nvPr>
            <p:ph idx="1" type="body"/>
          </p:nvPr>
        </p:nvSpPr>
        <p:spPr>
          <a:xfrm>
            <a:off x="311700" y="863550"/>
            <a:ext cx="8520600" cy="403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323">
                <a:solidFill>
                  <a:schemeClr val="dk1"/>
                </a:solidFill>
              </a:rPr>
              <a:t>1.</a:t>
            </a:r>
            <a:r>
              <a:rPr lang="en" sz="1323">
                <a:solidFill>
                  <a:schemeClr val="dk1"/>
                </a:solidFill>
                <a:latin typeface="Times New Roman"/>
                <a:ea typeface="Times New Roman"/>
                <a:cs typeface="Times New Roman"/>
                <a:sym typeface="Times New Roman"/>
              </a:rPr>
              <a:t> </a:t>
            </a:r>
            <a:r>
              <a:rPr b="1" lang="en" sz="1323">
                <a:solidFill>
                  <a:schemeClr val="dk1"/>
                </a:solidFill>
              </a:rPr>
              <a:t>Point Guard Excellence:</a:t>
            </a:r>
            <a:endParaRPr b="1" sz="1323">
              <a:solidFill>
                <a:schemeClr val="dk1"/>
              </a:solidFill>
            </a:endParaRPr>
          </a:p>
          <a:p>
            <a:pPr indent="-312658" lvl="0" marL="457200" rtl="0" algn="l">
              <a:lnSpc>
                <a:spcPct val="95000"/>
              </a:lnSpc>
              <a:spcBef>
                <a:spcPts val="0"/>
              </a:spcBef>
              <a:spcAft>
                <a:spcPts val="0"/>
              </a:spcAft>
              <a:buClr>
                <a:schemeClr val="dk1"/>
              </a:buClr>
              <a:buSzPts val="1324"/>
              <a:buChar char="●"/>
            </a:pPr>
            <a:r>
              <a:rPr lang="en" sz="1323">
                <a:solidFill>
                  <a:schemeClr val="dk1"/>
                </a:solidFill>
              </a:rPr>
              <a:t>Exceptional point guard with a high caliber shot (e.g., Stephen Curry, Dame Lillard).</a:t>
            </a:r>
            <a:endParaRPr sz="1323">
              <a:solidFill>
                <a:schemeClr val="dk1"/>
              </a:solidFill>
            </a:endParaRPr>
          </a:p>
          <a:p>
            <a:pPr indent="-312658" lvl="0" marL="457200" rtl="0" algn="l">
              <a:lnSpc>
                <a:spcPct val="95000"/>
              </a:lnSpc>
              <a:spcBef>
                <a:spcPts val="0"/>
              </a:spcBef>
              <a:spcAft>
                <a:spcPts val="0"/>
              </a:spcAft>
              <a:buClr>
                <a:schemeClr val="dk1"/>
              </a:buClr>
              <a:buSzPts val="1324"/>
              <a:buChar char="●"/>
            </a:pPr>
            <a:r>
              <a:rPr lang="en" sz="1323">
                <a:solidFill>
                  <a:schemeClr val="dk1"/>
                </a:solidFill>
              </a:rPr>
              <a:t>Impressive 3-point shooting at or above 41%.</a:t>
            </a:r>
            <a:endParaRPr sz="1323">
              <a:solidFill>
                <a:schemeClr val="dk1"/>
              </a:solidFill>
            </a:endParaRPr>
          </a:p>
          <a:p>
            <a:pPr indent="-312658" lvl="0" marL="457200" rtl="0" algn="l">
              <a:lnSpc>
                <a:spcPct val="95000"/>
              </a:lnSpc>
              <a:spcBef>
                <a:spcPts val="0"/>
              </a:spcBef>
              <a:spcAft>
                <a:spcPts val="0"/>
              </a:spcAft>
              <a:buClr>
                <a:schemeClr val="dk1"/>
              </a:buClr>
              <a:buSzPts val="1324"/>
              <a:buChar char="●"/>
            </a:pPr>
            <a:r>
              <a:rPr lang="en" sz="1323">
                <a:solidFill>
                  <a:schemeClr val="dk1"/>
                </a:solidFill>
              </a:rPr>
              <a:t>Proficient in creating scoring opportunities for teammates.</a:t>
            </a:r>
            <a:endParaRPr sz="1323">
              <a:solidFill>
                <a:schemeClr val="dk1"/>
              </a:solidFill>
            </a:endParaRPr>
          </a:p>
          <a:p>
            <a:pPr indent="0" lvl="0" marL="0" rtl="0" algn="l">
              <a:lnSpc>
                <a:spcPct val="95000"/>
              </a:lnSpc>
              <a:spcBef>
                <a:spcPts val="0"/>
              </a:spcBef>
              <a:spcAft>
                <a:spcPts val="0"/>
              </a:spcAft>
              <a:buSzPts val="852"/>
              <a:buNone/>
            </a:pPr>
            <a:r>
              <a:rPr lang="en" sz="1323">
                <a:solidFill>
                  <a:schemeClr val="dk1"/>
                </a:solidFill>
              </a:rPr>
              <a:t>2.</a:t>
            </a:r>
            <a:r>
              <a:rPr lang="en" sz="1323">
                <a:solidFill>
                  <a:schemeClr val="dk1"/>
                </a:solidFill>
                <a:latin typeface="Times New Roman"/>
                <a:ea typeface="Times New Roman"/>
                <a:cs typeface="Times New Roman"/>
                <a:sym typeface="Times New Roman"/>
              </a:rPr>
              <a:t> </a:t>
            </a:r>
            <a:r>
              <a:rPr b="1" lang="en" sz="1323">
                <a:solidFill>
                  <a:schemeClr val="dk1"/>
                </a:solidFill>
              </a:rPr>
              <a:t>Versatile Shooting Guard:</a:t>
            </a:r>
            <a:endParaRPr b="1" sz="1323">
              <a:solidFill>
                <a:schemeClr val="dk1"/>
              </a:solidFill>
            </a:endParaRPr>
          </a:p>
          <a:p>
            <a:pPr indent="-312658" lvl="0" marL="457200" rtl="0" algn="l">
              <a:lnSpc>
                <a:spcPct val="95000"/>
              </a:lnSpc>
              <a:spcBef>
                <a:spcPts val="0"/>
              </a:spcBef>
              <a:spcAft>
                <a:spcPts val="0"/>
              </a:spcAft>
              <a:buClr>
                <a:schemeClr val="dk1"/>
              </a:buClr>
              <a:buSzPts val="1324"/>
              <a:buChar char="●"/>
            </a:pPr>
            <a:r>
              <a:rPr lang="en" sz="1323">
                <a:solidFill>
                  <a:schemeClr val="dk1"/>
                </a:solidFill>
              </a:rPr>
              <a:t>Shooting guard role mirrors or closely aligns with the point guard (e.g., Klay Thompson, CJ McCollum).</a:t>
            </a:r>
            <a:endParaRPr sz="1323">
              <a:solidFill>
                <a:schemeClr val="dk1"/>
              </a:solidFill>
            </a:endParaRPr>
          </a:p>
          <a:p>
            <a:pPr indent="0" lvl="0" marL="0" rtl="0" algn="l">
              <a:lnSpc>
                <a:spcPct val="95000"/>
              </a:lnSpc>
              <a:spcBef>
                <a:spcPts val="0"/>
              </a:spcBef>
              <a:spcAft>
                <a:spcPts val="0"/>
              </a:spcAft>
              <a:buSzPts val="852"/>
              <a:buNone/>
            </a:pPr>
            <a:r>
              <a:rPr lang="en" sz="1323">
                <a:solidFill>
                  <a:schemeClr val="dk1"/>
                </a:solidFill>
              </a:rPr>
              <a:t>3.</a:t>
            </a:r>
            <a:r>
              <a:rPr lang="en" sz="1323">
                <a:solidFill>
                  <a:schemeClr val="dk1"/>
                </a:solidFill>
                <a:latin typeface="Times New Roman"/>
                <a:ea typeface="Times New Roman"/>
                <a:cs typeface="Times New Roman"/>
                <a:sym typeface="Times New Roman"/>
              </a:rPr>
              <a:t> </a:t>
            </a:r>
            <a:r>
              <a:rPr b="1" lang="en" sz="1323">
                <a:solidFill>
                  <a:schemeClr val="dk1"/>
                </a:solidFill>
              </a:rPr>
              <a:t>Dynamic Small Forward:</a:t>
            </a:r>
            <a:endParaRPr b="1" sz="1323">
              <a:solidFill>
                <a:schemeClr val="dk1"/>
              </a:solidFill>
            </a:endParaRPr>
          </a:p>
          <a:p>
            <a:pPr indent="-312658" lvl="0" marL="457200" rtl="0" algn="l">
              <a:lnSpc>
                <a:spcPct val="95000"/>
              </a:lnSpc>
              <a:spcBef>
                <a:spcPts val="0"/>
              </a:spcBef>
              <a:spcAft>
                <a:spcPts val="0"/>
              </a:spcAft>
              <a:buClr>
                <a:schemeClr val="dk1"/>
              </a:buClr>
              <a:buSzPts val="1324"/>
              <a:buChar char="●"/>
            </a:pPr>
            <a:r>
              <a:rPr lang="en" sz="1323">
                <a:solidFill>
                  <a:schemeClr val="dk1"/>
                </a:solidFill>
              </a:rPr>
              <a:t>Small forward makes a significant impact on both defense and offense (</a:t>
            </a:r>
            <a:r>
              <a:rPr lang="en" sz="1323">
                <a:solidFill>
                  <a:schemeClr val="dk1"/>
                </a:solidFill>
              </a:rPr>
              <a:t>e.g., </a:t>
            </a:r>
            <a:r>
              <a:rPr lang="en" sz="1323">
                <a:solidFill>
                  <a:schemeClr val="dk1"/>
                </a:solidFill>
              </a:rPr>
              <a:t>Andre Iguodala, Kevin Durant, and </a:t>
            </a:r>
            <a:r>
              <a:rPr lang="en" sz="1323">
                <a:solidFill>
                  <a:schemeClr val="dk1"/>
                </a:solidFill>
              </a:rPr>
              <a:t>Nicolas</a:t>
            </a:r>
            <a:r>
              <a:rPr lang="en" sz="1323">
                <a:solidFill>
                  <a:schemeClr val="dk1"/>
                </a:solidFill>
              </a:rPr>
              <a:t> Batum).</a:t>
            </a:r>
            <a:endParaRPr sz="1323">
              <a:solidFill>
                <a:schemeClr val="dk1"/>
              </a:solidFill>
            </a:endParaRPr>
          </a:p>
          <a:p>
            <a:pPr indent="0" lvl="0" marL="0" rtl="0" algn="l">
              <a:lnSpc>
                <a:spcPct val="95000"/>
              </a:lnSpc>
              <a:spcBef>
                <a:spcPts val="0"/>
              </a:spcBef>
              <a:spcAft>
                <a:spcPts val="0"/>
              </a:spcAft>
              <a:buSzPts val="852"/>
              <a:buNone/>
            </a:pPr>
            <a:r>
              <a:rPr lang="en" sz="1323">
                <a:solidFill>
                  <a:schemeClr val="dk1"/>
                </a:solidFill>
              </a:rPr>
              <a:t>4.</a:t>
            </a:r>
            <a:r>
              <a:rPr b="1" lang="en" sz="1323">
                <a:solidFill>
                  <a:schemeClr val="dk1"/>
                </a:solidFill>
                <a:latin typeface="Times New Roman"/>
                <a:ea typeface="Times New Roman"/>
                <a:cs typeface="Times New Roman"/>
                <a:sym typeface="Times New Roman"/>
              </a:rPr>
              <a:t> </a:t>
            </a:r>
            <a:r>
              <a:rPr b="1" lang="en" sz="1323">
                <a:solidFill>
                  <a:schemeClr val="dk1"/>
                </a:solidFill>
              </a:rPr>
              <a:t>Swiss Army Knife Power Forward:</a:t>
            </a:r>
            <a:endParaRPr b="1" sz="1323">
              <a:solidFill>
                <a:schemeClr val="dk1"/>
              </a:solidFill>
            </a:endParaRPr>
          </a:p>
          <a:p>
            <a:pPr indent="-312658" lvl="0" marL="457200" rtl="0" algn="l">
              <a:lnSpc>
                <a:spcPct val="95000"/>
              </a:lnSpc>
              <a:spcBef>
                <a:spcPts val="0"/>
              </a:spcBef>
              <a:spcAft>
                <a:spcPts val="0"/>
              </a:spcAft>
              <a:buClr>
                <a:schemeClr val="dk1"/>
              </a:buClr>
              <a:buSzPts val="1324"/>
              <a:buChar char="●"/>
            </a:pPr>
            <a:r>
              <a:rPr lang="en" sz="1323">
                <a:solidFill>
                  <a:schemeClr val="dk1"/>
                </a:solidFill>
              </a:rPr>
              <a:t>Power forward serves as a versatile asset (e.g., Kevin Durant, Draymond Green).</a:t>
            </a:r>
            <a:endParaRPr sz="1323">
              <a:solidFill>
                <a:schemeClr val="dk1"/>
              </a:solidFill>
            </a:endParaRPr>
          </a:p>
          <a:p>
            <a:pPr indent="0" lvl="0" marL="0" rtl="0" algn="l">
              <a:lnSpc>
                <a:spcPct val="95000"/>
              </a:lnSpc>
              <a:spcBef>
                <a:spcPts val="0"/>
              </a:spcBef>
              <a:spcAft>
                <a:spcPts val="0"/>
              </a:spcAft>
              <a:buSzPts val="852"/>
              <a:buNone/>
            </a:pPr>
            <a:r>
              <a:rPr lang="en" sz="1323">
                <a:solidFill>
                  <a:schemeClr val="dk1"/>
                </a:solidFill>
              </a:rPr>
              <a:t>5.</a:t>
            </a:r>
            <a:r>
              <a:rPr lang="en" sz="1323">
                <a:solidFill>
                  <a:schemeClr val="dk1"/>
                </a:solidFill>
                <a:latin typeface="Times New Roman"/>
                <a:ea typeface="Times New Roman"/>
                <a:cs typeface="Times New Roman"/>
                <a:sym typeface="Times New Roman"/>
              </a:rPr>
              <a:t> </a:t>
            </a:r>
            <a:r>
              <a:rPr b="1" lang="en" sz="1323">
                <a:solidFill>
                  <a:schemeClr val="dk1"/>
                </a:solidFill>
              </a:rPr>
              <a:t>Adaptable Center:</a:t>
            </a:r>
            <a:endParaRPr b="1" sz="1323">
              <a:solidFill>
                <a:schemeClr val="dk1"/>
              </a:solidFill>
            </a:endParaRPr>
          </a:p>
          <a:p>
            <a:pPr indent="-312658" lvl="0" marL="457200" rtl="0" algn="l">
              <a:lnSpc>
                <a:spcPct val="95000"/>
              </a:lnSpc>
              <a:spcBef>
                <a:spcPts val="0"/>
              </a:spcBef>
              <a:spcAft>
                <a:spcPts val="0"/>
              </a:spcAft>
              <a:buClr>
                <a:schemeClr val="dk1"/>
              </a:buClr>
              <a:buSzPts val="1324"/>
              <a:buChar char="●"/>
            </a:pPr>
            <a:r>
              <a:rPr lang="en" sz="1323">
                <a:solidFill>
                  <a:schemeClr val="dk1"/>
                </a:solidFill>
              </a:rPr>
              <a:t>Center excels in small-ball situations, guarding multiple positions, and contributing to offense (e.g., Draymond Green).</a:t>
            </a:r>
            <a:endParaRPr sz="1323">
              <a:solidFill>
                <a:schemeClr val="dk1"/>
              </a:solidFill>
            </a:endParaRPr>
          </a:p>
          <a:p>
            <a:pPr indent="0" lvl="0" marL="0" rtl="0" algn="l">
              <a:lnSpc>
                <a:spcPct val="95000"/>
              </a:lnSpc>
              <a:spcBef>
                <a:spcPts val="0"/>
              </a:spcBef>
              <a:spcAft>
                <a:spcPts val="0"/>
              </a:spcAft>
              <a:buSzPts val="852"/>
              <a:buNone/>
            </a:pPr>
            <a:r>
              <a:rPr lang="en" sz="1323">
                <a:solidFill>
                  <a:schemeClr val="dk1"/>
                </a:solidFill>
              </a:rPr>
              <a:t>6.</a:t>
            </a:r>
            <a:r>
              <a:rPr lang="en" sz="1323">
                <a:solidFill>
                  <a:schemeClr val="dk1"/>
                </a:solidFill>
                <a:latin typeface="Times New Roman"/>
                <a:ea typeface="Times New Roman"/>
                <a:cs typeface="Times New Roman"/>
                <a:sym typeface="Times New Roman"/>
              </a:rPr>
              <a:t> </a:t>
            </a:r>
            <a:r>
              <a:rPr b="1" lang="en" sz="1323">
                <a:solidFill>
                  <a:schemeClr val="dk1"/>
                </a:solidFill>
              </a:rPr>
              <a:t>Strategic Coaching:</a:t>
            </a:r>
            <a:endParaRPr b="1" sz="1323">
              <a:solidFill>
                <a:schemeClr val="dk1"/>
              </a:solidFill>
            </a:endParaRPr>
          </a:p>
          <a:p>
            <a:pPr indent="-312658" lvl="0" marL="457200" rtl="0" algn="l">
              <a:lnSpc>
                <a:spcPct val="95000"/>
              </a:lnSpc>
              <a:spcBef>
                <a:spcPts val="0"/>
              </a:spcBef>
              <a:spcAft>
                <a:spcPts val="0"/>
              </a:spcAft>
              <a:buClr>
                <a:schemeClr val="dk1"/>
              </a:buClr>
              <a:buSzPts val="1324"/>
              <a:buChar char="●"/>
            </a:pPr>
            <a:r>
              <a:rPr lang="en" sz="1323">
                <a:solidFill>
                  <a:schemeClr val="dk1"/>
                </a:solidFill>
              </a:rPr>
              <a:t>Coach demonstrates a strong offensive mindset, effectively utilizing player talents (e.g., Stotts, Kerr).</a:t>
            </a:r>
            <a:endParaRPr sz="1323">
              <a:solidFill>
                <a:schemeClr val="dk1"/>
              </a:solidFill>
            </a:endParaRPr>
          </a:p>
          <a:p>
            <a:pPr indent="0" lvl="0" marL="0" rtl="0" algn="l">
              <a:lnSpc>
                <a:spcPct val="95000"/>
              </a:lnSpc>
              <a:spcBef>
                <a:spcPts val="0"/>
              </a:spcBef>
              <a:spcAft>
                <a:spcPts val="0"/>
              </a:spcAft>
              <a:buSzPts val="852"/>
              <a:buNone/>
            </a:pPr>
            <a:r>
              <a:rPr lang="en" sz="1323">
                <a:solidFill>
                  <a:schemeClr val="dk1"/>
                </a:solidFill>
              </a:rPr>
              <a:t>7.</a:t>
            </a:r>
            <a:r>
              <a:rPr lang="en" sz="1323">
                <a:solidFill>
                  <a:schemeClr val="dk1"/>
                </a:solidFill>
                <a:latin typeface="Times New Roman"/>
                <a:ea typeface="Times New Roman"/>
                <a:cs typeface="Times New Roman"/>
                <a:sym typeface="Times New Roman"/>
              </a:rPr>
              <a:t> </a:t>
            </a:r>
            <a:r>
              <a:rPr b="1" lang="en" sz="1323">
                <a:solidFill>
                  <a:schemeClr val="dk1"/>
                </a:solidFill>
              </a:rPr>
              <a:t>Dynamic Bench Support:</a:t>
            </a:r>
            <a:endParaRPr b="1" sz="1323">
              <a:solidFill>
                <a:schemeClr val="dk1"/>
              </a:solidFill>
            </a:endParaRPr>
          </a:p>
          <a:p>
            <a:pPr indent="-312658" lvl="0" marL="457200" rtl="0" algn="l">
              <a:lnSpc>
                <a:spcPct val="95000"/>
              </a:lnSpc>
              <a:spcBef>
                <a:spcPts val="0"/>
              </a:spcBef>
              <a:spcAft>
                <a:spcPts val="0"/>
              </a:spcAft>
              <a:buClr>
                <a:schemeClr val="dk1"/>
              </a:buClr>
              <a:buSzPts val="1324"/>
              <a:buChar char="●"/>
            </a:pPr>
            <a:r>
              <a:rPr lang="en" sz="1323">
                <a:solidFill>
                  <a:schemeClr val="dk1"/>
                </a:solidFill>
              </a:rPr>
              <a:t>Supporting cast on the bench capable of scoring and complementing the point guard (e.g., Evan Turner, Harrison Barnes, Wesley Matthews).</a:t>
            </a:r>
            <a:endParaRPr sz="1323">
              <a:solidFill>
                <a:schemeClr val="dk1"/>
              </a:solidFill>
            </a:endParaRPr>
          </a:p>
          <a:p>
            <a:pPr indent="0" lvl="0" marL="0" rtl="0" algn="l">
              <a:lnSpc>
                <a:spcPct val="95000"/>
              </a:lnSpc>
              <a:spcBef>
                <a:spcPts val="0"/>
              </a:spcBef>
              <a:spcAft>
                <a:spcPts val="1200"/>
              </a:spcAft>
              <a:buSzPts val="852"/>
              <a:buNone/>
            </a:pPr>
            <a:r>
              <a:t/>
            </a:r>
            <a:endParaRPr sz="1052"/>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