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584E-9DB4-485B-89CA-55A066D99B3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FE9D-58F8-459F-9300-4F6BFF5F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288"/>
            <a:ext cx="10515600" cy="682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721"/>
            <a:ext cx="10515600" cy="491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mastering these Python fundamentals, you will be well-prepared to dive into machine learning with a strong programming foundation. Here’s a quick checklist to ensure you’re ready to start: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and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(Conditionals and Loops)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(Lists, Dictionaries, Tuples, Sets)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Object-Oriented 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Input/Output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091406"/>
            <a:ext cx="9923054" cy="4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Loops</a:t>
            </a:r>
          </a:p>
          <a:p>
            <a:r>
              <a:rPr lang="en-US" b="1" dirty="0" smtClean="0"/>
              <a:t>For loop</a:t>
            </a:r>
            <a:r>
              <a:rPr lang="en-US" dirty="0" smtClean="0"/>
              <a:t>: Iterates over a sequence (like a list, tuple, dictionary, set, or string).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48087"/>
            <a:ext cx="10331561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While loop</a:t>
            </a:r>
            <a:r>
              <a:rPr lang="en-US" dirty="0" smtClean="0"/>
              <a:t>: Repeats a block of code as long as a condition is true.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712"/>
            <a:ext cx="9933836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Nested Loops</a:t>
            </a:r>
            <a:r>
              <a:rPr lang="en-US" dirty="0" smtClean="0"/>
              <a:t>: A loop inside another loop.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9" y="2991644"/>
            <a:ext cx="10118641" cy="17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Break</a:t>
            </a:r>
            <a:r>
              <a:rPr lang="en-US" dirty="0" smtClean="0"/>
              <a:t>: Exits the loop when a condition is met.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734469"/>
            <a:ext cx="10156514" cy="24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Skips the current iteration and continues with the next iteration.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967037"/>
            <a:ext cx="9686890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are a way to group reusable code into a single block that can be executed whenever it's called. They help in making the code modular, easier to understand, and reusable.</a:t>
            </a:r>
          </a:p>
          <a:p>
            <a:r>
              <a:rPr lang="en-US" b="1" dirty="0" smtClean="0"/>
              <a:t>Defining and Calling Functions</a:t>
            </a:r>
          </a:p>
          <a:p>
            <a:r>
              <a:rPr lang="en-US" b="1" dirty="0" smtClean="0"/>
              <a:t>Defining a Function</a:t>
            </a:r>
            <a:r>
              <a:rPr lang="en-US" dirty="0" smtClean="0"/>
              <a:t>: Use the </a:t>
            </a:r>
            <a:r>
              <a:rPr lang="en-US" dirty="0" smtClean="0">
                <a:solidFill>
                  <a:srgbClr val="00B050"/>
                </a:solidFill>
              </a:rPr>
              <a:t>def </a:t>
            </a:r>
            <a:r>
              <a:rPr lang="en-US" dirty="0" smtClean="0"/>
              <a:t>keyword, followed by the function name and parentheses 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Calling a Function</a:t>
            </a:r>
            <a:r>
              <a:rPr lang="en-US" dirty="0" smtClean="0"/>
              <a:t>: Use the function name followed by parentheses.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00B050"/>
                </a:solidFill>
              </a:rPr>
              <a:t>reet()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237036"/>
            <a:ext cx="9725025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b="1" dirty="0" smtClean="0"/>
              <a:t>Parameters and Arguments</a:t>
            </a:r>
          </a:p>
          <a:p>
            <a:r>
              <a:rPr lang="en-US" b="1" dirty="0" smtClean="0"/>
              <a:t>Parameters</a:t>
            </a:r>
            <a:r>
              <a:rPr lang="en-US" dirty="0" smtClean="0"/>
              <a:t>: Variables that are defined in the function definition.</a:t>
            </a:r>
          </a:p>
          <a:p>
            <a:r>
              <a:rPr lang="en-US" b="1" dirty="0" smtClean="0"/>
              <a:t>Arguments</a:t>
            </a:r>
            <a:r>
              <a:rPr lang="en-US" dirty="0" smtClean="0"/>
              <a:t>: Values that are passed to the function when it is called.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02730"/>
            <a:ext cx="10400832" cy="21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r>
              <a:rPr lang="en-US" dirty="0" smtClean="0"/>
              <a:t> statement is used to send a result back to the caller.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81382"/>
            <a:ext cx="8858250" cy="32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8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5975"/>
          </a:xfrm>
        </p:spPr>
        <p:txBody>
          <a:bodyPr/>
          <a:lstStyle/>
          <a:p>
            <a:r>
              <a:rPr lang="en-US" dirty="0"/>
              <a:t>4.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353050"/>
          </a:xfrm>
        </p:spPr>
        <p:txBody>
          <a:bodyPr/>
          <a:lstStyle/>
          <a:p>
            <a:r>
              <a:rPr lang="en-US" dirty="0"/>
              <a:t>Understanding and effectively using data structures is crucial for writing efficient and readable code. Here are the key data structures in Python: Lists, Dictionaries, Tuples, and 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4400" b="1" dirty="0"/>
              <a:t>Lists</a:t>
            </a:r>
            <a:endParaRPr lang="en-US" sz="4400" b="1" dirty="0" smtClean="0"/>
          </a:p>
          <a:p>
            <a:r>
              <a:rPr lang="en-US" dirty="0"/>
              <a:t>Ordered, mutable collections of items. You can store different data types in a 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6948488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465"/>
            <a:ext cx="10515600" cy="713662"/>
          </a:xfrm>
        </p:spPr>
        <p:txBody>
          <a:bodyPr/>
          <a:lstStyle/>
          <a:p>
            <a:r>
              <a:rPr lang="en-US" b="1" dirty="0" smtClean="0"/>
              <a:t>1.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721"/>
            <a:ext cx="10515600" cy="4913242"/>
          </a:xfrm>
        </p:spPr>
        <p:txBody>
          <a:bodyPr/>
          <a:lstStyle/>
          <a:p>
            <a:r>
              <a:rPr lang="en-US" b="1" dirty="0" smtClean="0"/>
              <a:t>Understanding Python Syntax</a:t>
            </a:r>
          </a:p>
          <a:p>
            <a:r>
              <a:rPr lang="en-US" dirty="0" smtClean="0"/>
              <a:t>Python syntax is designed to be readable and straightforward. Here are the key elements:</a:t>
            </a:r>
          </a:p>
          <a:p>
            <a:r>
              <a:rPr lang="en-US" b="1" dirty="0" smtClean="0"/>
              <a:t>Indentation</a:t>
            </a:r>
            <a:r>
              <a:rPr lang="en-US" dirty="0" smtClean="0"/>
              <a:t>: Python uses indentation to define blocks of code. Proper indentation is crucial as it defines the structure and flow of your program.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61" y="4276297"/>
            <a:ext cx="9530245" cy="11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078706"/>
            <a:ext cx="10515600" cy="49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List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10325100" cy="52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r>
              <a:rPr lang="en-US" b="1" dirty="0" smtClean="0"/>
              <a:t>Dictionaries</a:t>
            </a:r>
            <a:r>
              <a:rPr lang="en-US" dirty="0"/>
              <a:t>: Collections of key-value pairs. Keys must be unique and immutable.</a:t>
            </a:r>
          </a:p>
          <a:p>
            <a:r>
              <a:rPr lang="en-US" b="1" dirty="0"/>
              <a:t>Creating and Accessing Dictionaries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1837"/>
            <a:ext cx="7086600" cy="33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75488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Tuples</a:t>
            </a:r>
            <a:r>
              <a:rPr lang="en-US" dirty="0"/>
              <a:t>: Ordered, immutable collections of items. They are similar to lists but cannot be changed after creation.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9486900" cy="34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8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819150"/>
            <a:ext cx="10166078" cy="45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Sets</a:t>
            </a:r>
            <a:r>
              <a:rPr lang="en-US" dirty="0"/>
              <a:t>: Unordered collections of unique items. They are useful for storing items without duplicates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and Accessing Sets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3308318"/>
            <a:ext cx="9210675" cy="28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127" y="2039144"/>
            <a:ext cx="9955745" cy="3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31" y="2879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LET’S </a:t>
            </a:r>
            <a:r>
              <a:rPr lang="en-US" sz="6000" dirty="0" smtClean="0"/>
              <a:t>CONTINUE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607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b="1" dirty="0"/>
              <a:t>5. File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handling in Python allows you to read from and write to files. This is essential for many applications, such as data processing and logging.</a:t>
            </a:r>
          </a:p>
          <a:p>
            <a:r>
              <a:rPr lang="en-US" sz="4000" b="1" dirty="0"/>
              <a:t>Reading Files</a:t>
            </a:r>
          </a:p>
          <a:p>
            <a:r>
              <a:rPr lang="en-US" dirty="0"/>
              <a:t>Opening and Reading </a:t>
            </a:r>
            <a:r>
              <a:rPr lang="en-US" dirty="0" smtClean="0"/>
              <a:t>Files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00B050"/>
                </a:solidFill>
              </a:rPr>
              <a:t>open() </a:t>
            </a:r>
            <a:r>
              <a:rPr lang="en-US" dirty="0"/>
              <a:t>function to open a file. By default, it opens the file in read mode </a:t>
            </a:r>
            <a:r>
              <a:rPr lang="en-US" dirty="0" smtClean="0">
                <a:solidFill>
                  <a:srgbClr val="00B050"/>
                </a:solidFill>
              </a:rPr>
              <a:t>‘r’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1975"/>
            <a:ext cx="9448800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en-US" b="1" dirty="0" smtClean="0"/>
              <a:t>Print Statement</a:t>
            </a:r>
            <a:r>
              <a:rPr lang="en-US" dirty="0" smtClean="0"/>
              <a:t>: Use the </a:t>
            </a:r>
            <a:r>
              <a:rPr lang="en-US" dirty="0" smtClean="0">
                <a:solidFill>
                  <a:srgbClr val="00B050"/>
                </a:solidFill>
              </a:rPr>
              <a:t>print() </a:t>
            </a:r>
            <a:r>
              <a:rPr lang="en-US" dirty="0" smtClean="0"/>
              <a:t>function to output text to the console.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Comments</a:t>
            </a:r>
            <a:r>
              <a:rPr lang="en-US" dirty="0" smtClean="0"/>
              <a:t>: Use the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 smtClean="0"/>
              <a:t> symbol for single-line comments.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524"/>
            <a:ext cx="10231540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681537"/>
            <a:ext cx="10231540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19150"/>
          </a:xfrm>
        </p:spPr>
        <p:txBody>
          <a:bodyPr/>
          <a:lstStyle/>
          <a:p>
            <a:r>
              <a:rPr lang="en-US" dirty="0"/>
              <a:t>Reading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B050"/>
                </a:solidFill>
              </a:rPr>
              <a:t>readline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method to read one line at a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6462"/>
            <a:ext cx="10556732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739775"/>
          </a:xfrm>
        </p:spPr>
        <p:txBody>
          <a:bodyPr/>
          <a:lstStyle/>
          <a:p>
            <a:r>
              <a:rPr lang="en-US" b="1" dirty="0"/>
              <a:t>Reading All Lines into a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US" dirty="0" smtClean="0"/>
              <a:t>Use the readlines</a:t>
            </a:r>
            <a:r>
              <a:rPr lang="en-US" dirty="0"/>
              <a:t>() method </a:t>
            </a:r>
            <a:r>
              <a:rPr lang="en-US" dirty="0" smtClean="0"/>
              <a:t>to </a:t>
            </a:r>
            <a:r>
              <a:rPr lang="en-US" dirty="0"/>
              <a:t>read all lines into a 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637"/>
            <a:ext cx="10179145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a </a:t>
            </a:r>
            <a:r>
              <a:rPr lang="en-US" dirty="0" smtClean="0"/>
              <a:t>File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00B050"/>
                </a:solidFill>
              </a:rPr>
              <a:t>open() </a:t>
            </a:r>
            <a:r>
              <a:rPr lang="en-US" dirty="0"/>
              <a:t>function with the mode </a:t>
            </a:r>
            <a:r>
              <a:rPr lang="en-US" dirty="0">
                <a:solidFill>
                  <a:srgbClr val="00B050"/>
                </a:solidFill>
              </a:rPr>
              <a:t>(write) </a:t>
            </a:r>
            <a:r>
              <a:rPr lang="en-US" dirty="0"/>
              <a:t>to open a file for writing. This will overwrite the existing content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1079"/>
            <a:ext cx="9696450" cy="29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mode </a:t>
            </a:r>
            <a:r>
              <a:rPr lang="en-US" dirty="0">
                <a:solidFill>
                  <a:srgbClr val="00B050"/>
                </a:solidFill>
              </a:rPr>
              <a:t>‘a’</a:t>
            </a:r>
            <a:r>
              <a:rPr lang="en-US" dirty="0"/>
              <a:t> (append) to add content to the end of a file without overwriting the existing content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062"/>
            <a:ext cx="9715500" cy="22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‘with’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rgbClr val="00B050"/>
                </a:solidFill>
              </a:rPr>
              <a:t>‘with’</a:t>
            </a:r>
            <a:r>
              <a:rPr lang="en-US" dirty="0" smtClean="0"/>
              <a:t> </a:t>
            </a:r>
            <a:r>
              <a:rPr lang="en-US" dirty="0"/>
              <a:t>statement is used to handle file operations. It ensures the file is properly closed after its suite finishes, even if an exception is raised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943"/>
            <a:ext cx="10363200" cy="33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in Python allows you to manage errors gracefully and ensure that your programs can handle unexpected situations without crashing.</a:t>
            </a:r>
          </a:p>
          <a:p>
            <a:r>
              <a:rPr lang="en-US" b="1" dirty="0"/>
              <a:t>Understanding Exceptions</a:t>
            </a:r>
          </a:p>
          <a:p>
            <a:r>
              <a:rPr lang="en-US" b="1" dirty="0"/>
              <a:t>Exceptions</a:t>
            </a:r>
            <a:r>
              <a:rPr lang="en-US" dirty="0"/>
              <a:t> are errors detected during execution. When an error occurs, Python stops the program and generates an error message. This process is called raising an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b="1" dirty="0"/>
              <a:t>Basic Error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b="1" dirty="0" smtClean="0"/>
              <a:t>Try </a:t>
            </a:r>
            <a:r>
              <a:rPr lang="en-US" b="1" dirty="0"/>
              <a:t>and Except Blocks</a:t>
            </a:r>
          </a:p>
          <a:p>
            <a:r>
              <a:rPr lang="en-US" b="1" dirty="0"/>
              <a:t>try</a:t>
            </a:r>
            <a:r>
              <a:rPr lang="en-US" dirty="0"/>
              <a:t>: The block of code to be tested for errors.</a:t>
            </a:r>
          </a:p>
          <a:p>
            <a:r>
              <a:rPr lang="en-US" b="1" dirty="0"/>
              <a:t>except</a:t>
            </a:r>
            <a:r>
              <a:rPr lang="en-US" dirty="0"/>
              <a:t>: The block of code to be executed if an error occurs.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9576"/>
            <a:ext cx="9105900" cy="29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Multiple </a:t>
            </a:r>
            <a:r>
              <a:rPr lang="en-US" b="1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handle multiple exceptions by specifying them in separate except blocks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3993"/>
            <a:ext cx="10171723" cy="31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Catching All </a:t>
            </a:r>
            <a:r>
              <a:rPr lang="en-US" b="1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generic exception to catch all types of exceptions.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2287"/>
            <a:ext cx="9505950" cy="24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b="1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block of code that will be executed no matter what, even if an exception is raised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613"/>
            <a:ext cx="9982200" cy="33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892175"/>
          </a:xfrm>
        </p:spPr>
        <p:txBody>
          <a:bodyPr/>
          <a:lstStyle/>
          <a:p>
            <a:r>
              <a:rPr lang="en-US" b="1" dirty="0" smtClean="0"/>
              <a:t>2.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/>
          <a:lstStyle/>
          <a:p>
            <a:r>
              <a:rPr lang="en-US" b="1" dirty="0" smtClean="0"/>
              <a:t>Variables</a:t>
            </a:r>
          </a:p>
          <a:p>
            <a:r>
              <a:rPr lang="en-US" dirty="0" smtClean="0"/>
              <a:t>Variables are used to store data. In Python, you don't need to declare the type of a variable; you just assign a value to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2331"/>
            <a:ext cx="10521905" cy="17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6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txBody>
          <a:bodyPr/>
          <a:lstStyle/>
          <a:p>
            <a:r>
              <a:rPr lang="en-US" dirty="0"/>
              <a:t>You can raise exceptions using the ‘</a:t>
            </a:r>
            <a:r>
              <a:rPr lang="en-US" dirty="0" smtClean="0">
                <a:solidFill>
                  <a:srgbClr val="00B050"/>
                </a:solidFill>
              </a:rPr>
              <a:t>raise’ </a:t>
            </a:r>
            <a:r>
              <a:rPr lang="en-US" dirty="0" smtClean="0"/>
              <a:t>keyword.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98283"/>
            <a:ext cx="9406666" cy="4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Modules and </a:t>
            </a:r>
            <a:r>
              <a:rPr lang="en-US" b="1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/>
              <a:t>and packages in Python help you organize and reuse your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essential for building large-scale applications and collaborating on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module is a file containing Python definitions and statements. The file name is the module name with the suffix </a:t>
            </a:r>
            <a:r>
              <a:rPr lang="en-US" dirty="0" smtClean="0">
                <a:solidFill>
                  <a:srgbClr val="00B050"/>
                </a:solidFill>
              </a:rPr>
              <a:t>.py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/>
              <a:t>Importing Modules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 statement to bring in a module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10421807" cy="15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/>
          <a:lstStyle/>
          <a:p>
            <a:r>
              <a:rPr lang="en-US" dirty="0"/>
              <a:t>Import specific functions or variables from a 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/>
              <a:t>a module with an alias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1056"/>
            <a:ext cx="10344150" cy="21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1512"/>
            <a:ext cx="10344150" cy="18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  </a:t>
            </a:r>
            <a:r>
              <a:rPr lang="en-US" dirty="0">
                <a:solidFill>
                  <a:srgbClr val="00B050"/>
                </a:solidFill>
              </a:rPr>
              <a:t>mymodule.py</a:t>
            </a:r>
            <a:r>
              <a:rPr lang="en-US" dirty="0"/>
              <a:t> with some </a:t>
            </a:r>
            <a:r>
              <a:rPr lang="en-US" dirty="0" smtClean="0"/>
              <a:t>functions </a:t>
            </a:r>
            <a:r>
              <a:rPr lang="en-US" dirty="0"/>
              <a:t>or variables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262"/>
            <a:ext cx="10153650" cy="36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18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package is a way of structuring Python’s module namespace by using "dotted module names</a:t>
            </a:r>
            <a:r>
              <a:rPr lang="en-US" dirty="0" smtClean="0"/>
              <a:t>".</a:t>
            </a:r>
          </a:p>
          <a:p>
            <a:r>
              <a:rPr lang="en-US" dirty="0" smtClean="0"/>
              <a:t> </a:t>
            </a:r>
            <a:r>
              <a:rPr lang="en-US" dirty="0"/>
              <a:t>A package is a directory that contains a special file </a:t>
            </a:r>
            <a:r>
              <a:rPr lang="en-US" dirty="0" smtClean="0"/>
              <a:t>called ‘</a:t>
            </a:r>
            <a:r>
              <a:rPr lang="en-US" dirty="0" smtClean="0">
                <a:solidFill>
                  <a:srgbClr val="00B050"/>
                </a:solidFill>
              </a:rPr>
              <a:t>__init</a:t>
            </a:r>
            <a:r>
              <a:rPr lang="en-US" dirty="0">
                <a:solidFill>
                  <a:srgbClr val="00B050"/>
                </a:solidFill>
              </a:rPr>
              <a:t>__.py</a:t>
            </a:r>
            <a:r>
              <a:rPr lang="en-US" dirty="0"/>
              <a:t>’ and can contain multiple modules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Creating a Package</a:t>
            </a:r>
          </a:p>
          <a:p>
            <a:r>
              <a:rPr lang="en-US" dirty="0"/>
              <a:t>Create a directory for your package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an ‘</a:t>
            </a:r>
            <a:r>
              <a:rPr lang="en-US" dirty="0" smtClean="0">
                <a:solidFill>
                  <a:srgbClr val="00B050"/>
                </a:solidFill>
              </a:rPr>
              <a:t>__init</a:t>
            </a:r>
            <a:r>
              <a:rPr lang="en-US" dirty="0">
                <a:solidFill>
                  <a:srgbClr val="00B050"/>
                </a:solidFill>
              </a:rPr>
              <a:t>__.py</a:t>
            </a:r>
            <a:r>
              <a:rPr lang="en-US" dirty="0"/>
              <a:t>’ file to the directory (this can be an empty file</a:t>
            </a:r>
            <a:r>
              <a:rPr lang="en-US" dirty="0" smtClean="0"/>
              <a:t>).</a:t>
            </a:r>
          </a:p>
          <a:p>
            <a:r>
              <a:rPr lang="en-US" dirty="0"/>
              <a:t>Add modules to the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8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structure: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994"/>
            <a:ext cx="10057736" cy="29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3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814388"/>
          </a:xfrm>
        </p:spPr>
        <p:txBody>
          <a:bodyPr/>
          <a:lstStyle/>
          <a:p>
            <a:r>
              <a:rPr lang="en-US" dirty="0"/>
              <a:t>Using a Package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938"/>
            <a:ext cx="9163050" cy="50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2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Basic 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use the concept of a </a:t>
            </a:r>
            <a:r>
              <a:rPr lang="en-US" b="1" dirty="0" smtClean="0"/>
              <a:t>Student</a:t>
            </a:r>
            <a:r>
              <a:rPr lang="en-US" dirty="0" smtClean="0"/>
              <a:t> </a:t>
            </a:r>
            <a:r>
              <a:rPr lang="en-US" dirty="0"/>
              <a:t>to explain the basics of Object-Oriented Programming</a:t>
            </a:r>
            <a:r>
              <a:rPr lang="en-US" dirty="0" smtClean="0"/>
              <a:t>.</a:t>
            </a:r>
          </a:p>
          <a:p>
            <a:r>
              <a:rPr lang="en-US" sz="4800" b="1" dirty="0"/>
              <a:t>Classes and Objects</a:t>
            </a:r>
          </a:p>
          <a:p>
            <a:r>
              <a:rPr lang="en-US" b="1" dirty="0"/>
              <a:t>Class</a:t>
            </a:r>
            <a:r>
              <a:rPr lang="en-US" dirty="0"/>
              <a:t>: A blueprint for creating objects (a particular data structure).</a:t>
            </a:r>
          </a:p>
          <a:p>
            <a:r>
              <a:rPr lang="en-US" b="1" dirty="0"/>
              <a:t>Object</a:t>
            </a:r>
            <a:r>
              <a:rPr lang="en-US" dirty="0"/>
              <a:t>: An instance of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8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8219"/>
            <a:ext cx="8782050" cy="58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: Text enclosed in quotes (single or double).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Integers</a:t>
            </a:r>
            <a:r>
              <a:rPr lang="en-US" dirty="0" smtClean="0"/>
              <a:t>: Whole numbers.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9629"/>
            <a:ext cx="9753600" cy="1670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3450"/>
            <a:ext cx="9753601" cy="11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48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3944"/>
            <a:ext cx="10515600" cy="50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3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r>
              <a:rPr lang="en-US" dirty="0" smtClean="0"/>
              <a:t>Inheritance </a:t>
            </a:r>
            <a:r>
              <a:rPr lang="en-US" dirty="0"/>
              <a:t>allows a class to inherit attributes and methods from another class.</a:t>
            </a:r>
          </a:p>
          <a:p>
            <a:r>
              <a:rPr lang="en-US" dirty="0"/>
              <a:t>Defining a </a:t>
            </a:r>
            <a:r>
              <a:rPr lang="en-US" dirty="0" smtClean="0"/>
              <a:t>Subclass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838201" y="2914650"/>
            <a:ext cx="10515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6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 smtClean="0"/>
              <a:t>Encapsulation </a:t>
            </a:r>
            <a:r>
              <a:rPr lang="en-US" dirty="0"/>
              <a:t>restricts direct access to some of an object’s components, which can prevent the accidental modification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7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936" y="214643"/>
            <a:ext cx="7478314" cy="66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71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5619750"/>
          </a:xfrm>
        </p:spPr>
        <p:txBody>
          <a:bodyPr/>
          <a:lstStyle/>
          <a:p>
            <a:r>
              <a:rPr lang="en-US" dirty="0" smtClean="0"/>
              <a:t>Polymorphism </a:t>
            </a:r>
            <a:r>
              <a:rPr lang="en-US" dirty="0"/>
              <a:t>allows methods to do different things based on the object it is acting upon, even though they share the same name.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81212"/>
            <a:ext cx="6362700" cy="47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37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are fundamental aspects of programming that allow a program to interact with users and other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/>
              <a:t>Reading Input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Input() </a:t>
            </a:r>
            <a:r>
              <a:rPr lang="en-US" b="1" dirty="0"/>
              <a:t>function</a:t>
            </a:r>
            <a:r>
              <a:rPr lang="en-US" dirty="0"/>
              <a:t>: This </a:t>
            </a:r>
            <a:r>
              <a:rPr lang="en-US" dirty="0" smtClean="0"/>
              <a:t>function </a:t>
            </a:r>
            <a:r>
              <a:rPr lang="en-US" dirty="0"/>
              <a:t>is used to take input from the user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2499"/>
            <a:ext cx="992505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9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</a:t>
            </a:r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format strings in various ways to include variables and expressions within your text.</a:t>
            </a:r>
          </a:p>
          <a:p>
            <a:r>
              <a:rPr lang="en-US" sz="4000" dirty="0"/>
              <a:t>Using f-strings (Formatted String Literals</a:t>
            </a:r>
            <a:r>
              <a:rPr lang="en-US" sz="4000" dirty="0" smtClean="0"/>
              <a:t>)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7624"/>
            <a:ext cx="10273812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93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/>
          <a:lstStyle/>
          <a:p>
            <a:r>
              <a:rPr lang="en-US" dirty="0"/>
              <a:t>Using the ‘</a:t>
            </a:r>
            <a:r>
              <a:rPr lang="en-US" dirty="0" smtClean="0">
                <a:solidFill>
                  <a:srgbClr val="00B050"/>
                </a:solidFill>
              </a:rPr>
              <a:t>format()</a:t>
            </a:r>
            <a:r>
              <a:rPr lang="en-US" dirty="0" smtClean="0"/>
              <a:t>’ method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6050"/>
            <a:ext cx="100366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7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</a:t>
            </a:r>
            <a:r>
              <a:rPr lang="en-US" dirty="0"/>
              <a:t>(Read): Opens a file for reading (default). The file must exist.</a:t>
            </a:r>
          </a:p>
          <a:p>
            <a:r>
              <a:rPr lang="en-US" dirty="0"/>
              <a:t>w (Write): Opens a file for writing. Creates a new file if it does not exist or truncates the file if it exists.</a:t>
            </a:r>
          </a:p>
          <a:p>
            <a:r>
              <a:rPr lang="en-US" dirty="0"/>
              <a:t>a (Append): Opens a file for appending. Creates a new file if it does not exist.</a:t>
            </a:r>
          </a:p>
          <a:p>
            <a:r>
              <a:rPr lang="en-US" dirty="0"/>
              <a:t>b (Binary): Binary mode. Used in conjunction with other modes (e.g.,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wb</a:t>
            </a:r>
            <a:r>
              <a:rPr lang="en-US" dirty="0"/>
              <a:t>) to read or write binary files.</a:t>
            </a:r>
          </a:p>
          <a:p>
            <a:r>
              <a:rPr lang="en-US" dirty="0"/>
              <a:t>t (Text): Text mode (default). Used in conjunction with other modes (e.g.,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wt</a:t>
            </a:r>
            <a:r>
              <a:rPr lang="en-US" dirty="0"/>
              <a:t>) to read or write text files.</a:t>
            </a:r>
          </a:p>
          <a:p>
            <a:r>
              <a:rPr lang="en-US" dirty="0"/>
              <a:t>x (Exclusive Creation): Creates a new file and opens it for writing. If the file already exists, the operation fails.</a:t>
            </a:r>
          </a:p>
          <a:p>
            <a:r>
              <a:rPr lang="en-US" dirty="0"/>
              <a:t>+ (Read and Write): Opens a file for updating (reading and writing). Must be used in conjunction with other modes (e.g., r+, w+, a+).</a:t>
            </a:r>
          </a:p>
        </p:txBody>
      </p:sp>
    </p:spTree>
    <p:extLst>
      <p:ext uri="{BB962C8B-B14F-4D97-AF65-F5344CB8AC3E}">
        <p14:creationId xmlns:p14="http://schemas.microsoft.com/office/powerpoint/2010/main" val="3168113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open(file</a:t>
            </a:r>
            <a:r>
              <a:rPr lang="en-US" dirty="0"/>
              <a:t>, mode): Opens a file and returns a corresponding file object.</a:t>
            </a:r>
          </a:p>
          <a:p>
            <a:r>
              <a:rPr lang="en-US" dirty="0"/>
              <a:t>close(): Closes the file. It is important to close a file when it is no longer needed.</a:t>
            </a:r>
          </a:p>
          <a:p>
            <a:r>
              <a:rPr lang="en-US" dirty="0"/>
              <a:t>read(size=-1): Reads at most size bytes from the file (reads the entire file if size is not specified or is negative).</a:t>
            </a:r>
          </a:p>
          <a:p>
            <a:r>
              <a:rPr lang="en-US" dirty="0"/>
              <a:t>readline(size=-1): Reads one entire line from the file. A trailing newline character is kept in the string (but may be absent when a line is incomplete). The size argument is optional.</a:t>
            </a:r>
          </a:p>
          <a:p>
            <a:r>
              <a:rPr lang="en-US" dirty="0"/>
              <a:t>readlines(hint=-1): Reads all the lines of a file in a list. The hint argument is optional and can specify the number of bytes to read, which might be less than the total length of the file.</a:t>
            </a:r>
          </a:p>
          <a:p>
            <a:r>
              <a:rPr lang="en-US" dirty="0"/>
              <a:t>write(string): Writes the string to the file.</a:t>
            </a:r>
          </a:p>
          <a:p>
            <a:r>
              <a:rPr lang="en-US" dirty="0"/>
              <a:t>writelines(lines): Writes a list of lines to the file. There is no newline character added unless explicitly provided.</a:t>
            </a:r>
          </a:p>
          <a:p>
            <a:r>
              <a:rPr lang="en-US" dirty="0"/>
              <a:t>flush(): Flushes the internal buffer, writing the data to the file.</a:t>
            </a:r>
          </a:p>
        </p:txBody>
      </p:sp>
    </p:spTree>
    <p:extLst>
      <p:ext uri="{BB962C8B-B14F-4D97-AF65-F5344CB8AC3E}">
        <p14:creationId xmlns:p14="http://schemas.microsoft.com/office/powerpoint/2010/main" val="11003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en-US" b="1" dirty="0" smtClean="0"/>
              <a:t>Floats</a:t>
            </a:r>
            <a:r>
              <a:rPr lang="en-US" dirty="0" smtClean="0"/>
              <a:t>: Decimal numbers.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Booleans</a:t>
            </a:r>
            <a:r>
              <a:rPr lang="en-US" dirty="0" smtClean="0"/>
              <a:t>: True or False values.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2987"/>
            <a:ext cx="9105900" cy="1160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6557"/>
            <a:ext cx="9105900" cy="17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166" y="2645988"/>
            <a:ext cx="9477054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THANK YOU FOR LISTENING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447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597694"/>
            <a:ext cx="9653588" cy="59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1225"/>
          </a:xfrm>
        </p:spPr>
        <p:txBody>
          <a:bodyPr/>
          <a:lstStyle/>
          <a:p>
            <a:r>
              <a:rPr lang="en-US" b="1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US" dirty="0" smtClean="0"/>
              <a:t>Create variables of different data types and print their 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45068"/>
            <a:ext cx="7810500" cy="41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Control Flow (Conditionals and 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Control flow allows you to control the order in which statements are executed. This includes making decisions with conditionals and repeating actions with loops.</a:t>
            </a:r>
          </a:p>
          <a:p>
            <a:r>
              <a:rPr lang="en-US" b="1" dirty="0" smtClean="0"/>
              <a:t>Conditionals</a:t>
            </a:r>
          </a:p>
          <a:p>
            <a:r>
              <a:rPr lang="en-US" b="1" dirty="0" smtClean="0"/>
              <a:t>If, Elif, Else</a:t>
            </a:r>
          </a:p>
          <a:p>
            <a:r>
              <a:rPr lang="en-US" b="1" dirty="0" smtClean="0"/>
              <a:t>If statement</a:t>
            </a:r>
            <a:r>
              <a:rPr lang="en-US" dirty="0" smtClean="0"/>
              <a:t>: Runs a block of code if a condition is true.</a:t>
            </a:r>
          </a:p>
          <a:p>
            <a:r>
              <a:rPr lang="en-US" b="1" dirty="0" smtClean="0"/>
              <a:t>Elif statement</a:t>
            </a:r>
            <a:r>
              <a:rPr lang="en-US" dirty="0" smtClean="0"/>
              <a:t>: Stands for "else if" and allows you to check multiple conditions.</a:t>
            </a:r>
          </a:p>
          <a:p>
            <a:r>
              <a:rPr lang="en-US" b="1" dirty="0" smtClean="0"/>
              <a:t>Else statement</a:t>
            </a:r>
            <a:r>
              <a:rPr lang="en-US" dirty="0" smtClean="0"/>
              <a:t>: Runs a block of code if all the preceding conditions are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1720</Words>
  <Application>Microsoft Office PowerPoint</Application>
  <PresentationFormat>Widescreen</PresentationFormat>
  <Paragraphs>192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PYTHON</vt:lpstr>
      <vt:lpstr>1. Basic Syntax</vt:lpstr>
      <vt:lpstr>PowerPoint Presentation</vt:lpstr>
      <vt:lpstr>2. Variables and Data Types</vt:lpstr>
      <vt:lpstr>Data Types</vt:lpstr>
      <vt:lpstr>PowerPoint Presentation</vt:lpstr>
      <vt:lpstr>PowerPoint Presentation</vt:lpstr>
      <vt:lpstr>Data Types</vt:lpstr>
      <vt:lpstr>2. Control Flow (Conditionals and Loops)</vt:lpstr>
      <vt:lpstr>PowerPoint Presentation</vt:lpstr>
      <vt:lpstr>Loops</vt:lpstr>
      <vt:lpstr>While Loops</vt:lpstr>
      <vt:lpstr>Nested Loops</vt:lpstr>
      <vt:lpstr>Break and Continue</vt:lpstr>
      <vt:lpstr>Continue</vt:lpstr>
      <vt:lpstr>3. Functions</vt:lpstr>
      <vt:lpstr>PowerPoint Presentation</vt:lpstr>
      <vt:lpstr>Return Statement</vt:lpstr>
      <vt:lpstr>4. Data Structures</vt:lpstr>
      <vt:lpstr>Modifying Lists</vt:lpstr>
      <vt:lpstr>List Methods</vt:lpstr>
      <vt:lpstr>Dictionaries</vt:lpstr>
      <vt:lpstr>Modifying Dictionaries</vt:lpstr>
      <vt:lpstr>Tuples</vt:lpstr>
      <vt:lpstr>PowerPoint Presentation</vt:lpstr>
      <vt:lpstr>Sets</vt:lpstr>
      <vt:lpstr>Modifying Sets</vt:lpstr>
      <vt:lpstr>LET’S CONTINUE</vt:lpstr>
      <vt:lpstr>5. File Handling</vt:lpstr>
      <vt:lpstr>Reading Line by Line</vt:lpstr>
      <vt:lpstr>Reading All Lines into a List</vt:lpstr>
      <vt:lpstr>Writing Files</vt:lpstr>
      <vt:lpstr>Appending to a File</vt:lpstr>
      <vt:lpstr>Using ‘with’ Statement</vt:lpstr>
      <vt:lpstr>6. Error Handling</vt:lpstr>
      <vt:lpstr>Basic Error Handling</vt:lpstr>
      <vt:lpstr>Handling Multiple Exceptions</vt:lpstr>
      <vt:lpstr>Catching All Exceptions</vt:lpstr>
      <vt:lpstr>Finally Block</vt:lpstr>
      <vt:lpstr>Raising Exceptions</vt:lpstr>
      <vt:lpstr>7. Modules and Packages</vt:lpstr>
      <vt:lpstr>Modules</vt:lpstr>
      <vt:lpstr>PowerPoint Presentation</vt:lpstr>
      <vt:lpstr>Creating Your Own Module</vt:lpstr>
      <vt:lpstr>Packages</vt:lpstr>
      <vt:lpstr>Example structure:</vt:lpstr>
      <vt:lpstr>Using a Package</vt:lpstr>
      <vt:lpstr>8. Basic Object-Oriented Programming (OOP)</vt:lpstr>
      <vt:lpstr>Defining a Class</vt:lpstr>
      <vt:lpstr>Creating an Object</vt:lpstr>
      <vt:lpstr>Inheritance</vt:lpstr>
      <vt:lpstr>Encapsulation</vt:lpstr>
      <vt:lpstr>PowerPoint Presentation</vt:lpstr>
      <vt:lpstr>Polymorphism</vt:lpstr>
      <vt:lpstr>Basic Input/Output</vt:lpstr>
      <vt:lpstr>Formatting Output</vt:lpstr>
      <vt:lpstr>PowerPoint Presentation</vt:lpstr>
      <vt:lpstr>File Modes</vt:lpstr>
      <vt:lpstr>Common File Methods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Windows User</dc:creator>
  <cp:lastModifiedBy>Windows User</cp:lastModifiedBy>
  <cp:revision>27</cp:revision>
  <dcterms:created xsi:type="dcterms:W3CDTF">2024-07-15T07:28:56Z</dcterms:created>
  <dcterms:modified xsi:type="dcterms:W3CDTF">2024-07-15T17:03:31Z</dcterms:modified>
</cp:coreProperties>
</file>