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7" r:id="rId13"/>
    <p:sldId id="298" r:id="rId14"/>
    <p:sldId id="299" r:id="rId15"/>
    <p:sldId id="300" r:id="rId16"/>
    <p:sldId id="301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0000CC"/>
    <a:srgbClr val="0066FF"/>
    <a:srgbClr val="26D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5-beginner-friendly-steps-to-learn-machine-learning-and-data-science-with-python-bf69e211ade5" TargetMode="External"/><Relationship Id="rId2" Type="http://schemas.openxmlformats.org/officeDocument/2006/relationships/hyperlink" Target="https://www.youtube.com/playlist?list=PLO4GrDnQanVe6F6MRJg_KO7JEoH-ukFzY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owardsdatascience.com/machine-learning-for-beginners-an-introduction-to-neural-networks-d49f22d238f9" TargetMode="External"/><Relationship Id="rId4" Type="http://schemas.openxmlformats.org/officeDocument/2006/relationships/hyperlink" Target="https://medium.com/towards-artificial-intelligence/what-is-machine-learning-ml-b58162f97ec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513" y="373010"/>
            <a:ext cx="10130318" cy="76742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INTRODUCTION TO AI/MACHINE LEARNING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8513" y="1387011"/>
            <a:ext cx="10130318" cy="4921322"/>
          </a:xfrm>
        </p:spPr>
        <p:txBody>
          <a:bodyPr>
            <a:normAutofit lnSpcReduction="10000"/>
          </a:bodyPr>
          <a:lstStyle/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 smtClean="0"/>
              <a:t>Artificial Intelligence also known as (AI) – Is a subfield of computer science.</a:t>
            </a:r>
          </a:p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 smtClean="0"/>
              <a:t>It is intelligence demonstrated by machines in contrast to the natural intelligence displayed by humans.</a:t>
            </a:r>
          </a:p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 smtClean="0"/>
              <a:t>It is often used to describe machines (or computers) that mimic “cognitive” functions that humans associate with the human mind, such as “learning”.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1742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"/>
            <a:ext cx="10513031" cy="5965433"/>
          </a:xfrm>
        </p:spPr>
        <p:txBody>
          <a:bodyPr>
            <a:normAutofit/>
          </a:bodyPr>
          <a:lstStyle/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 smtClean="0"/>
              <a:t>Deep Learning, also </a:t>
            </a:r>
            <a:r>
              <a:rPr lang="en-US" sz="3600" dirty="0" smtClean="0"/>
              <a:t>known as deep structure learning or hierarchical learning</a:t>
            </a:r>
            <a:endParaRPr lang="en-US" sz="3600" dirty="0"/>
          </a:p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 smtClean="0"/>
              <a:t>Is a subset of Artificial Intelligence and Machine Learning.</a:t>
            </a:r>
          </a:p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 smtClean="0"/>
              <a:t>The specification of deep learning is that the Neural Network has way more layers than the other machine learning subsets, it is way “deeper.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329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"/>
            <a:ext cx="10513031" cy="5965433"/>
          </a:xfrm>
        </p:spPr>
        <p:txBody>
          <a:bodyPr>
            <a:normAutofit/>
          </a:bodyPr>
          <a:lstStyle/>
          <a:p>
            <a:pPr algn="l">
              <a:buClr>
                <a:srgbClr val="7030A0"/>
              </a:buClr>
              <a:buSzPct val="130000"/>
            </a:pPr>
            <a:r>
              <a:rPr lang="en-US" sz="3600" dirty="0" smtClean="0"/>
              <a:t> 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17" y="704851"/>
            <a:ext cx="10530414" cy="528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0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"/>
            <a:ext cx="10513031" cy="5965433"/>
          </a:xfrm>
        </p:spPr>
        <p:txBody>
          <a:bodyPr>
            <a:normAutofit lnSpcReduction="10000"/>
          </a:bodyPr>
          <a:lstStyle/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/>
              <a:t>and this is the reason why “deep neural network requires a large amount of data.</a:t>
            </a:r>
          </a:p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 smtClean="0"/>
              <a:t>Resulting in extremely powerful learning models capable of processing data in new ways, But this takes a lot of time and power to train for a machine.</a:t>
            </a:r>
          </a:p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/>
              <a:t>I</a:t>
            </a:r>
            <a:r>
              <a:rPr lang="en-US" sz="3600" dirty="0" smtClean="0"/>
              <a:t>t is basically connecting a lot of “neurons”  together, just like the brain, assigning weights to each features.</a:t>
            </a:r>
          </a:p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 smtClean="0"/>
              <a:t>It can then decide the correct output from any input it receives, connecting the dots together like a detective who links all the clues to find the guilty person.</a:t>
            </a:r>
          </a:p>
        </p:txBody>
      </p:sp>
    </p:spTree>
    <p:extLst>
      <p:ext uri="{BB962C8B-B14F-4D97-AF65-F5344CB8AC3E}">
        <p14:creationId xmlns:p14="http://schemas.microsoft.com/office/powerpoint/2010/main" val="419989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"/>
            <a:ext cx="10513031" cy="5965433"/>
          </a:xfrm>
        </p:spPr>
        <p:txBody>
          <a:bodyPr>
            <a:normAutofit/>
          </a:bodyPr>
          <a:lstStyle/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 smtClean="0"/>
              <a:t>Learning this weights can be done using a Supervised, Semi-supervised or Unsupervised method.</a:t>
            </a:r>
          </a:p>
          <a:p>
            <a:pPr algn="l">
              <a:buClr>
                <a:srgbClr val="7030A0"/>
              </a:buClr>
              <a:buSzPct val="130000"/>
            </a:pPr>
            <a:endParaRPr lang="en-US" sz="3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415" y="1616211"/>
            <a:ext cx="6781800" cy="454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"/>
            <a:ext cx="10513031" cy="5965433"/>
          </a:xfrm>
        </p:spPr>
        <p:txBody>
          <a:bodyPr>
            <a:normAutofit/>
          </a:bodyPr>
          <a:lstStyle/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/>
              <a:t>Supervised learning is a type of machine learning where the algorithm learns from labeled training </a:t>
            </a:r>
            <a:r>
              <a:rPr lang="en-US" sz="3600" dirty="0" smtClean="0"/>
              <a:t>data.</a:t>
            </a:r>
          </a:p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 smtClean="0"/>
              <a:t>In </a:t>
            </a:r>
            <a:r>
              <a:rPr lang="en-US" sz="3600" dirty="0"/>
              <a:t>this approach, the model is trained using a dataset that includes both input features and corresponding output labels. </a:t>
            </a:r>
            <a:endParaRPr lang="en-US" sz="3600" dirty="0" smtClean="0"/>
          </a:p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 smtClean="0"/>
              <a:t>The </a:t>
            </a:r>
            <a:r>
              <a:rPr lang="en-US" sz="3600" dirty="0"/>
              <a:t>goal is for the model to learn the mapping from inputs to outputs so that it can predict the labels for new, unseen data accurately.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6387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"/>
            <a:ext cx="10513031" cy="5965433"/>
          </a:xfrm>
        </p:spPr>
        <p:txBody>
          <a:bodyPr>
            <a:normAutofit/>
          </a:bodyPr>
          <a:lstStyle/>
          <a:p>
            <a:pPr algn="l">
              <a:buClr>
                <a:srgbClr val="7030A0"/>
              </a:buClr>
              <a:buSzPct val="130000"/>
            </a:pPr>
            <a:r>
              <a:rPr lang="en-US" sz="3600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0"/>
          <a:stretch/>
        </p:blipFill>
        <p:spPr>
          <a:xfrm>
            <a:off x="754326" y="1011040"/>
            <a:ext cx="10375978" cy="462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2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"/>
            <a:ext cx="10513031" cy="5965433"/>
          </a:xfrm>
        </p:spPr>
        <p:txBody>
          <a:bodyPr>
            <a:normAutofit/>
          </a:bodyPr>
          <a:lstStyle/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 smtClean="0"/>
              <a:t>It infers a function from labeled training data consisting of a set of training examples.</a:t>
            </a:r>
          </a:p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 smtClean="0"/>
              <a:t>In Supervised learning, each example is a pair consisting of an input object (typically a Vector) and desired output value (also called the supervisory signal).</a:t>
            </a:r>
          </a:p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 smtClean="0"/>
              <a:t>This Supervised it’s mostly used for Regression and Classification problems.</a:t>
            </a:r>
          </a:p>
        </p:txBody>
      </p:sp>
    </p:spTree>
    <p:extLst>
      <p:ext uri="{BB962C8B-B14F-4D97-AF65-F5344CB8AC3E}">
        <p14:creationId xmlns:p14="http://schemas.microsoft.com/office/powerpoint/2010/main" val="118251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"/>
            <a:ext cx="10513031" cy="5965433"/>
          </a:xfrm>
        </p:spPr>
        <p:txBody>
          <a:bodyPr>
            <a:normAutofit fontScale="77500" lnSpcReduction="20000"/>
          </a:bodyPr>
          <a:lstStyle/>
          <a:p>
            <a:pPr>
              <a:buClr>
                <a:srgbClr val="7030A0"/>
              </a:buClr>
              <a:buSzPct val="130000"/>
            </a:pPr>
            <a:r>
              <a:rPr lang="en-US" sz="3600" b="1" dirty="0" smtClean="0"/>
              <a:t>SEVERAL MACHINE LEARNING ALGORITHMS CAN BE USED FOR REGRESSION PROBLEMS.</a:t>
            </a:r>
          </a:p>
          <a:p>
            <a:pPr marL="914400" lvl="1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 smtClean="0"/>
              <a:t>Linear Regression</a:t>
            </a:r>
          </a:p>
          <a:p>
            <a:pPr marL="914400" lvl="1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/>
              <a:t>Polynomial </a:t>
            </a:r>
            <a:r>
              <a:rPr lang="en-US" sz="3600" dirty="0" smtClean="0"/>
              <a:t>Regression</a:t>
            </a:r>
          </a:p>
          <a:p>
            <a:pPr marL="914400" lvl="1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/>
              <a:t>Ridge Regression (L2 Regularization</a:t>
            </a:r>
            <a:r>
              <a:rPr lang="en-US" sz="3600" dirty="0" smtClean="0"/>
              <a:t>)</a:t>
            </a:r>
          </a:p>
          <a:p>
            <a:pPr marL="914400" lvl="1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 smtClean="0"/>
              <a:t>Lasso </a:t>
            </a:r>
            <a:r>
              <a:rPr lang="en-US" sz="3600" dirty="0"/>
              <a:t>Regression (</a:t>
            </a:r>
            <a:r>
              <a:rPr lang="en-US" sz="3600" dirty="0" smtClean="0"/>
              <a:t>L1 </a:t>
            </a:r>
            <a:r>
              <a:rPr lang="en-US" sz="3600" dirty="0"/>
              <a:t>Regularization</a:t>
            </a:r>
            <a:r>
              <a:rPr lang="en-US" sz="3600" dirty="0" smtClean="0"/>
              <a:t>)</a:t>
            </a:r>
          </a:p>
          <a:p>
            <a:pPr marL="914400" lvl="1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/>
              <a:t>Elastic </a:t>
            </a:r>
            <a:r>
              <a:rPr lang="en-US" sz="3600" dirty="0" smtClean="0"/>
              <a:t>Net</a:t>
            </a:r>
          </a:p>
          <a:p>
            <a:pPr marL="914400" lvl="1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/>
              <a:t>Decision </a:t>
            </a:r>
            <a:r>
              <a:rPr lang="en-US" sz="3600" dirty="0" smtClean="0"/>
              <a:t>Trees</a:t>
            </a:r>
          </a:p>
          <a:p>
            <a:pPr marL="914400" lvl="1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/>
              <a:t>Random </a:t>
            </a:r>
            <a:r>
              <a:rPr lang="en-US" sz="3600" dirty="0" smtClean="0"/>
              <a:t>Forest</a:t>
            </a:r>
          </a:p>
          <a:p>
            <a:pPr marL="914400" lvl="1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 smtClean="0"/>
              <a:t>Gradient </a:t>
            </a:r>
            <a:r>
              <a:rPr lang="en-US" sz="3600" dirty="0"/>
              <a:t>Boosting Machines (GBMs</a:t>
            </a:r>
            <a:r>
              <a:rPr lang="en-US" sz="3600" dirty="0" smtClean="0"/>
              <a:t>)</a:t>
            </a:r>
          </a:p>
          <a:p>
            <a:pPr marL="914400" lvl="1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/>
              <a:t>Support Vector Regression (SVR</a:t>
            </a:r>
            <a:r>
              <a:rPr lang="en-US" sz="3600" dirty="0" smtClean="0"/>
              <a:t>)</a:t>
            </a:r>
          </a:p>
          <a:p>
            <a:pPr marL="914400" lvl="1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/>
              <a:t>k-Nearest Neighbors (k-NN) </a:t>
            </a:r>
            <a:r>
              <a:rPr lang="en-US" sz="3600" dirty="0" smtClean="0"/>
              <a:t>Regression</a:t>
            </a:r>
          </a:p>
          <a:p>
            <a:pPr marL="914400" lvl="1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/>
              <a:t>Bayesian Regression</a:t>
            </a:r>
            <a:endParaRPr lang="en-US" sz="3600" b="1" dirty="0"/>
          </a:p>
          <a:p>
            <a:pPr marL="914400" lvl="1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74709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"/>
            <a:ext cx="10513031" cy="5965433"/>
          </a:xfrm>
        </p:spPr>
        <p:txBody>
          <a:bodyPr>
            <a:normAutofit fontScale="70000" lnSpcReduction="20000"/>
          </a:bodyPr>
          <a:lstStyle/>
          <a:p>
            <a:pPr>
              <a:buClr>
                <a:srgbClr val="7030A0"/>
              </a:buClr>
              <a:buSzPct val="130000"/>
            </a:pPr>
            <a:r>
              <a:rPr lang="en-US" sz="3600" b="1" dirty="0" smtClean="0"/>
              <a:t>HERE ARE SEVERAL COMMONLY USED MACHINE LEARNING ALGORITHMS FOR CLASSIFICATION TASKS:</a:t>
            </a:r>
          </a:p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/>
              <a:t>Logistic </a:t>
            </a:r>
            <a:r>
              <a:rPr lang="en-US" sz="3600" dirty="0" smtClean="0"/>
              <a:t>Regression</a:t>
            </a:r>
          </a:p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 smtClean="0"/>
              <a:t>Decision Tree</a:t>
            </a:r>
          </a:p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/>
              <a:t>Random </a:t>
            </a:r>
            <a:r>
              <a:rPr lang="en-US" sz="3600" dirty="0" smtClean="0"/>
              <a:t>Forest</a:t>
            </a:r>
          </a:p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/>
              <a:t>Gradient Boosting Machines (GBMs</a:t>
            </a:r>
            <a:r>
              <a:rPr lang="en-US" sz="3600" dirty="0" smtClean="0"/>
              <a:t>)</a:t>
            </a:r>
          </a:p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/>
              <a:t>Support Vector Machines (SVM</a:t>
            </a:r>
            <a:r>
              <a:rPr lang="en-US" sz="3600" dirty="0" smtClean="0"/>
              <a:t>)</a:t>
            </a:r>
          </a:p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/>
              <a:t>k-Nearest Neighbors (k-NN</a:t>
            </a:r>
            <a:r>
              <a:rPr lang="en-US" sz="3600" dirty="0" smtClean="0"/>
              <a:t>)</a:t>
            </a:r>
          </a:p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/>
              <a:t>Naive </a:t>
            </a:r>
            <a:r>
              <a:rPr lang="en-US" sz="3600" dirty="0" smtClean="0"/>
              <a:t>Bayes</a:t>
            </a:r>
          </a:p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/>
              <a:t>Neural </a:t>
            </a:r>
            <a:r>
              <a:rPr lang="en-US" sz="3600" dirty="0" smtClean="0"/>
              <a:t>Networks</a:t>
            </a:r>
          </a:p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/>
              <a:t>Convolutional Neural Networks (CNNs</a:t>
            </a:r>
            <a:r>
              <a:rPr lang="en-US" sz="3600" dirty="0" smtClean="0"/>
              <a:t>)</a:t>
            </a:r>
          </a:p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/>
              <a:t>Recurrent Neural Networks (RNNs</a:t>
            </a:r>
            <a:r>
              <a:rPr lang="en-US" sz="3600" dirty="0" smtClean="0"/>
              <a:t>)</a:t>
            </a:r>
          </a:p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/>
              <a:t>Ensemble </a:t>
            </a:r>
            <a:r>
              <a:rPr lang="en-US" sz="3600" dirty="0" smtClean="0"/>
              <a:t>Methods</a:t>
            </a:r>
          </a:p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 smtClean="0"/>
              <a:t>XGBoost</a:t>
            </a: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32211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"/>
            <a:ext cx="10513031" cy="5965433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b="1" dirty="0">
                <a:latin typeface="+mj-lt"/>
              </a:rPr>
              <a:t>1. Firstly:</a:t>
            </a:r>
          </a:p>
          <a:p>
            <a:pPr fontAlgn="base"/>
            <a:r>
              <a:rPr lang="en-US" dirty="0">
                <a:latin typeface="+mj-lt"/>
              </a:rPr>
              <a:t>I think to start in anything you must know the basic or general idea of ​​the field, so I list a few of the best videos I found that will give you a great first introduction of the terms you need to know to get started in the field.</a:t>
            </a:r>
          </a:p>
          <a:p>
            <a:pPr fontAlgn="base"/>
            <a:r>
              <a:rPr lang="en-US" b="1" dirty="0">
                <a:latin typeface="+mj-lt"/>
              </a:rPr>
              <a:t>- Learn the basics in a minute - What's AI - YouTube Playlist</a:t>
            </a:r>
          </a:p>
          <a:p>
            <a:pPr fontAlgn="base"/>
            <a:r>
              <a:rPr lang="en-US" dirty="0">
                <a:latin typeface="+mj-lt"/>
              </a:rPr>
              <a:t>(</a:t>
            </a:r>
            <a:r>
              <a:rPr lang="en-US" dirty="0">
                <a:latin typeface="+mj-lt"/>
                <a:hlinkClick r:id="rId2"/>
              </a:rPr>
              <a:t>https://www.youtube.com/playlist?list=PLO4GrDnQanVe6F6MRJg_KO7JEoH-ukFzY</a:t>
            </a:r>
            <a:r>
              <a:rPr lang="en-US" dirty="0">
                <a:latin typeface="+mj-lt"/>
              </a:rPr>
              <a:t>)</a:t>
            </a:r>
          </a:p>
          <a:p>
            <a:pPr fontAlgn="base"/>
            <a:r>
              <a:rPr lang="en-US" b="1" dirty="0">
                <a:latin typeface="+mj-lt"/>
              </a:rPr>
              <a:t>Read some articles for the people preferring the reading path:</a:t>
            </a:r>
          </a:p>
          <a:p>
            <a:pPr fontAlgn="base"/>
            <a:r>
              <a:rPr lang="en-US" b="1" dirty="0">
                <a:latin typeface="+mj-lt"/>
              </a:rPr>
              <a:t>- 5 Beginner Friendly Steps to Learn Machine Learning and Data Science with Python - Daniel Bourke</a:t>
            </a:r>
          </a:p>
          <a:p>
            <a:pPr fontAlgn="base"/>
            <a:r>
              <a:rPr lang="en-US" dirty="0">
                <a:latin typeface="+mj-lt"/>
              </a:rPr>
              <a:t>(</a:t>
            </a:r>
            <a:r>
              <a:rPr lang="en-US" dirty="0">
                <a:latin typeface="+mj-lt"/>
                <a:hlinkClick r:id="rId3"/>
              </a:rPr>
              <a:t>https://towardsdatascience.com/5-beginner-friendly-steps-to-learn-machine-learning-and-data-science-with-python-bf69e211ade5</a:t>
            </a:r>
            <a:r>
              <a:rPr lang="en-US" dirty="0">
                <a:latin typeface="+mj-lt"/>
              </a:rPr>
              <a:t>)</a:t>
            </a:r>
          </a:p>
          <a:p>
            <a:pPr fontAlgn="base"/>
            <a:r>
              <a:rPr lang="en-US" b="1" dirty="0">
                <a:latin typeface="+mj-lt"/>
              </a:rPr>
              <a:t>- What is Machine Learning? - Roberto </a:t>
            </a:r>
            <a:r>
              <a:rPr lang="en-US" b="1" dirty="0" err="1">
                <a:latin typeface="+mj-lt"/>
              </a:rPr>
              <a:t>Iriondo</a:t>
            </a:r>
            <a:endParaRPr lang="en-US" b="1" dirty="0">
              <a:latin typeface="+mj-lt"/>
            </a:endParaRPr>
          </a:p>
          <a:p>
            <a:pPr fontAlgn="base"/>
            <a:r>
              <a:rPr lang="en-US" dirty="0">
                <a:latin typeface="+mj-lt"/>
              </a:rPr>
              <a:t>(</a:t>
            </a:r>
            <a:r>
              <a:rPr lang="en-US" dirty="0">
                <a:latin typeface="+mj-lt"/>
                <a:hlinkClick r:id="rId4"/>
              </a:rPr>
              <a:t>https://medium.com/towards-artificial-intelligence/what-is-machine-learning-ml-b58162f97ec7</a:t>
            </a:r>
            <a:r>
              <a:rPr lang="en-US" dirty="0">
                <a:latin typeface="+mj-lt"/>
              </a:rPr>
              <a:t>)</a:t>
            </a:r>
          </a:p>
          <a:p>
            <a:pPr fontAlgn="base"/>
            <a:r>
              <a:rPr lang="en-US" b="1" dirty="0">
                <a:latin typeface="+mj-lt"/>
              </a:rPr>
              <a:t>- Machine Learning for Beginners: An Introduction to Neural Networks - Victor Zhou</a:t>
            </a:r>
          </a:p>
          <a:p>
            <a:pPr fontAlgn="base"/>
            <a:r>
              <a:rPr lang="en-US" dirty="0">
                <a:latin typeface="+mj-lt"/>
              </a:rPr>
              <a:t>(</a:t>
            </a:r>
            <a:r>
              <a:rPr lang="en-US" dirty="0">
                <a:latin typeface="+mj-lt"/>
                <a:hlinkClick r:id="rId5"/>
              </a:rPr>
              <a:t>https://towardsdatascience.com/machine-learning-for-beginners-an-introduction-to-neural-networks-d49f22d238f9</a:t>
            </a:r>
            <a:r>
              <a:rPr lang="en-US" dirty="0">
                <a:latin typeface="+mj-lt"/>
              </a:rPr>
              <a:t>)</a:t>
            </a:r>
          </a:p>
          <a:p>
            <a:pPr algn="l">
              <a:buClr>
                <a:srgbClr val="7030A0"/>
              </a:buClr>
              <a:buSzPct val="130000"/>
            </a:pPr>
            <a:endParaRPr lang="en-US" sz="3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277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1050" y="647700"/>
            <a:ext cx="10417781" cy="5660633"/>
          </a:xfrm>
        </p:spPr>
        <p:txBody>
          <a:bodyPr>
            <a:normAutofit lnSpcReduction="10000"/>
          </a:bodyPr>
          <a:lstStyle/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 smtClean="0"/>
              <a:t>It includes understanding human speech, competing at highest level in strategic game systems such as “Chess and Go”.</a:t>
            </a:r>
          </a:p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 smtClean="0"/>
              <a:t>Autonomously operating cars example of this cars by different companies are </a:t>
            </a:r>
            <a:r>
              <a:rPr lang="en-US" sz="3600" dirty="0" err="1" smtClean="0"/>
              <a:t>Waymo</a:t>
            </a:r>
            <a:r>
              <a:rPr lang="en-US" sz="3600" dirty="0" smtClean="0"/>
              <a:t> (Jaguar I-PACE electric SUVs), Tesla (car model S, 3, X,  and Y), Cruise (Chevrolet Bolt EV), </a:t>
            </a:r>
            <a:r>
              <a:rPr lang="en-US" sz="3600" dirty="0" err="1" smtClean="0"/>
              <a:t>argo</a:t>
            </a:r>
            <a:r>
              <a:rPr lang="en-US" sz="3600" dirty="0" smtClean="0"/>
              <a:t> AI (Ford Fusion Hybrid and Ford Escape Hybrid).</a:t>
            </a:r>
          </a:p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 smtClean="0"/>
              <a:t>Intelligent routing in content delivery networks</a:t>
            </a:r>
          </a:p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 smtClean="0"/>
              <a:t>Military simulations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6240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"/>
            <a:ext cx="10513031" cy="5965433"/>
          </a:xfrm>
        </p:spPr>
        <p:txBody>
          <a:bodyPr numCol="1" anchor="ctr">
            <a:normAutofit/>
          </a:bodyPr>
          <a:lstStyle/>
          <a:p>
            <a:pPr>
              <a:lnSpc>
                <a:spcPct val="150000"/>
              </a:lnSpc>
              <a:buClr>
                <a:srgbClr val="7030A0"/>
              </a:buClr>
              <a:buSzPct val="130000"/>
            </a:pPr>
            <a:r>
              <a:rPr lang="en-US" sz="3600" dirty="0" smtClean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129768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"/>
            <a:ext cx="10513031" cy="5965433"/>
          </a:xfrm>
        </p:spPr>
        <p:txBody>
          <a:bodyPr>
            <a:normAutofit/>
          </a:bodyPr>
          <a:lstStyle/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37764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"/>
            <a:ext cx="10513031" cy="5965433"/>
          </a:xfrm>
        </p:spPr>
        <p:txBody>
          <a:bodyPr>
            <a:normAutofit/>
          </a:bodyPr>
          <a:lstStyle/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8601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"/>
            <a:ext cx="10513031" cy="5965433"/>
          </a:xfrm>
        </p:spPr>
        <p:txBody>
          <a:bodyPr>
            <a:normAutofit/>
          </a:bodyPr>
          <a:lstStyle/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87383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"/>
            <a:ext cx="10513031" cy="5965433"/>
          </a:xfrm>
        </p:spPr>
        <p:txBody>
          <a:bodyPr>
            <a:normAutofit/>
          </a:bodyPr>
          <a:lstStyle/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23165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"/>
            <a:ext cx="10513031" cy="5965433"/>
          </a:xfrm>
        </p:spPr>
        <p:txBody>
          <a:bodyPr>
            <a:normAutofit/>
          </a:bodyPr>
          <a:lstStyle/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97841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"/>
            <a:ext cx="10513031" cy="5965433"/>
          </a:xfrm>
        </p:spPr>
        <p:txBody>
          <a:bodyPr>
            <a:normAutofit/>
          </a:bodyPr>
          <a:lstStyle/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521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"/>
            <a:ext cx="10513031" cy="5965433"/>
          </a:xfrm>
        </p:spPr>
        <p:txBody>
          <a:bodyPr>
            <a:normAutofit/>
          </a:bodyPr>
          <a:lstStyle/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24944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"/>
            <a:ext cx="10513031" cy="5965433"/>
          </a:xfrm>
        </p:spPr>
        <p:txBody>
          <a:bodyPr>
            <a:normAutofit/>
          </a:bodyPr>
          <a:lstStyle/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2055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"/>
            <a:ext cx="10513031" cy="5965433"/>
          </a:xfrm>
        </p:spPr>
        <p:txBody>
          <a:bodyPr>
            <a:normAutofit/>
          </a:bodyPr>
          <a:lstStyle/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32953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"/>
            <a:ext cx="10513031" cy="5965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7030A0"/>
              </a:buClr>
              <a:buSzPct val="130000"/>
            </a:pPr>
            <a:r>
              <a:rPr lang="en-US" sz="6000" dirty="0" smtClean="0"/>
              <a:t>The most popular sub-field of AI achieving this is Machine Learning (ML).</a:t>
            </a:r>
          </a:p>
          <a:p>
            <a:pPr>
              <a:lnSpc>
                <a:spcPct val="150000"/>
              </a:lnSpc>
              <a:buClr>
                <a:srgbClr val="7030A0"/>
              </a:buClr>
              <a:buSzPct val="130000"/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0006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"/>
            <a:ext cx="10513031" cy="5965433"/>
          </a:xfrm>
        </p:spPr>
        <p:txBody>
          <a:bodyPr>
            <a:normAutofit/>
          </a:bodyPr>
          <a:lstStyle/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4287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"/>
            <a:ext cx="10513031" cy="5965433"/>
          </a:xfrm>
        </p:spPr>
        <p:txBody>
          <a:bodyPr>
            <a:normAutofit/>
          </a:bodyPr>
          <a:lstStyle/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14858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"/>
            <a:ext cx="10513031" cy="5965433"/>
          </a:xfrm>
        </p:spPr>
        <p:txBody>
          <a:bodyPr>
            <a:normAutofit/>
          </a:bodyPr>
          <a:lstStyle/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7540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"/>
            <a:ext cx="10513031" cy="5965433"/>
          </a:xfrm>
        </p:spPr>
        <p:txBody>
          <a:bodyPr>
            <a:normAutofit/>
          </a:bodyPr>
          <a:lstStyle/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18812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"/>
            <a:ext cx="10513031" cy="5965433"/>
          </a:xfrm>
        </p:spPr>
        <p:txBody>
          <a:bodyPr>
            <a:normAutofit/>
          </a:bodyPr>
          <a:lstStyle/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08317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"/>
            <a:ext cx="10513031" cy="5965433"/>
          </a:xfrm>
        </p:spPr>
        <p:txBody>
          <a:bodyPr>
            <a:normAutofit/>
          </a:bodyPr>
          <a:lstStyle/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66357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"/>
            <a:ext cx="10513031" cy="5965433"/>
          </a:xfrm>
        </p:spPr>
        <p:txBody>
          <a:bodyPr>
            <a:normAutofit/>
          </a:bodyPr>
          <a:lstStyle/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90112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"/>
            <a:ext cx="10513031" cy="5965433"/>
          </a:xfrm>
        </p:spPr>
        <p:txBody>
          <a:bodyPr>
            <a:normAutofit/>
          </a:bodyPr>
          <a:lstStyle/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3805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"/>
            <a:ext cx="10513031" cy="5965433"/>
          </a:xfrm>
        </p:spPr>
        <p:txBody>
          <a:bodyPr>
            <a:normAutofit/>
          </a:bodyPr>
          <a:lstStyle/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14529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8513" y="1466850"/>
            <a:ext cx="10130318" cy="4841483"/>
          </a:xfrm>
        </p:spPr>
        <p:txBody>
          <a:bodyPr>
            <a:normAutofit/>
          </a:bodyPr>
          <a:lstStyle/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/>
              <a:t>Also known as ML.</a:t>
            </a:r>
          </a:p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/>
              <a:t>Is a subset of Artificial Intelligence.</a:t>
            </a:r>
          </a:p>
          <a:p>
            <a:pPr algn="l">
              <a:buClr>
                <a:srgbClr val="7030A0"/>
              </a:buClr>
              <a:buSzPct val="130000"/>
            </a:pPr>
            <a:endParaRPr lang="en-US" sz="3600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068513" y="373010"/>
            <a:ext cx="10130318" cy="76742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Machine LEARNING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433" y="2987588"/>
            <a:ext cx="3894828" cy="36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"/>
            <a:ext cx="10513031" cy="5965433"/>
          </a:xfrm>
        </p:spPr>
        <p:txBody>
          <a:bodyPr>
            <a:normAutofit/>
          </a:bodyPr>
          <a:lstStyle/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 smtClean="0"/>
              <a:t>It </a:t>
            </a:r>
            <a:r>
              <a:rPr lang="en-US" sz="3600" dirty="0"/>
              <a:t>is the set of algorithms that allow the computers to “learn” from the data without being explicitly programmed.</a:t>
            </a:r>
          </a:p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/>
              <a:t>It uses statistical methods to enable machines to improve using a large amount of data like annotate pictures of different </a:t>
            </a:r>
            <a:r>
              <a:rPr lang="en-US" sz="3600" dirty="0" smtClean="0"/>
              <a:t>cats (whatever </a:t>
            </a:r>
            <a:r>
              <a:rPr lang="en-US" sz="3600" dirty="0"/>
              <a:t>image is</a:t>
            </a:r>
            <a:r>
              <a:rPr lang="en-US" sz="3600" dirty="0" smtClean="0"/>
              <a:t>).</a:t>
            </a:r>
          </a:p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 smtClean="0"/>
              <a:t>The Machine can then determine whether there is a cat in a new unseen image by comparing what it has seen before, just like humans. See the example below</a:t>
            </a:r>
            <a:endParaRPr lang="en-US" sz="3600" dirty="0"/>
          </a:p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7709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704850"/>
            <a:ext cx="10398731" cy="5603483"/>
          </a:xfrm>
        </p:spPr>
        <p:txBody>
          <a:bodyPr>
            <a:normAutofit/>
          </a:bodyPr>
          <a:lstStyle/>
          <a:p>
            <a:pPr algn="l">
              <a:buClr>
                <a:srgbClr val="7030A0"/>
              </a:buClr>
              <a:buSzPct val="130000"/>
            </a:pPr>
            <a:r>
              <a:rPr lang="en-US" sz="3600" dirty="0" smtClean="0"/>
              <a:t> 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704850"/>
            <a:ext cx="9486900" cy="552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2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"/>
            <a:ext cx="10513031" cy="5965433"/>
          </a:xfrm>
        </p:spPr>
        <p:txBody>
          <a:bodyPr>
            <a:normAutofit/>
          </a:bodyPr>
          <a:lstStyle/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endParaRPr lang="en-US" sz="3600" dirty="0" smtClean="0"/>
          </a:p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 smtClean="0"/>
              <a:t>The above is just an example of classification.</a:t>
            </a:r>
          </a:p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endParaRPr lang="en-US" sz="3600" dirty="0" smtClean="0"/>
          </a:p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 smtClean="0"/>
              <a:t>There’s a lot of ways computers “learn” from data to achieve an edge goal decided by the developer.</a:t>
            </a:r>
          </a:p>
        </p:txBody>
      </p:sp>
    </p:spTree>
    <p:extLst>
      <p:ext uri="{BB962C8B-B14F-4D97-AF65-F5344CB8AC3E}">
        <p14:creationId xmlns:p14="http://schemas.microsoft.com/office/powerpoint/2010/main" val="96191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"/>
            <a:ext cx="10513031" cy="5965433"/>
          </a:xfrm>
        </p:spPr>
        <p:txBody>
          <a:bodyPr>
            <a:normAutofit/>
          </a:bodyPr>
          <a:lstStyle/>
          <a:p>
            <a:pPr marL="457200" indent="-457200" algn="l">
              <a:buClr>
                <a:srgbClr val="7030A0"/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3600" dirty="0"/>
              <a:t>Machines </a:t>
            </a:r>
            <a:r>
              <a:rPr lang="en-US" sz="3600" dirty="0" smtClean="0"/>
              <a:t>“learn” </a:t>
            </a:r>
            <a:r>
              <a:rPr lang="en-US" sz="3600" dirty="0"/>
              <a:t>from data either by using a Supervised, Semi-supervised or Unsupervised method</a:t>
            </a:r>
            <a:r>
              <a:rPr lang="en-US" sz="3600" dirty="0" smtClean="0"/>
              <a:t>. Which are all under a subset of machine learning called Deep Learning.</a:t>
            </a:r>
            <a:endParaRPr lang="en-US" sz="3600" dirty="0"/>
          </a:p>
          <a:p>
            <a:pPr algn="l">
              <a:buClr>
                <a:srgbClr val="7030A0"/>
              </a:buClr>
              <a:buSzPct val="130000"/>
            </a:pP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99" y="2762250"/>
            <a:ext cx="10080131" cy="34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7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"/>
            <a:ext cx="10513031" cy="5965433"/>
          </a:xfrm>
        </p:spPr>
        <p:txBody>
          <a:bodyPr>
            <a:normAutofit/>
          </a:bodyPr>
          <a:lstStyle/>
          <a:p>
            <a:pPr algn="l">
              <a:buClr>
                <a:srgbClr val="7030A0"/>
              </a:buClr>
              <a:buSzPct val="130000"/>
            </a:pPr>
            <a:r>
              <a:rPr lang="en-US" sz="3600" dirty="0" smtClean="0"/>
              <a:t> 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-46790"/>
            <a:ext cx="7467600" cy="681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228</TotalTime>
  <Words>852</Words>
  <Application>Microsoft Office PowerPoint</Application>
  <PresentationFormat>Widescreen</PresentationFormat>
  <Paragraphs>76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Gill Sans MT</vt:lpstr>
      <vt:lpstr>Verdana</vt:lpstr>
      <vt:lpstr>Wingdings</vt:lpstr>
      <vt:lpstr>Parcel</vt:lpstr>
      <vt:lpstr>INTRODUCTION TO AI/MACHINE LEARNING</vt:lpstr>
      <vt:lpstr>PowerPoint Presentation</vt:lpstr>
      <vt:lpstr>PowerPoint Presentation</vt:lpstr>
      <vt:lpstr>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AI/MACHINE LEARNING</dc:title>
  <dc:creator>Windows User</dc:creator>
  <cp:lastModifiedBy>Windows User</cp:lastModifiedBy>
  <cp:revision>21</cp:revision>
  <dcterms:created xsi:type="dcterms:W3CDTF">2024-07-02T06:27:34Z</dcterms:created>
  <dcterms:modified xsi:type="dcterms:W3CDTF">2024-07-08T16:33:29Z</dcterms:modified>
</cp:coreProperties>
</file>