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0" d="100"/>
          <a:sy n="50" d="100"/>
        </p:scale>
        <p:origin x="48" y="9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F02855-5992-41EC-8650-A604B3DB770E}"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11112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02855-5992-41EC-8650-A604B3DB770E}"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284023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02855-5992-41EC-8650-A604B3DB770E}"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351070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F02855-5992-41EC-8650-A604B3DB770E}"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166192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F02855-5992-41EC-8650-A604B3DB770E}"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245428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F02855-5992-41EC-8650-A604B3DB770E}"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393596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F02855-5992-41EC-8650-A604B3DB770E}"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41885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F02855-5992-41EC-8650-A604B3DB770E}"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459277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F02855-5992-41EC-8650-A604B3DB770E}"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295392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F02855-5992-41EC-8650-A604B3DB770E}"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689568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F02855-5992-41EC-8650-A604B3DB770E}"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924D62-7365-4049-85B8-70066DDC3FFB}" type="slidenum">
              <a:rPr lang="en-US" smtClean="0"/>
              <a:t>‹#›</a:t>
            </a:fld>
            <a:endParaRPr lang="en-US"/>
          </a:p>
        </p:txBody>
      </p:sp>
    </p:spTree>
    <p:extLst>
      <p:ext uri="{BB962C8B-B14F-4D97-AF65-F5344CB8AC3E}">
        <p14:creationId xmlns:p14="http://schemas.microsoft.com/office/powerpoint/2010/main" val="228652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02855-5992-41EC-8650-A604B3DB770E}" type="datetimeFigureOut">
              <a:rPr lang="en-US" smtClean="0"/>
              <a:t>8/6/2024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24D62-7365-4049-85B8-70066DDC3FFB}" type="slidenum">
              <a:rPr lang="en-US" smtClean="0"/>
              <a:t>‹#›</a:t>
            </a:fld>
            <a:endParaRPr lang="en-US"/>
          </a:p>
        </p:txBody>
      </p:sp>
    </p:spTree>
    <p:extLst>
      <p:ext uri="{BB962C8B-B14F-4D97-AF65-F5344CB8AC3E}">
        <p14:creationId xmlns:p14="http://schemas.microsoft.com/office/powerpoint/2010/main" val="2632860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0710" y="2170327"/>
            <a:ext cx="9144000" cy="2387600"/>
          </a:xfrm>
        </p:spPr>
        <p:txBody>
          <a:bodyPr>
            <a:normAutofit/>
          </a:bodyPr>
          <a:lstStyle/>
          <a:p>
            <a:r>
              <a:rPr lang="en-US" sz="9600" dirty="0" smtClean="0"/>
              <a:t>CNN</a:t>
            </a:r>
            <a:endParaRPr lang="en-US" sz="9600" dirty="0"/>
          </a:p>
        </p:txBody>
      </p:sp>
    </p:spTree>
    <p:extLst>
      <p:ext uri="{BB962C8B-B14F-4D97-AF65-F5344CB8AC3E}">
        <p14:creationId xmlns:p14="http://schemas.microsoft.com/office/powerpoint/2010/main" val="234076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a:t>
            </a:r>
            <a:r>
              <a:rPr lang="en-US" b="1" dirty="0" smtClean="0"/>
              <a:t>CNNs</a:t>
            </a:r>
            <a:endParaRPr lang="en-US" dirty="0"/>
          </a:p>
        </p:txBody>
      </p:sp>
      <p:sp>
        <p:nvSpPr>
          <p:cNvPr id="3" name="Content Placeholder 2"/>
          <p:cNvSpPr>
            <a:spLocks noGrp="1"/>
          </p:cNvSpPr>
          <p:nvPr>
            <p:ph idx="1"/>
          </p:nvPr>
        </p:nvSpPr>
        <p:spPr/>
        <p:txBody>
          <a:bodyPr/>
          <a:lstStyle/>
          <a:p>
            <a:r>
              <a:rPr lang="en-US" b="1" dirty="0" smtClean="0"/>
              <a:t>Image </a:t>
            </a:r>
            <a:r>
              <a:rPr lang="en-US" b="1" dirty="0"/>
              <a:t>Classification</a:t>
            </a:r>
            <a:r>
              <a:rPr lang="en-US" dirty="0"/>
              <a:t>: Assigning a label to an entire image (e.g., cat, dog).</a:t>
            </a:r>
          </a:p>
          <a:p>
            <a:r>
              <a:rPr lang="en-US" b="1" dirty="0"/>
              <a:t>Object Detection</a:t>
            </a:r>
            <a:r>
              <a:rPr lang="en-US" dirty="0"/>
              <a:t>: Identifying and localizing objects within an image.</a:t>
            </a:r>
          </a:p>
          <a:p>
            <a:r>
              <a:rPr lang="en-US" b="1" dirty="0"/>
              <a:t>Segmentation</a:t>
            </a:r>
            <a:r>
              <a:rPr lang="en-US" dirty="0"/>
              <a:t>: Partitioning an image into regions or objects.</a:t>
            </a:r>
          </a:p>
          <a:p>
            <a:r>
              <a:rPr lang="en-US" b="1" dirty="0"/>
              <a:t>Facial Recognition</a:t>
            </a:r>
            <a:r>
              <a:rPr lang="en-US" dirty="0"/>
              <a:t>: Identifying or verifying a person from an image</a:t>
            </a:r>
          </a:p>
          <a:p>
            <a:endParaRPr lang="en-US" dirty="0"/>
          </a:p>
        </p:txBody>
      </p:sp>
    </p:spTree>
    <p:extLst>
      <p:ext uri="{BB962C8B-B14F-4D97-AF65-F5344CB8AC3E}">
        <p14:creationId xmlns:p14="http://schemas.microsoft.com/office/powerpoint/2010/main" val="209773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Workflow in a CNN</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Input Layer: Receives the input image, say 32x32x3.</a:t>
            </a:r>
          </a:p>
          <a:p>
            <a:pPr>
              <a:buFont typeface="Wingdings" panose="05000000000000000000" pitchFamily="2" charset="2"/>
              <a:buChar char="Ø"/>
            </a:pPr>
            <a:r>
              <a:rPr lang="en-US" dirty="0"/>
              <a:t>First Convolutional Layer: Applies 32 filters of size 3x3 to the input image, producing a set of 32 feature maps.</a:t>
            </a:r>
          </a:p>
          <a:p>
            <a:pPr>
              <a:buFont typeface="Wingdings" panose="05000000000000000000" pitchFamily="2" charset="2"/>
              <a:buChar char="Ø"/>
            </a:pPr>
            <a:r>
              <a:rPr lang="en-US" dirty="0"/>
              <a:t>Activation Function (ReLU): Applies ReLU activation to the feature maps.</a:t>
            </a:r>
          </a:p>
          <a:p>
            <a:pPr>
              <a:buFont typeface="Wingdings" panose="05000000000000000000" pitchFamily="2" charset="2"/>
              <a:buChar char="Ø"/>
            </a:pPr>
            <a:r>
              <a:rPr lang="en-US" dirty="0"/>
              <a:t>First Pooling Layer: Applies 2x2 max pooling to reduce the size of the feature maps.</a:t>
            </a:r>
          </a:p>
          <a:p>
            <a:pPr>
              <a:buFont typeface="Wingdings" panose="05000000000000000000" pitchFamily="2" charset="2"/>
              <a:buChar char="Ø"/>
            </a:pPr>
            <a:r>
              <a:rPr lang="en-US" dirty="0"/>
              <a:t>Second Convolutional Layer: Applies 64 filters of size 3x3 to the pooled feature maps.</a:t>
            </a:r>
          </a:p>
          <a:p>
            <a:pPr>
              <a:buFont typeface="Wingdings" panose="05000000000000000000" pitchFamily="2" charset="2"/>
              <a:buChar char="Ø"/>
            </a:pPr>
            <a:r>
              <a:rPr lang="en-US" dirty="0"/>
              <a:t>Activation Function (ReLU): Applies ReLU activation to the new set of feature maps.</a:t>
            </a:r>
          </a:p>
          <a:p>
            <a:pPr>
              <a:buFont typeface="Wingdings" panose="05000000000000000000" pitchFamily="2" charset="2"/>
              <a:buChar char="Ø"/>
            </a:pPr>
            <a:r>
              <a:rPr lang="en-US" dirty="0"/>
              <a:t>Second Pooling Layer: Applies 2x2 max pooling again to reduce the size.</a:t>
            </a:r>
          </a:p>
          <a:p>
            <a:pPr>
              <a:buFont typeface="Wingdings" panose="05000000000000000000" pitchFamily="2" charset="2"/>
              <a:buChar char="Ø"/>
            </a:pPr>
            <a:r>
              <a:rPr lang="en-US" dirty="0"/>
              <a:t>Flattening: Converts the 2D feature maps into a 1D vector.</a:t>
            </a:r>
          </a:p>
          <a:p>
            <a:pPr>
              <a:buFont typeface="Wingdings" panose="05000000000000000000" pitchFamily="2" charset="2"/>
              <a:buChar char="Ø"/>
            </a:pPr>
            <a:r>
              <a:rPr lang="en-US" dirty="0"/>
              <a:t>Fully Connected Layer: Applies a dense layer to the flattened vector.</a:t>
            </a:r>
          </a:p>
          <a:p>
            <a:pPr>
              <a:buFont typeface="Wingdings" panose="05000000000000000000" pitchFamily="2" charset="2"/>
              <a:buChar char="Ø"/>
            </a:pPr>
            <a:r>
              <a:rPr lang="en-US" dirty="0"/>
              <a:t>Output Layer: For a classification task, this might be a Softmax layer providing class probabilities.</a:t>
            </a:r>
            <a:endParaRPr lang="en-US" dirty="0"/>
          </a:p>
        </p:txBody>
      </p:sp>
    </p:spTree>
    <p:extLst>
      <p:ext uri="{BB962C8B-B14F-4D97-AF65-F5344CB8AC3E}">
        <p14:creationId xmlns:p14="http://schemas.microsoft.com/office/powerpoint/2010/main" val="576420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9561" y="596106"/>
            <a:ext cx="11504459" cy="5118894"/>
          </a:xfrm>
          <a:prstGeom prst="rect">
            <a:avLst/>
          </a:prstGeom>
        </p:spPr>
      </p:pic>
    </p:spTree>
    <p:extLst>
      <p:ext uri="{BB962C8B-B14F-4D97-AF65-F5344CB8AC3E}">
        <p14:creationId xmlns:p14="http://schemas.microsoft.com/office/powerpoint/2010/main" val="749402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a:buFont typeface="Wingdings" panose="05000000000000000000" pitchFamily="2" charset="2"/>
              <a:buChar char="Ø"/>
            </a:pPr>
            <a:r>
              <a:rPr lang="en-US" dirty="0"/>
              <a:t>Input Layer: Receives the </a:t>
            </a:r>
            <a:r>
              <a:rPr lang="en-US" dirty="0" smtClean="0"/>
              <a:t>input </a:t>
            </a:r>
            <a:r>
              <a:rPr lang="en-US" dirty="0"/>
              <a:t>image, say 32x32x3</a:t>
            </a:r>
            <a:r>
              <a:rPr lang="en-US" dirty="0" smtClean="0"/>
              <a:t>.</a:t>
            </a:r>
          </a:p>
          <a:p>
            <a:pPr>
              <a:buFont typeface="Wingdings" panose="05000000000000000000" pitchFamily="2" charset="2"/>
              <a:buChar char="Ø"/>
            </a:pPr>
            <a:r>
              <a:rPr lang="en-US" dirty="0"/>
              <a:t>First Convolutional Layer: Applies 32 filters of size 3x3 with ReLU activation.</a:t>
            </a:r>
          </a:p>
          <a:p>
            <a:pPr>
              <a:buFont typeface="Wingdings" panose="05000000000000000000" pitchFamily="2" charset="2"/>
              <a:buChar char="Ø"/>
            </a:pPr>
            <a:r>
              <a:rPr lang="en-US" dirty="0"/>
              <a:t>First Pooling Layer: Applies 2x2 max pooling.</a:t>
            </a: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838200" y="3317081"/>
            <a:ext cx="11189652" cy="1928813"/>
          </a:xfrm>
          <a:prstGeom prst="rect">
            <a:avLst/>
          </a:prstGeom>
        </p:spPr>
      </p:pic>
    </p:spTree>
    <p:extLst>
      <p:ext uri="{BB962C8B-B14F-4D97-AF65-F5344CB8AC3E}">
        <p14:creationId xmlns:p14="http://schemas.microsoft.com/office/powerpoint/2010/main" val="414307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0550"/>
            <a:ext cx="10515600" cy="5586413"/>
          </a:xfrm>
        </p:spPr>
        <p:txBody>
          <a:bodyPr/>
          <a:lstStyle/>
          <a:p>
            <a:pPr>
              <a:buFont typeface="Wingdings" panose="05000000000000000000" pitchFamily="2" charset="2"/>
              <a:buChar char="Ø"/>
            </a:pPr>
            <a:r>
              <a:rPr lang="en-US" dirty="0"/>
              <a:t>Second Convolutional Layer: Applies 64 filters of size 3x3 with ReLU activation.</a:t>
            </a:r>
          </a:p>
          <a:p>
            <a:pPr>
              <a:buFont typeface="Wingdings" panose="05000000000000000000" pitchFamily="2" charset="2"/>
              <a:buChar char="Ø"/>
            </a:pPr>
            <a:r>
              <a:rPr lang="en-US" dirty="0"/>
              <a:t>Second Pooling Layer: Applies 2x2 max pooling.</a:t>
            </a:r>
            <a:endParaRPr lang="en-US" dirty="0"/>
          </a:p>
        </p:txBody>
      </p:sp>
      <p:pic>
        <p:nvPicPr>
          <p:cNvPr id="4" name="Picture 3"/>
          <p:cNvPicPr>
            <a:picLocks noChangeAspect="1"/>
          </p:cNvPicPr>
          <p:nvPr/>
        </p:nvPicPr>
        <p:blipFill>
          <a:blip r:embed="rId2"/>
          <a:stretch>
            <a:fillRect/>
          </a:stretch>
        </p:blipFill>
        <p:spPr>
          <a:xfrm>
            <a:off x="838200" y="2871787"/>
            <a:ext cx="10489377" cy="1814513"/>
          </a:xfrm>
          <a:prstGeom prst="rect">
            <a:avLst/>
          </a:prstGeom>
        </p:spPr>
      </p:pic>
    </p:spTree>
    <p:extLst>
      <p:ext uri="{BB962C8B-B14F-4D97-AF65-F5344CB8AC3E}">
        <p14:creationId xmlns:p14="http://schemas.microsoft.com/office/powerpoint/2010/main" val="3556865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662613"/>
          </a:xfrm>
        </p:spPr>
        <p:txBody>
          <a:bodyPr/>
          <a:lstStyle/>
          <a:p>
            <a:endParaRPr lang="en-US" b="1" dirty="0" smtClean="0"/>
          </a:p>
          <a:p>
            <a:pPr>
              <a:buFont typeface="Wingdings" panose="05000000000000000000" pitchFamily="2" charset="2"/>
              <a:buChar char="Ø"/>
            </a:pPr>
            <a:r>
              <a:rPr lang="en-US" b="1" dirty="0" smtClean="0"/>
              <a:t>Flattening</a:t>
            </a:r>
            <a:r>
              <a:rPr lang="en-US" dirty="0"/>
              <a:t>: Converts the 2D feature maps into a 1D vector.</a:t>
            </a:r>
            <a:endParaRPr lang="en-US" dirty="0" smtClean="0"/>
          </a:p>
          <a:p>
            <a:endParaRPr lang="en-US" dirty="0"/>
          </a:p>
        </p:txBody>
      </p:sp>
      <p:pic>
        <p:nvPicPr>
          <p:cNvPr id="4" name="Picture 3"/>
          <p:cNvPicPr>
            <a:picLocks noChangeAspect="1"/>
          </p:cNvPicPr>
          <p:nvPr/>
        </p:nvPicPr>
        <p:blipFill>
          <a:blip r:embed="rId2"/>
          <a:stretch>
            <a:fillRect/>
          </a:stretch>
        </p:blipFill>
        <p:spPr>
          <a:xfrm>
            <a:off x="1133474" y="2394876"/>
            <a:ext cx="8772525" cy="1901559"/>
          </a:xfrm>
          <a:prstGeom prst="rect">
            <a:avLst/>
          </a:prstGeom>
        </p:spPr>
      </p:pic>
    </p:spTree>
    <p:extLst>
      <p:ext uri="{BB962C8B-B14F-4D97-AF65-F5344CB8AC3E}">
        <p14:creationId xmlns:p14="http://schemas.microsoft.com/office/powerpoint/2010/main" val="187593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662613"/>
          </a:xfrm>
        </p:spPr>
        <p:txBody>
          <a:bodyPr/>
          <a:lstStyle/>
          <a:p>
            <a:pPr>
              <a:buFont typeface="Wingdings" panose="05000000000000000000" pitchFamily="2" charset="2"/>
              <a:buChar char="Ø"/>
            </a:pPr>
            <a:r>
              <a:rPr lang="en-US" b="1" dirty="0"/>
              <a:t>Fully Connected Layer</a:t>
            </a:r>
            <a:r>
              <a:rPr lang="en-US" dirty="0"/>
              <a:t>: Applies a dense layer with 64 neurons and ReLU activation.</a:t>
            </a:r>
            <a:endParaRPr lang="en-US" dirty="0" smtClean="0"/>
          </a:p>
          <a:p>
            <a:endParaRPr lang="en-US" dirty="0"/>
          </a:p>
        </p:txBody>
      </p:sp>
      <p:pic>
        <p:nvPicPr>
          <p:cNvPr id="4" name="Picture 3"/>
          <p:cNvPicPr>
            <a:picLocks noChangeAspect="1"/>
          </p:cNvPicPr>
          <p:nvPr/>
        </p:nvPicPr>
        <p:blipFill>
          <a:blip r:embed="rId2"/>
          <a:stretch>
            <a:fillRect/>
          </a:stretch>
        </p:blipFill>
        <p:spPr>
          <a:xfrm>
            <a:off x="1047750" y="1926431"/>
            <a:ext cx="8903642" cy="1959769"/>
          </a:xfrm>
          <a:prstGeom prst="rect">
            <a:avLst/>
          </a:prstGeom>
        </p:spPr>
      </p:pic>
    </p:spTree>
    <p:extLst>
      <p:ext uri="{BB962C8B-B14F-4D97-AF65-F5344CB8AC3E}">
        <p14:creationId xmlns:p14="http://schemas.microsoft.com/office/powerpoint/2010/main" val="1888405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7700"/>
            <a:ext cx="10515600" cy="5529263"/>
          </a:xfrm>
        </p:spPr>
        <p:txBody>
          <a:bodyPr/>
          <a:lstStyle/>
          <a:p>
            <a:pPr>
              <a:buFont typeface="Wingdings" panose="05000000000000000000" pitchFamily="2" charset="2"/>
              <a:buChar char="Ø"/>
            </a:pPr>
            <a:r>
              <a:rPr lang="en-US" b="1" dirty="0"/>
              <a:t>Output Layer</a:t>
            </a:r>
            <a:r>
              <a:rPr lang="en-US" dirty="0"/>
              <a:t>: Applies a dense layer with 10 neurons and Softmax activation for classification into 10 classes.</a:t>
            </a:r>
            <a:endParaRPr lang="en-US" dirty="0" smtClean="0"/>
          </a:p>
          <a:p>
            <a:endParaRPr lang="en-US" dirty="0"/>
          </a:p>
        </p:txBody>
      </p:sp>
      <p:pic>
        <p:nvPicPr>
          <p:cNvPr id="4" name="Picture 3"/>
          <p:cNvPicPr>
            <a:picLocks noChangeAspect="1"/>
          </p:cNvPicPr>
          <p:nvPr/>
        </p:nvPicPr>
        <p:blipFill>
          <a:blip r:embed="rId2"/>
          <a:stretch>
            <a:fillRect/>
          </a:stretch>
        </p:blipFill>
        <p:spPr>
          <a:xfrm>
            <a:off x="838199" y="2300287"/>
            <a:ext cx="10967419" cy="1776413"/>
          </a:xfrm>
          <a:prstGeom prst="rect">
            <a:avLst/>
          </a:prstGeom>
        </p:spPr>
      </p:pic>
    </p:spTree>
    <p:extLst>
      <p:ext uri="{BB962C8B-B14F-4D97-AF65-F5344CB8AC3E}">
        <p14:creationId xmlns:p14="http://schemas.microsoft.com/office/powerpoint/2010/main" val="9490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5750"/>
            <a:ext cx="10515600" cy="5891213"/>
          </a:xfrm>
        </p:spPr>
        <p:txBody>
          <a:bodyPr/>
          <a:lstStyle/>
          <a:p>
            <a:pPr>
              <a:buFont typeface="Wingdings" panose="05000000000000000000" pitchFamily="2" charset="2"/>
              <a:buChar char="Ø"/>
            </a:pPr>
            <a:endParaRPr lang="en-US" b="1" dirty="0" smtClean="0"/>
          </a:p>
          <a:p>
            <a:pPr>
              <a:buFont typeface="Wingdings" panose="05000000000000000000" pitchFamily="2" charset="2"/>
              <a:buChar char="Ø"/>
            </a:pPr>
            <a:r>
              <a:rPr lang="en-US" b="1" dirty="0" smtClean="0"/>
              <a:t>Compile </a:t>
            </a:r>
            <a:r>
              <a:rPr lang="en-US" b="1" dirty="0"/>
              <a:t>the Model</a:t>
            </a:r>
            <a:r>
              <a:rPr lang="en-US" dirty="0"/>
              <a:t>: Use the Adam optimizer, sparse categorical cross-entropy loss function, and accuracy as a metric.</a:t>
            </a:r>
            <a:endParaRPr lang="en-US" dirty="0" smtClean="0"/>
          </a:p>
          <a:p>
            <a:endParaRPr lang="en-US" dirty="0"/>
          </a:p>
        </p:txBody>
      </p:sp>
      <p:pic>
        <p:nvPicPr>
          <p:cNvPr id="4" name="Picture 3"/>
          <p:cNvPicPr>
            <a:picLocks noChangeAspect="1"/>
          </p:cNvPicPr>
          <p:nvPr/>
        </p:nvPicPr>
        <p:blipFill>
          <a:blip r:embed="rId2"/>
          <a:stretch>
            <a:fillRect/>
          </a:stretch>
        </p:blipFill>
        <p:spPr>
          <a:xfrm>
            <a:off x="1304925" y="2447924"/>
            <a:ext cx="9009480" cy="2505075"/>
          </a:xfrm>
          <a:prstGeom prst="rect">
            <a:avLst/>
          </a:prstGeom>
        </p:spPr>
      </p:pic>
    </p:spTree>
    <p:extLst>
      <p:ext uri="{BB962C8B-B14F-4D97-AF65-F5344CB8AC3E}">
        <p14:creationId xmlns:p14="http://schemas.microsoft.com/office/powerpoint/2010/main" val="317878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3850"/>
            <a:ext cx="10515600" cy="5853113"/>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endParaRPr lang="en-US" dirty="0"/>
          </a:p>
          <a:p>
            <a:pPr>
              <a:buFont typeface="Wingdings" panose="05000000000000000000" pitchFamily="2" charset="2"/>
              <a:buChar char="Ø"/>
            </a:pPr>
            <a:r>
              <a:rPr lang="en-US" dirty="0" smtClean="0"/>
              <a:t>Check the summary of the model</a:t>
            </a:r>
            <a:endParaRPr lang="en-US" dirty="0"/>
          </a:p>
        </p:txBody>
      </p:sp>
      <p:pic>
        <p:nvPicPr>
          <p:cNvPr id="4" name="Picture 3"/>
          <p:cNvPicPr>
            <a:picLocks noChangeAspect="1"/>
          </p:cNvPicPr>
          <p:nvPr/>
        </p:nvPicPr>
        <p:blipFill>
          <a:blip r:embed="rId2"/>
          <a:stretch>
            <a:fillRect/>
          </a:stretch>
        </p:blipFill>
        <p:spPr>
          <a:xfrm>
            <a:off x="1466850" y="2940843"/>
            <a:ext cx="7200900" cy="2127539"/>
          </a:xfrm>
          <a:prstGeom prst="rect">
            <a:avLst/>
          </a:prstGeom>
        </p:spPr>
      </p:pic>
    </p:spTree>
    <p:extLst>
      <p:ext uri="{BB962C8B-B14F-4D97-AF65-F5344CB8AC3E}">
        <p14:creationId xmlns:p14="http://schemas.microsoft.com/office/powerpoint/2010/main" val="408528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Convolutional Neural Network (CNN)</a:t>
            </a:r>
            <a:endParaRPr lang="en-US" dirty="0"/>
          </a:p>
        </p:txBody>
      </p:sp>
      <p:sp>
        <p:nvSpPr>
          <p:cNvPr id="3" name="Content Placeholder 2"/>
          <p:cNvSpPr>
            <a:spLocks noGrp="1"/>
          </p:cNvSpPr>
          <p:nvPr>
            <p:ph idx="1"/>
          </p:nvPr>
        </p:nvSpPr>
        <p:spPr/>
        <p:txBody>
          <a:bodyPr/>
          <a:lstStyle/>
          <a:p>
            <a:r>
              <a:rPr lang="en-US" dirty="0"/>
              <a:t>A Convolutional Neural Network (CNN) is a type of deep learning algorithm primarily used for image recognition and processing </a:t>
            </a:r>
            <a:r>
              <a:rPr lang="en-US" dirty="0" smtClean="0"/>
              <a:t>tasks.</a:t>
            </a:r>
          </a:p>
          <a:p>
            <a:r>
              <a:rPr lang="en-US" dirty="0" smtClean="0"/>
              <a:t>CNNs </a:t>
            </a:r>
            <a:r>
              <a:rPr lang="en-US" dirty="0"/>
              <a:t>are designed to automatically and adaptively learn spatial hierarchies of features from input </a:t>
            </a:r>
            <a:r>
              <a:rPr lang="en-US" dirty="0" smtClean="0"/>
              <a:t>images.</a:t>
            </a:r>
          </a:p>
          <a:p>
            <a:r>
              <a:rPr lang="en-US" dirty="0" smtClean="0"/>
              <a:t>They </a:t>
            </a:r>
            <a:r>
              <a:rPr lang="en-US" dirty="0"/>
              <a:t>are particularly effective for tasks involving visual data due to their ability to capture local patterns and hierarchical features.</a:t>
            </a:r>
            <a:endParaRPr lang="en-US" dirty="0"/>
          </a:p>
        </p:txBody>
      </p:sp>
    </p:spTree>
    <p:extLst>
      <p:ext uri="{BB962C8B-B14F-4D97-AF65-F5344CB8AC3E}">
        <p14:creationId xmlns:p14="http://schemas.microsoft.com/office/powerpoint/2010/main" val="1071674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7250"/>
            <a:ext cx="10515600" cy="5319713"/>
          </a:xfrm>
        </p:spPr>
        <p:txBody>
          <a:bodyPr/>
          <a:lstStyle/>
          <a:p>
            <a:pPr>
              <a:buFont typeface="Wingdings" panose="05000000000000000000" pitchFamily="2" charset="2"/>
              <a:buChar char="Ø"/>
            </a:pPr>
            <a:endParaRPr lang="en-US" b="1" dirty="0" smtClean="0"/>
          </a:p>
          <a:p>
            <a:pPr>
              <a:buFont typeface="Wingdings" panose="05000000000000000000" pitchFamily="2" charset="2"/>
              <a:buChar char="Ø"/>
            </a:pPr>
            <a:r>
              <a:rPr lang="en-US" b="1" dirty="0" smtClean="0"/>
              <a:t>Train </a:t>
            </a:r>
            <a:r>
              <a:rPr lang="en-US" b="1" dirty="0"/>
              <a:t>the Model</a:t>
            </a:r>
            <a:r>
              <a:rPr lang="en-US" dirty="0"/>
              <a:t>: Train the model for 10 epochs using the training data, and validate using the test data.</a:t>
            </a:r>
            <a:endParaRPr lang="en-US" dirty="0" smtClean="0"/>
          </a:p>
          <a:p>
            <a:endParaRPr lang="en-US" dirty="0"/>
          </a:p>
        </p:txBody>
      </p:sp>
      <p:pic>
        <p:nvPicPr>
          <p:cNvPr id="4" name="Picture 3"/>
          <p:cNvPicPr>
            <a:picLocks noChangeAspect="1"/>
          </p:cNvPicPr>
          <p:nvPr/>
        </p:nvPicPr>
        <p:blipFill>
          <a:blip r:embed="rId2"/>
          <a:stretch>
            <a:fillRect/>
          </a:stretch>
        </p:blipFill>
        <p:spPr>
          <a:xfrm>
            <a:off x="990600" y="3058319"/>
            <a:ext cx="10167728" cy="2351881"/>
          </a:xfrm>
          <a:prstGeom prst="rect">
            <a:avLst/>
          </a:prstGeom>
        </p:spPr>
      </p:pic>
    </p:spTree>
    <p:extLst>
      <p:ext uri="{BB962C8B-B14F-4D97-AF65-F5344CB8AC3E}">
        <p14:creationId xmlns:p14="http://schemas.microsoft.com/office/powerpoint/2010/main" val="4059827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7250"/>
            <a:ext cx="10515600" cy="5319713"/>
          </a:xfrm>
        </p:spPr>
        <p:txBody>
          <a:bodyPr/>
          <a:lstStyle/>
          <a:p>
            <a:endParaRPr lang="en-US" b="1" dirty="0" smtClean="0"/>
          </a:p>
          <a:p>
            <a:pPr>
              <a:buFont typeface="Wingdings" panose="05000000000000000000" pitchFamily="2" charset="2"/>
              <a:buChar char="Ø"/>
            </a:pPr>
            <a:r>
              <a:rPr lang="en-US" b="1" dirty="0" smtClean="0"/>
              <a:t>Evaluate </a:t>
            </a:r>
            <a:r>
              <a:rPr lang="en-US" b="1" dirty="0"/>
              <a:t>the Model</a:t>
            </a:r>
            <a:r>
              <a:rPr lang="en-US" dirty="0"/>
              <a:t>: Evaluate the model on the test data and print the test accuracy.</a:t>
            </a:r>
            <a:endParaRPr lang="en-US" dirty="0" smtClean="0"/>
          </a:p>
          <a:p>
            <a:endParaRPr lang="en-US" dirty="0"/>
          </a:p>
        </p:txBody>
      </p:sp>
      <p:pic>
        <p:nvPicPr>
          <p:cNvPr id="4" name="Picture 3"/>
          <p:cNvPicPr>
            <a:picLocks noChangeAspect="1"/>
          </p:cNvPicPr>
          <p:nvPr/>
        </p:nvPicPr>
        <p:blipFill>
          <a:blip r:embed="rId2"/>
          <a:stretch>
            <a:fillRect/>
          </a:stretch>
        </p:blipFill>
        <p:spPr>
          <a:xfrm>
            <a:off x="838200" y="3172619"/>
            <a:ext cx="10896553" cy="1666081"/>
          </a:xfrm>
          <a:prstGeom prst="rect">
            <a:avLst/>
          </a:prstGeom>
        </p:spPr>
      </p:pic>
    </p:spTree>
    <p:extLst>
      <p:ext uri="{BB962C8B-B14F-4D97-AF65-F5344CB8AC3E}">
        <p14:creationId xmlns:p14="http://schemas.microsoft.com/office/powerpoint/2010/main" val="3548150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First </a:t>
            </a:r>
            <a:r>
              <a:rPr lang="en-US" b="1" dirty="0"/>
              <a:t>Convolutional </a:t>
            </a:r>
            <a:r>
              <a:rPr lang="en-US" b="1" dirty="0" smtClean="0"/>
              <a:t>Layer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Operation</a:t>
            </a:r>
            <a:r>
              <a:rPr lang="en-US" dirty="0"/>
              <a:t>: Applies 32 filters of size 3x3 with ReLU activation.</a:t>
            </a:r>
          </a:p>
          <a:p>
            <a:pPr>
              <a:buFont typeface="Wingdings" panose="05000000000000000000" pitchFamily="2" charset="2"/>
              <a:buChar char="Ø"/>
            </a:pPr>
            <a:r>
              <a:rPr lang="en-US" b="1" dirty="0"/>
              <a:t>Purpose</a:t>
            </a:r>
            <a:r>
              <a:rPr lang="en-US" dirty="0"/>
              <a:t>:</a:t>
            </a:r>
          </a:p>
          <a:p>
            <a:pPr lvl="1">
              <a:buFont typeface="Wingdings" panose="05000000000000000000" pitchFamily="2" charset="2"/>
              <a:buChar char="Ø"/>
            </a:pPr>
            <a:r>
              <a:rPr lang="en-US" b="1" dirty="0"/>
              <a:t>Feature Extraction</a:t>
            </a:r>
            <a:r>
              <a:rPr lang="en-US" dirty="0"/>
              <a:t>: The convolutional layer's filters detect local patterns, such as edges and textures. Each filter produces a feature map that highlights the presence of specific features at different locations in the input image.</a:t>
            </a:r>
          </a:p>
          <a:p>
            <a:pPr lvl="1">
              <a:buFont typeface="Wingdings" panose="05000000000000000000" pitchFamily="2" charset="2"/>
              <a:buChar char="Ø"/>
            </a:pPr>
            <a:r>
              <a:rPr lang="en-US" b="1" dirty="0"/>
              <a:t>Activation (ReLU)</a:t>
            </a:r>
            <a:r>
              <a:rPr lang="en-US" dirty="0"/>
              <a:t>: The ReLU activation function introduces non-linearity into the network, enabling it to learn more complex patterns. ReLU replaces negative pixel values with zero, which helps in faster convergence by reducing the likelihood of vanishing gradients.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39235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First Pooling </a:t>
            </a:r>
            <a:r>
              <a:rPr lang="en-US" b="1" dirty="0" smtClean="0"/>
              <a:t>Layer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Operation</a:t>
            </a:r>
            <a:r>
              <a:rPr lang="en-US" dirty="0"/>
              <a:t>: Applies 2x2 max pooling.</a:t>
            </a:r>
          </a:p>
          <a:p>
            <a:pPr>
              <a:buFont typeface="Wingdings" panose="05000000000000000000" pitchFamily="2" charset="2"/>
              <a:buChar char="Ø"/>
            </a:pPr>
            <a:r>
              <a:rPr lang="en-US" b="1" dirty="0"/>
              <a:t>Purpose</a:t>
            </a:r>
            <a:r>
              <a:rPr lang="en-US" dirty="0"/>
              <a:t>:</a:t>
            </a:r>
          </a:p>
          <a:p>
            <a:pPr lvl="1">
              <a:buFont typeface="Wingdings" panose="05000000000000000000" pitchFamily="2" charset="2"/>
              <a:buChar char="Ø"/>
            </a:pPr>
            <a:r>
              <a:rPr lang="en-US" b="1" dirty="0"/>
              <a:t>Dimensionality Reduction</a:t>
            </a:r>
            <a:r>
              <a:rPr lang="en-US" dirty="0"/>
              <a:t>: Pooling reduces the spatial dimensions of the feature maps (width and height), which decreases the number of parameters and computation in the network.</a:t>
            </a:r>
          </a:p>
          <a:p>
            <a:pPr lvl="1">
              <a:buFont typeface="Wingdings" panose="05000000000000000000" pitchFamily="2" charset="2"/>
              <a:buChar char="Ø"/>
            </a:pPr>
            <a:r>
              <a:rPr lang="en-US" b="1" dirty="0"/>
              <a:t>Translation Invariance</a:t>
            </a:r>
            <a:r>
              <a:rPr lang="en-US" dirty="0"/>
              <a:t>: Max pooling retains the most prominent features while providing some degree of invariance to small translations and distortions in the input image.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44834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Second Convolutional </a:t>
            </a:r>
            <a:r>
              <a:rPr lang="en-US" b="1" dirty="0" smtClean="0"/>
              <a:t>Layer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Operation</a:t>
            </a:r>
            <a:r>
              <a:rPr lang="en-US" dirty="0"/>
              <a:t>: Applies 64 filters of size 3x3 with ReLU activation.</a:t>
            </a:r>
          </a:p>
          <a:p>
            <a:pPr>
              <a:buFont typeface="Wingdings" panose="05000000000000000000" pitchFamily="2" charset="2"/>
              <a:buChar char="Ø"/>
            </a:pPr>
            <a:r>
              <a:rPr lang="en-US" b="1" dirty="0"/>
              <a:t>Purpose</a:t>
            </a:r>
            <a:r>
              <a:rPr lang="en-US" dirty="0"/>
              <a:t>:</a:t>
            </a:r>
          </a:p>
          <a:p>
            <a:pPr lvl="1">
              <a:buFont typeface="Wingdings" panose="05000000000000000000" pitchFamily="2" charset="2"/>
              <a:buChar char="Ø"/>
            </a:pPr>
            <a:r>
              <a:rPr lang="en-US" b="1" dirty="0"/>
              <a:t>Deeper Feature Extraction</a:t>
            </a:r>
            <a:r>
              <a:rPr lang="en-US" dirty="0"/>
              <a:t>: By stacking another convolutional layer, the network can learn more complex and abstract features. The deeper layers capture higher-level patterns that may not be detectable in the initial layers.</a:t>
            </a:r>
          </a:p>
          <a:p>
            <a:pPr lvl="1">
              <a:buFont typeface="Wingdings" panose="05000000000000000000" pitchFamily="2" charset="2"/>
              <a:buChar char="Ø"/>
            </a:pPr>
            <a:r>
              <a:rPr lang="en-US" b="1" dirty="0"/>
              <a:t>Activation (ReLU)</a:t>
            </a:r>
            <a:r>
              <a:rPr lang="en-US" dirty="0"/>
              <a:t>: Again, ReLU introduces non-linearity and helps the network learn complex patterns more effectively.</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537107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4. Second Pooling </a:t>
            </a:r>
            <a:r>
              <a:rPr lang="en-US" b="1" dirty="0" smtClean="0"/>
              <a:t>Layer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Operation</a:t>
            </a:r>
            <a:r>
              <a:rPr lang="en-US" dirty="0"/>
              <a:t>: Applies 2x2 max pooling.</a:t>
            </a:r>
          </a:p>
          <a:p>
            <a:pPr>
              <a:buFont typeface="Wingdings" panose="05000000000000000000" pitchFamily="2" charset="2"/>
              <a:buChar char="Ø"/>
            </a:pPr>
            <a:r>
              <a:rPr lang="en-US" b="1" dirty="0"/>
              <a:t>Purpose</a:t>
            </a:r>
            <a:r>
              <a:rPr lang="en-US" dirty="0"/>
              <a:t>:</a:t>
            </a:r>
          </a:p>
          <a:p>
            <a:pPr lvl="1">
              <a:buFont typeface="Wingdings" panose="05000000000000000000" pitchFamily="2" charset="2"/>
              <a:buChar char="Ø"/>
            </a:pPr>
            <a:r>
              <a:rPr lang="en-US" b="1" dirty="0"/>
              <a:t>Further Dimensionality Reduction</a:t>
            </a:r>
            <a:r>
              <a:rPr lang="en-US" dirty="0"/>
              <a:t>: Further reduces the spatial dimensions of the feature maps, which helps in reducing the computational load and the risk of overfitting.</a:t>
            </a:r>
          </a:p>
          <a:p>
            <a:pPr lvl="1">
              <a:buFont typeface="Wingdings" panose="05000000000000000000" pitchFamily="2" charset="2"/>
              <a:buChar char="Ø"/>
            </a:pPr>
            <a:r>
              <a:rPr lang="en-US" b="1" dirty="0"/>
              <a:t>Translation Invariance</a:t>
            </a:r>
            <a:r>
              <a:rPr lang="en-US" dirty="0"/>
              <a:t>: Continues to provide invariance to small translations, helping the network generalize better.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027855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a:t>
            </a:r>
            <a:r>
              <a:rPr lang="en-US" b="1" dirty="0" smtClean="0"/>
              <a:t>Flattening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Operation</a:t>
            </a:r>
            <a:r>
              <a:rPr lang="en-US" dirty="0"/>
              <a:t>: Converts the 2D feature maps into a 1D vector.</a:t>
            </a:r>
          </a:p>
          <a:p>
            <a:pPr>
              <a:buFont typeface="Wingdings" panose="05000000000000000000" pitchFamily="2" charset="2"/>
              <a:buChar char="Ø"/>
            </a:pPr>
            <a:r>
              <a:rPr lang="en-US" b="1" dirty="0"/>
              <a:t>Purpose</a:t>
            </a:r>
            <a:r>
              <a:rPr lang="en-US" dirty="0"/>
              <a:t>:</a:t>
            </a:r>
          </a:p>
          <a:p>
            <a:pPr lvl="1">
              <a:buFont typeface="Wingdings" panose="05000000000000000000" pitchFamily="2" charset="2"/>
              <a:buChar char="Ø"/>
            </a:pPr>
            <a:r>
              <a:rPr lang="en-US" b="1" dirty="0"/>
              <a:t>Transition to Fully Connected Layers</a:t>
            </a:r>
            <a:r>
              <a:rPr lang="en-US" dirty="0"/>
              <a:t>: Flattening prepares the output from the convolutional and pooling layers for the fully connected layers. It transforms the 2D matrix of features into a single vector, which can be fed into the dense layer.</a:t>
            </a:r>
          </a:p>
          <a:p>
            <a:pPr lvl="1">
              <a:buFont typeface="Wingdings" panose="05000000000000000000" pitchFamily="2" charset="2"/>
              <a:buChar char="Ø"/>
            </a:pPr>
            <a:r>
              <a:rPr lang="en-US" b="1" dirty="0"/>
              <a:t>Preserve Information</a:t>
            </a:r>
            <a:r>
              <a:rPr lang="en-US" dirty="0"/>
              <a:t>: By flattening, we ensure that all the spatial information extracted by the convolutional layers is preserved and can be used by the fully connected layers.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71960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6. Fully Connected </a:t>
            </a:r>
            <a:r>
              <a:rPr lang="en-US" b="1" dirty="0" smtClean="0"/>
              <a:t>Layer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Operation</a:t>
            </a:r>
            <a:r>
              <a:rPr lang="en-US" dirty="0"/>
              <a:t>: Applies a dense layer with 64 neurons and ReLU activation.</a:t>
            </a:r>
          </a:p>
          <a:p>
            <a:pPr>
              <a:buFont typeface="Wingdings" panose="05000000000000000000" pitchFamily="2" charset="2"/>
              <a:buChar char="Ø"/>
            </a:pPr>
            <a:r>
              <a:rPr lang="en-US" b="1" dirty="0"/>
              <a:t>Purpose</a:t>
            </a:r>
            <a:r>
              <a:rPr lang="en-US" dirty="0"/>
              <a:t>:</a:t>
            </a:r>
          </a:p>
          <a:p>
            <a:pPr lvl="1">
              <a:buFont typeface="Wingdings" panose="05000000000000000000" pitchFamily="2" charset="2"/>
              <a:buChar char="Ø"/>
            </a:pPr>
            <a:r>
              <a:rPr lang="en-US" b="1" dirty="0"/>
              <a:t>Integration of Features</a:t>
            </a:r>
            <a:r>
              <a:rPr lang="en-US" dirty="0"/>
              <a:t>: The fully connected layer combines the features learned by the convolutional layers to make predictions. Each neuron in this layer is connected to every neuron in the previous layer, enabling the network to integrate information from all parts of the image.</a:t>
            </a:r>
          </a:p>
          <a:p>
            <a:pPr lvl="1">
              <a:buFont typeface="Wingdings" panose="05000000000000000000" pitchFamily="2" charset="2"/>
              <a:buChar char="Ø"/>
            </a:pPr>
            <a:r>
              <a:rPr lang="en-US" b="1" dirty="0"/>
              <a:t>Activation (ReLU)</a:t>
            </a:r>
            <a:r>
              <a:rPr lang="en-US" dirty="0"/>
              <a:t>: ReLU continues to introduce non-linearity, helping the network to model complex relationships between the features.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692629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 Output </a:t>
            </a:r>
            <a:r>
              <a:rPr lang="en-US" b="1" dirty="0" smtClean="0"/>
              <a:t>Layer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Operation</a:t>
            </a:r>
            <a:r>
              <a:rPr lang="en-US" dirty="0"/>
              <a:t>: Applies a dense layer with 10 neurons and Softmax activation for classification into 10 classes.</a:t>
            </a:r>
          </a:p>
          <a:p>
            <a:pPr>
              <a:buFont typeface="Wingdings" panose="05000000000000000000" pitchFamily="2" charset="2"/>
              <a:buChar char="Ø"/>
            </a:pPr>
            <a:r>
              <a:rPr lang="en-US" b="1" dirty="0"/>
              <a:t>Purpose</a:t>
            </a:r>
            <a:r>
              <a:rPr lang="en-US" dirty="0"/>
              <a:t>:</a:t>
            </a:r>
          </a:p>
          <a:p>
            <a:pPr lvl="1">
              <a:buFont typeface="Wingdings" panose="05000000000000000000" pitchFamily="2" charset="2"/>
              <a:buChar char="Ø"/>
            </a:pPr>
            <a:r>
              <a:rPr lang="en-US" b="1" dirty="0"/>
              <a:t>Final Classification</a:t>
            </a:r>
            <a:r>
              <a:rPr lang="en-US" dirty="0"/>
              <a:t>: The output layer provides the final classification results. Each neuron in this layer corresponds to one of the 10 classes.</a:t>
            </a:r>
          </a:p>
          <a:p>
            <a:pPr lvl="1">
              <a:buFont typeface="Wingdings" panose="05000000000000000000" pitchFamily="2" charset="2"/>
              <a:buChar char="Ø"/>
            </a:pPr>
            <a:r>
              <a:rPr lang="en-US" b="1" dirty="0"/>
              <a:t>Activation (Softmax)</a:t>
            </a:r>
            <a:r>
              <a:rPr lang="en-US" dirty="0"/>
              <a:t>: The Softmax activation function converts the raw output scores into probabilities that sum to 1. This makes it suitable for multi-class classification tasks, allowing the network to assign probabilities to each class.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99021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smtClean="0"/>
              <a:t>Convolutional </a:t>
            </a:r>
            <a:r>
              <a:rPr lang="en-US" b="1" dirty="0"/>
              <a:t>Layers</a:t>
            </a:r>
            <a:r>
              <a:rPr lang="en-US" dirty="0"/>
              <a:t>: Extract features from the input image by learning filters that detect specific patterns.</a:t>
            </a:r>
          </a:p>
          <a:p>
            <a:pPr>
              <a:buFont typeface="Wingdings" panose="05000000000000000000" pitchFamily="2" charset="2"/>
              <a:buChar char="Ø"/>
            </a:pPr>
            <a:r>
              <a:rPr lang="en-US" b="1" dirty="0"/>
              <a:t>Activation Functions</a:t>
            </a:r>
            <a:r>
              <a:rPr lang="en-US" dirty="0"/>
              <a:t>: Introduce non-linearity, allowing the network to learn complex patterns.</a:t>
            </a:r>
          </a:p>
          <a:p>
            <a:pPr>
              <a:buFont typeface="Wingdings" panose="05000000000000000000" pitchFamily="2" charset="2"/>
              <a:buChar char="Ø"/>
            </a:pPr>
            <a:r>
              <a:rPr lang="en-US" b="1" dirty="0"/>
              <a:t>Pooling Layers</a:t>
            </a:r>
            <a:r>
              <a:rPr lang="en-US" dirty="0"/>
              <a:t>: Reduce the spatial dimensions of the feature maps, making the network more efficient and robust to small translations.</a:t>
            </a:r>
          </a:p>
          <a:p>
            <a:pPr>
              <a:buFont typeface="Wingdings" panose="05000000000000000000" pitchFamily="2" charset="2"/>
              <a:buChar char="Ø"/>
            </a:pPr>
            <a:r>
              <a:rPr lang="en-US" b="1" dirty="0"/>
              <a:t>Flattening</a:t>
            </a:r>
            <a:r>
              <a:rPr lang="en-US" dirty="0"/>
              <a:t>: Converts the 2D feature maps into a 1D vector for the fully connected layers.</a:t>
            </a:r>
          </a:p>
          <a:p>
            <a:pPr>
              <a:buFont typeface="Wingdings" panose="05000000000000000000" pitchFamily="2" charset="2"/>
              <a:buChar char="Ø"/>
            </a:pPr>
            <a:r>
              <a:rPr lang="en-US" b="1" dirty="0"/>
              <a:t>Fully Connected Layer</a:t>
            </a:r>
            <a:r>
              <a:rPr lang="en-US" dirty="0"/>
              <a:t>: Integrates features and enables the network to make predictions.</a:t>
            </a:r>
          </a:p>
          <a:p>
            <a:pPr>
              <a:buFont typeface="Wingdings" panose="05000000000000000000" pitchFamily="2" charset="2"/>
              <a:buChar char="Ø"/>
            </a:pPr>
            <a:r>
              <a:rPr lang="en-US" b="1" dirty="0"/>
              <a:t>Output Layer</a:t>
            </a:r>
            <a:r>
              <a:rPr lang="en-US" dirty="0"/>
              <a:t>: Provides the final classification output with probabilities for each class.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57926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Components of a CNN</a:t>
            </a:r>
            <a:endParaRPr lang="en-US" dirty="0"/>
          </a:p>
        </p:txBody>
      </p:sp>
      <p:sp>
        <p:nvSpPr>
          <p:cNvPr id="3" name="Content Placeholder 2"/>
          <p:cNvSpPr>
            <a:spLocks noGrp="1"/>
          </p:cNvSpPr>
          <p:nvPr>
            <p:ph idx="1"/>
          </p:nvPr>
        </p:nvSpPr>
        <p:spPr/>
        <p:txBody>
          <a:bodyPr/>
          <a:lstStyle/>
          <a:p>
            <a:r>
              <a:rPr lang="en-US" dirty="0"/>
              <a:t>Input </a:t>
            </a:r>
            <a:r>
              <a:rPr lang="en-US" dirty="0" smtClean="0"/>
              <a:t>Layer</a:t>
            </a:r>
            <a:endParaRPr lang="en-US" dirty="0"/>
          </a:p>
          <a:p>
            <a:r>
              <a:rPr lang="en-US" dirty="0"/>
              <a:t>Convolutional </a:t>
            </a:r>
            <a:r>
              <a:rPr lang="en-US" dirty="0" smtClean="0"/>
              <a:t>Layer</a:t>
            </a:r>
          </a:p>
          <a:p>
            <a:r>
              <a:rPr lang="en-US" dirty="0"/>
              <a:t>Activation </a:t>
            </a:r>
            <a:r>
              <a:rPr lang="en-US" dirty="0" smtClean="0"/>
              <a:t>Function</a:t>
            </a:r>
          </a:p>
          <a:p>
            <a:r>
              <a:rPr lang="en-US" dirty="0"/>
              <a:t>Pooling </a:t>
            </a:r>
            <a:r>
              <a:rPr lang="en-US" dirty="0" smtClean="0"/>
              <a:t>Layer</a:t>
            </a:r>
          </a:p>
          <a:p>
            <a:r>
              <a:rPr lang="en-US" dirty="0"/>
              <a:t>Fully Connected (Dense) </a:t>
            </a:r>
            <a:r>
              <a:rPr lang="en-US" dirty="0" smtClean="0"/>
              <a:t>Layer</a:t>
            </a:r>
          </a:p>
          <a:p>
            <a:r>
              <a:rPr lang="en-US" dirty="0"/>
              <a:t>Output </a:t>
            </a:r>
            <a:r>
              <a:rPr lang="en-US" dirty="0" smtClean="0"/>
              <a:t>Layer</a:t>
            </a:r>
            <a:endParaRPr lang="en-US" dirty="0"/>
          </a:p>
        </p:txBody>
      </p:sp>
    </p:spTree>
    <p:extLst>
      <p:ext uri="{BB962C8B-B14F-4D97-AF65-F5344CB8AC3E}">
        <p14:creationId xmlns:p14="http://schemas.microsoft.com/office/powerpoint/2010/main" val="3782141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74975"/>
            <a:ext cx="10515600" cy="1325563"/>
          </a:xfrm>
        </p:spPr>
        <p:txBody>
          <a:bodyPr>
            <a:normAutofit/>
          </a:bodyPr>
          <a:lstStyle/>
          <a:p>
            <a:pPr algn="ctr"/>
            <a:r>
              <a:rPr lang="en-US" sz="8800" b="1" dirty="0"/>
              <a:t>THANK </a:t>
            </a:r>
            <a:r>
              <a:rPr lang="en-US" sz="8800" b="1" dirty="0" smtClean="0"/>
              <a:t>YOU!!!</a:t>
            </a:r>
            <a:endParaRPr lang="en-US" sz="8800" b="1" dirty="0"/>
          </a:p>
        </p:txBody>
      </p:sp>
    </p:spTree>
    <p:extLst>
      <p:ext uri="{BB962C8B-B14F-4D97-AF65-F5344CB8AC3E}">
        <p14:creationId xmlns:p14="http://schemas.microsoft.com/office/powerpoint/2010/main" val="86043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Input </a:t>
            </a:r>
            <a:r>
              <a:rPr lang="en-US" b="1" dirty="0" smtClean="0"/>
              <a:t>Layer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Purpose: This is the initial layer of the CNN where the raw data (image) is fed into the network.</a:t>
            </a:r>
          </a:p>
          <a:p>
            <a:pPr>
              <a:buFont typeface="Wingdings" panose="05000000000000000000" pitchFamily="2" charset="2"/>
              <a:buChar char="Ø"/>
            </a:pPr>
            <a:r>
              <a:rPr lang="en-US" dirty="0"/>
              <a:t>Structure: For a colored image, this input layer will have dimensions width x height x depth (where depth corresponds to the number of color channels, such as 3 for RGB images).</a:t>
            </a:r>
          </a:p>
          <a:p>
            <a:pPr>
              <a:buFont typeface="Wingdings" panose="05000000000000000000" pitchFamily="2" charset="2"/>
              <a:buChar char="Ø"/>
            </a:pPr>
            <a:r>
              <a:rPr lang="en-US" dirty="0"/>
              <a:t>Example: A 32x32 RGB image has an input layer of size 32x32x3.</a:t>
            </a:r>
            <a:endParaRPr lang="en-US" dirty="0"/>
          </a:p>
        </p:txBody>
      </p:sp>
    </p:spTree>
    <p:extLst>
      <p:ext uri="{BB962C8B-B14F-4D97-AF65-F5344CB8AC3E}">
        <p14:creationId xmlns:p14="http://schemas.microsoft.com/office/powerpoint/2010/main" val="79629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Convolutional </a:t>
            </a:r>
            <a:r>
              <a:rPr lang="en-US" b="1" dirty="0" smtClean="0"/>
              <a:t>Layer</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a:t>Purpose</a:t>
            </a:r>
            <a:r>
              <a:rPr lang="en-US" dirty="0"/>
              <a:t>: The main purpose of the convolutional layer is to detect local features from the input image by applying a set of learnable filters (kernels).</a:t>
            </a:r>
          </a:p>
          <a:p>
            <a:pPr>
              <a:buFont typeface="Wingdings" panose="05000000000000000000" pitchFamily="2" charset="2"/>
              <a:buChar char="Ø"/>
            </a:pPr>
            <a:r>
              <a:rPr lang="en-US" b="1" dirty="0"/>
              <a:t>Filters/Kernels</a:t>
            </a:r>
            <a:r>
              <a:rPr lang="en-US" dirty="0"/>
              <a:t>: These are small matrices (e.g., 3x3, 5x5) that convolve across the input image to produce feature maps. Each filter detects a specific pattern such as edges, textures, etc.</a:t>
            </a:r>
          </a:p>
          <a:p>
            <a:pPr>
              <a:buFont typeface="Wingdings" panose="05000000000000000000" pitchFamily="2" charset="2"/>
              <a:buChar char="Ø"/>
            </a:pPr>
            <a:r>
              <a:rPr lang="en-US" b="1" dirty="0"/>
              <a:t>Stride</a:t>
            </a:r>
            <a:r>
              <a:rPr lang="en-US" dirty="0"/>
              <a:t>: This defines how much the filter moves at each step. A stride of 1 means the filter moves one pixel at a time.</a:t>
            </a:r>
          </a:p>
          <a:p>
            <a:pPr>
              <a:buFont typeface="Wingdings" panose="05000000000000000000" pitchFamily="2" charset="2"/>
              <a:buChar char="Ø"/>
            </a:pPr>
            <a:r>
              <a:rPr lang="en-US" b="1" dirty="0"/>
              <a:t>Padding</a:t>
            </a:r>
            <a:r>
              <a:rPr lang="en-US" dirty="0"/>
              <a:t>: This involves adding zeros around the border of the input image to maintain the spatial dimensions after convolution. Common types are 'valid' (no padding) and 'same' (output size equals input size).</a:t>
            </a:r>
            <a:endParaRPr lang="en-US" dirty="0"/>
          </a:p>
        </p:txBody>
      </p:sp>
    </p:spTree>
    <p:extLst>
      <p:ext uri="{BB962C8B-B14F-4D97-AF65-F5344CB8AC3E}">
        <p14:creationId xmlns:p14="http://schemas.microsoft.com/office/powerpoint/2010/main" val="2663440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Activation </a:t>
            </a:r>
            <a:r>
              <a:rPr lang="en-US" b="1" dirty="0" smtClean="0"/>
              <a:t>Function</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Purpose</a:t>
            </a:r>
            <a:r>
              <a:rPr lang="en-US" dirty="0"/>
              <a:t>: The activation function introduces non-linearity into the network, allowing it to learn more complex patterns.</a:t>
            </a:r>
          </a:p>
          <a:p>
            <a:pPr>
              <a:buFont typeface="Wingdings" panose="05000000000000000000" pitchFamily="2" charset="2"/>
              <a:buChar char="Ø"/>
            </a:pPr>
            <a:r>
              <a:rPr lang="en-US" dirty="0"/>
              <a:t>Common Activation Functions:</a:t>
            </a:r>
          </a:p>
          <a:p>
            <a:pPr>
              <a:buFont typeface="Wingdings" panose="05000000000000000000" pitchFamily="2" charset="2"/>
              <a:buChar char="Ø"/>
            </a:pPr>
            <a:r>
              <a:rPr lang="en-US" dirty="0"/>
              <a:t>ReLU (Rectified Linear Unit): ReLU(x) = max(0, x). It replaces negative values with zero, which helps in speeding up convergence.</a:t>
            </a:r>
          </a:p>
          <a:p>
            <a:pPr>
              <a:buFont typeface="Wingdings" panose="05000000000000000000" pitchFamily="2" charset="2"/>
              <a:buChar char="Ø"/>
            </a:pPr>
            <a:r>
              <a:rPr lang="en-US" dirty="0"/>
              <a:t>Sigmoid: Squashes the input values between 0 and 1.</a:t>
            </a:r>
          </a:p>
          <a:p>
            <a:pPr>
              <a:buFont typeface="Wingdings" panose="05000000000000000000" pitchFamily="2" charset="2"/>
              <a:buChar char="Ø"/>
            </a:pPr>
            <a:r>
              <a:rPr lang="en-US" dirty="0"/>
              <a:t>Tanh: Squashes the input values between -1 and 1.</a:t>
            </a:r>
          </a:p>
        </p:txBody>
      </p:sp>
    </p:spTree>
    <p:extLst>
      <p:ext uri="{BB962C8B-B14F-4D97-AF65-F5344CB8AC3E}">
        <p14:creationId xmlns:p14="http://schemas.microsoft.com/office/powerpoint/2010/main" val="192786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Pooling </a:t>
            </a:r>
            <a:r>
              <a:rPr lang="en-US" b="1" dirty="0" smtClean="0"/>
              <a:t>Layer</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b="1" dirty="0"/>
              <a:t>Purpose</a:t>
            </a:r>
            <a:r>
              <a:rPr lang="en-US" dirty="0"/>
              <a:t>: This layer reduces the spatial dimensions (width and height) of the feature maps, thus reducing the computational load and helping with spatial variance.</a:t>
            </a:r>
          </a:p>
          <a:p>
            <a:pPr>
              <a:buFont typeface="Wingdings" panose="05000000000000000000" pitchFamily="2" charset="2"/>
              <a:buChar char="Ø"/>
            </a:pPr>
            <a:r>
              <a:rPr lang="en-US" dirty="0"/>
              <a:t>Types of Pooling:</a:t>
            </a:r>
          </a:p>
          <a:p>
            <a:pPr>
              <a:buFont typeface="Wingdings" panose="05000000000000000000" pitchFamily="2" charset="2"/>
              <a:buChar char="Ø"/>
            </a:pPr>
            <a:r>
              <a:rPr lang="en-US" b="1" dirty="0"/>
              <a:t>Max Pooling</a:t>
            </a:r>
            <a:r>
              <a:rPr lang="en-US" dirty="0"/>
              <a:t>: Takes the maximum value from each window (e.g., 2x2) of the feature map.</a:t>
            </a:r>
          </a:p>
          <a:p>
            <a:pPr>
              <a:buFont typeface="Wingdings" panose="05000000000000000000" pitchFamily="2" charset="2"/>
              <a:buChar char="Ø"/>
            </a:pPr>
            <a:r>
              <a:rPr lang="en-US" b="1" dirty="0"/>
              <a:t>Average Pooling</a:t>
            </a:r>
            <a:r>
              <a:rPr lang="en-US" dirty="0"/>
              <a:t>: Takes the average value from each window of the feature map.</a:t>
            </a:r>
          </a:p>
          <a:p>
            <a:pPr>
              <a:buFont typeface="Wingdings" panose="05000000000000000000" pitchFamily="2" charset="2"/>
              <a:buChar char="Ø"/>
            </a:pPr>
            <a:r>
              <a:rPr lang="en-US" dirty="0"/>
              <a:t>Example: For a 2x2 max pooling, a 4x4 feature map is reduced to a 2x2 feature map by taking the maximum value from each 2x2 window.</a:t>
            </a:r>
            <a:endParaRPr lang="en-US" dirty="0"/>
          </a:p>
        </p:txBody>
      </p:sp>
    </p:spTree>
    <p:extLst>
      <p:ext uri="{BB962C8B-B14F-4D97-AF65-F5344CB8AC3E}">
        <p14:creationId xmlns:p14="http://schemas.microsoft.com/office/powerpoint/2010/main" val="3205831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Fully Connected (Dense) </a:t>
            </a:r>
            <a:r>
              <a:rPr lang="en-US" b="1" dirty="0" smtClean="0"/>
              <a:t>Layer</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Purpose</a:t>
            </a:r>
            <a:r>
              <a:rPr lang="en-US" dirty="0"/>
              <a:t>: This layer is used to combine the features learned by the convolutional and pooling layers to make final predictions.</a:t>
            </a:r>
          </a:p>
          <a:p>
            <a:pPr>
              <a:buFont typeface="Wingdings" panose="05000000000000000000" pitchFamily="2" charset="2"/>
              <a:buChar char="Ø"/>
            </a:pPr>
            <a:r>
              <a:rPr lang="en-US" b="1" dirty="0"/>
              <a:t>Structure</a:t>
            </a:r>
            <a:r>
              <a:rPr lang="en-US" dirty="0"/>
              <a:t>: Each neuron in a fully connected layer is connected to every neuron in the previous layer.</a:t>
            </a:r>
          </a:p>
          <a:p>
            <a:pPr>
              <a:buFont typeface="Wingdings" panose="05000000000000000000" pitchFamily="2" charset="2"/>
              <a:buChar char="Ø"/>
            </a:pPr>
            <a:r>
              <a:rPr lang="en-US" dirty="0"/>
              <a:t>Example: If the previous layer has 256 neurons, each neuron in the fully connected layer will have 256 weights.</a:t>
            </a:r>
            <a:endParaRPr lang="en-US" dirty="0"/>
          </a:p>
        </p:txBody>
      </p:sp>
    </p:spTree>
    <p:extLst>
      <p:ext uri="{BB962C8B-B14F-4D97-AF65-F5344CB8AC3E}">
        <p14:creationId xmlns:p14="http://schemas.microsoft.com/office/powerpoint/2010/main" val="88494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 </a:t>
            </a:r>
            <a:r>
              <a:rPr lang="en-US" b="1" dirty="0" smtClean="0"/>
              <a:t>Layer</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Purpose</a:t>
            </a:r>
            <a:r>
              <a:rPr lang="en-US" dirty="0"/>
              <a:t>: The final layer that provides the predicted output.</a:t>
            </a:r>
          </a:p>
          <a:p>
            <a:pPr>
              <a:buFont typeface="Wingdings" panose="05000000000000000000" pitchFamily="2" charset="2"/>
              <a:buChar char="Ø"/>
            </a:pPr>
            <a:r>
              <a:rPr lang="en-US" b="1" dirty="0"/>
              <a:t>Structure</a:t>
            </a:r>
            <a:r>
              <a:rPr lang="en-US" dirty="0"/>
              <a:t>: The structure of the output layer depends on the specific task.</a:t>
            </a:r>
          </a:p>
          <a:p>
            <a:pPr>
              <a:buFont typeface="Wingdings" panose="05000000000000000000" pitchFamily="2" charset="2"/>
              <a:buChar char="Ø"/>
            </a:pPr>
            <a:r>
              <a:rPr lang="en-US" b="1" dirty="0"/>
              <a:t>Classification</a:t>
            </a:r>
            <a:r>
              <a:rPr lang="en-US" dirty="0"/>
              <a:t>: For a classification task with </a:t>
            </a:r>
            <a:r>
              <a:rPr lang="en-US" dirty="0" smtClean="0"/>
              <a:t>𝑛 </a:t>
            </a:r>
            <a:r>
              <a:rPr lang="en-US" dirty="0"/>
              <a:t>classes, the output layer will have </a:t>
            </a:r>
            <a:r>
              <a:rPr lang="en-US" dirty="0" smtClean="0"/>
              <a:t>𝑛 </a:t>
            </a:r>
            <a:r>
              <a:rPr lang="en-US" dirty="0"/>
              <a:t>neurons, typically with a Softmax activation function to produce a probability distribution over the classes.</a:t>
            </a:r>
          </a:p>
          <a:p>
            <a:pPr>
              <a:buFont typeface="Wingdings" panose="05000000000000000000" pitchFamily="2" charset="2"/>
              <a:buChar char="Ø"/>
            </a:pPr>
            <a:r>
              <a:rPr lang="en-US" b="1" dirty="0"/>
              <a:t>Regression</a:t>
            </a:r>
            <a:r>
              <a:rPr lang="en-US" dirty="0"/>
              <a:t>: For regression tasks, the output layer might have a single neuron with a linear activation function to predict continuous values.</a:t>
            </a:r>
            <a:endParaRPr lang="en-US" dirty="0"/>
          </a:p>
        </p:txBody>
      </p:sp>
    </p:spTree>
    <p:extLst>
      <p:ext uri="{BB962C8B-B14F-4D97-AF65-F5344CB8AC3E}">
        <p14:creationId xmlns:p14="http://schemas.microsoft.com/office/powerpoint/2010/main" val="3282081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1675</Words>
  <Application>Microsoft Office PowerPoint</Application>
  <PresentationFormat>Widescreen</PresentationFormat>
  <Paragraphs>120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CNN</vt:lpstr>
      <vt:lpstr>Convolutional Neural Network (CNN)</vt:lpstr>
      <vt:lpstr>Key Components of a CNN</vt:lpstr>
      <vt:lpstr>Input Layer</vt:lpstr>
      <vt:lpstr>Convolutional Layer</vt:lpstr>
      <vt:lpstr>Activation Function</vt:lpstr>
      <vt:lpstr>Pooling Layer</vt:lpstr>
      <vt:lpstr>Fully Connected (Dense) Layer</vt:lpstr>
      <vt:lpstr>Output Layer</vt:lpstr>
      <vt:lpstr>Applications of CNNs</vt:lpstr>
      <vt:lpstr>Example Workflow in a CNN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First Convolutional Layer</vt:lpstr>
      <vt:lpstr>2. First Pooling Layer</vt:lpstr>
      <vt:lpstr>3. Second Convolutional Layer</vt:lpstr>
      <vt:lpstr>4. Second Pooling Layer</vt:lpstr>
      <vt:lpstr>5. Flattening</vt:lpstr>
      <vt:lpstr>6. Fully Connected Layer</vt:lpstr>
      <vt:lpstr>7. Output Layer</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dc:title>
  <dc:creator>Windows User</dc:creator>
  <cp:lastModifiedBy>Windows User</cp:lastModifiedBy>
  <cp:revision>8</cp:revision>
  <dcterms:created xsi:type="dcterms:W3CDTF">2024-08-06T07:21:14Z</dcterms:created>
  <dcterms:modified xsi:type="dcterms:W3CDTF">2024-08-06T08:19:10Z</dcterms:modified>
</cp:coreProperties>
</file>