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8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9" r:id="rId29"/>
    <p:sldId id="288"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75B3DA-EE60-408B-ADB0-2F9174D7849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20314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5B3DA-EE60-408B-ADB0-2F9174D7849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3103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5B3DA-EE60-408B-ADB0-2F9174D7849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221074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5B3DA-EE60-408B-ADB0-2F9174D7849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50973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75B3DA-EE60-408B-ADB0-2F9174D7849C}"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146191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75B3DA-EE60-408B-ADB0-2F9174D7849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45439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75B3DA-EE60-408B-ADB0-2F9174D7849C}"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1002438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75B3DA-EE60-408B-ADB0-2F9174D7849C}"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143775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5B3DA-EE60-408B-ADB0-2F9174D7849C}"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203564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75B3DA-EE60-408B-ADB0-2F9174D7849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1722658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75B3DA-EE60-408B-ADB0-2F9174D7849C}"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3DDD-65B3-42BB-B43E-1E46FA44AD7B}" type="slidenum">
              <a:rPr lang="en-US" smtClean="0"/>
              <a:t>‹#›</a:t>
            </a:fld>
            <a:endParaRPr lang="en-US"/>
          </a:p>
        </p:txBody>
      </p:sp>
    </p:spTree>
    <p:extLst>
      <p:ext uri="{BB962C8B-B14F-4D97-AF65-F5344CB8AC3E}">
        <p14:creationId xmlns:p14="http://schemas.microsoft.com/office/powerpoint/2010/main" val="134594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5B3DA-EE60-408B-ADB0-2F9174D7849C}"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3DDD-65B3-42BB-B43E-1E46FA44AD7B}" type="slidenum">
              <a:rPr lang="en-US" smtClean="0"/>
              <a:t>‹#›</a:t>
            </a:fld>
            <a:endParaRPr lang="en-US"/>
          </a:p>
        </p:txBody>
      </p:sp>
    </p:spTree>
    <p:extLst>
      <p:ext uri="{BB962C8B-B14F-4D97-AF65-F5344CB8AC3E}">
        <p14:creationId xmlns:p14="http://schemas.microsoft.com/office/powerpoint/2010/main" val="4138635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950" y="1827213"/>
            <a:ext cx="9144000" cy="2387600"/>
          </a:xfrm>
        </p:spPr>
        <p:txBody>
          <a:bodyPr>
            <a:normAutofit/>
          </a:bodyPr>
          <a:lstStyle/>
          <a:p>
            <a:r>
              <a:rPr lang="en-US" sz="9600" dirty="0" smtClean="0"/>
              <a:t>RNN</a:t>
            </a:r>
            <a:endParaRPr lang="en-US" sz="9600" dirty="0"/>
          </a:p>
        </p:txBody>
      </p:sp>
    </p:spTree>
    <p:extLst>
      <p:ext uri="{BB962C8B-B14F-4D97-AF65-F5344CB8AC3E}">
        <p14:creationId xmlns:p14="http://schemas.microsoft.com/office/powerpoint/2010/main" val="51746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smtClean="0"/>
              <a:t>Time Series Prediction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Task:</a:t>
            </a:r>
            <a:r>
              <a:rPr lang="en-US" dirty="0" smtClean="0"/>
              <a:t> Forecast future values based on past observations.</a:t>
            </a:r>
          </a:p>
          <a:p>
            <a:pPr>
              <a:buFont typeface="Wingdings" panose="05000000000000000000" pitchFamily="2" charset="2"/>
              <a:buChar char="Ø"/>
            </a:pPr>
            <a:r>
              <a:rPr lang="en-US" b="1" dirty="0" smtClean="0"/>
              <a:t>Example:</a:t>
            </a:r>
            <a:r>
              <a:rPr lang="en-US" dirty="0" smtClean="0"/>
              <a:t> Predicting stock prices, weather forecasting, and demand forecasting.</a:t>
            </a:r>
          </a:p>
          <a:p>
            <a:pPr>
              <a:buFont typeface="Wingdings" panose="05000000000000000000" pitchFamily="2" charset="2"/>
              <a:buChar char="Ø"/>
            </a:pPr>
            <a:r>
              <a:rPr lang="en-US" b="1" dirty="0" smtClean="0"/>
              <a:t>Details:</a:t>
            </a:r>
            <a:r>
              <a:rPr lang="en-US" dirty="0" smtClean="0"/>
              <a:t> Time series data consists of observations collected at successive time points. RNNs can model the temporal dependencies and trends in the data to make accurate predictions. They can also handle varying lengths of input sequences, making them versatile for different time series problems.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7057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b="1" dirty="0" smtClean="0"/>
              <a:t>Machine Translation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Task:</a:t>
            </a:r>
            <a:r>
              <a:rPr lang="en-US" dirty="0" smtClean="0"/>
              <a:t> Translate text from one language to another.</a:t>
            </a:r>
          </a:p>
          <a:p>
            <a:pPr>
              <a:buFont typeface="Wingdings" panose="05000000000000000000" pitchFamily="2" charset="2"/>
              <a:buChar char="Ø"/>
            </a:pPr>
            <a:r>
              <a:rPr lang="en-US" b="1" dirty="0" smtClean="0"/>
              <a:t>Example:</a:t>
            </a:r>
            <a:r>
              <a:rPr lang="en-US" dirty="0" smtClean="0"/>
              <a:t> Converting a sentence from English to French.</a:t>
            </a:r>
          </a:p>
          <a:p>
            <a:pPr>
              <a:buFont typeface="Wingdings" panose="05000000000000000000" pitchFamily="2" charset="2"/>
              <a:buChar char="Ø"/>
            </a:pPr>
            <a:r>
              <a:rPr lang="en-US" b="1" dirty="0" smtClean="0"/>
              <a:t>Details:</a:t>
            </a:r>
            <a:r>
              <a:rPr lang="en-US" dirty="0" smtClean="0"/>
              <a:t> In machine translation, an RNN can be used to encode the source sentence into a fixed-length context vector, which is then decoded into the target sentence. This encoder-decoder architecture allows the model to handle variable-length input and output sequences, capturing the nuances of both languages.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4498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b="1" dirty="0" smtClean="0"/>
              <a:t>Speech Recognition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Task:</a:t>
            </a:r>
            <a:r>
              <a:rPr lang="en-US" dirty="0" smtClean="0"/>
              <a:t> Convert spoken language into written text.</a:t>
            </a:r>
          </a:p>
          <a:p>
            <a:pPr>
              <a:buFont typeface="Wingdings" panose="05000000000000000000" pitchFamily="2" charset="2"/>
              <a:buChar char="Ø"/>
            </a:pPr>
            <a:r>
              <a:rPr lang="en-US" b="1" dirty="0" smtClean="0"/>
              <a:t>Example:</a:t>
            </a:r>
            <a:r>
              <a:rPr lang="en-US" dirty="0" smtClean="0"/>
              <a:t> Transcribing an audio recording of a lecture.</a:t>
            </a:r>
          </a:p>
          <a:p>
            <a:pPr>
              <a:buFont typeface="Wingdings" panose="05000000000000000000" pitchFamily="2" charset="2"/>
              <a:buChar char="Ø"/>
            </a:pPr>
            <a:r>
              <a:rPr lang="en-US" b="1" dirty="0" smtClean="0"/>
              <a:t>Details:</a:t>
            </a:r>
            <a:r>
              <a:rPr lang="en-US" dirty="0" smtClean="0"/>
              <a:t> Speech recognition systems use RNNs to process audio signals, which are inherently sequential. The model learns to map sequences of audio features to sequences of phonemes or words. This involves understanding the temporal structure of speech, including pauses, intonation, and context.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4626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785"/>
            <a:ext cx="10515600" cy="973535"/>
          </a:xfrm>
        </p:spPr>
        <p:txBody>
          <a:bodyPr/>
          <a:lstStyle/>
          <a:p>
            <a:r>
              <a:rPr lang="en-US" dirty="0" smtClean="0"/>
              <a:t>Deep Dive into Applications:</a:t>
            </a:r>
            <a:endParaRPr lang="en-US" dirty="0"/>
          </a:p>
        </p:txBody>
      </p:sp>
      <p:sp>
        <p:nvSpPr>
          <p:cNvPr id="3" name="Content Placeholder 2"/>
          <p:cNvSpPr>
            <a:spLocks noGrp="1"/>
          </p:cNvSpPr>
          <p:nvPr>
            <p:ph idx="1"/>
          </p:nvPr>
        </p:nvSpPr>
        <p:spPr>
          <a:xfrm>
            <a:off x="838200" y="2724149"/>
            <a:ext cx="10515600" cy="3452813"/>
          </a:xfrm>
        </p:spPr>
        <p:txBody>
          <a:bodyPr/>
          <a:lstStyle/>
          <a:p>
            <a:pPr>
              <a:buFont typeface="Wingdings" panose="05000000000000000000" pitchFamily="2" charset="2"/>
              <a:buChar char="Ø"/>
            </a:pPr>
            <a:r>
              <a:rPr lang="en-US" b="1" dirty="0" smtClean="0"/>
              <a:t>Implementation:</a:t>
            </a:r>
            <a:r>
              <a:rPr lang="en-US" dirty="0" smtClean="0"/>
              <a:t> Start with a dataset like the Penn Treebank or Wikipedia text corpus. Tokenize the text into words or subwords, and then feed sequences of these tokens into the RNN. Use the hidden states to predict the next token in the sequence.</a:t>
            </a:r>
          </a:p>
          <a:p>
            <a:pPr>
              <a:buFont typeface="Wingdings" panose="05000000000000000000" pitchFamily="2" charset="2"/>
              <a:buChar char="Ø"/>
            </a:pPr>
            <a:r>
              <a:rPr lang="en-US" b="1" dirty="0" smtClean="0"/>
              <a:t>Evaluation:</a:t>
            </a:r>
            <a:r>
              <a:rPr lang="en-US" dirty="0" smtClean="0"/>
              <a:t> Use metrics like perplexity, which measures how well the probability distribution predicted by the model matches the actual distribution of words in the corpus.</a:t>
            </a:r>
          </a:p>
          <a:p>
            <a:pPr>
              <a:buFont typeface="Wingdings" panose="05000000000000000000" pitchFamily="2" charset="2"/>
              <a:buChar char="Ø"/>
            </a:pPr>
            <a:endParaRPr lang="en-US" dirty="0"/>
          </a:p>
        </p:txBody>
      </p:sp>
      <p:sp>
        <p:nvSpPr>
          <p:cNvPr id="4" name="Title 1"/>
          <p:cNvSpPr txBox="1">
            <a:spLocks/>
          </p:cNvSpPr>
          <p:nvPr/>
        </p:nvSpPr>
        <p:spPr>
          <a:xfrm>
            <a:off x="838200" y="1524000"/>
            <a:ext cx="10515600" cy="829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1. Language Modeling</a:t>
            </a:r>
            <a:endParaRPr lang="en-US" dirty="0" smtClean="0"/>
          </a:p>
        </p:txBody>
      </p:sp>
    </p:spTree>
    <p:extLst>
      <p:ext uri="{BB962C8B-B14F-4D97-AF65-F5344CB8AC3E}">
        <p14:creationId xmlns:p14="http://schemas.microsoft.com/office/powerpoint/2010/main" val="37966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b="1" dirty="0" smtClean="0"/>
              <a:t>Time Series Prediction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Implementation:</a:t>
            </a:r>
            <a:r>
              <a:rPr lang="en-US" dirty="0" smtClean="0"/>
              <a:t> Use a dataset like historical stock prices or weather data. Normalize the data and create sequences of past observations as inputs. The RNN will learn to predict the next value in the sequence.</a:t>
            </a:r>
          </a:p>
          <a:p>
            <a:pPr>
              <a:buFont typeface="Wingdings" panose="05000000000000000000" pitchFamily="2" charset="2"/>
              <a:buChar char="Ø"/>
            </a:pPr>
            <a:r>
              <a:rPr lang="en-US" b="1" dirty="0" smtClean="0"/>
              <a:t>Evaluation:</a:t>
            </a:r>
            <a:r>
              <a:rPr lang="en-US" dirty="0" smtClean="0"/>
              <a:t> Use metrics like Mean Absolute Error (MAE) or Root Mean Squared Error (RMSE) to evaluate the prediction accuracy.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134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Machine Translation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Implementation:</a:t>
            </a:r>
            <a:r>
              <a:rPr lang="en-US" dirty="0" smtClean="0"/>
              <a:t> Use parallel corpora like the </a:t>
            </a:r>
            <a:r>
              <a:rPr lang="en-US" dirty="0" err="1" smtClean="0"/>
              <a:t>Europarl</a:t>
            </a:r>
            <a:r>
              <a:rPr lang="en-US" dirty="0" smtClean="0"/>
              <a:t> dataset. Train an encoder-decoder RNN where the encoder processes the source sentence and the decoder generates the target sentence.</a:t>
            </a:r>
          </a:p>
          <a:p>
            <a:pPr>
              <a:buFont typeface="Wingdings" panose="05000000000000000000" pitchFamily="2" charset="2"/>
              <a:buChar char="Ø"/>
            </a:pPr>
            <a:r>
              <a:rPr lang="en-US" b="1" dirty="0" smtClean="0"/>
              <a:t>Evaluation:</a:t>
            </a:r>
            <a:r>
              <a:rPr lang="en-US" dirty="0" smtClean="0"/>
              <a:t> Use metrics like BLEU (Bilingual Evaluation Understudy) score to evaluate the quality of the translations.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0332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b="1" dirty="0" smtClean="0"/>
              <a:t>Speech Recognition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Implementation:</a:t>
            </a:r>
            <a:r>
              <a:rPr lang="en-US" dirty="0" smtClean="0"/>
              <a:t> Use datasets like LibriSpeech. Extract features from the audio signals (e.g., Mel-Frequency Cepstral Coefficients - MFCCs) and feed them into the RNN. The model learns to map these features to text sequences.</a:t>
            </a:r>
          </a:p>
          <a:p>
            <a:pPr>
              <a:buFont typeface="Wingdings" panose="05000000000000000000" pitchFamily="2" charset="2"/>
              <a:buChar char="Ø"/>
            </a:pPr>
            <a:r>
              <a:rPr lang="en-US" b="1" dirty="0" smtClean="0"/>
              <a:t>Evaluation:</a:t>
            </a:r>
            <a:r>
              <a:rPr lang="en-US" dirty="0" smtClean="0"/>
              <a:t> Use metrics like Word Error Rate (WER) to evaluate the transcription accuracy.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1069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RNNs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Recurrent Neural Networks (RNNs) have a unique architecture compared to traditional feedforward neural networks.</a:t>
            </a:r>
          </a:p>
          <a:p>
            <a:pPr>
              <a:buFont typeface="Wingdings" panose="05000000000000000000" pitchFamily="2" charset="2"/>
              <a:buChar char="Ø"/>
            </a:pPr>
            <a:r>
              <a:rPr lang="en-US" dirty="0" smtClean="0"/>
              <a:t>The key feature of an RNN is its ability to maintain a memory of previous inputs through its recurrent connections.</a:t>
            </a:r>
          </a:p>
          <a:p>
            <a:pPr>
              <a:buFont typeface="Wingdings" panose="05000000000000000000" pitchFamily="2" charset="2"/>
              <a:buChar char="Ø"/>
            </a:pPr>
            <a:r>
              <a:rPr lang="en-US" dirty="0" smtClean="0"/>
              <a:t>This allows RNNs to capture temporal dependencies and context in sequences of data.</a:t>
            </a:r>
            <a:endParaRPr lang="en-US" dirty="0"/>
          </a:p>
        </p:txBody>
      </p:sp>
    </p:spTree>
    <p:extLst>
      <p:ext uri="{BB962C8B-B14F-4D97-AF65-F5344CB8AC3E}">
        <p14:creationId xmlns:p14="http://schemas.microsoft.com/office/powerpoint/2010/main" val="405806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Components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Input Layer:</a:t>
            </a:r>
            <a:r>
              <a:rPr lang="en-US" dirty="0" smtClean="0"/>
              <a:t> Receives the input data at each time step.</a:t>
            </a:r>
          </a:p>
          <a:p>
            <a:pPr>
              <a:buFont typeface="Wingdings" panose="05000000000000000000" pitchFamily="2" charset="2"/>
              <a:buChar char="Ø"/>
            </a:pPr>
            <a:r>
              <a:rPr lang="en-US" b="1" dirty="0" smtClean="0"/>
              <a:t>Recurrent Layer:</a:t>
            </a:r>
            <a:r>
              <a:rPr lang="en-US" dirty="0" smtClean="0"/>
              <a:t> Processes the input along with the hidden state from the previous time step.</a:t>
            </a:r>
          </a:p>
          <a:p>
            <a:pPr>
              <a:buFont typeface="Wingdings" panose="05000000000000000000" pitchFamily="2" charset="2"/>
              <a:buChar char="Ø"/>
            </a:pPr>
            <a:r>
              <a:rPr lang="en-US" b="1" dirty="0" smtClean="0"/>
              <a:t>Output Layer:</a:t>
            </a:r>
            <a:r>
              <a:rPr lang="en-US" dirty="0" smtClean="0"/>
              <a:t> Produces the output for the current time step.</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1484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814388"/>
          </a:xfrm>
        </p:spPr>
        <p:txBody>
          <a:bodyPr/>
          <a:lstStyle/>
          <a:p>
            <a:r>
              <a:rPr lang="en-US" dirty="0" smtClean="0"/>
              <a:t>Mathematical Foundation</a:t>
            </a:r>
            <a:endParaRPr lang="en-US" dirty="0"/>
          </a:p>
        </p:txBody>
      </p:sp>
      <p:sp>
        <p:nvSpPr>
          <p:cNvPr id="3" name="Content Placeholder 2"/>
          <p:cNvSpPr>
            <a:spLocks noGrp="1"/>
          </p:cNvSpPr>
          <p:nvPr>
            <p:ph idx="1"/>
          </p:nvPr>
        </p:nvSpPr>
        <p:spPr>
          <a:xfrm>
            <a:off x="838200" y="1119188"/>
            <a:ext cx="10515600" cy="5508500"/>
          </a:xfrm>
        </p:spPr>
        <p:txBody>
          <a:bodyPr/>
          <a:lstStyle/>
          <a:p>
            <a:pPr>
              <a:buFont typeface="Wingdings" panose="05000000000000000000" pitchFamily="2" charset="2"/>
              <a:buChar char="Ø"/>
            </a:pPr>
            <a:r>
              <a:rPr lang="en-US" dirty="0" smtClean="0"/>
              <a:t>RNNs use the following equations to process sequences:</a:t>
            </a:r>
          </a:p>
          <a:p>
            <a:endParaRPr lang="en-US" dirty="0"/>
          </a:p>
        </p:txBody>
      </p:sp>
      <p:pic>
        <p:nvPicPr>
          <p:cNvPr id="4" name="Picture 3"/>
          <p:cNvPicPr>
            <a:picLocks noChangeAspect="1"/>
          </p:cNvPicPr>
          <p:nvPr/>
        </p:nvPicPr>
        <p:blipFill>
          <a:blip r:embed="rId2"/>
          <a:stretch>
            <a:fillRect/>
          </a:stretch>
        </p:blipFill>
        <p:spPr>
          <a:xfrm>
            <a:off x="990600" y="1720056"/>
            <a:ext cx="9105900" cy="4907632"/>
          </a:xfrm>
          <a:prstGeom prst="rect">
            <a:avLst/>
          </a:prstGeom>
        </p:spPr>
      </p:pic>
    </p:spTree>
    <p:extLst>
      <p:ext uri="{BB962C8B-B14F-4D97-AF65-F5344CB8AC3E}">
        <p14:creationId xmlns:p14="http://schemas.microsoft.com/office/powerpoint/2010/main" val="22027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RNNs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Recurrent Neural Networks (RNNs) are a class of neural networks designed specifically for processing sequences of data. </a:t>
            </a:r>
          </a:p>
          <a:p>
            <a:pPr>
              <a:buFont typeface="Wingdings" panose="05000000000000000000" pitchFamily="2" charset="2"/>
              <a:buChar char="Ø"/>
            </a:pPr>
            <a:r>
              <a:rPr lang="en-US" dirty="0" smtClean="0"/>
              <a:t>Unlike traditional feedforward neural networks, which assume that inputs are independent of each other, RNNs have a built-in memory mechanism that allows them to retain information from previous inputs in the sequence. </a:t>
            </a:r>
          </a:p>
          <a:p>
            <a:pPr>
              <a:buFont typeface="Wingdings" panose="05000000000000000000" pitchFamily="2" charset="2"/>
              <a:buChar char="Ø"/>
            </a:pPr>
            <a:r>
              <a:rPr lang="en-US" dirty="0" smtClean="0"/>
              <a:t>This is achieved through recurrent connections, where the output from previous time steps is fed back into the network along with the current input.</a:t>
            </a:r>
            <a:endParaRPr lang="en-US" dirty="0"/>
          </a:p>
        </p:txBody>
      </p:sp>
    </p:spTree>
    <p:extLst>
      <p:ext uri="{BB962C8B-B14F-4D97-AF65-F5344CB8AC3E}">
        <p14:creationId xmlns:p14="http://schemas.microsoft.com/office/powerpoint/2010/main" val="380610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7687" y="834231"/>
            <a:ext cx="11118397" cy="4899819"/>
          </a:xfrm>
          <a:prstGeom prst="rect">
            <a:avLst/>
          </a:prstGeom>
        </p:spPr>
      </p:pic>
    </p:spTree>
    <p:extLst>
      <p:ext uri="{BB962C8B-B14F-4D97-AF65-F5344CB8AC3E}">
        <p14:creationId xmlns:p14="http://schemas.microsoft.com/office/powerpoint/2010/main" val="336021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Backpropagation Through Time (BPTT)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Training RNNs involves adjusting the weights based on the error gradients. </a:t>
            </a:r>
          </a:p>
          <a:p>
            <a:pPr marL="0" indent="0">
              <a:buNone/>
            </a:pPr>
            <a:r>
              <a:rPr lang="en-US" dirty="0" smtClean="0"/>
              <a:t>This process is known as Backpropagation Through Time (BPTT).</a:t>
            </a:r>
          </a:p>
          <a:p>
            <a:pPr>
              <a:buFont typeface="Wingdings" panose="05000000000000000000" pitchFamily="2" charset="2"/>
              <a:buChar char="Ø"/>
            </a:pPr>
            <a:r>
              <a:rPr lang="en-US" b="1" dirty="0" smtClean="0"/>
              <a:t>Unrolling the Network:</a:t>
            </a:r>
            <a:endParaRPr lang="en-US" dirty="0" smtClean="0"/>
          </a:p>
          <a:p>
            <a:pPr lvl="1">
              <a:buFont typeface="Wingdings" panose="05000000000000000000" pitchFamily="2" charset="2"/>
              <a:buChar char="§"/>
            </a:pPr>
            <a:r>
              <a:rPr lang="en-US" dirty="0" smtClean="0"/>
              <a:t>The RNN is "unrolled" or unfolded through time steps for a fixed number of steps. This allows us to apply backpropagation as in a feedforward network.</a:t>
            </a:r>
          </a:p>
          <a:p>
            <a:pPr>
              <a:buFont typeface="Wingdings" panose="05000000000000000000" pitchFamily="2" charset="2"/>
              <a:buChar char="Ø"/>
            </a:pPr>
            <a:r>
              <a:rPr lang="en-US" b="1" dirty="0" smtClean="0"/>
              <a:t>Error Calculation:</a:t>
            </a:r>
            <a:endParaRPr lang="en-US" dirty="0" smtClean="0"/>
          </a:p>
          <a:p>
            <a:pPr lvl="1">
              <a:buFont typeface="Wingdings" panose="05000000000000000000" pitchFamily="2" charset="2"/>
              <a:buChar char="§"/>
            </a:pPr>
            <a:r>
              <a:rPr lang="en-US" dirty="0" smtClean="0"/>
              <a:t>Compute the loss (e.g., cross-entropy loss) based on the difference between the predicted output and the true target.</a:t>
            </a:r>
          </a:p>
          <a:p>
            <a:pPr>
              <a:buFont typeface="Wingdings" panose="05000000000000000000" pitchFamily="2" charset="2"/>
              <a:buChar char="Ø"/>
            </a:pPr>
            <a:r>
              <a:rPr lang="en-US" b="1" dirty="0" smtClean="0"/>
              <a:t>Gradient Computation:</a:t>
            </a:r>
            <a:endParaRPr lang="en-US" dirty="0" smtClean="0"/>
          </a:p>
          <a:p>
            <a:pPr lvl="1">
              <a:buFont typeface="Wingdings" panose="05000000000000000000" pitchFamily="2" charset="2"/>
              <a:buChar char="§"/>
            </a:pPr>
            <a:r>
              <a:rPr lang="en-US" dirty="0" smtClean="0"/>
              <a:t>Calculate gradients of the loss with respect to the weights using backpropagation. The gradients are propagated backward through the unfolded network.</a:t>
            </a:r>
          </a:p>
          <a:p>
            <a:pPr>
              <a:buFont typeface="Wingdings" panose="05000000000000000000" pitchFamily="2" charset="2"/>
              <a:buChar char="Ø"/>
            </a:pPr>
            <a:r>
              <a:rPr lang="en-US" b="1" dirty="0" smtClean="0"/>
              <a:t>Weight Update:</a:t>
            </a:r>
            <a:endParaRPr lang="en-US" dirty="0" smtClean="0"/>
          </a:p>
          <a:p>
            <a:pPr lvl="1">
              <a:buFont typeface="Wingdings" panose="05000000000000000000" pitchFamily="2" charset="2"/>
              <a:buChar char="§"/>
            </a:pPr>
            <a:r>
              <a:rPr lang="en-US" dirty="0" smtClean="0"/>
              <a:t>Update the weights using an optimization algorithm like Gradient Descent or Adam.</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96215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Vanishing Gradient Problem:</a:t>
            </a:r>
            <a:endParaRPr lang="en-US" dirty="0" smtClean="0"/>
          </a:p>
          <a:p>
            <a:pPr lvl="1"/>
            <a:r>
              <a:rPr lang="en-US" dirty="0" smtClean="0"/>
              <a:t>During training, gradients can become very small, leading to difficulties in learning long-term dependencies.</a:t>
            </a:r>
          </a:p>
          <a:p>
            <a:pPr>
              <a:buFont typeface="Wingdings" panose="05000000000000000000" pitchFamily="2" charset="2"/>
              <a:buChar char="Ø"/>
            </a:pPr>
            <a:r>
              <a:rPr lang="en-US" b="1" dirty="0" smtClean="0"/>
              <a:t>Exploding Gradient Problem:</a:t>
            </a:r>
            <a:endParaRPr lang="en-US" dirty="0" smtClean="0"/>
          </a:p>
          <a:p>
            <a:pPr lvl="1"/>
            <a:r>
              <a:rPr lang="en-US" dirty="0" smtClean="0"/>
              <a:t>Conversely, gradients can become very large, leading to unstable training and exploding weights.</a:t>
            </a:r>
          </a:p>
          <a:p>
            <a:endParaRPr lang="en-US" dirty="0"/>
          </a:p>
        </p:txBody>
      </p:sp>
    </p:spTree>
    <p:extLst>
      <p:ext uri="{BB962C8B-B14F-4D97-AF65-F5344CB8AC3E}">
        <p14:creationId xmlns:p14="http://schemas.microsoft.com/office/powerpoint/2010/main" val="53616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RNNs</a:t>
            </a:r>
            <a:endParaRPr lang="en-US" dirty="0"/>
          </a:p>
        </p:txBody>
      </p:sp>
      <p:sp>
        <p:nvSpPr>
          <p:cNvPr id="3" name="Content Placeholder 2"/>
          <p:cNvSpPr>
            <a:spLocks noGrp="1"/>
          </p:cNvSpPr>
          <p:nvPr>
            <p:ph idx="1"/>
          </p:nvPr>
        </p:nvSpPr>
        <p:spPr/>
        <p:txBody>
          <a:bodyPr/>
          <a:lstStyle/>
          <a:p>
            <a:r>
              <a:rPr lang="en-US" dirty="0" smtClean="0"/>
              <a:t>Vanilla RNN</a:t>
            </a:r>
          </a:p>
          <a:p>
            <a:r>
              <a:rPr lang="en-US" dirty="0" smtClean="0"/>
              <a:t>Long Short-Term Memory (LSTM)</a:t>
            </a:r>
          </a:p>
          <a:p>
            <a:r>
              <a:rPr lang="en-US" dirty="0" smtClean="0"/>
              <a:t>Gated Recurrent Unit (GRU)</a:t>
            </a:r>
          </a:p>
          <a:p>
            <a:endParaRPr lang="en-US" dirty="0"/>
          </a:p>
        </p:txBody>
      </p:sp>
    </p:spTree>
    <p:extLst>
      <p:ext uri="{BB962C8B-B14F-4D97-AF65-F5344CB8AC3E}">
        <p14:creationId xmlns:p14="http://schemas.microsoft.com/office/powerpoint/2010/main" val="245339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lstStyle/>
          <a:p>
            <a:pPr marL="0" indent="0">
              <a:buNone/>
            </a:pPr>
            <a:r>
              <a:rPr lang="en-US" b="1" dirty="0" smtClean="0"/>
              <a:t>1. Vanilla RNN:</a:t>
            </a:r>
          </a:p>
          <a:p>
            <a:pPr>
              <a:buFont typeface="Wingdings" panose="05000000000000000000" pitchFamily="2" charset="2"/>
              <a:buChar char="Ø"/>
            </a:pPr>
            <a:r>
              <a:rPr lang="en-US" b="1" dirty="0" smtClean="0"/>
              <a:t>Description:</a:t>
            </a:r>
            <a:r>
              <a:rPr lang="en-US" dirty="0" smtClean="0"/>
              <a:t> The basic RNN architecture. It consists of a simple recurrent layer where the output at each time step is a function of the previous hidden state and the current input.</a:t>
            </a:r>
          </a:p>
          <a:p>
            <a:pPr marL="0" indent="0">
              <a:buNone/>
            </a:pPr>
            <a:r>
              <a:rPr lang="en-US" b="1" dirty="0" smtClean="0"/>
              <a:t>2. Long Short-Term Memory (LSTM):</a:t>
            </a:r>
          </a:p>
          <a:p>
            <a:pPr marL="0" indent="0">
              <a:buNone/>
            </a:pPr>
            <a:r>
              <a:rPr lang="en-US" b="1" dirty="0" smtClean="0"/>
              <a:t> Description:</a:t>
            </a:r>
            <a:r>
              <a:rPr lang="en-US" dirty="0" smtClean="0"/>
              <a:t> An advanced RNN architecture designed to address the vanishing gradient problem. LSTMs use gates to control the flow of information, enabling them to learn long-term dependencies more effectively.</a:t>
            </a:r>
          </a:p>
          <a:p>
            <a:pPr marL="0" indent="0">
              <a:buNone/>
            </a:pPr>
            <a:r>
              <a:rPr lang="en-US" b="1" dirty="0" smtClean="0"/>
              <a:t> Key Components:</a:t>
            </a:r>
            <a:endParaRPr lang="en-US" dirty="0" smtClean="0"/>
          </a:p>
          <a:p>
            <a:pPr lvl="1">
              <a:buFont typeface="Wingdings" panose="05000000000000000000" pitchFamily="2" charset="2"/>
              <a:buChar char="ü"/>
            </a:pPr>
            <a:r>
              <a:rPr lang="en-US" b="1" dirty="0" smtClean="0"/>
              <a:t>Forget Gate:</a:t>
            </a:r>
            <a:r>
              <a:rPr lang="en-US" dirty="0" smtClean="0"/>
              <a:t> Determines which information to discard from the cell state.</a:t>
            </a:r>
          </a:p>
          <a:p>
            <a:pPr lvl="1">
              <a:buFont typeface="Wingdings" panose="05000000000000000000" pitchFamily="2" charset="2"/>
              <a:buChar char="ü"/>
            </a:pPr>
            <a:r>
              <a:rPr lang="en-US" b="1" dirty="0" smtClean="0"/>
              <a:t>Input Gate:</a:t>
            </a:r>
            <a:r>
              <a:rPr lang="en-US" dirty="0" smtClean="0"/>
              <a:t> Determines which new information to add to the cell state.</a:t>
            </a:r>
          </a:p>
          <a:p>
            <a:pPr lvl="1">
              <a:buFont typeface="Wingdings" panose="05000000000000000000" pitchFamily="2" charset="2"/>
              <a:buChar char="ü"/>
            </a:pPr>
            <a:r>
              <a:rPr lang="en-US" b="1" dirty="0" smtClean="0"/>
              <a:t>Output Gate:</a:t>
            </a:r>
            <a:r>
              <a:rPr lang="en-US" dirty="0" smtClean="0"/>
              <a:t> Determines what part of the cell state to output.</a:t>
            </a:r>
          </a:p>
          <a:p>
            <a:endParaRPr lang="en-US" dirty="0"/>
          </a:p>
        </p:txBody>
      </p:sp>
    </p:spTree>
    <p:extLst>
      <p:ext uri="{BB962C8B-B14F-4D97-AF65-F5344CB8AC3E}">
        <p14:creationId xmlns:p14="http://schemas.microsoft.com/office/powerpoint/2010/main" val="3168789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8426" y="187325"/>
            <a:ext cx="10592024" cy="6420900"/>
          </a:xfrm>
          <a:prstGeom prst="rect">
            <a:avLst/>
          </a:prstGeom>
        </p:spPr>
      </p:pic>
    </p:spTree>
    <p:extLst>
      <p:ext uri="{BB962C8B-B14F-4D97-AF65-F5344CB8AC3E}">
        <p14:creationId xmlns:p14="http://schemas.microsoft.com/office/powerpoint/2010/main" val="1059229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Gated Recurrent Unit (GRU)</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Description:</a:t>
            </a:r>
            <a:r>
              <a:rPr lang="en-US" dirty="0" smtClean="0"/>
              <a:t> A simplified version of LSTMs that combines the forget and input gates into a single update gate, reducing the number of parameters and computational complexity.</a:t>
            </a:r>
          </a:p>
          <a:p>
            <a:pPr>
              <a:buFont typeface="Wingdings" panose="05000000000000000000" pitchFamily="2" charset="2"/>
              <a:buChar char="Ø"/>
            </a:pPr>
            <a:r>
              <a:rPr lang="en-US" b="1" dirty="0" smtClean="0"/>
              <a:t>Key Components:</a:t>
            </a:r>
            <a:endParaRPr lang="en-US" dirty="0" smtClean="0"/>
          </a:p>
          <a:p>
            <a:pPr lvl="1">
              <a:buFont typeface="Wingdings" panose="05000000000000000000" pitchFamily="2" charset="2"/>
              <a:buChar char="ü"/>
            </a:pPr>
            <a:r>
              <a:rPr lang="en-US" b="1" dirty="0" smtClean="0"/>
              <a:t>Update Gate:</a:t>
            </a:r>
            <a:r>
              <a:rPr lang="en-US" dirty="0" smtClean="0"/>
              <a:t> Controls how much of the past information needs to be passed to the future.</a:t>
            </a:r>
          </a:p>
          <a:p>
            <a:pPr lvl="1">
              <a:buFont typeface="Wingdings" panose="05000000000000000000" pitchFamily="2" charset="2"/>
              <a:buChar char="ü"/>
            </a:pPr>
            <a:r>
              <a:rPr lang="en-US" b="1" dirty="0" smtClean="0"/>
              <a:t>Reset Gate:</a:t>
            </a:r>
            <a:r>
              <a:rPr lang="en-US" dirty="0" smtClean="0"/>
              <a:t> Determines how much of the past information to forget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44179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7212" y="453231"/>
            <a:ext cx="11013927" cy="5814219"/>
          </a:xfrm>
          <a:prstGeom prst="rect">
            <a:avLst/>
          </a:prstGeom>
        </p:spPr>
      </p:pic>
    </p:spTree>
    <p:extLst>
      <p:ext uri="{BB962C8B-B14F-4D97-AF65-F5344CB8AC3E}">
        <p14:creationId xmlns:p14="http://schemas.microsoft.com/office/powerpoint/2010/main" val="253300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 Term Memory (LSTM)</a:t>
            </a:r>
            <a:endParaRPr lang="en-US" dirty="0"/>
          </a:p>
        </p:txBody>
      </p:sp>
      <p:pic>
        <p:nvPicPr>
          <p:cNvPr id="4" name="Content Placeholder 3"/>
          <p:cNvPicPr>
            <a:picLocks noGrp="1" noChangeAspect="1"/>
          </p:cNvPicPr>
          <p:nvPr>
            <p:ph idx="1"/>
          </p:nvPr>
        </p:nvPicPr>
        <p:blipFill>
          <a:blip r:embed="rId2"/>
          <a:stretch>
            <a:fillRect/>
          </a:stretch>
        </p:blipFill>
        <p:spPr>
          <a:xfrm>
            <a:off x="1081087" y="1858168"/>
            <a:ext cx="9339263" cy="4494832"/>
          </a:xfrm>
          <a:prstGeom prst="rect">
            <a:avLst/>
          </a:prstGeom>
        </p:spPr>
      </p:pic>
    </p:spTree>
    <p:extLst>
      <p:ext uri="{BB962C8B-B14F-4D97-AF65-F5344CB8AC3E}">
        <p14:creationId xmlns:p14="http://schemas.microsoft.com/office/powerpoint/2010/main" val="2218409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905668"/>
            <a:ext cx="11836680" cy="4637881"/>
          </a:xfrm>
          <a:prstGeom prst="rect">
            <a:avLst/>
          </a:prstGeom>
        </p:spPr>
      </p:pic>
    </p:spTree>
    <p:extLst>
      <p:ext uri="{BB962C8B-B14F-4D97-AF65-F5344CB8AC3E}">
        <p14:creationId xmlns:p14="http://schemas.microsoft.com/office/powerpoint/2010/main" val="264547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Characteristics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Sequential Data Handling:</a:t>
            </a:r>
            <a:r>
              <a:rPr lang="en-US" dirty="0" smtClean="0"/>
              <a:t> RNNs are adept at handling sequential data where the order of inputs is crucial.</a:t>
            </a:r>
          </a:p>
          <a:p>
            <a:pPr>
              <a:buFont typeface="Wingdings" panose="05000000000000000000" pitchFamily="2" charset="2"/>
              <a:buChar char="Ø"/>
            </a:pPr>
            <a:r>
              <a:rPr lang="en-US" b="1" dirty="0" smtClean="0"/>
              <a:t>Memory Mechanism:</a:t>
            </a:r>
            <a:r>
              <a:rPr lang="en-US" dirty="0" smtClean="0"/>
              <a:t> They have the ability to remember previous inputs due to their recurrent connections, making them suitable for tasks that require context or temporal dependencies.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37125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a:t>
            </a:r>
            <a:endParaRPr lang="en-US" dirty="0"/>
          </a:p>
        </p:txBody>
      </p:sp>
      <p:pic>
        <p:nvPicPr>
          <p:cNvPr id="4" name="Content Placeholder 3"/>
          <p:cNvPicPr>
            <a:picLocks noGrp="1" noChangeAspect="1"/>
          </p:cNvPicPr>
          <p:nvPr>
            <p:ph idx="1"/>
          </p:nvPr>
        </p:nvPicPr>
        <p:blipFill>
          <a:blip r:embed="rId2"/>
          <a:stretch>
            <a:fillRect/>
          </a:stretch>
        </p:blipFill>
        <p:spPr>
          <a:xfrm>
            <a:off x="585690" y="1553368"/>
            <a:ext cx="11020619" cy="4485481"/>
          </a:xfrm>
          <a:prstGeom prst="rect">
            <a:avLst/>
          </a:prstGeom>
        </p:spPr>
      </p:pic>
    </p:spTree>
    <p:extLst>
      <p:ext uri="{BB962C8B-B14F-4D97-AF65-F5344CB8AC3E}">
        <p14:creationId xmlns:p14="http://schemas.microsoft.com/office/powerpoint/2010/main" val="99832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4337" y="939006"/>
            <a:ext cx="11442013" cy="5080794"/>
          </a:xfrm>
          <a:prstGeom prst="rect">
            <a:avLst/>
          </a:prstGeom>
        </p:spPr>
      </p:pic>
    </p:spTree>
    <p:extLst>
      <p:ext uri="{BB962C8B-B14F-4D97-AF65-F5344CB8AC3E}">
        <p14:creationId xmlns:p14="http://schemas.microsoft.com/office/powerpoint/2010/main" val="2979896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43087" y="138906"/>
            <a:ext cx="8767763" cy="6502111"/>
          </a:xfrm>
          <a:prstGeom prst="rect">
            <a:avLst/>
          </a:prstGeom>
        </p:spPr>
      </p:pic>
    </p:spTree>
    <p:extLst>
      <p:ext uri="{BB962C8B-B14F-4D97-AF65-F5344CB8AC3E}">
        <p14:creationId xmlns:p14="http://schemas.microsoft.com/office/powerpoint/2010/main" val="2558567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0" indent="0">
              <a:buNone/>
            </a:pPr>
            <a:endParaRPr lang="en-US" b="1" dirty="0" smtClean="0"/>
          </a:p>
          <a:p>
            <a:pPr marL="0" indent="0">
              <a:buNone/>
            </a:pPr>
            <a:r>
              <a:rPr lang="en-US" b="1" dirty="0" smtClean="0"/>
              <a:t>6. Implementing RNNs</a:t>
            </a:r>
          </a:p>
          <a:p>
            <a:pPr lvl="1">
              <a:buFont typeface="Wingdings" panose="05000000000000000000" pitchFamily="2" charset="2"/>
              <a:buChar char="Ø"/>
            </a:pPr>
            <a:r>
              <a:rPr lang="en-US" b="1" dirty="0" smtClean="0"/>
              <a:t>Libraries</a:t>
            </a:r>
            <a:r>
              <a:rPr lang="en-US" dirty="0" smtClean="0"/>
              <a:t>: Use frameworks like TensorFlow or PyTorch to implement RNNs.</a:t>
            </a:r>
          </a:p>
          <a:p>
            <a:pPr lvl="1">
              <a:buFont typeface="Wingdings" panose="05000000000000000000" pitchFamily="2" charset="2"/>
              <a:buChar char="Ø"/>
            </a:pPr>
            <a:r>
              <a:rPr lang="en-US" b="1" dirty="0" smtClean="0"/>
              <a:t>Example Code</a:t>
            </a:r>
            <a:r>
              <a:rPr lang="en-US" dirty="0" smtClean="0"/>
              <a:t>: Provide sample code for a basic RNN, LSTM, and GRU.</a:t>
            </a:r>
          </a:p>
          <a:p>
            <a:pPr marL="457200" lvl="1" indent="0">
              <a:buNone/>
            </a:pPr>
            <a:endParaRPr lang="en-US" dirty="0" smtClean="0"/>
          </a:p>
          <a:p>
            <a:pPr marL="0" indent="0">
              <a:buNone/>
            </a:pPr>
            <a:r>
              <a:rPr lang="en-US" b="1" dirty="0" smtClean="0"/>
              <a:t>7. Practical Applications</a:t>
            </a:r>
          </a:p>
          <a:p>
            <a:pPr lvl="1">
              <a:buFont typeface="Wingdings" panose="05000000000000000000" pitchFamily="2" charset="2"/>
              <a:buChar char="Ø"/>
            </a:pPr>
            <a:r>
              <a:rPr lang="en-US" b="1" dirty="0" smtClean="0"/>
              <a:t>Use Cases</a:t>
            </a:r>
            <a:r>
              <a:rPr lang="en-US" dirty="0" smtClean="0"/>
              <a:t>: Go through practical examples such as text generation, sentiment analysis, and sequence prediction.</a:t>
            </a:r>
          </a:p>
          <a:p>
            <a:pPr lvl="1">
              <a:buFont typeface="Wingdings" panose="05000000000000000000" pitchFamily="2" charset="2"/>
              <a:buChar char="Ø"/>
            </a:pPr>
            <a:r>
              <a:rPr lang="en-US" b="1" dirty="0" smtClean="0"/>
              <a:t>Hands-on Projects</a:t>
            </a:r>
            <a:r>
              <a:rPr lang="en-US" dirty="0" smtClean="0"/>
              <a:t>: Assign projects where students can implement and train RNNs on real datasets.</a:t>
            </a:r>
          </a:p>
          <a:p>
            <a:endParaRPr lang="en-US" dirty="0"/>
          </a:p>
        </p:txBody>
      </p:sp>
    </p:spTree>
    <p:extLst>
      <p:ext uri="{BB962C8B-B14F-4D97-AF65-F5344CB8AC3E}">
        <p14:creationId xmlns:p14="http://schemas.microsoft.com/office/powerpoint/2010/main" val="144761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2689225"/>
            <a:ext cx="10515600" cy="1325563"/>
          </a:xfrm>
        </p:spPr>
        <p:txBody>
          <a:bodyPr>
            <a:normAutofit/>
          </a:bodyPr>
          <a:lstStyle/>
          <a:p>
            <a:pPr algn="ctr"/>
            <a:r>
              <a:rPr lang="en-US" sz="8000" dirty="0" smtClean="0"/>
              <a:t>10</a:t>
            </a:r>
            <a:r>
              <a:rPr lang="en-US" sz="4800" dirty="0" smtClean="0"/>
              <a:t>~</a:t>
            </a:r>
            <a:r>
              <a:rPr lang="en-US" sz="8000" dirty="0" smtClean="0"/>
              <a:t>minute break</a:t>
            </a:r>
            <a:endParaRPr lang="en-US" sz="8000" dirty="0"/>
          </a:p>
        </p:txBody>
      </p:sp>
    </p:spTree>
    <p:extLst>
      <p:ext uri="{BB962C8B-B14F-4D97-AF65-F5344CB8AC3E}">
        <p14:creationId xmlns:p14="http://schemas.microsoft.com/office/powerpoint/2010/main" val="301392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Architecture</a:t>
            </a:r>
            <a:endParaRPr lang="en-US" dirty="0"/>
          </a:p>
        </p:txBody>
      </p:sp>
      <p:sp>
        <p:nvSpPr>
          <p:cNvPr id="3" name="Content Placeholder 2"/>
          <p:cNvSpPr>
            <a:spLocks noGrp="1"/>
          </p:cNvSpPr>
          <p:nvPr>
            <p:ph idx="1"/>
          </p:nvPr>
        </p:nvSpPr>
        <p:spPr/>
        <p:txBody>
          <a:bodyPr/>
          <a:lstStyle/>
          <a:p>
            <a:r>
              <a:rPr lang="en-US" b="1" dirty="0" smtClean="0"/>
              <a:t>Hidden State (h_t):</a:t>
            </a:r>
            <a:r>
              <a:rPr lang="en-US" dirty="0" smtClean="0"/>
              <a:t> At each time step </a:t>
            </a:r>
            <a:r>
              <a:rPr lang="en-US" i="1" dirty="0" smtClean="0"/>
              <a:t>t</a:t>
            </a:r>
            <a:r>
              <a:rPr lang="en-US" dirty="0" smtClean="0"/>
              <a:t>, the network maintains a hidden state </a:t>
            </a:r>
            <a:r>
              <a:rPr lang="en-US" i="1" dirty="0" smtClean="0"/>
              <a:t>h</a:t>
            </a:r>
            <a:r>
              <a:rPr lang="en-US" sz="1800" i="1" dirty="0" smtClean="0"/>
              <a:t>t</a:t>
            </a:r>
            <a:r>
              <a:rPr lang="en-US" dirty="0" smtClean="0"/>
              <a:t>​, which is a summary of the information processed up to that point.</a:t>
            </a:r>
          </a:p>
          <a:p>
            <a:r>
              <a:rPr lang="en-US" b="1" dirty="0" smtClean="0"/>
              <a:t>Recurrent Connection:</a:t>
            </a:r>
            <a:r>
              <a:rPr lang="en-US" dirty="0" smtClean="0"/>
              <a:t> The hidden state at time step </a:t>
            </a:r>
            <a:r>
              <a:rPr lang="en-US" i="1" dirty="0" smtClean="0"/>
              <a:t>t</a:t>
            </a:r>
            <a:r>
              <a:rPr lang="en-US" dirty="0" smtClean="0"/>
              <a:t> is computed using the hidden state from the previous time step </a:t>
            </a:r>
            <a:r>
              <a:rPr lang="en-US" i="1" dirty="0" smtClean="0"/>
              <a:t>h</a:t>
            </a:r>
            <a:r>
              <a:rPr lang="en-US" sz="1800" i="1" dirty="0" smtClean="0"/>
              <a:t>t−1​</a:t>
            </a:r>
            <a:r>
              <a:rPr lang="en-US" dirty="0" smtClean="0"/>
              <a:t> and the current input </a:t>
            </a:r>
            <a:r>
              <a:rPr lang="en-US" i="1" dirty="0" smtClean="0"/>
              <a:t>x</a:t>
            </a:r>
            <a:r>
              <a:rPr lang="en-US" sz="1800" i="1" dirty="0" smtClean="0"/>
              <a:t>t</a:t>
            </a:r>
            <a:r>
              <a:rPr lang="en-US" sz="2400" dirty="0" smtClean="0"/>
              <a:t>​</a:t>
            </a:r>
            <a:r>
              <a:rPr lang="en-US" dirty="0" smtClean="0"/>
              <a:t>.</a:t>
            </a:r>
          </a:p>
          <a:p>
            <a:endParaRPr lang="en-US" dirty="0"/>
          </a:p>
        </p:txBody>
      </p:sp>
    </p:spTree>
    <p:extLst>
      <p:ext uri="{BB962C8B-B14F-4D97-AF65-F5344CB8AC3E}">
        <p14:creationId xmlns:p14="http://schemas.microsoft.com/office/powerpoint/2010/main" val="152290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1036" y="719931"/>
            <a:ext cx="10509063" cy="4785519"/>
          </a:xfrm>
          <a:prstGeom prst="rect">
            <a:avLst/>
          </a:prstGeom>
        </p:spPr>
      </p:pic>
    </p:spTree>
    <p:extLst>
      <p:ext uri="{BB962C8B-B14F-4D97-AF65-F5344CB8AC3E}">
        <p14:creationId xmlns:p14="http://schemas.microsoft.com/office/powerpoint/2010/main" val="122595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9587" y="896144"/>
            <a:ext cx="11267685" cy="5085556"/>
          </a:xfrm>
          <a:prstGeom prst="rect">
            <a:avLst/>
          </a:prstGeom>
        </p:spPr>
      </p:pic>
    </p:spTree>
    <p:extLst>
      <p:ext uri="{BB962C8B-B14F-4D97-AF65-F5344CB8AC3E}">
        <p14:creationId xmlns:p14="http://schemas.microsoft.com/office/powerpoint/2010/main" val="188029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Mathematically, the hidden state update can be represented as:</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8877300" cy="5007707"/>
          </a:xfrm>
          <a:prstGeom prst="rect">
            <a:avLst/>
          </a:prstGeom>
        </p:spPr>
      </p:pic>
    </p:spTree>
    <p:extLst>
      <p:ext uri="{BB962C8B-B14F-4D97-AF65-F5344CB8AC3E}">
        <p14:creationId xmlns:p14="http://schemas.microsoft.com/office/powerpoint/2010/main" val="259973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RNN: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Language Modeling</a:t>
            </a:r>
          </a:p>
          <a:p>
            <a:pPr>
              <a:buFont typeface="Wingdings" panose="05000000000000000000" pitchFamily="2" charset="2"/>
              <a:buChar char="ü"/>
            </a:pPr>
            <a:r>
              <a:rPr lang="en-US" dirty="0" smtClean="0"/>
              <a:t>Time Series Prediction</a:t>
            </a:r>
          </a:p>
          <a:p>
            <a:pPr>
              <a:buFont typeface="Wingdings" panose="05000000000000000000" pitchFamily="2" charset="2"/>
              <a:buChar char="ü"/>
            </a:pPr>
            <a:r>
              <a:rPr lang="en-US" dirty="0" smtClean="0"/>
              <a:t>Machine Translation</a:t>
            </a:r>
          </a:p>
          <a:p>
            <a:pPr>
              <a:buFont typeface="Wingdings" panose="05000000000000000000" pitchFamily="2" charset="2"/>
              <a:buChar char="ü"/>
            </a:pPr>
            <a:r>
              <a:rPr lang="en-US" dirty="0" smtClean="0"/>
              <a:t>Speech Recognition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45960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1.Language Modeling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Task:</a:t>
            </a:r>
            <a:r>
              <a:rPr lang="en-US" dirty="0" smtClean="0"/>
              <a:t> Predict the next word in a sentence.</a:t>
            </a:r>
          </a:p>
          <a:p>
            <a:pPr>
              <a:buFont typeface="Wingdings" panose="05000000000000000000" pitchFamily="2" charset="2"/>
              <a:buChar char="Ø"/>
            </a:pPr>
            <a:r>
              <a:rPr lang="en-US" b="1" dirty="0" smtClean="0"/>
              <a:t>Example:</a:t>
            </a:r>
            <a:r>
              <a:rPr lang="en-US" dirty="0" smtClean="0"/>
              <a:t> Given a sequence of words, an RNN can predict the probability distribution of the next word. This is fundamental for applications like text generation and autocomplete.</a:t>
            </a:r>
          </a:p>
          <a:p>
            <a:pPr>
              <a:buFont typeface="Wingdings" panose="05000000000000000000" pitchFamily="2" charset="2"/>
              <a:buChar char="Ø"/>
            </a:pPr>
            <a:r>
              <a:rPr lang="en-US" b="1" dirty="0" smtClean="0"/>
              <a:t>Details:</a:t>
            </a:r>
            <a:r>
              <a:rPr lang="en-US" dirty="0" smtClean="0"/>
              <a:t> Language models can be trained on large corpora of text to understand the statistical properties of a language. They capture the context and dependencies between words, enabling them to generate coherent and contextually relevant sentences.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4914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1375</Words>
  <Application>Microsoft Office PowerPoint</Application>
  <PresentationFormat>Widescreen</PresentationFormat>
  <Paragraphs>100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RNN</vt:lpstr>
      <vt:lpstr>Introduction to RNNs</vt:lpstr>
      <vt:lpstr>Key Characteristics</vt:lpstr>
      <vt:lpstr>Basic Architecture</vt:lpstr>
      <vt:lpstr>PowerPoint Presentation</vt:lpstr>
      <vt:lpstr>PowerPoint Presentation</vt:lpstr>
      <vt:lpstr>Mathematically, the hidden state update can be represented as:</vt:lpstr>
      <vt:lpstr>Applications of RNN:</vt:lpstr>
      <vt:lpstr>1.Language Modeling</vt:lpstr>
      <vt:lpstr>2. Time Series Prediction</vt:lpstr>
      <vt:lpstr>3. Machine Translation</vt:lpstr>
      <vt:lpstr>4. Speech Recognition</vt:lpstr>
      <vt:lpstr>Deep Dive into Applications:</vt:lpstr>
      <vt:lpstr>2. Time Series Prediction</vt:lpstr>
      <vt:lpstr>3. Machine Translation</vt:lpstr>
      <vt:lpstr>4. Speech Recognition</vt:lpstr>
      <vt:lpstr>The Structure of RNNs</vt:lpstr>
      <vt:lpstr>Key Components</vt:lpstr>
      <vt:lpstr>Mathematical Foundation</vt:lpstr>
      <vt:lpstr>PowerPoint Presentation</vt:lpstr>
      <vt:lpstr>Backpropagation Through Time (BPTT)</vt:lpstr>
      <vt:lpstr>Challenges</vt:lpstr>
      <vt:lpstr>Types of RNNs</vt:lpstr>
      <vt:lpstr>PowerPoint Presentation</vt:lpstr>
      <vt:lpstr>PowerPoint Presentation</vt:lpstr>
      <vt:lpstr>Gated Recurrent Unit (GRU)</vt:lpstr>
      <vt:lpstr>PowerPoint Presentation</vt:lpstr>
      <vt:lpstr>Long Short Term Memory (LSTM)</vt:lpstr>
      <vt:lpstr>PowerPoint Presentation</vt:lpstr>
      <vt:lpstr>Example Code</vt:lpstr>
      <vt:lpstr>PowerPoint Presentation</vt:lpstr>
      <vt:lpstr>PowerPoint Presentation</vt:lpstr>
      <vt:lpstr>PowerPoint Presentation</vt:lpstr>
      <vt:lpstr>10~minute break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dc:title>
  <dc:creator>Windows User</dc:creator>
  <cp:lastModifiedBy>Windows User</cp:lastModifiedBy>
  <cp:revision>12</cp:revision>
  <dcterms:created xsi:type="dcterms:W3CDTF">2024-08-06T11:25:04Z</dcterms:created>
  <dcterms:modified xsi:type="dcterms:W3CDTF">2024-08-06T13:44:23Z</dcterms:modified>
</cp:coreProperties>
</file>