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72" r:id="rId3"/>
    <p:sldId id="273" r:id="rId4"/>
    <p:sldId id="274" r:id="rId5"/>
    <p:sldId id="275" r:id="rId6"/>
    <p:sldId id="277" r:id="rId7"/>
    <p:sldId id="278" r:id="rId8"/>
    <p:sldId id="279" r:id="rId9"/>
    <p:sldId id="280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86218" autoAdjust="0"/>
  </p:normalViewPr>
  <p:slideViewPr>
    <p:cSldViewPr>
      <p:cViewPr varScale="1">
        <p:scale>
          <a:sx n="125" d="100"/>
          <a:sy n="125" d="100"/>
        </p:scale>
        <p:origin x="1061" y="86"/>
      </p:cViewPr>
      <p:guideLst>
        <p:guide orient="horz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1194329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3733800"/>
            <a:ext cx="105664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+mj-lt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34240"/>
            <a:ext cx="87376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23" y="574621"/>
            <a:ext cx="3590954" cy="28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464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Geoffrey D. Decker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05000"/>
            <a:ext cx="10138129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Geoffrey D. Decker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95400"/>
            <a:ext cx="1016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Geoffrey D. Decker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2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Geoffrey D. Decker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197600" y="3581401"/>
            <a:ext cx="53848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512731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858962"/>
            <a:ext cx="51273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8568" y="1219200"/>
            <a:ext cx="5084233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8568" y="1858962"/>
            <a:ext cx="50842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Geoffrey D. Decker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Geoffrey D. Decker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Geoffrey D. Decker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058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32460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706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© 2022 Geoffrey D. Decker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04800"/>
            <a:ext cx="756994" cy="13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3886200"/>
            <a:ext cx="10566400" cy="144780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CSCI 360</a:t>
            </a:r>
            <a:br>
              <a:rPr lang="en-US" sz="2000"/>
            </a:br>
            <a:br>
              <a:rPr lang="en-US" sz="2000"/>
            </a:br>
            <a:r>
              <a:rPr lang="en-US"/>
              <a:t>6. ABENDs and Reading Dumps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27200" y="5715000"/>
            <a:ext cx="8737600" cy="457200"/>
          </a:xfrm>
        </p:spPr>
        <p:txBody>
          <a:bodyPr>
            <a:noAutofit/>
          </a:bodyPr>
          <a:lstStyle/>
          <a:p>
            <a:r>
              <a:rPr lang="en-US" sz="3200"/>
              <a:t>by Geoffrey D. Decker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10668000" cy="4495800"/>
          </a:xfrm>
        </p:spPr>
        <p:txBody>
          <a:bodyPr/>
          <a:lstStyle/>
          <a:p>
            <a:r>
              <a:rPr lang="en-US"/>
              <a:t>When a program </a:t>
            </a:r>
            <a:r>
              <a:rPr lang="en-US" b="1"/>
              <a:t>ABEND</a:t>
            </a:r>
            <a:r>
              <a:rPr lang="en-US"/>
              <a:t>s (</a:t>
            </a:r>
            <a:r>
              <a:rPr lang="en-US" b="1"/>
              <a:t>AB</a:t>
            </a:r>
            <a:r>
              <a:rPr lang="en-US"/>
              <a:t>normally </a:t>
            </a:r>
            <a:r>
              <a:rPr lang="en-US" b="1"/>
              <a:t>END</a:t>
            </a:r>
            <a:r>
              <a:rPr lang="en-US"/>
              <a:t>s), ASSIST formats</a:t>
            </a:r>
            <a:br>
              <a:rPr lang="en-US"/>
            </a:br>
            <a:r>
              <a:rPr lang="en-US"/>
              <a:t>and outputs a memory dump similar to the high-level Assembler.</a:t>
            </a:r>
          </a:p>
          <a:p>
            <a:endParaRPr lang="en-US" sz="800"/>
          </a:p>
          <a:p>
            <a:r>
              <a:rPr lang="en-US"/>
              <a:t>Helps isolate the reason for the ABEND. </a:t>
            </a:r>
          </a:p>
          <a:p>
            <a:endParaRPr lang="en-US" sz="800"/>
          </a:p>
          <a:p>
            <a:r>
              <a:rPr lang="en-US"/>
              <a:t>ASSIST may not provide a dump if:</a:t>
            </a:r>
            <a:br>
              <a:rPr lang="en-US" sz="1400"/>
            </a:br>
            <a:br>
              <a:rPr lang="en-US" sz="1400"/>
            </a:br>
            <a:r>
              <a:rPr lang="en-US" sz="800"/>
              <a:t>  </a:t>
            </a:r>
            <a:r>
              <a:rPr lang="en-US"/>
              <a:t>1.  the job exceeds the time limit (no time remains to generate the</a:t>
            </a:r>
            <a:br>
              <a:rPr lang="en-US"/>
            </a:br>
            <a:r>
              <a:rPr lang="en-US"/>
              <a:t>      dump).</a:t>
            </a:r>
          </a:p>
          <a:p>
            <a:pPr marL="400050" lvl="1" indent="0">
              <a:buNone/>
            </a:pPr>
            <a:br>
              <a:rPr lang="en-US" sz="800"/>
            </a:br>
            <a:r>
              <a:rPr lang="en-US"/>
              <a:t>2.  the job generates more than the number of lines allowed (2000 is </a:t>
            </a:r>
            <a:br>
              <a:rPr lang="en-US"/>
            </a:br>
            <a:r>
              <a:rPr lang="en-US"/>
              <a:t>     the default maximum number.)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ABENDs and Reading Dumps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96B89-AF3D-4B00-8B5A-90C16A5E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Geoffrey D. Decker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D3DD0-7F6F-4B51-9EBB-1649C23F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6900" y="1371600"/>
            <a:ext cx="1099820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A dump provides:</a:t>
            </a:r>
            <a:endParaRPr lang="en-US" sz="800" b="1"/>
          </a:p>
          <a:p>
            <a:pPr marL="0" indent="0">
              <a:buNone/>
            </a:pPr>
            <a:endParaRPr lang="en-US" sz="800" b="1"/>
          </a:p>
          <a:p>
            <a:r>
              <a:rPr lang="en-US"/>
              <a:t>The contents of the PSW. </a:t>
            </a:r>
            <a:endParaRPr lang="en-US" sz="800"/>
          </a:p>
          <a:p>
            <a:pPr marL="0" indent="0">
              <a:buNone/>
            </a:pPr>
            <a:r>
              <a:rPr lang="en-US" sz="800"/>
              <a:t> </a:t>
            </a:r>
          </a:p>
          <a:p>
            <a:r>
              <a:rPr lang="en-US"/>
              <a:t>The completion code (also indicated in the PSW).</a:t>
            </a:r>
          </a:p>
          <a:p>
            <a:endParaRPr lang="en-US" sz="800"/>
          </a:p>
          <a:p>
            <a:r>
              <a:rPr lang="en-US"/>
              <a:t>A trace of the last few instructions executed.</a:t>
            </a:r>
          </a:p>
          <a:p>
            <a:endParaRPr lang="en-US" sz="800"/>
          </a:p>
          <a:p>
            <a:r>
              <a:rPr lang="en-US"/>
              <a:t>A trace of the last few branch instructions executed.</a:t>
            </a:r>
          </a:p>
          <a:p>
            <a:endParaRPr lang="en-US" sz="800"/>
          </a:p>
          <a:p>
            <a:r>
              <a:rPr lang="en-US"/>
              <a:t>Contents of the 16 general purpose registers.</a:t>
            </a:r>
          </a:p>
          <a:p>
            <a:endParaRPr lang="en-US" sz="800"/>
          </a:p>
          <a:p>
            <a:r>
              <a:rPr lang="en-US"/>
              <a:t>The contents of user storage.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96B89-AF3D-4B00-8B5A-90C16A5E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Geoffrey D. Decker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D3DD0-7F6F-4B51-9EBB-1649C23F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3</a:t>
            </a:fld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5BAB852-24E6-4638-8C24-A32A494A55A3}"/>
              </a:ext>
            </a:extLst>
          </p:cNvPr>
          <p:cNvSpPr txBox="1">
            <a:spLocks/>
          </p:cNvSpPr>
          <p:nvPr/>
        </p:nvSpPr>
        <p:spPr>
          <a:xfrm>
            <a:off x="609600" y="174623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Roboto Slab" pitchFamily="2" charset="0"/>
                <a:cs typeface="Arial" pitchFamily="34" charset="0"/>
              </a:defRPr>
            </a:lvl1pPr>
          </a:lstStyle>
          <a:p>
            <a:r>
              <a:rPr lang="en-US"/>
              <a:t>ABENDs and Reading Dumps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2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6900" y="1524000"/>
            <a:ext cx="10998200" cy="43434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 Contents of User Storage</a:t>
            </a:r>
          </a:p>
          <a:p>
            <a:pPr marL="0" indent="0">
              <a:buNone/>
            </a:pPr>
            <a:endParaRPr lang="en-US" sz="1400" b="1"/>
          </a:p>
          <a:p>
            <a:r>
              <a:rPr lang="en-US"/>
              <a:t>The portion of main storage used by your program and its save areas.</a:t>
            </a:r>
          </a:p>
          <a:p>
            <a:endParaRPr lang="en-US" sz="1400"/>
          </a:p>
          <a:p>
            <a:r>
              <a:rPr lang="en-US"/>
              <a:t>Formatted and dumped in hexadecimal. </a:t>
            </a:r>
          </a:p>
          <a:p>
            <a:endParaRPr lang="en-US" sz="1400"/>
          </a:p>
          <a:p>
            <a:r>
              <a:rPr lang="en-US"/>
              <a:t>Each line of the dump contains 32 bytes of storage (8 fullwords).</a:t>
            </a:r>
          </a:p>
          <a:p>
            <a:endParaRPr lang="en-US" sz="1400"/>
          </a:p>
          <a:p>
            <a:r>
              <a:rPr lang="en-US"/>
              <a:t>In the left-hand margin is the address </a:t>
            </a:r>
            <a:r>
              <a:rPr lang="en-US" b="1" i="1"/>
              <a:t>of the first</a:t>
            </a:r>
            <a:r>
              <a:rPr lang="en-US"/>
              <a:t> byte of the 32 bytes across one line of the user storage.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96B89-AF3D-4B00-8B5A-90C16A5E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Geoffrey D. Decker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D3DD0-7F6F-4B51-9EBB-1649C23F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4</a:t>
            </a:fld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5BAB852-24E6-4638-8C24-A32A494A55A3}"/>
              </a:ext>
            </a:extLst>
          </p:cNvPr>
          <p:cNvSpPr txBox="1">
            <a:spLocks/>
          </p:cNvSpPr>
          <p:nvPr/>
        </p:nvSpPr>
        <p:spPr>
          <a:xfrm>
            <a:off x="609600" y="174623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Roboto Slab" pitchFamily="2" charset="0"/>
                <a:cs typeface="Arial" pitchFamily="34" charset="0"/>
              </a:defRPr>
            </a:lvl1pPr>
          </a:lstStyle>
          <a:p>
            <a:r>
              <a:rPr lang="en-US"/>
              <a:t>ABENDs and Reading Dumps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9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34012"/>
            <a:ext cx="1099820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The Contents of User Storage (cont.)</a:t>
            </a:r>
          </a:p>
          <a:p>
            <a:pPr marL="0" indent="0">
              <a:buNone/>
            </a:pPr>
            <a:endParaRPr lang="en-US" sz="1400" b="1"/>
          </a:p>
          <a:p>
            <a:r>
              <a:rPr lang="en-US"/>
              <a:t>On the  right-hand margin you will find (between two *s) a translation of the 32-byte line into character form.</a:t>
            </a:r>
          </a:p>
          <a:p>
            <a:endParaRPr lang="en-US" sz="1400"/>
          </a:p>
          <a:p>
            <a:r>
              <a:rPr lang="en-US"/>
              <a:t>Alphabetic and numeric characters and blanks are identified whenever a byte contains the character's EBCDIC encoded form.</a:t>
            </a:r>
          </a:p>
          <a:p>
            <a:endParaRPr lang="en-US" sz="1400"/>
          </a:p>
          <a:p>
            <a:r>
              <a:rPr lang="en-US"/>
              <a:t>A period is printed to represent any other byte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96B89-AF3D-4B00-8B5A-90C16A5E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Geoffrey D. Decker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D3DD0-7F6F-4B51-9EBB-1649C23F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5</a:t>
            </a:fld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5BAB852-24E6-4638-8C24-A32A494A55A3}"/>
              </a:ext>
            </a:extLst>
          </p:cNvPr>
          <p:cNvSpPr txBox="1">
            <a:spLocks/>
          </p:cNvSpPr>
          <p:nvPr/>
        </p:nvSpPr>
        <p:spPr>
          <a:xfrm>
            <a:off x="609600" y="174623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Roboto Slab" pitchFamily="2" charset="0"/>
                <a:cs typeface="Arial" pitchFamily="34" charset="0"/>
              </a:defRPr>
            </a:lvl1pPr>
          </a:lstStyle>
          <a:p>
            <a:r>
              <a:rPr lang="en-US"/>
              <a:t>ABENDs and Reading Dumps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11277600" cy="4164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Looking at the dump, the following questions should be answerable:</a:t>
            </a:r>
            <a:endParaRPr lang="en-US" sz="800" b="1"/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r>
              <a:rPr lang="en-US"/>
              <a:t>1.  What is the interruption code of the ABEND?</a:t>
            </a:r>
            <a:endParaRPr lang="en-US" sz="800"/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r>
              <a:rPr lang="en-US"/>
              <a:t>2.  What does the interruption code mean?</a:t>
            </a:r>
            <a:br>
              <a:rPr lang="en-US" sz="800"/>
            </a:br>
            <a:endParaRPr lang="en-US" sz="800"/>
          </a:p>
          <a:p>
            <a:pPr marL="0" indent="0">
              <a:buNone/>
            </a:pPr>
            <a:r>
              <a:rPr lang="en-US"/>
              <a:t>3.  What was the last instruction executed (that caused the ABEND)?</a:t>
            </a:r>
            <a:endParaRPr lang="en-US" sz="800"/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r>
              <a:rPr lang="en-US"/>
              <a:t>4.  Did the registers contain the "right" values as expected?</a:t>
            </a:r>
            <a:endParaRPr lang="en-US" sz="800"/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r>
              <a:rPr lang="en-US"/>
              <a:t>5.  Were the contents of user storage "right", as expected?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96B89-AF3D-4B00-8B5A-90C16A5E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Geoffrey D. Decker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D3DD0-7F6F-4B51-9EBB-1649C23F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6</a:t>
            </a:fld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5BAB852-24E6-4638-8C24-A32A494A55A3}"/>
              </a:ext>
            </a:extLst>
          </p:cNvPr>
          <p:cNvSpPr txBox="1">
            <a:spLocks/>
          </p:cNvSpPr>
          <p:nvPr/>
        </p:nvSpPr>
        <p:spPr>
          <a:xfrm>
            <a:off x="609600" y="174623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Roboto Slab" pitchFamily="2" charset="0"/>
                <a:cs typeface="Arial" pitchFamily="34" charset="0"/>
              </a:defRPr>
            </a:lvl1pPr>
          </a:lstStyle>
          <a:p>
            <a:r>
              <a:rPr lang="en-US"/>
              <a:t>ABENDs and Reading Dumps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8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73994"/>
            <a:ext cx="1059180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Continued:</a:t>
            </a:r>
            <a:endParaRPr lang="en-US" sz="800" b="1"/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r>
              <a:rPr lang="en-US"/>
              <a:t>6.  What was the length in bytes of the ABENDing instruction?</a:t>
            </a:r>
            <a:endParaRPr lang="en-US" sz="800"/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r>
              <a:rPr lang="en-US"/>
              <a:t>7.  What was the condition code at the time of the ABEND?</a:t>
            </a:r>
            <a:endParaRPr lang="en-US" sz="800"/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r>
              <a:rPr lang="en-US"/>
              <a:t>8.  What is the address of the instruction that caused the ABEND?</a:t>
            </a:r>
            <a:endParaRPr lang="en-US" sz="800"/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r>
              <a:rPr lang="en-US"/>
              <a:t>9.  What is the address of the instruction that would have been executed</a:t>
            </a:r>
            <a:br>
              <a:rPr lang="en-US"/>
            </a:br>
            <a:r>
              <a:rPr lang="en-US"/>
              <a:t>     had the ABEND not occurred?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96B89-AF3D-4B00-8B5A-90C16A5E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Geoffrey D. Decker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D3DD0-7F6F-4B51-9EBB-1649C23F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7</a:t>
            </a:fld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5BAB852-24E6-4638-8C24-A32A494A55A3}"/>
              </a:ext>
            </a:extLst>
          </p:cNvPr>
          <p:cNvSpPr txBox="1">
            <a:spLocks/>
          </p:cNvSpPr>
          <p:nvPr/>
        </p:nvSpPr>
        <p:spPr>
          <a:xfrm>
            <a:off x="609600" y="174623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Roboto Slab" pitchFamily="2" charset="0"/>
                <a:cs typeface="Arial" pitchFamily="34" charset="0"/>
              </a:defRPr>
            </a:lvl1pPr>
          </a:lstStyle>
          <a:p>
            <a:r>
              <a:rPr lang="en-US"/>
              <a:t>ABENDs and Reading Dumps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8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8000" y="1336623"/>
            <a:ext cx="8510864" cy="47593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 ASSIST COMPLETION DUMP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PSW AT ABEND FFC50001 E0000020       COMPLETION CODE   SYSTEM = 0C1 OPERATION                                          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** TRACE OF INSTRUCTIONS JUST BEFORE TERMINATION: PSW BITS SHOWN ARE THOSE BEFORE CORRESPONDING INSTRUCTION DECODED ***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  IM LOCATION    INSTRUCTION :  IM = PSW BITS 32-39(ILC,CC,MASK) BEFORE INSTRUCTION EXECUTED AT PROGRAM LOCATION SHOWN 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  00  000000     4120 000A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  80  000004     4130 0005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  80  000008     1A23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  60  00000A     5220 F065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  A0  00000E     E020 F028 0085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  E0  000014     E020 F0AD 0085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  E0  00001A     F5F5 0000 0000  &lt;-- LAST INSTRUCTION DONE - PROBABLE CAUSE OF TERMINATION                             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** TRACE OF LAST 10 BRANCH INSTRUCTIONS EXECUTED: PSW BITS SHOWN ARE THOSE BEFORE CORRESPONDING INSTRUCTION DECODED ***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  IM LOCATION    INSTRUCTION :  IM = PSW BITS 32-39(ILC,CC,MASK) BEFORE INSTRUCTION EXECUTED AT PROGRAM LOCATION SHOWN 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  00  000000     0000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 REGS 0-7      F4F4F4F4    F4F4F4F4    0000000F    00000005    F4F4F4F4    F4F4F4F4    F4F4F4F4    F4F4F4F4            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 REGS 8-15     F4F4F4F4    F4F4F4F4    F4F4F4F4    F4F4F4F4    F4F4F4F4    00000148    FFFE7960    00000000            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 FLTR 0-6      F4F4F4F4F4F4F4F4        F4F4F4F4F4F4F4F4        F4F4F4F4F4F4F4F4        F4F4F4F4F4F4F4F4                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 USER STORAGE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CORE ADDRESSES SPECIFIED-     000000 TO 000290                                             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000000   4120000A 41300005 1A235220 F065E020    F0280085 E020F0AD 0085F5F5 00000000   *............0...0.....0...55....*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000020   07FEF5F5 F5F5F5F5 F1404040 40404040    40404040 40404040 40404040 40404040   *..5555551                       *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000040   40404040 40404040 40404040 40404040    40404040 40404040 40404040 40404040   *                                *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000060   40404040 40404040 40404040 404040F1    F5404040 40404040 40404040 40404040   *               15               *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000080   40404040 40404040 40404040 40404040    40404040 40404040 40404040 40404040   *                                *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0000A0   40404040 40404040 40404040 40F04040    40404040 40404040 40404040 40404040   *             0                  *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0000C0   40404040 40404040 40404040 40404040    40404040 40404040 40404040 40404040   *                                *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0000E0   40404040 40404040 404040C8 C5D9C540    C9E240E3 C8C540C4 D6E4C2D3 C560E2D7   *           HERE IS THE DOUBLE.SP*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000100   C1C3C5C4 40D3C9D5 C5404040 40404040    40404040 40404040 40404040 40404040   *ACED LINE                       *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000120   40404040 40404040 40404040 40404040    40404040 40404040 40404040 40404040   *                                *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000140   40404040 4040F5F5 F5F5F5F5 00000000    F5F5F5F5 F5F5F5F5 F5F5F5F5 F5F5F5F5   *      555555....5555555555555555*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000160   F5F5F5F5 F5F5F5F5 F5F5F5F5 F5F5F5F5    F5F5F5F5 F5F5F5F5 F5F5F5F5 F5F5F5F5   *55555555555555555555555555555555*            </a:t>
            </a:r>
          </a:p>
          <a:p>
            <a:pPr marL="0" indent="0">
              <a:buNone/>
            </a:pPr>
            <a:r>
              <a:rPr lang="en-US" sz="800" b="1">
                <a:latin typeface="Source Code Pro" panose="020B0509030403020204" pitchFamily="49" charset="0"/>
                <a:ea typeface="Source Code Pro" panose="020B0509030403020204" pitchFamily="49" charset="0"/>
              </a:rPr>
              <a:t>  LINES    000180-000260    SAME AS ABOVE</a:t>
            </a:r>
            <a:endParaRPr lang="en-US" sz="80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96B89-AF3D-4B00-8B5A-90C16A5E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Geoffrey D. Decker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D3DD0-7F6F-4B51-9EBB-1649C23F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8</a:t>
            </a:fld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5BAB852-24E6-4638-8C24-A32A494A55A3}"/>
              </a:ext>
            </a:extLst>
          </p:cNvPr>
          <p:cNvSpPr txBox="1">
            <a:spLocks/>
          </p:cNvSpPr>
          <p:nvPr/>
        </p:nvSpPr>
        <p:spPr>
          <a:xfrm>
            <a:off x="609600" y="174623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Roboto Slab" pitchFamily="2" charset="0"/>
                <a:cs typeface="Arial" pitchFamily="34" charset="0"/>
              </a:defRPr>
            </a:lvl1pPr>
          </a:lstStyle>
          <a:p>
            <a:r>
              <a:rPr lang="en-US"/>
              <a:t>An ASSIST Completion Dump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F44DF-9CD6-4C20-B107-61B732434811}"/>
              </a:ext>
            </a:extLst>
          </p:cNvPr>
          <p:cNvSpPr txBox="1"/>
          <p:nvPr/>
        </p:nvSpPr>
        <p:spPr>
          <a:xfrm>
            <a:off x="8001000" y="2057400"/>
            <a:ext cx="3302000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+mj-lt"/>
              </a:rPr>
              <a:t>This is an ASSIST Completion Dump with all of the blank lines removed and in a very small font.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49FA9-A59D-433C-A874-EF1AC5012CA5}"/>
              </a:ext>
            </a:extLst>
          </p:cNvPr>
          <p:cNvSpPr txBox="1"/>
          <p:nvPr/>
        </p:nvSpPr>
        <p:spPr>
          <a:xfrm>
            <a:off x="7772400" y="619100"/>
            <a:ext cx="762000" cy="381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+mj-lt"/>
              </a:rPr>
              <a:t>PSW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DB0DF-E108-435A-83A4-6E8B06E72A5F}"/>
              </a:ext>
            </a:extLst>
          </p:cNvPr>
          <p:cNvCxnSpPr>
            <a:cxnSpLocks/>
          </p:cNvCxnSpPr>
          <p:nvPr/>
        </p:nvCxnSpPr>
        <p:spPr>
          <a:xfrm flipH="1">
            <a:off x="6400800" y="990600"/>
            <a:ext cx="1371600" cy="152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AC36BB-9307-4371-B33A-8B7A1972E7D7}"/>
              </a:ext>
            </a:extLst>
          </p:cNvPr>
          <p:cNvCxnSpPr>
            <a:cxnSpLocks/>
          </p:cNvCxnSpPr>
          <p:nvPr/>
        </p:nvCxnSpPr>
        <p:spPr>
          <a:xfrm flipH="1">
            <a:off x="2514600" y="1143000"/>
            <a:ext cx="38862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DC75AD-347F-4FCD-A511-B1F892D65668}"/>
              </a:ext>
            </a:extLst>
          </p:cNvPr>
          <p:cNvSpPr txBox="1"/>
          <p:nvPr/>
        </p:nvSpPr>
        <p:spPr>
          <a:xfrm>
            <a:off x="9498435" y="3592015"/>
            <a:ext cx="11430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+mj-lt"/>
              </a:rPr>
              <a:t>Registers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03DEF9-A6E5-481A-9CDD-B4734BABBE0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7162800" y="3592015"/>
            <a:ext cx="2335635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835003-6003-435D-8301-62FE16FFA8B1}"/>
              </a:ext>
            </a:extLst>
          </p:cNvPr>
          <p:cNvSpPr txBox="1"/>
          <p:nvPr/>
        </p:nvSpPr>
        <p:spPr>
          <a:xfrm>
            <a:off x="8534401" y="4419600"/>
            <a:ext cx="14478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+mj-lt"/>
              </a:rPr>
              <a:t>User Storage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C06F68-B68B-4C03-9C49-DBA1BD1FD7F4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638800" y="4419600"/>
            <a:ext cx="2895601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ECFD6-1FA1-4DE4-AD43-0C63BD209E4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38801" y="4604266"/>
            <a:ext cx="2895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BEB87C-ED6E-4EE0-8F6C-D9F78F7F4C41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38799" y="4604266"/>
            <a:ext cx="2895602" cy="653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5C6696-3CF6-4FC4-BA00-C197EA235109}"/>
              </a:ext>
            </a:extLst>
          </p:cNvPr>
          <p:cNvSpPr txBox="1"/>
          <p:nvPr/>
        </p:nvSpPr>
        <p:spPr>
          <a:xfrm>
            <a:off x="8153400" y="1336623"/>
            <a:ext cx="17018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S0C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  <a:latin typeface="+mj-lt"/>
              </a:rPr>
              <a:t># and type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DC94C4-6564-4F30-AF4E-CFAE6E44043A}"/>
              </a:ext>
            </a:extLst>
          </p:cNvPr>
          <p:cNvCxnSpPr>
            <a:cxnSpLocks/>
          </p:cNvCxnSpPr>
          <p:nvPr/>
        </p:nvCxnSpPr>
        <p:spPr>
          <a:xfrm flipH="1">
            <a:off x="5343787" y="1524000"/>
            <a:ext cx="2809613" cy="447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71600"/>
            <a:ext cx="111252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Given a PSW: 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FFC50001 8000001A     </a:t>
            </a: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-US" sz="80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1">
                <a:latin typeface="+mj-lt"/>
                <a:ea typeface="Source Code Pro" panose="020B0509030403020204" pitchFamily="49" charset="0"/>
              </a:rPr>
              <a:t>We should know that:</a:t>
            </a:r>
            <a:endParaRPr lang="en-US" sz="800" b="1">
              <a:latin typeface="+mj-lt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800" b="1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interrupt code is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0001</a:t>
            </a:r>
            <a:r>
              <a:rPr lang="en-US">
                <a:latin typeface="+mj-lt"/>
                <a:ea typeface="Source Code Pro" panose="020B0509030403020204" pitchFamily="49" charset="0"/>
              </a:rPr>
              <a:t> (Operation Exception, or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S0C1</a:t>
            </a:r>
            <a:r>
              <a:rPr lang="en-US">
                <a:latin typeface="+mj-lt"/>
                <a:ea typeface="Source Code Pro" panose="020B0509030403020204" pitchFamily="49" charset="0"/>
              </a:rPr>
              <a:t>).</a:t>
            </a:r>
          </a:p>
          <a:p>
            <a:endParaRPr lang="en-US" sz="8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ILC is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en-US">
                <a:latin typeface="+mj-lt"/>
                <a:ea typeface="Source Code Pro" panose="020B0509030403020204" pitchFamily="49" charset="0"/>
              </a:rPr>
              <a:t> (binary) or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>
                <a:latin typeface="+mj-lt"/>
                <a:ea typeface="Source Code Pro" panose="020B0509030403020204" pitchFamily="49" charset="0"/>
              </a:rPr>
              <a:t> (decimal), so the ABENDing instruction is </a:t>
            </a:r>
            <a:br>
              <a:rPr lang="en-US">
                <a:latin typeface="+mj-lt"/>
                <a:ea typeface="Source Code Pro" panose="020B0509030403020204" pitchFamily="49" charset="0"/>
              </a:rPr>
            </a:b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2 * 2 = 4</a:t>
            </a:r>
            <a:r>
              <a:rPr lang="en-US">
                <a:latin typeface="+mj-lt"/>
                <a:ea typeface="Source Code Pro" panose="020B0509030403020204" pitchFamily="49" charset="0"/>
              </a:rPr>
              <a:t> bytes long.</a:t>
            </a:r>
          </a:p>
          <a:p>
            <a:endParaRPr lang="en-US" sz="8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CC is set at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00</a:t>
            </a:r>
            <a:r>
              <a:rPr lang="en-US">
                <a:latin typeface="+mj-lt"/>
                <a:ea typeface="Source Code Pro" panose="020B0509030403020204" pitchFamily="49" charset="0"/>
              </a:rPr>
              <a:t> (binary).</a:t>
            </a:r>
          </a:p>
          <a:p>
            <a:endParaRPr lang="en-US" sz="8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address of the next instruction is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00001A</a:t>
            </a:r>
            <a:r>
              <a:rPr lang="en-US">
                <a:latin typeface="+mj-lt"/>
                <a:ea typeface="Source Code Pro" panose="020B0509030403020204" pitchFamily="49" charset="0"/>
              </a:rPr>
              <a:t>.</a:t>
            </a:r>
          </a:p>
          <a:p>
            <a:endParaRPr lang="en-US" sz="800">
              <a:latin typeface="+mj-lt"/>
              <a:ea typeface="Source Code Pro" panose="020B0509030403020204" pitchFamily="49" charset="0"/>
            </a:endParaRPr>
          </a:p>
          <a:p>
            <a:r>
              <a:rPr lang="en-US">
                <a:latin typeface="+mj-lt"/>
                <a:ea typeface="Source Code Pro" panose="020B0509030403020204" pitchFamily="49" charset="0"/>
              </a:rPr>
              <a:t>The address of the ABENDing instruction is </a:t>
            </a:r>
            <a:r>
              <a:rPr lang="en-US">
                <a:latin typeface="Source Code Pro" panose="020B0509030403020204" pitchFamily="49" charset="0"/>
                <a:ea typeface="Source Code Pro" panose="020B0509030403020204" pitchFamily="49" charset="0"/>
              </a:rPr>
              <a:t>00001A – 4 = 000016</a:t>
            </a:r>
            <a:r>
              <a:rPr lang="en-US">
                <a:latin typeface="+mj-lt"/>
                <a:ea typeface="Source Code Pro" panose="020B0509030403020204" pitchFamily="49" charset="0"/>
              </a:rPr>
              <a:t>.</a:t>
            </a:r>
          </a:p>
          <a:p>
            <a:endParaRPr lang="en-US">
              <a:latin typeface="+mj-lt"/>
              <a:ea typeface="Source Code Pro" panose="020B0509030403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96B89-AF3D-4B00-8B5A-90C16A5E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Geoffrey D. Decker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D3DD0-7F6F-4B51-9EBB-1649C23F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9</a:t>
            </a:fld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5BAB852-24E6-4638-8C24-A32A494A55A3}"/>
              </a:ext>
            </a:extLst>
          </p:cNvPr>
          <p:cNvSpPr txBox="1">
            <a:spLocks/>
          </p:cNvSpPr>
          <p:nvPr/>
        </p:nvSpPr>
        <p:spPr>
          <a:xfrm>
            <a:off x="609600" y="174623"/>
            <a:ext cx="10058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Roboto Slab" pitchFamily="2" charset="0"/>
                <a:cs typeface="Arial" pitchFamily="34" charset="0"/>
              </a:defRPr>
            </a:lvl1pPr>
          </a:lstStyle>
          <a:p>
            <a:r>
              <a:rPr lang="en-US"/>
              <a:t>ABENDs and Reading Dumps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628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U CSCI 465 Presentations.potx" id="{82BC94D7-A656-4AD5-90D8-F724499D43A8}" vid="{EBE56565-01D5-4F53-9D18-ECC6E26F1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962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Source Code Pro</vt:lpstr>
      <vt:lpstr>Times New Roman</vt:lpstr>
      <vt:lpstr>Calibri</vt:lpstr>
      <vt:lpstr>1_Office Theme</vt:lpstr>
      <vt:lpstr> CSCI 360  6. ABENDs and Reading Dumps</vt:lpstr>
      <vt:lpstr>ABENDs and Reading Dumps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360  1.  Binary and Hexadecimal Numbers</dc:title>
  <dc:creator>Geoffrey Decker</dc:creator>
  <cp:lastModifiedBy>Geoffrey Decker</cp:lastModifiedBy>
  <cp:revision>78</cp:revision>
  <dcterms:created xsi:type="dcterms:W3CDTF">2020-05-22T01:01:57Z</dcterms:created>
  <dcterms:modified xsi:type="dcterms:W3CDTF">2022-08-15T13:36:33Z</dcterms:modified>
</cp:coreProperties>
</file>