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8" r:id="rId5"/>
    <p:sldMasterId id="2147484335" r:id="rId6"/>
    <p:sldMasterId id="2147484362" r:id="rId7"/>
  </p:sldMasterIdLst>
  <p:notesMasterIdLst>
    <p:notesMasterId r:id="rId23"/>
  </p:notesMasterIdLst>
  <p:handoutMasterIdLst>
    <p:handoutMasterId r:id="rId24"/>
  </p:handoutMasterIdLst>
  <p:sldIdLst>
    <p:sldId id="257" r:id="rId8"/>
    <p:sldId id="259" r:id="rId9"/>
    <p:sldId id="260" r:id="rId10"/>
    <p:sldId id="261" r:id="rId11"/>
    <p:sldId id="262" r:id="rId12"/>
    <p:sldId id="307" r:id="rId13"/>
    <p:sldId id="263" r:id="rId14"/>
    <p:sldId id="303" r:id="rId15"/>
    <p:sldId id="304" r:id="rId16"/>
    <p:sldId id="305" r:id="rId17"/>
    <p:sldId id="306" r:id="rId18"/>
    <p:sldId id="302" r:id="rId19"/>
    <p:sldId id="293" r:id="rId20"/>
    <p:sldId id="298" r:id="rId21"/>
    <p:sldId id="301"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1EC"/>
    <a:srgbClr val="FFFFFF"/>
    <a:srgbClr val="505050"/>
    <a:srgbClr val="FF8C00"/>
    <a:srgbClr val="00BCF2"/>
    <a:srgbClr val="00188F"/>
    <a:srgbClr val="000000"/>
    <a:srgbClr val="D63F27"/>
    <a:srgbClr val="F78C1F"/>
    <a:srgbClr val="0B4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354" autoAdjust="0"/>
  </p:normalViewPr>
  <p:slideViewPr>
    <p:cSldViewPr>
      <p:cViewPr varScale="1">
        <p:scale>
          <a:sx n="115" d="100"/>
          <a:sy n="115" d="100"/>
        </p:scale>
        <p:origin x="56" y="1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100" d="100"/>
          <a:sy n="100" d="100"/>
        </p:scale>
        <p:origin x="2694" y="3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23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8/15/2016 5:15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8/15/2016 5:15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 5:15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056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327054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39800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286984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8/15/2016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8545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10058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257123134"/>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9747617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3245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828564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59157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7015123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305068539"/>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528677406"/>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925623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5066375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37786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41130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5688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63533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40232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1142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89731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65557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43524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862606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Tree>
    <p:extLst>
      <p:ext uri="{BB962C8B-B14F-4D97-AF65-F5344CB8AC3E}">
        <p14:creationId xmlns:p14="http://schemas.microsoft.com/office/powerpoint/2010/main" val="2996267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233877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747442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7516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311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9850938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349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5433208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92011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80609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164991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8681114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257544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38135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94523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7864389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99986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396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90408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26179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06466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3218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49038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73493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8666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5658832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18178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190612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20088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42076744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060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686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0454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369025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104514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646796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99541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7" grpId="0" animBg="1"/>
      <p:bldP spid="137" grpId="1" animBg="1"/>
      <p:bldP spid="139" grpId="0" animBg="1"/>
      <p:bldP spid="139" grpId="1" animBg="1"/>
      <p:bldP spid="141" grpId="0" animBg="1"/>
      <p:bldP spid="141"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9914841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5943598" cy="2227213"/>
          </a:xfrm>
        </p:spPr>
        <p:txBody>
          <a:bodyPr wrap="square">
            <a:spAutoFit/>
          </a:bodyPr>
          <a:lstStyle>
            <a:lvl1pPr marL="0" indent="0">
              <a:buClr>
                <a:schemeClr val="bg1"/>
              </a:buClr>
              <a:buFontTx/>
              <a:buNone/>
              <a:defRPr>
                <a:solidFill>
                  <a:srgbClr val="5C2D91"/>
                </a:solidFill>
              </a:defRPr>
            </a:lvl1pPr>
            <a:lvl2pPr marL="583554" indent="-241033">
              <a:buClr>
                <a:schemeClr val="bg1"/>
              </a:buClr>
              <a:buFont typeface="Symbol" panose="05050102010706020507" pitchFamily="18" charset="2"/>
              <a:buChar char="-"/>
              <a:defRPr/>
            </a:lvl2pPr>
            <a:lvl3pPr marL="799216" indent="-228347">
              <a:buClr>
                <a:schemeClr val="bg1"/>
              </a:buClr>
              <a:buFont typeface="Segoe UI" panose="020B0502040204020203" pitchFamily="34" charset="0"/>
              <a:buChar char="&gt;"/>
              <a:defRPr sz="2397"/>
            </a:lvl3pPr>
            <a:lvl4pPr marL="1027562" indent="-228347">
              <a:buClr>
                <a:schemeClr val="bg1"/>
              </a:buClr>
              <a:buFont typeface="Segoe UI" panose="020B0502040204020203" pitchFamily="34" charset="0"/>
              <a:buChar char="-"/>
              <a:defRPr sz="1998"/>
            </a:lvl4pPr>
            <a:lvl5pPr marL="1255909" indent="-228347">
              <a:buClr>
                <a:schemeClr val="bg1"/>
              </a:buClr>
              <a:buFont typeface="Arial" panose="020B0604020202020204" pitchFamily="34" charset="0"/>
              <a:buChar char="•"/>
              <a:defRPr sz="199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533674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3189591132"/>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6" y="4395789"/>
            <a:ext cx="12433300" cy="2601913"/>
          </a:xfrm>
          <a:prstGeom prst="rect">
            <a:avLst/>
          </a:prstGeom>
          <a:solidFill>
            <a:srgbClr val="4DA0E2"/>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10" name="Rectangle 7"/>
          <p:cNvSpPr>
            <a:spLocks noChangeArrowheads="1"/>
          </p:cNvSpPr>
          <p:nvPr userDrawn="1"/>
        </p:nvSpPr>
        <p:spPr bwMode="auto">
          <a:xfrm>
            <a:off x="1" y="5843588"/>
            <a:ext cx="12433301" cy="1154113"/>
          </a:xfrm>
          <a:prstGeom prst="rect">
            <a:avLst/>
          </a:prstGeom>
          <a:solidFill>
            <a:srgbClr val="00188F"/>
          </a:solidFill>
          <a:ln>
            <a:noFill/>
          </a:ln>
          <a:extLst/>
        </p:spPr>
        <p:txBody>
          <a:bodyPr vert="horz" wrap="square" lIns="91427" tIns="45713" rIns="91427" bIns="45713" numCol="1" anchor="t" anchorCtr="0" compatLnSpc="1">
            <a:prstTxWarp prst="textNoShape">
              <a:avLst/>
            </a:prstTxWarp>
          </a:bodyPr>
          <a:lstStyle/>
          <a:p>
            <a:endParaRPr lang="en-US" sz="1800"/>
          </a:p>
        </p:txBody>
      </p:sp>
      <p:sp>
        <p:nvSpPr>
          <p:cNvPr id="11" name="Rectangle 8"/>
          <p:cNvSpPr>
            <a:spLocks noChangeArrowheads="1"/>
          </p:cNvSpPr>
          <p:nvPr userDrawn="1"/>
        </p:nvSpPr>
        <p:spPr bwMode="auto">
          <a:xfrm>
            <a:off x="3176" y="3409951"/>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9" y="294305"/>
            <a:ext cx="3657600" cy="461665"/>
          </a:xfrm>
        </p:spPr>
        <p:txBody>
          <a:bodyPr/>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42070695"/>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4"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3" y="285943"/>
            <a:ext cx="3657600" cy="461665"/>
          </a:xfrm>
        </p:spPr>
        <p:txBody>
          <a:bodyPr/>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2" y="6045468"/>
            <a:ext cx="3657600" cy="461665"/>
          </a:xfrm>
        </p:spPr>
        <p:txBody>
          <a:bodyPr/>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144276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59370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528881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778204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0163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286409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7978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049272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758007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54536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925215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4"/>
            <a:ext cx="7315199"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40" y="4868863"/>
            <a:ext cx="7315198" cy="738664"/>
          </a:xfrm>
          <a:noFill/>
        </p:spPr>
        <p:txBody>
          <a:bodyPr wrap="square"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482696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4571278"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6" y="3410197"/>
            <a:ext cx="12435840" cy="3104213"/>
          </a:xfrm>
          <a:prstGeom prst="rect">
            <a:avLst/>
          </a:prstGeom>
        </p:spPr>
      </p:pic>
      <p:sp>
        <p:nvSpPr>
          <p:cNvPr id="5"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766136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40024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4840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a:t>Click to edit Master title style</a:t>
            </a:r>
            <a:endParaRPr lang="en-US" dirty="0"/>
          </a:p>
        </p:txBody>
      </p:sp>
      <p:sp>
        <p:nvSpPr>
          <p:cNvPr id="3"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5711659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4"/>
            <a:ext cx="10058399" cy="917575"/>
          </a:xfrm>
        </p:spPr>
        <p:txBody>
          <a:bodyPr/>
          <a:lstStyle>
            <a:lvl1pPr marL="282520" indent="-282520">
              <a:tabLst>
                <a:tab pos="282520" algn="l"/>
              </a:tabLst>
              <a:defRPr sz="5999"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199"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0681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8906960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603599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162166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71687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theme" Target="../theme/theme4.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295" r:id="rId5"/>
    <p:sldLayoutId id="2147484240" r:id="rId6"/>
    <p:sldLayoutId id="2147484296" r:id="rId7"/>
    <p:sldLayoutId id="2147484241" r:id="rId8"/>
    <p:sldLayoutId id="2147484297" r:id="rId9"/>
    <p:sldLayoutId id="2147484244" r:id="rId10"/>
    <p:sldLayoutId id="2147484298" r:id="rId11"/>
    <p:sldLayoutId id="2147484245" r:id="rId12"/>
    <p:sldLayoutId id="2147484247" r:id="rId13"/>
    <p:sldLayoutId id="2147484249" r:id="rId14"/>
    <p:sldLayoutId id="2147484301" r:id="rId15"/>
    <p:sldLayoutId id="2147484251" r:id="rId16"/>
    <p:sldLayoutId id="2147484252" r:id="rId17"/>
    <p:sldLayoutId id="2147484306" r:id="rId18"/>
    <p:sldLayoutId id="2147484307" r:id="rId19"/>
    <p:sldLayoutId id="2147484254" r:id="rId20"/>
    <p:sldLayoutId id="2147484257" r:id="rId21"/>
    <p:sldLayoutId id="2147484258" r:id="rId22"/>
    <p:sldLayoutId id="2147484260" r:id="rId23"/>
    <p:sldLayoutId id="2147484299" r:id="rId24"/>
    <p:sldLayoutId id="214748426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32106102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7" r:id="rId19"/>
    <p:sldLayoutId id="2147484328" r:id="rId20"/>
    <p:sldLayoutId id="2147484329" r:id="rId21"/>
    <p:sldLayoutId id="2147484330" r:id="rId22"/>
    <p:sldLayoutId id="2147484331" r:id="rId23"/>
    <p:sldLayoutId id="2147484332" r:id="rId24"/>
    <p:sldLayoutId id="214748433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1230431021"/>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 id="2147484351" r:id="rId16"/>
    <p:sldLayoutId id="2147484352" r:id="rId17"/>
    <p:sldLayoutId id="2147484353" r:id="rId18"/>
    <p:sldLayoutId id="2147484354" r:id="rId19"/>
    <p:sldLayoutId id="2147484355" r:id="rId20"/>
    <p:sldLayoutId id="2147484356" r:id="rId21"/>
    <p:sldLayoutId id="2147484357" r:id="rId22"/>
    <p:sldLayoutId id="2147484358" r:id="rId23"/>
    <p:sldLayoutId id="2147484359" r:id="rId24"/>
    <p:sldLayoutId id="2147484360" r:id="rId25"/>
    <p:sldLayoutId id="2147484361"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4" y="-8395"/>
            <a:ext cx="955641" cy="5775361"/>
            <a:chOff x="12618967" y="-8396"/>
            <a:chExt cx="955641" cy="5775361"/>
          </a:xfrm>
        </p:grpSpPr>
        <p:grpSp>
          <p:nvGrpSpPr>
            <p:cNvPr id="18" name="Group 17"/>
            <p:cNvGrpSpPr/>
            <p:nvPr userDrawn="1"/>
          </p:nvGrpSpPr>
          <p:grpSpPr>
            <a:xfrm>
              <a:off x="12618967" y="-8396"/>
              <a:ext cx="955641" cy="5755249"/>
              <a:chOff x="12618967" y="-8396"/>
              <a:chExt cx="955641" cy="5755249"/>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293"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293"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29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293"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752954022"/>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 id="2147484380" r:id="rId18"/>
    <p:sldLayoutId id="2147484381" r:id="rId19"/>
    <p:sldLayoutId id="2147484382" r:id="rId20"/>
    <p:sldLayoutId id="2147484383" r:id="rId21"/>
    <p:sldLayoutId id="2147484384" r:id="rId22"/>
    <p:sldLayoutId id="2147484385" r:id="rId23"/>
    <p:sldLayoutId id="2147484386" r:id="rId24"/>
    <p:sldLayoutId id="2147484387" r:id="rId2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hyperlink" Target="mailto:ianphil@Microsoft.com" TargetMode="Externa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hyperlink" Target="https://channel9.msdn.com/Events/Build/2016/B872"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hyperlink" Target="https://channel9.msdn.com/Events/Build/2016/T617" TargetMode="External"/><Relationship Id="rId4" Type="http://schemas.openxmlformats.org/officeDocument/2006/relationships/hyperlink" Target="https://channel9.msdn.com/Events/Build/2016/B82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6540" y="3551231"/>
            <a:ext cx="10970842" cy="1830388"/>
          </a:xfrm>
        </p:spPr>
        <p:txBody>
          <a:bodyPr vert="horz" wrap="square" lIns="146304" tIns="109728" rIns="146304" bIns="109728" rtlCol="0" anchor="t">
            <a:noAutofit/>
          </a:bodyPr>
          <a:lstStyle/>
          <a:p>
            <a:r>
              <a:rPr lang="en-US" dirty="0"/>
              <a:t>Ian Philpot</a:t>
            </a:r>
          </a:p>
          <a:p>
            <a:r>
              <a:rPr lang="en-US" dirty="0"/>
              <a:t>Sr. Technical Evangelist</a:t>
            </a:r>
          </a:p>
          <a:p>
            <a:r>
              <a:rPr lang="en-US" dirty="0"/>
              <a:t>@</a:t>
            </a:r>
            <a:r>
              <a:rPr lang="en-US" dirty="0" err="1"/>
              <a:t>tripdubroot</a:t>
            </a:r>
            <a:endParaRPr lang="en-US" dirty="0"/>
          </a:p>
        </p:txBody>
      </p:sp>
      <p:sp>
        <p:nvSpPr>
          <p:cNvPr id="4" name="Title 3"/>
          <p:cNvSpPr>
            <a:spLocks noGrp="1"/>
          </p:cNvSpPr>
          <p:nvPr>
            <p:ph type="title"/>
          </p:nvPr>
        </p:nvSpPr>
        <p:spPr/>
        <p:txBody>
          <a:bodyPr/>
          <a:lstStyle/>
          <a:p>
            <a:r>
              <a:rPr lang="en-US" dirty="0"/>
              <a:t>One Endpoint to Rule them All</a:t>
            </a:r>
          </a:p>
        </p:txBody>
      </p:sp>
    </p:spTree>
    <p:extLst>
      <p:ext uri="{BB962C8B-B14F-4D97-AF65-F5344CB8AC3E}">
        <p14:creationId xmlns:p14="http://schemas.microsoft.com/office/powerpoint/2010/main" val="2948580564"/>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1EC"/>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0618" y="1159167"/>
            <a:ext cx="8895238" cy="4676190"/>
          </a:xfrm>
          <a:prstGeom prst="rect">
            <a:avLst/>
          </a:prstGeom>
        </p:spPr>
      </p:pic>
    </p:spTree>
    <p:extLst>
      <p:ext uri="{BB962C8B-B14F-4D97-AF65-F5344CB8AC3E}">
        <p14:creationId xmlns:p14="http://schemas.microsoft.com/office/powerpoint/2010/main" val="24138138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1EC"/>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427" y="416309"/>
            <a:ext cx="12047619" cy="6161905"/>
          </a:xfrm>
          <a:prstGeom prst="rect">
            <a:avLst/>
          </a:prstGeom>
        </p:spPr>
      </p:pic>
    </p:spTree>
    <p:extLst>
      <p:ext uri="{BB962C8B-B14F-4D97-AF65-F5344CB8AC3E}">
        <p14:creationId xmlns:p14="http://schemas.microsoft.com/office/powerpoint/2010/main" val="8195656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09973"/>
            <a:ext cx="7315199" cy="1181862"/>
          </a:xfrm>
        </p:spPr>
        <p:txBody>
          <a:bodyPr/>
          <a:lstStyle/>
          <a:p>
            <a:r>
              <a:rPr lang="en-US" dirty="0"/>
              <a:t>Demo</a:t>
            </a:r>
          </a:p>
        </p:txBody>
      </p:sp>
      <p:sp>
        <p:nvSpPr>
          <p:cNvPr id="5" name="Text Placeholder 4"/>
          <p:cNvSpPr>
            <a:spLocks noGrp="1"/>
          </p:cNvSpPr>
          <p:nvPr>
            <p:ph type="body" sz="quarter" idx="12"/>
          </p:nvPr>
        </p:nvSpPr>
        <p:spPr/>
        <p:txBody>
          <a:bodyPr/>
          <a:lstStyle/>
          <a:p>
            <a:r>
              <a:rPr lang="en-US" dirty="0"/>
              <a:t> </a:t>
            </a:r>
          </a:p>
        </p:txBody>
      </p:sp>
    </p:spTree>
    <p:extLst>
      <p:ext uri="{BB962C8B-B14F-4D97-AF65-F5344CB8AC3E}">
        <p14:creationId xmlns:p14="http://schemas.microsoft.com/office/powerpoint/2010/main" val="3725893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698927"/>
          </a:xfrm>
        </p:spPr>
        <p:txBody>
          <a:bodyPr/>
          <a:lstStyle/>
          <a:p>
            <a:r>
              <a:rPr lang="en-US" dirty="0"/>
              <a:t>Know any potential scenarios/partners for the Intune Admin API via Microsoft Graph?</a:t>
            </a:r>
          </a:p>
          <a:p>
            <a:pPr lvl="1"/>
            <a:r>
              <a:rPr lang="en-US" dirty="0"/>
              <a:t>Email </a:t>
            </a:r>
            <a:r>
              <a:rPr lang="en-US" dirty="0">
                <a:hlinkClick r:id="rId2"/>
              </a:rPr>
              <a:t>ianphil@Microsoft.com</a:t>
            </a:r>
            <a:r>
              <a:rPr lang="en-US" dirty="0"/>
              <a:t> and let us know</a:t>
            </a:r>
          </a:p>
        </p:txBody>
      </p:sp>
      <p:sp>
        <p:nvSpPr>
          <p:cNvPr id="5" name="Title 4"/>
          <p:cNvSpPr>
            <a:spLocks noGrp="1"/>
          </p:cNvSpPr>
          <p:nvPr>
            <p:ph type="title"/>
          </p:nvPr>
        </p:nvSpPr>
        <p:spPr/>
        <p:txBody>
          <a:bodyPr/>
          <a:lstStyle/>
          <a:p>
            <a:r>
              <a:rPr lang="en-US"/>
              <a:t>Calls </a:t>
            </a:r>
            <a:r>
              <a:rPr lang="en-US" dirty="0"/>
              <a:t>to Action</a:t>
            </a:r>
          </a:p>
        </p:txBody>
      </p:sp>
    </p:spTree>
    <p:extLst>
      <p:ext uri="{BB962C8B-B14F-4D97-AF65-F5344CB8AC3E}">
        <p14:creationId xmlns:p14="http://schemas.microsoft.com/office/powerpoint/2010/main" val="36214191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rPr>
              <a:t>If you have questions please proceed to the </a:t>
            </a:r>
            <a:b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rPr>
            </a:b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rPr>
              <a:t>Q&amp;A MICROPHONE </a:t>
            </a: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rPr>
              <a:t>located in your session room.</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11500" b="0" i="0" u="none" strike="noStrike" kern="1200" cap="none" spc="-102" normalizeH="0" baseline="0" noProof="0" dirty="0">
                <a:ln w="3175">
                  <a:noFill/>
                </a:ln>
                <a:gradFill>
                  <a:gsLst>
                    <a:gs pos="1250">
                      <a:schemeClr val="tx1"/>
                    </a:gs>
                    <a:gs pos="100000">
                      <a:schemeClr val="tx1"/>
                    </a:gs>
                  </a:gsLst>
                  <a:lin ang="5400000" scaled="0"/>
                </a:gradFill>
                <a:effectLst/>
                <a:uLnTx/>
                <a:uFillTx/>
                <a:latin typeface="+mj-lt"/>
                <a:ea typeface="+mn-ea"/>
                <a:cs typeface="Segoe UI" pitchFamily="34" charset="0"/>
              </a:rPr>
              <a:t>Q&amp;A</a:t>
            </a:r>
          </a:p>
        </p:txBody>
      </p:sp>
    </p:spTree>
    <p:extLst>
      <p:ext uri="{BB962C8B-B14F-4D97-AF65-F5344CB8AC3E}">
        <p14:creationId xmlns:p14="http://schemas.microsoft.com/office/powerpoint/2010/main" val="34222475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8222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objectives and takeaways</a:t>
            </a:r>
          </a:p>
        </p:txBody>
      </p:sp>
      <p:sp>
        <p:nvSpPr>
          <p:cNvPr id="5" name="Text Placeholder 4"/>
          <p:cNvSpPr>
            <a:spLocks noGrp="1"/>
          </p:cNvSpPr>
          <p:nvPr>
            <p:ph type="body" sz="quarter" idx="10"/>
          </p:nvPr>
        </p:nvSpPr>
        <p:spPr>
          <a:xfrm>
            <a:off x="274638" y="1212850"/>
            <a:ext cx="11887200" cy="1077218"/>
          </a:xfrm>
        </p:spPr>
        <p:txBody>
          <a:bodyPr vert="horz" wrap="square" lIns="146304" tIns="91440" rIns="146304" bIns="91440" rtlCol="0" anchor="t">
            <a:spAutoFit/>
          </a:bodyPr>
          <a:lstStyle/>
          <a:p>
            <a:r>
              <a:rPr lang="EN-US" dirty="0"/>
              <a:t>Session objective(s): </a:t>
            </a:r>
          </a:p>
          <a:p>
            <a:pPr lvl="1"/>
            <a:r>
              <a:rPr lang="EN-US" dirty="0">
                <a:solidFill>
                  <a:schemeClr val="tx1"/>
                </a:solidFill>
              </a:rPr>
              <a:t>Build </a:t>
            </a:r>
            <a:r>
              <a:rPr lang="EN-US" b="1" i="1" dirty="0">
                <a:solidFill>
                  <a:schemeClr val="tx1"/>
                </a:solidFill>
              </a:rPr>
              <a:t>compelling </a:t>
            </a:r>
            <a:r>
              <a:rPr lang="EN-US" dirty="0">
                <a:solidFill>
                  <a:schemeClr val="tx1"/>
                </a:solidFill>
              </a:rPr>
              <a:t>apps with Microsoft Graph</a:t>
            </a:r>
          </a:p>
        </p:txBody>
      </p:sp>
    </p:spTree>
    <p:extLst>
      <p:ext uri="{BB962C8B-B14F-4D97-AF65-F5344CB8AC3E}">
        <p14:creationId xmlns:p14="http://schemas.microsoft.com/office/powerpoint/2010/main" val="375313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26323" y="2506662"/>
            <a:ext cx="7037881" cy="3522594"/>
          </a:xfrm>
          <a:prstGeom prst="rect">
            <a:avLst/>
          </a:prstGeom>
        </p:spPr>
      </p:pic>
      <p:sp>
        <p:nvSpPr>
          <p:cNvPr id="4" name="Text Placeholder 3"/>
          <p:cNvSpPr>
            <a:spLocks noGrp="1"/>
          </p:cNvSpPr>
          <p:nvPr>
            <p:ph type="body" sz="quarter" idx="10"/>
          </p:nvPr>
        </p:nvSpPr>
        <p:spPr>
          <a:xfrm>
            <a:off x="281383" y="1215444"/>
            <a:ext cx="5936854" cy="5283626"/>
          </a:xfrm>
        </p:spPr>
        <p:txBody>
          <a:bodyPr vert="horz" wrap="square" lIns="146304" tIns="91440" rIns="146304" bIns="91440" rtlCol="0" anchor="t">
            <a:spAutoFit/>
          </a:bodyPr>
          <a:lstStyle/>
          <a:p>
            <a:pPr marL="0" indent="0">
              <a:buNone/>
            </a:pPr>
            <a:r>
              <a:rPr lang="EN-US"/>
              <a:t>Single API for:</a:t>
            </a:r>
            <a:endParaRPr lang="EN-US" dirty="0"/>
          </a:p>
          <a:p>
            <a:pPr marL="0" indent="0">
              <a:buNone/>
            </a:pPr>
            <a:endParaRPr lang="en-US" sz="1598" dirty="0"/>
          </a:p>
          <a:p>
            <a:pPr marL="280679" indent="-280679">
              <a:buFont typeface="+mj-lt"/>
              <a:buAutoNum type="arabicPeriod"/>
            </a:pPr>
            <a:r>
              <a:rPr lang="EN-US" sz="3600">
                <a:solidFill>
                  <a:schemeClr val="tx2"/>
                </a:solidFill>
              </a:rPr>
              <a:t>Accessing data</a:t>
            </a:r>
            <a:endParaRPr lang="EN-US" sz="3600" dirty="0">
              <a:solidFill>
                <a:schemeClr val="tx2"/>
              </a:solidFill>
            </a:endParaRPr>
          </a:p>
          <a:p>
            <a:pPr marL="241034" lvl="1" indent="0">
              <a:buNone/>
            </a:pPr>
            <a:r>
              <a:rPr lang="EN-US" sz="2000"/>
              <a:t>/me, /users, /groups, /messages, /drive, ….</a:t>
            </a:r>
            <a:endParaRPr lang="EN-US" sz="2000" dirty="0"/>
          </a:p>
          <a:p>
            <a:pPr marL="280679" indent="-280679">
              <a:spcBef>
                <a:spcPts val="3000"/>
              </a:spcBef>
              <a:buFont typeface="+mj-lt"/>
              <a:buAutoNum type="arabicPeriod"/>
            </a:pPr>
            <a:r>
              <a:rPr lang="EN-US" sz="3600">
                <a:solidFill>
                  <a:schemeClr val="tx2"/>
                </a:solidFill>
              </a:rPr>
              <a:t>Traversing data</a:t>
            </a:r>
            <a:endParaRPr lang="EN-US" sz="3600" dirty="0">
              <a:solidFill>
                <a:schemeClr val="tx2"/>
              </a:solidFill>
            </a:endParaRPr>
          </a:p>
          <a:p>
            <a:pPr marL="241034" lvl="1" indent="0">
              <a:buNone/>
            </a:pPr>
            <a:r>
              <a:rPr lang="EN-US" sz="2000"/>
              <a:t>/drive/items/&lt;</a:t>
            </a:r>
            <a:r>
              <a:rPr lang="EN-US" sz="2000" dirty="0"/>
              <a:t>id</a:t>
            </a:r>
            <a:r>
              <a:rPr lang="EN-US" sz="2000"/>
              <a:t>&gt;/lastmodifiedByUser</a:t>
            </a:r>
            <a:endParaRPr lang="EN-US" sz="2000" dirty="0"/>
          </a:p>
          <a:p>
            <a:pPr marL="280679" indent="-280679">
              <a:spcBef>
                <a:spcPts val="3000"/>
              </a:spcBef>
              <a:buFont typeface="+mj-lt"/>
              <a:buAutoNum type="arabicPeriod"/>
            </a:pPr>
            <a:r>
              <a:rPr lang="EN-US" sz="3600">
                <a:solidFill>
                  <a:schemeClr val="tx2"/>
                </a:solidFill>
              </a:rPr>
              <a:t>Accessing insights</a:t>
            </a:r>
            <a:endParaRPr lang="EN-US" sz="3600" dirty="0">
              <a:solidFill>
                <a:schemeClr val="tx2"/>
              </a:solidFill>
            </a:endParaRPr>
          </a:p>
          <a:p>
            <a:pPr marL="241034" lvl="1" indent="0">
              <a:buNone/>
            </a:pPr>
            <a:r>
              <a:rPr lang="EN-US" sz="2000"/>
              <a:t>/insights/trending</a:t>
            </a:r>
            <a:endParaRPr lang="EN-US" sz="2000" dirty="0"/>
          </a:p>
          <a:p>
            <a:pPr marL="280679" indent="-280679">
              <a:spcBef>
                <a:spcPts val="3000"/>
              </a:spcBef>
              <a:buFont typeface="+mj-lt"/>
              <a:buAutoNum type="arabicPeriod"/>
            </a:pPr>
            <a:r>
              <a:rPr lang="EN-US" sz="3600">
                <a:solidFill>
                  <a:schemeClr val="accent1"/>
                </a:solidFill>
              </a:rPr>
              <a:t>Work/School and Personal</a:t>
            </a:r>
            <a:endParaRPr lang="EN-US" sz="3600" dirty="0">
              <a:solidFill>
                <a:schemeClr val="accent1"/>
              </a:solidFill>
            </a:endParaRPr>
          </a:p>
        </p:txBody>
      </p:sp>
      <p:sp>
        <p:nvSpPr>
          <p:cNvPr id="2" name="Title 1"/>
          <p:cNvSpPr>
            <a:spLocks noGrp="1"/>
          </p:cNvSpPr>
          <p:nvPr>
            <p:ph type="title"/>
          </p:nvPr>
        </p:nvSpPr>
        <p:spPr/>
        <p:txBody>
          <a:bodyPr/>
          <a:lstStyle/>
          <a:p>
            <a:r>
              <a:rPr lang="EN-US"/>
              <a:t>Recap: What is Microsoft Graph?</a:t>
            </a:r>
          </a:p>
        </p:txBody>
      </p:sp>
      <p:sp>
        <p:nvSpPr>
          <p:cNvPr id="8" name="Title 5"/>
          <p:cNvSpPr txBox="1">
            <a:spLocks/>
          </p:cNvSpPr>
          <p:nvPr/>
        </p:nvSpPr>
        <p:spPr>
          <a:xfrm>
            <a:off x="6194012" y="1728262"/>
            <a:ext cx="5443036" cy="617171"/>
          </a:xfrm>
          <a:prstGeom prst="rect">
            <a:avLst/>
          </a:prstGeom>
          <a:solidFill>
            <a:schemeClr val="accent1"/>
          </a:solidFill>
        </p:spPr>
        <p:txBody>
          <a:bodyPr vert="horz" wrap="square" lIns="146080" tIns="91299" rIns="146080" bIns="91299"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596" b="0" i="0" u="none" strike="noStrike" kern="1200" cap="none" spc="-102" normalizeH="0" baseline="0" noProof="0" dirty="0">
                <a:ln w="3175">
                  <a:noFill/>
                </a:ln>
                <a:solidFill>
                  <a:srgbClr val="FFFFFF"/>
                </a:solidFill>
                <a:effectLst/>
                <a:uLnTx/>
                <a:uFillTx/>
                <a:latin typeface="+mj-lt"/>
                <a:ea typeface="+mn-ea"/>
                <a:cs typeface="Segoe UI" pitchFamily="34" charset="0"/>
              </a:rPr>
              <a:t>https://graph.microsoft.com/</a:t>
            </a: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596" b="0" i="0" u="none" strike="noStrike" kern="1200" cap="none" spc="-102" normalizeH="0" baseline="0" noProof="0" dirty="0">
              <a:ln w="3175">
                <a:noFill/>
              </a:ln>
              <a:solidFill>
                <a:srgbClr val="FFFFFF"/>
              </a:solidFill>
              <a:effectLst/>
              <a:uLnTx/>
              <a:uFillTx/>
              <a:latin typeface="+mj-lt"/>
              <a:ea typeface="+mn-ea"/>
              <a:cs typeface="Segoe UI" pitchFamily="34" charset="0"/>
            </a:endParaRPr>
          </a:p>
        </p:txBody>
      </p:sp>
    </p:spTree>
    <p:extLst>
      <p:ext uri="{BB962C8B-B14F-4D97-AF65-F5344CB8AC3E}">
        <p14:creationId xmlns:p14="http://schemas.microsoft.com/office/powerpoint/2010/main" val="3469620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APIs </a:t>
            </a:r>
            <a:r>
              <a:rPr lang="EN-US">
                <a:solidFill>
                  <a:schemeClr val="tx1"/>
                </a:solidFill>
              </a:rPr>
              <a:t>scattered and </a:t>
            </a:r>
            <a:r>
              <a:rPr lang="EN-US"/>
              <a:t>inconsistent</a:t>
            </a:r>
          </a:p>
        </p:txBody>
      </p:sp>
      <p:sp>
        <p:nvSpPr>
          <p:cNvPr id="68" name="TextBox 51"/>
          <p:cNvSpPr txBox="1"/>
          <p:nvPr/>
        </p:nvSpPr>
        <p:spPr>
          <a:xfrm>
            <a:off x="625711" y="1330811"/>
            <a:ext cx="4658990" cy="1200329"/>
          </a:xfrm>
          <a:prstGeom prst="rect">
            <a:avLst/>
          </a:prstGeom>
          <a:noFill/>
        </p:spPr>
        <p:txBody>
          <a:bodyPr wrap="non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Azure Active Directory Graph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https://graph.windows.net/contoso.com/users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https://graph.windows.net/contoso.com/groups</a:t>
            </a:r>
            <a:r>
              <a:rPr kumimoji="0" lang="en-US" sz="1600" b="0" i="0" u="none" strike="noStrike" kern="1200" cap="none" spc="0" normalizeH="0" baseline="0" noProof="0" dirty="0">
                <a:ln>
                  <a:noFill/>
                </a:ln>
                <a:solidFill>
                  <a:srgbClr val="5C2D91"/>
                </a:solidFill>
                <a:effectLst/>
                <a:uLnTx/>
                <a:uFillTx/>
                <a:latin typeface="Segoe UI"/>
                <a:ea typeface="+mn-ea"/>
                <a:cs typeface="+mn-cs"/>
              </a:rPr>
              <a:t> </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endParaRPr>
          </a:p>
        </p:txBody>
      </p:sp>
      <p:grpSp>
        <p:nvGrpSpPr>
          <p:cNvPr id="69" name="Group 68"/>
          <p:cNvGrpSpPr/>
          <p:nvPr/>
        </p:nvGrpSpPr>
        <p:grpSpPr>
          <a:xfrm>
            <a:off x="274639" y="1448730"/>
            <a:ext cx="402643" cy="402274"/>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72" name="TextBox 51"/>
          <p:cNvSpPr txBox="1"/>
          <p:nvPr/>
        </p:nvSpPr>
        <p:spPr>
          <a:xfrm>
            <a:off x="5917770" y="1380253"/>
            <a:ext cx="3146973" cy="954107"/>
          </a:xfrm>
          <a:prstGeom prst="rect">
            <a:avLst/>
          </a:prstGeom>
          <a:noFill/>
        </p:spPr>
        <p:txBody>
          <a:bodyPr wrap="non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Windows Live profile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https://apis.live.net/v5.0/me</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endParaRPr>
          </a:p>
        </p:txBody>
      </p:sp>
      <p:grpSp>
        <p:nvGrpSpPr>
          <p:cNvPr id="73" name="Group 72"/>
          <p:cNvGrpSpPr/>
          <p:nvPr/>
        </p:nvGrpSpPr>
        <p:grpSpPr>
          <a:xfrm>
            <a:off x="5558230" y="1498110"/>
            <a:ext cx="402336" cy="402336"/>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76" name="TextBox 51"/>
          <p:cNvSpPr txBox="1"/>
          <p:nvPr/>
        </p:nvSpPr>
        <p:spPr>
          <a:xfrm>
            <a:off x="4435416" y="2247684"/>
            <a:ext cx="8001059" cy="1446550"/>
          </a:xfrm>
          <a:prstGeom prst="rect">
            <a:avLst/>
          </a:prstGeom>
          <a:noFill/>
        </p:spPr>
        <p:txBody>
          <a:bodyPr wrap="non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SharePoint User Profile API</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https://contoso.sharepoint.com/_api/SP.UserProfiles.PeopleManager/GetMyProperties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Exchange HD Picture API</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https://graph.microsoft.com/v1.0/me/photo</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 </a:t>
            </a:r>
          </a:p>
        </p:txBody>
      </p:sp>
      <p:grpSp>
        <p:nvGrpSpPr>
          <p:cNvPr id="77" name="Group 76"/>
          <p:cNvGrpSpPr/>
          <p:nvPr/>
        </p:nvGrpSpPr>
        <p:grpSpPr>
          <a:xfrm>
            <a:off x="4032773" y="2585219"/>
            <a:ext cx="402643" cy="402274"/>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80" name="TextBox 51"/>
          <p:cNvSpPr txBox="1"/>
          <p:nvPr/>
        </p:nvSpPr>
        <p:spPr>
          <a:xfrm>
            <a:off x="604349" y="3296110"/>
            <a:ext cx="4754336" cy="892552"/>
          </a:xfrm>
          <a:prstGeom prst="rect">
            <a:avLst/>
          </a:prstGeom>
          <a:noFill/>
        </p:spPr>
        <p:txBody>
          <a:bodyPr wrap="non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Outlook REST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a:t>
            </a:r>
            <a:r>
              <a:rPr kumimoji="0" lang="en-US" sz="1600" b="0" i="0" u="none" strike="noStrike" kern="1200" cap="none" spc="0" normalizeH="0" baseline="0" noProof="0">
                <a:ln>
                  <a:noFill/>
                </a:ln>
                <a:solidFill>
                  <a:srgbClr val="FF0000"/>
                </a:solidFill>
                <a:effectLst/>
                <a:uLnTx/>
                <a:uFillTx/>
                <a:latin typeface="Segoe UI"/>
                <a:ea typeface="+mn-ea"/>
                <a:cs typeface="+mn-cs"/>
              </a:rPr>
              <a:t>://outlook.office.com/api/v2.0/me/Messages</a:t>
            </a:r>
            <a:endParaRPr kumimoji="0" lang="en-US" sz="1600" b="0" i="0" u="none" strike="noStrike" kern="1200" cap="none" spc="0" normalizeH="0" baseline="0" noProof="0" dirty="0">
              <a:ln>
                <a:noFill/>
              </a:ln>
              <a:solidFill>
                <a:srgbClr val="FF000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https://outlook.office.com/api/v2.0/me/Events </a:t>
            </a:r>
          </a:p>
        </p:txBody>
      </p:sp>
      <p:grpSp>
        <p:nvGrpSpPr>
          <p:cNvPr id="81" name="Group 80"/>
          <p:cNvGrpSpPr/>
          <p:nvPr/>
        </p:nvGrpSpPr>
        <p:grpSpPr>
          <a:xfrm>
            <a:off x="231916" y="3425908"/>
            <a:ext cx="402643" cy="402274"/>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nvGrpSpPr>
          <p:cNvPr id="84" name="Group 83"/>
          <p:cNvGrpSpPr/>
          <p:nvPr/>
        </p:nvGrpSpPr>
        <p:grpSpPr>
          <a:xfrm>
            <a:off x="231916" y="3896031"/>
            <a:ext cx="402336" cy="402336"/>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87" name="TextBox 51"/>
          <p:cNvSpPr txBox="1"/>
          <p:nvPr/>
        </p:nvSpPr>
        <p:spPr>
          <a:xfrm>
            <a:off x="609593" y="5071068"/>
            <a:ext cx="4675108" cy="1384995"/>
          </a:xfrm>
          <a:prstGeom prst="rect">
            <a:avLst/>
          </a:prstGeom>
          <a:noFill/>
        </p:spPr>
        <p:txBody>
          <a:bodyPr wrap="squar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OneDrive for Business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https://contoso-my.sharepoint.com/personal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	/yina_contoso_com/_api/v2.0/drive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https://contoso.sharepoint.com/sites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	/designCouncil/_api/v2./drive</a:t>
            </a:r>
          </a:p>
        </p:txBody>
      </p:sp>
      <p:grpSp>
        <p:nvGrpSpPr>
          <p:cNvPr id="88" name="Group 87"/>
          <p:cNvGrpSpPr/>
          <p:nvPr/>
        </p:nvGrpSpPr>
        <p:grpSpPr>
          <a:xfrm>
            <a:off x="237159" y="5200866"/>
            <a:ext cx="402643" cy="402274"/>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91" name="TextBox 90"/>
          <p:cNvSpPr txBox="1"/>
          <p:nvPr/>
        </p:nvSpPr>
        <p:spPr>
          <a:xfrm>
            <a:off x="7128739" y="5603140"/>
            <a:ext cx="4430613" cy="646331"/>
          </a:xfrm>
          <a:prstGeom prst="rect">
            <a:avLst/>
          </a:prstGeom>
          <a:noFill/>
        </p:spPr>
        <p:txBody>
          <a:bodyPr wrap="squar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OneDrive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https://api.onedrive.com/v1.0/drive</a:t>
            </a:r>
          </a:p>
        </p:txBody>
      </p:sp>
      <p:grpSp>
        <p:nvGrpSpPr>
          <p:cNvPr id="92" name="Group 91"/>
          <p:cNvGrpSpPr/>
          <p:nvPr/>
        </p:nvGrpSpPr>
        <p:grpSpPr>
          <a:xfrm>
            <a:off x="6756612" y="5732938"/>
            <a:ext cx="402336" cy="402336"/>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95" name="TextBox 51"/>
          <p:cNvSpPr txBox="1"/>
          <p:nvPr/>
        </p:nvSpPr>
        <p:spPr>
          <a:xfrm>
            <a:off x="5536934" y="4050162"/>
            <a:ext cx="6721292" cy="1384995"/>
          </a:xfrm>
          <a:prstGeom prst="rect">
            <a:avLst/>
          </a:prstGeom>
          <a:noFill/>
        </p:spPr>
        <p:txBody>
          <a:bodyPr wrap="squar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Office Graph in SharePoint Online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https://contoso.sharepoint.com/_api/search/query?Querytext='*'&amp;Properties='GraphQuery:actor(ME,action\:1020,or(action\:1020\,action\:1003,action\:1001,action\:1024,action\:1005,action\:1037,action\:1039,action\:1036)'&amp;SelectProperties='Docid,Title</a:t>
            </a:r>
            <a:endParaRPr kumimoji="0" lang="en-US" sz="1400" b="0" i="0" u="none" strike="noStrike" kern="1200" cap="none" spc="0" normalizeH="0" baseline="0" noProof="0" dirty="0">
              <a:ln>
                <a:noFill/>
              </a:ln>
              <a:solidFill>
                <a:srgbClr val="FF0000"/>
              </a:solidFill>
              <a:effectLst/>
              <a:uLnTx/>
              <a:uFillTx/>
              <a:latin typeface="Segoe UI"/>
              <a:ea typeface="+mn-ea"/>
              <a:cs typeface="+mn-cs"/>
            </a:endParaRPr>
          </a:p>
        </p:txBody>
      </p:sp>
      <p:grpSp>
        <p:nvGrpSpPr>
          <p:cNvPr id="96" name="Group 95"/>
          <p:cNvGrpSpPr/>
          <p:nvPr/>
        </p:nvGrpSpPr>
        <p:grpSpPr>
          <a:xfrm>
            <a:off x="5284701" y="4234581"/>
            <a:ext cx="402643" cy="402274"/>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426162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APIs centralized and consistent</a:t>
            </a:r>
            <a:endParaRPr lang="en-US" dirty="0"/>
          </a:p>
        </p:txBody>
      </p:sp>
      <p:graphicFrame>
        <p:nvGraphicFramePr>
          <p:cNvPr id="19" name="Table 18"/>
          <p:cNvGraphicFramePr>
            <a:graphicFrameLocks noGrp="1"/>
          </p:cNvGraphicFramePr>
          <p:nvPr>
            <p:extLst/>
          </p:nvPr>
        </p:nvGraphicFramePr>
        <p:xfrm>
          <a:off x="274639" y="1932897"/>
          <a:ext cx="12177239" cy="4346552"/>
        </p:xfrm>
        <a:graphic>
          <a:graphicData uri="http://schemas.openxmlformats.org/drawingml/2006/table">
            <a:tbl>
              <a:tblPr/>
              <a:tblGrid>
                <a:gridCol w="3733800">
                  <a:extLst>
                    <a:ext uri="{9D8B030D-6E8A-4147-A177-3AD203B41FA5}">
                      <a16:colId xmlns:a16="http://schemas.microsoft.com/office/drawing/2014/main" val="2932058462"/>
                    </a:ext>
                  </a:extLst>
                </a:gridCol>
                <a:gridCol w="8443439">
                  <a:extLst>
                    <a:ext uri="{9D8B030D-6E8A-4147-A177-3AD203B41FA5}">
                      <a16:colId xmlns:a16="http://schemas.microsoft.com/office/drawing/2014/main" val="2293353781"/>
                    </a:ext>
                  </a:extLst>
                </a:gridCol>
              </a:tblGrid>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rPr>
                        <a:t>https://graph.microsoft.com/</a:t>
                      </a:r>
                      <a:r>
                        <a:rPr lang="en-US" sz="1800" dirty="0">
                          <a:solidFill>
                            <a:schemeClr val="tx1"/>
                          </a:solidFill>
                        </a:rPr>
                        <a:t>v1.0/me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files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v1.0/me/drive/root/children</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v1.0/me/photo/$value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mail</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v1.0/me/messages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v1.0/me/calendar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manager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v1.0/me/manager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v1.0/me/drive/root/children/foo.txt/lastModifiedByUser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users in my organization</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v1.0/users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group conversations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v1.0/groups/&lt;id&gt;/conversations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people related to me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beta/me/people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tasks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beta/me/tasks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notes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beta/me/notes/notebooks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files trending around me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a:solidFill>
                            <a:srgbClr val="A6A6A6"/>
                          </a:solidFill>
                        </a:rPr>
                        <a:t>https://graph.microsoft.com</a:t>
                      </a:r>
                      <a:r>
                        <a:rPr lang="EN-US" sz="1600">
                          <a:solidFill>
                            <a:srgbClr val="505050"/>
                          </a:solidFill>
                        </a:rPr>
                        <a:t>/beta/me/insights/trending</a:t>
                      </a:r>
                      <a:endParaRPr lang="en-US" sz="1800" dirty="0">
                        <a:solidFill>
                          <a:schemeClr val="tx1"/>
                        </a:solidFill>
                      </a:endParaRP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34686" y="1212852"/>
            <a:ext cx="10655065" cy="606488"/>
          </a:xfrm>
          <a:prstGeom prst="rect">
            <a:avLst/>
          </a:prstGeom>
        </p:spPr>
        <p:txBody>
          <a:bodyPr wrap="non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3264" b="1" i="0" u="none" strike="noStrike" kern="0" cap="none" spc="0" normalizeH="0" baseline="0" noProof="0" dirty="0">
                <a:ln>
                  <a:noFill/>
                </a:ln>
                <a:solidFill>
                  <a:srgbClr val="3C3C3C"/>
                </a:solidFill>
                <a:effectLst/>
                <a:uLnTx/>
                <a:uFillTx/>
              </a:rPr>
              <a:t>One endpoint to access it</a:t>
            </a:r>
            <a:r>
              <a:rPr kumimoji="0" lang="en-US" sz="2856" b="1" i="0" u="none" strike="noStrike" kern="0" cap="none" spc="0" normalizeH="0" baseline="0" noProof="0" dirty="0">
                <a:ln>
                  <a:noFill/>
                </a:ln>
                <a:solidFill>
                  <a:schemeClr val="tx1">
                    <a:lumMod val="50000"/>
                  </a:schemeClr>
                </a:solidFill>
                <a:effectLst/>
                <a:uLnTx/>
                <a:uFillTx/>
              </a:rPr>
              <a:t>:</a:t>
            </a:r>
            <a:r>
              <a:rPr kumimoji="0" lang="en-US" sz="2856" b="1" i="0" u="none" strike="noStrike" kern="0" cap="none" spc="0" normalizeH="0" baseline="0" noProof="0" dirty="0">
                <a:ln>
                  <a:noFill/>
                </a:ln>
                <a:solidFill>
                  <a:srgbClr val="7030A0"/>
                </a:solidFill>
                <a:effectLst/>
                <a:uLnTx/>
                <a:uFillTx/>
              </a:rPr>
              <a:t> https://graph.microsoft.com/</a:t>
            </a:r>
            <a:endParaRPr kumimoji="0" lang="en-US" sz="2856" b="1" i="0" u="none" strike="noStrike" kern="0" cap="none" spc="0" normalizeH="0" baseline="0" noProof="0" dirty="0">
              <a:ln>
                <a:noFill/>
              </a:ln>
              <a:solidFill>
                <a:sysClr val="windowText" lastClr="000000"/>
              </a:solidFill>
              <a:effectLst/>
              <a:uLnTx/>
              <a:uFillTx/>
            </a:endParaRPr>
          </a:p>
        </p:txBody>
      </p:sp>
      <p:grpSp>
        <p:nvGrpSpPr>
          <p:cNvPr id="21" name="Group 20"/>
          <p:cNvGrpSpPr/>
          <p:nvPr/>
        </p:nvGrpSpPr>
        <p:grpSpPr>
          <a:xfrm>
            <a:off x="11052762" y="1326409"/>
            <a:ext cx="402586" cy="402217"/>
            <a:chOff x="446049" y="1441577"/>
            <a:chExt cx="786384" cy="788667"/>
          </a:xfrm>
        </p:grpSpPr>
        <p:sp>
          <p:nvSpPr>
            <p:cNvPr id="22" name="Rectangle 2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Freeform 22"/>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nvGrpSpPr>
          <p:cNvPr id="24" name="Group 23"/>
          <p:cNvGrpSpPr/>
          <p:nvPr/>
        </p:nvGrpSpPr>
        <p:grpSpPr>
          <a:xfrm>
            <a:off x="11588384" y="1328245"/>
            <a:ext cx="402279" cy="402279"/>
            <a:chOff x="1422289" y="1435556"/>
            <a:chExt cx="786384" cy="788667"/>
          </a:xfrm>
        </p:grpSpPr>
        <p:sp>
          <p:nvSpPr>
            <p:cNvPr id="25" name="Rectangle 2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87357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Explorer Demo</a:t>
            </a:r>
            <a:endParaRPr lang="en-US"/>
          </a:p>
        </p:txBody>
      </p:sp>
    </p:spTree>
    <p:extLst>
      <p:ext uri="{BB962C8B-B14F-4D97-AF65-F5344CB8AC3E}">
        <p14:creationId xmlns:p14="http://schemas.microsoft.com/office/powerpoint/2010/main" val="33831723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Resources for shipping 1.0/beta features</a:t>
            </a:r>
            <a:endParaRPr lang="en-US"/>
          </a:p>
        </p:txBody>
      </p:sp>
      <p:sp>
        <p:nvSpPr>
          <p:cNvPr id="5" name="Text Placeholder 4"/>
          <p:cNvSpPr>
            <a:spLocks noGrp="1"/>
          </p:cNvSpPr>
          <p:nvPr>
            <p:ph type="body" sz="quarter" idx="10"/>
          </p:nvPr>
        </p:nvSpPr>
        <p:spPr>
          <a:xfrm>
            <a:off x="274638" y="1212850"/>
            <a:ext cx="11714711" cy="9534918"/>
          </a:xfrm>
        </p:spPr>
        <p:txBody>
          <a:bodyPr vert="horz" wrap="square" lIns="146304" tIns="91440" rIns="146304" bIns="91440" rtlCol="0" anchor="t">
            <a:spAutoFit/>
          </a:bodyPr>
          <a:lstStyle/>
          <a:p>
            <a:r>
              <a:rPr lang="EN-US" sz="3600" dirty="0">
                <a:solidFill>
                  <a:schemeClr val="tx1"/>
                </a:solidFill>
              </a:rPr>
              <a:t>Office</a:t>
            </a:r>
            <a:r>
              <a:rPr lang="EN-US" sz="3600">
                <a:solidFill>
                  <a:schemeClr val="tx1"/>
                </a:solidFill>
              </a:rPr>
              <a:t> </a:t>
            </a:r>
            <a:r>
              <a:rPr lang="EN-US" sz="3600" dirty="0">
                <a:solidFill>
                  <a:schemeClr val="tx1"/>
                </a:solidFill>
              </a:rPr>
              <a:t>Platform Overview </a:t>
            </a:r>
            <a:r>
              <a:rPr lang="EN-US" sz="3600" dirty="0">
                <a:solidFill>
                  <a:schemeClr val="tx1"/>
                </a:solidFill>
                <a:hlinkClick r:id="rId3"/>
              </a:rPr>
              <a:t>https://channel9.msdn.com/Events/Build/2016/B872</a:t>
            </a:r>
            <a:endParaRPr lang="en-US" sz="3600" dirty="0">
              <a:solidFill>
                <a:schemeClr val="tx1"/>
              </a:solidFill>
              <a:hlinkClick r:id="rId3"/>
            </a:endParaRPr>
          </a:p>
          <a:p>
            <a:endParaRPr lang="EN-US" dirty="0">
              <a:solidFill>
                <a:schemeClr val="tx1"/>
              </a:solidFill>
              <a:hlinkClick r:id="rId3"/>
            </a:endParaRPr>
          </a:p>
          <a:p>
            <a:r>
              <a:rPr lang="EN-US" sz="3600">
                <a:solidFill>
                  <a:schemeClr val="tx1"/>
                </a:solidFill>
              </a:rPr>
              <a:t>Build </a:t>
            </a:r>
            <a:r>
              <a:rPr lang="EN-US" sz="3600" dirty="0">
                <a:solidFill>
                  <a:schemeClr val="tx1"/>
                </a:solidFill>
              </a:rPr>
              <a:t>Smarter Apps by Connecting to Office Services</a:t>
            </a:r>
            <a:endParaRPr lang="EN-US" sz="3600" dirty="0">
              <a:solidFill>
                <a:schemeClr val="tx1"/>
              </a:solidFill>
              <a:hlinkClick r:id=""/>
            </a:endParaRPr>
          </a:p>
          <a:p>
            <a:r>
              <a:rPr lang="EN-US" sz="3600">
                <a:solidFill>
                  <a:schemeClr val="tx1"/>
                </a:solidFill>
                <a:hlinkClick r:id="rId4"/>
              </a:rPr>
              <a:t>https</a:t>
            </a:r>
            <a:r>
              <a:rPr lang="EN-US" sz="3600" dirty="0">
                <a:solidFill>
                  <a:schemeClr val="tx1"/>
                </a:solidFill>
                <a:hlinkClick r:id="rId4"/>
              </a:rPr>
              <a:t>://channel9.msdn.com/Events/Build/2016/B820</a:t>
            </a:r>
          </a:p>
          <a:p>
            <a:endParaRPr lang="EN-US">
              <a:solidFill>
                <a:schemeClr val="tx1"/>
              </a:solidFill>
            </a:endParaRPr>
          </a:p>
          <a:p>
            <a:r>
              <a:rPr lang="EN-US" sz="3600">
                <a:solidFill>
                  <a:schemeClr val="tx1"/>
                </a:solidFill>
              </a:rPr>
              <a:t>Build </a:t>
            </a:r>
            <a:r>
              <a:rPr lang="EN-US" sz="3600" dirty="0">
                <a:solidFill>
                  <a:schemeClr val="tx1"/>
                </a:solidFill>
              </a:rPr>
              <a:t>Cool Apps with the Microsoft Graph, Tap into the Intelligence and Reach Millions of Users</a:t>
            </a:r>
          </a:p>
          <a:p>
            <a:r>
              <a:rPr lang="EN-US" sz="3600">
                <a:solidFill>
                  <a:schemeClr val="tx1"/>
                </a:solidFill>
                <a:hlinkClick r:id="rId5"/>
              </a:rPr>
              <a:t>https</a:t>
            </a:r>
            <a:r>
              <a:rPr lang="EN-US" sz="3600" dirty="0">
                <a:solidFill>
                  <a:schemeClr val="tx1"/>
                </a:solidFill>
                <a:hlinkClick r:id="rId5"/>
              </a:rPr>
              <a:t>://channel9.msdn.com/Events/Build/2016/T617</a:t>
            </a:r>
          </a:p>
          <a:p>
            <a:endParaRPr lang="EN-US">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333341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731" y="3001963"/>
            <a:ext cx="4867012" cy="990599"/>
          </a:xfrm>
        </p:spPr>
        <p:txBody>
          <a:bodyPr/>
          <a:lstStyle/>
          <a:p>
            <a:r>
              <a:rPr lang="en-US" dirty="0"/>
              <a:t>Authentication</a:t>
            </a:r>
          </a:p>
        </p:txBody>
      </p:sp>
    </p:spTree>
    <p:extLst>
      <p:ext uri="{BB962C8B-B14F-4D97-AF65-F5344CB8AC3E}">
        <p14:creationId xmlns:p14="http://schemas.microsoft.com/office/powerpoint/2010/main" val="31276189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1EC"/>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80142" y="1040119"/>
            <a:ext cx="9676190" cy="4914286"/>
          </a:xfrm>
          <a:prstGeom prst="rect">
            <a:avLst/>
          </a:prstGeom>
        </p:spPr>
      </p:pic>
    </p:spTree>
    <p:extLst>
      <p:ext uri="{BB962C8B-B14F-4D97-AF65-F5344CB8AC3E}">
        <p14:creationId xmlns:p14="http://schemas.microsoft.com/office/powerpoint/2010/main" val="2168566574"/>
      </p:ext>
    </p:extLst>
  </p:cSld>
  <p:clrMapOvr>
    <a:masterClrMapping/>
  </p:clrMapOvr>
  <p:transition>
    <p:fade/>
  </p:transition>
</p:sld>
</file>

<file path=ppt/theme/theme1.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id="{23F76093-1046-4AF3-84AA-19C5D2FB0852}" vid="{1C71AE89-6A47-41A8-9720-D10C4E6044B9}"/>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4.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id="{23F76093-1046-4AF3-84AA-19C5D2FB0852}" vid="{1C71AE89-6A47-41A8-9720-D10C4E6044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Event_x0020_Start_x0020_Date xmlns="01c77077-aee4-4b5f-bd4e-9cd40a6fff29">2016-07-25T07:00:00+00:00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External_x0020_Speaker xmlns="01c77077-aee4-4b5f-bd4e-9cd40a6fff29">Deepak Singh; Ievgeniia Zhovtobriukh; Jeff Sakowicz; Peter Richards; Yu Liu</External_x0020_Speaker>
    <m6878b9dd7994da4ba144f95347d99c6 xmlns="01c77077-aee4-4b5f-bd4e-9cd40a6fff29">
      <Terms xmlns="http://schemas.microsoft.com/office/infopath/2007/PartnerControls"/>
    </m6878b9dd7994da4ba144f95347d99c6>
    <Presentation_x0020_Date xmlns="01c77077-aee4-4b5f-bd4e-9cd40a6fff29">2016-07-29T07:00:00+00:00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mb2e01f7e2d8413988e28e59aa226eec>
    <MS_x0020_Content_x0020_Owner xmlns="01c77077-aee4-4b5f-bd4e-9cd40a6fff29">
      <UserInfo>
        <DisplayName/>
        <AccountId xsi:nil="true"/>
        <AccountType/>
      </UserInfo>
    </MS_x0020_Content_x0020_Owner>
    <Session_x0020_Code xmlns="01c77077-aee4-4b5f-bd4e-9cd40a6fff29">CP300</Session_x0020_Code>
    <Event_x0020_End_x0020_Date xmlns="01c77077-aee4-4b5f-bd4e-9cd40a6fff29">2016-07-29T07:00:00+00:00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23</TermName>
          <TermId xmlns="http://schemas.microsoft.com/office/infopath/2007/PartnerControls">c09d5ec5-2933-44ea-a749-1cb568168204</TermId>
        </TermInfo>
      </Terms>
    </TaxKeywordTaxHTField>
    <TaxCatchAll xmlns="230e9df3-be65-4c73-a93b-d1236ebd677e">
      <Value>166</Value>
      <Value>53</Value>
      <Value>52</Value>
      <Value>51</Value>
    </TaxCatchAll>
    <NumberofDownloads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8ff673fc-3231-4e3a-893b-6d7f7cd32766"/>
    <ds:schemaRef ds:uri="http://schemas.microsoft.com/sharepoint/v3"/>
    <ds:schemaRef ds:uri="230e9df3-be65-4c73-a93b-d1236ebd677e"/>
    <ds:schemaRef ds:uri="http://purl.org/dc/terms/"/>
    <ds:schemaRef ds:uri="01c77077-aee4-4b5f-bd4e-9cd40a6fff29"/>
    <ds:schemaRef ds:uri="http://www.w3.org/XML/1998/namespace"/>
    <ds:schemaRef ds:uri="http://purl.org/dc/dcmitype/"/>
  </ds:schemaRefs>
</ds:datastoreItem>
</file>

<file path=customXml/itemProps3.xml><?xml version="1.0" encoding="utf-8"?>
<ds:datastoreItem xmlns:ds="http://schemas.openxmlformats.org/officeDocument/2006/customXml" ds:itemID="{926ACC50-8F95-49B3-AB6F-6DC6481BB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TR23_BO_CT_Template</Template>
  <TotalTime>50</TotalTime>
  <Words>847</Words>
  <Application>Microsoft Office PowerPoint</Application>
  <PresentationFormat>Custom</PresentationFormat>
  <Paragraphs>116</Paragraphs>
  <Slides>15</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15</vt:i4>
      </vt:variant>
    </vt:vector>
  </HeadingPairs>
  <TitlesOfParts>
    <vt:vector size="25" baseType="lpstr">
      <vt:lpstr>Arial</vt:lpstr>
      <vt:lpstr>Consolas</vt:lpstr>
      <vt:lpstr>Segoe UI</vt:lpstr>
      <vt:lpstr>Segoe UI Light</vt:lpstr>
      <vt:lpstr>Symbol</vt:lpstr>
      <vt:lpstr>Wingdings</vt:lpstr>
      <vt:lpstr>5-50033_TR23_BO_CT_Template</vt:lpstr>
      <vt:lpstr>1_5-50033_TR23_BO_CT_Template</vt:lpstr>
      <vt:lpstr>5-30721_Build_2016_Template_Light</vt:lpstr>
      <vt:lpstr>2_5-50033_TR23_BO_CT_Template</vt:lpstr>
      <vt:lpstr>One Endpoint to Rule them All</vt:lpstr>
      <vt:lpstr>Session objectives and takeaways</vt:lpstr>
      <vt:lpstr>Recap: What is Microsoft Graph?</vt:lpstr>
      <vt:lpstr>APIs scattered and inconsistent</vt:lpstr>
      <vt:lpstr>APIs centralized and consistent</vt:lpstr>
      <vt:lpstr>Explorer Demo</vt:lpstr>
      <vt:lpstr>Resources for shipping 1.0/beta features</vt:lpstr>
      <vt:lpstr>Authentication</vt:lpstr>
      <vt:lpstr>PowerPoint Presentation</vt:lpstr>
      <vt:lpstr>PowerPoint Presentation</vt:lpstr>
      <vt:lpstr>PowerPoint Presentation</vt:lpstr>
      <vt:lpstr>Demo</vt:lpstr>
      <vt:lpstr>Calls to Action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apps with Microsoft Graph</dc:title>
  <dc:subject>Building apps with Microsoft Graph</dc:subject>
  <dc:creator>MS Events 0223</dc:creator>
  <cp:keywords>TechReady 23</cp:keywords>
  <dc:description>Template: Mitchell Derrey, Silverfox Productions_x000d_
Formatting: _x000d_
Audience Type:</dc:description>
  <cp:lastModifiedBy>Ian Philpot</cp:lastModifiedBy>
  <cp:revision>15</cp:revision>
  <dcterms:created xsi:type="dcterms:W3CDTF">2016-07-29T19:30:43Z</dcterms:created>
  <dcterms:modified xsi:type="dcterms:W3CDTF">2016-08-15T21:15:48Z</dcterms:modified>
  <cp:category>TechReady 23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166;#TechReady 23|c09d5ec5-2933-44ea-a749-1cb568168204</vt:lpwstr>
  </property>
  <property fmtid="{D5CDD505-2E9C-101B-9397-08002B2CF9AE}" pid="12" name="Audience1">
    <vt:lpwstr/>
  </property>
  <property fmtid="{D5CDD505-2E9C-101B-9397-08002B2CF9AE}" pid="13" name="Event Name">
    <vt:lpwstr>51;#TechReady|ebdf1b7d-d34f-4ccf-ac45-ca5a756d5c65</vt:lpwstr>
  </property>
</Properties>
</file>