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notesMasterIdLst>
    <p:notesMasterId r:id="rId29"/>
  </p:notesMasterIdLst>
  <p:sldIdLst>
    <p:sldId id="427" r:id="rId2"/>
    <p:sldId id="428" r:id="rId3"/>
    <p:sldId id="429" r:id="rId4"/>
    <p:sldId id="431" r:id="rId5"/>
    <p:sldId id="433" r:id="rId6"/>
    <p:sldId id="435" r:id="rId7"/>
    <p:sldId id="436" r:id="rId8"/>
    <p:sldId id="437" r:id="rId9"/>
    <p:sldId id="438" r:id="rId10"/>
    <p:sldId id="439" r:id="rId11"/>
    <p:sldId id="441" r:id="rId12"/>
    <p:sldId id="442" r:id="rId13"/>
    <p:sldId id="443" r:id="rId14"/>
    <p:sldId id="444" r:id="rId15"/>
    <p:sldId id="445" r:id="rId16"/>
    <p:sldId id="446" r:id="rId17"/>
    <p:sldId id="447" r:id="rId18"/>
    <p:sldId id="448" r:id="rId19"/>
    <p:sldId id="449" r:id="rId20"/>
    <p:sldId id="450" r:id="rId21"/>
    <p:sldId id="451" r:id="rId22"/>
    <p:sldId id="452" r:id="rId23"/>
    <p:sldId id="457" r:id="rId24"/>
    <p:sldId id="453" r:id="rId25"/>
    <p:sldId id="454" r:id="rId26"/>
    <p:sldId id="455" r:id="rId27"/>
    <p:sldId id="456"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30E"/>
    <a:srgbClr val="008000"/>
    <a:srgbClr val="080808"/>
    <a:srgbClr val="0BB533"/>
    <a:srgbClr val="1A830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7513" autoAdjust="0"/>
  </p:normalViewPr>
  <p:slideViewPr>
    <p:cSldViewPr>
      <p:cViewPr>
        <p:scale>
          <a:sx n="74" d="100"/>
          <a:sy n="74" d="100"/>
        </p:scale>
        <p:origin x="-1254" y="-1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45"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1048746"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B89C38E-7829-40B5-9D01-F67F53A28454}" type="datetimeFigureOut">
              <a:rPr lang="en-US" smtClean="0"/>
              <a:t>3/24/2021</a:t>
            </a:fld>
            <a:endParaRPr lang="en-US"/>
          </a:p>
        </p:txBody>
      </p:sp>
      <p:sp>
        <p:nvSpPr>
          <p:cNvPr id="1048747"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48748"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749"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1048750"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5E30DA1-60D1-4FBA-B6E0-5825DEF24DA3}" type="slidenum">
              <a:rPr lang="en-US" smtClean="0"/>
              <a:t>‹#›</a:t>
            </a:fld>
            <a:endParaRPr lang="en-US"/>
          </a:p>
        </p:txBody>
      </p:sp>
    </p:spTree>
    <p:extLst>
      <p:ext uri="{BB962C8B-B14F-4D97-AF65-F5344CB8AC3E}">
        <p14:creationId xmlns:p14="http://schemas.microsoft.com/office/powerpoint/2010/main" val="21071227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0" name="Slide Image Placeholder 1"/>
          <p:cNvSpPr>
            <a:spLocks noGrp="1" noRot="1" noChangeAspect="1"/>
          </p:cNvSpPr>
          <p:nvPr>
            <p:ph type="sldImg"/>
          </p:nvPr>
        </p:nvSpPr>
        <p:spPr>
          <a:xfrm>
            <a:off x="1414463" y="1143000"/>
            <a:ext cx="4114800" cy="3086100"/>
          </a:xfr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5E30DA1-60D1-4FBA-B6E0-5825DEF24DA3}" type="slidenum">
              <a:rPr lang="en-US" smtClean="0"/>
              <a:t>3</a:t>
            </a:fld>
            <a:endParaRPr lang="en-US"/>
          </a:p>
        </p:txBody>
      </p:sp>
    </p:spTree>
    <p:extLst>
      <p:ext uri="{BB962C8B-B14F-4D97-AF65-F5344CB8AC3E}">
        <p14:creationId xmlns:p14="http://schemas.microsoft.com/office/powerpoint/2010/main" val="33078601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9" name="Slide Image Placeholder 1"/>
          <p:cNvSpPr>
            <a:spLocks noGrp="1" noRot="1" noChangeAspect="1"/>
          </p:cNvSpPr>
          <p:nvPr>
            <p:ph type="sldImg"/>
          </p:nvPr>
        </p:nvSpPr>
        <p:spPr/>
      </p:sp>
      <p:sp>
        <p:nvSpPr>
          <p:cNvPr id="1048600" name="Notes Placeholder 2"/>
          <p:cNvSpPr>
            <a:spLocks noGrp="1"/>
          </p:cNvSpPr>
          <p:nvPr>
            <p:ph type="body" idx="1"/>
          </p:nvPr>
        </p:nvSpPr>
        <p:spPr/>
        <p:txBody>
          <a:bodyPr/>
          <a:lstStyle/>
          <a:p>
            <a:endParaRPr lang="en-IN" dirty="0"/>
          </a:p>
        </p:txBody>
      </p:sp>
      <p:sp>
        <p:nvSpPr>
          <p:cNvPr id="1048601" name="Slide Number Placeholder 3"/>
          <p:cNvSpPr>
            <a:spLocks noGrp="1"/>
          </p:cNvSpPr>
          <p:nvPr>
            <p:ph type="sldNum" sz="quarter" idx="10"/>
          </p:nvPr>
        </p:nvSpPr>
        <p:spPr/>
        <p:txBody>
          <a:bodyPr/>
          <a:lstStyle/>
          <a:p>
            <a:fld id="{05E30DA1-60D1-4FBA-B6E0-5825DEF24DA3}" type="slidenum">
              <a:rPr lang="en-US" smtClean="0"/>
              <a:t>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9" name="Group 6"/>
          <p:cNvGrpSpPr/>
          <p:nvPr/>
        </p:nvGrpSpPr>
        <p:grpSpPr>
          <a:xfrm>
            <a:off x="-8466" y="-8468"/>
            <a:ext cx="9171316" cy="6874935"/>
            <a:chOff x="-8466" y="-8468"/>
            <a:chExt cx="9171316" cy="6874935"/>
          </a:xfrm>
        </p:grpSpPr>
        <p:cxnSp>
          <p:nvCxnSpPr>
            <p:cNvPr id="3145730" name="Straight Connector 27"/>
            <p:cNvCxnSpPr>
              <a:cxnSpLocks/>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8"/>
            <p:cNvCxnSpPr>
              <a:cxnSpLocks/>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667"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8"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69"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0"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1"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2"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3"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674"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lumMod val="75000"/>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675" name="Title 1"/>
          <p:cNvSpPr>
            <a:spLocks noGrp="1"/>
          </p:cNvSpPr>
          <p:nvPr>
            <p:ph type="ctrTitle"/>
          </p:nvPr>
        </p:nvSpPr>
        <p:spPr>
          <a:xfrm>
            <a:off x="1130595" y="2404534"/>
            <a:ext cx="5826719"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1048676"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48677" name="Date Placeholder 3"/>
          <p:cNvSpPr>
            <a:spLocks noGrp="1"/>
          </p:cNvSpPr>
          <p:nvPr>
            <p:ph type="dt" sz="half" idx="10"/>
          </p:nvPr>
        </p:nvSpPr>
        <p:spPr/>
        <p:txBody>
          <a:bodyPr/>
          <a:lstStyle/>
          <a:p>
            <a:fld id="{1D8BD707-D9CF-40AE-B4C6-C98DA3205C09}" type="datetimeFigureOut">
              <a:rPr lang="en-US" smtClean="0"/>
              <a:t>3/24/2021</a:t>
            </a:fld>
            <a:endParaRPr lang="en-US"/>
          </a:p>
        </p:txBody>
      </p:sp>
      <p:sp>
        <p:nvSpPr>
          <p:cNvPr id="1048678" name="Footer Placeholder 4"/>
          <p:cNvSpPr>
            <a:spLocks noGrp="1"/>
          </p:cNvSpPr>
          <p:nvPr>
            <p:ph type="ftr" sz="quarter" idx="11"/>
          </p:nvPr>
        </p:nvSpPr>
        <p:spPr/>
        <p:txBody>
          <a:bodyPr/>
          <a:lstStyle/>
          <a:p>
            <a:endParaRPr lang="en-US"/>
          </a:p>
        </p:txBody>
      </p:sp>
      <p:sp>
        <p:nvSpPr>
          <p:cNvPr id="1048679"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1048717"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1048718"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19" name="Date Placeholder 3"/>
          <p:cNvSpPr>
            <a:spLocks noGrp="1"/>
          </p:cNvSpPr>
          <p:nvPr>
            <p:ph type="dt" sz="half" idx="10"/>
          </p:nvPr>
        </p:nvSpPr>
        <p:spPr/>
        <p:txBody>
          <a:bodyPr/>
          <a:lstStyle/>
          <a:p>
            <a:fld id="{1D8BD707-D9CF-40AE-B4C6-C98DA3205C09}" type="datetimeFigureOut">
              <a:rPr lang="en-US" smtClean="0"/>
              <a:t>3/24/2021</a:t>
            </a:fld>
            <a:endParaRPr lang="en-US"/>
          </a:p>
        </p:txBody>
      </p:sp>
      <p:sp>
        <p:nvSpPr>
          <p:cNvPr id="1048720" name="Footer Placeholder 4"/>
          <p:cNvSpPr>
            <a:spLocks noGrp="1"/>
          </p:cNvSpPr>
          <p:nvPr>
            <p:ph type="ftr" sz="quarter" idx="11"/>
          </p:nvPr>
        </p:nvSpPr>
        <p:spPr/>
        <p:txBody>
          <a:bodyPr/>
          <a:lstStyle/>
          <a:p>
            <a:endParaRPr lang="en-US"/>
          </a:p>
        </p:txBody>
      </p:sp>
      <p:sp>
        <p:nvSpPr>
          <p:cNvPr id="1048721"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048688"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1048689"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90"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91" name="Date Placeholder 3"/>
          <p:cNvSpPr>
            <a:spLocks noGrp="1"/>
          </p:cNvSpPr>
          <p:nvPr>
            <p:ph type="dt" sz="half" idx="10"/>
          </p:nvPr>
        </p:nvSpPr>
        <p:spPr/>
        <p:txBody>
          <a:bodyPr/>
          <a:lstStyle/>
          <a:p>
            <a:fld id="{1D8BD707-D9CF-40AE-B4C6-C98DA3205C09}" type="datetimeFigureOut">
              <a:rPr lang="en-US" smtClean="0"/>
              <a:t>3/24/2021</a:t>
            </a:fld>
            <a:endParaRPr lang="en-US"/>
          </a:p>
        </p:txBody>
      </p:sp>
      <p:sp>
        <p:nvSpPr>
          <p:cNvPr id="1048692" name="Footer Placeholder 4"/>
          <p:cNvSpPr>
            <a:spLocks noGrp="1"/>
          </p:cNvSpPr>
          <p:nvPr>
            <p:ph type="ftr" sz="quarter" idx="11"/>
          </p:nvPr>
        </p:nvSpPr>
        <p:spPr/>
        <p:txBody>
          <a:bodyPr/>
          <a:lstStyle/>
          <a:p>
            <a:endParaRPr lang="en-US"/>
          </a:p>
        </p:txBody>
      </p:sp>
      <p:sp>
        <p:nvSpPr>
          <p:cNvPr id="1048693"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04869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9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104871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104871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14" name="Date Placeholder 3"/>
          <p:cNvSpPr>
            <a:spLocks noGrp="1"/>
          </p:cNvSpPr>
          <p:nvPr>
            <p:ph type="dt" sz="half" idx="10"/>
          </p:nvPr>
        </p:nvSpPr>
        <p:spPr/>
        <p:txBody>
          <a:bodyPr/>
          <a:lstStyle/>
          <a:p>
            <a:fld id="{1D8BD707-D9CF-40AE-B4C6-C98DA3205C09}" type="datetimeFigureOut">
              <a:rPr lang="en-US" smtClean="0"/>
              <a:t>3/24/2021</a:t>
            </a:fld>
            <a:endParaRPr lang="en-US"/>
          </a:p>
        </p:txBody>
      </p:sp>
      <p:sp>
        <p:nvSpPr>
          <p:cNvPr id="1048715" name="Footer Placeholder 4"/>
          <p:cNvSpPr>
            <a:spLocks noGrp="1"/>
          </p:cNvSpPr>
          <p:nvPr>
            <p:ph type="ftr" sz="quarter" idx="11"/>
          </p:nvPr>
        </p:nvSpPr>
        <p:spPr/>
        <p:txBody>
          <a:bodyPr/>
          <a:lstStyle/>
          <a:p>
            <a:endParaRPr lang="en-US"/>
          </a:p>
        </p:txBody>
      </p:sp>
      <p:sp>
        <p:nvSpPr>
          <p:cNvPr id="104871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048680"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1048681"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682"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683" name="Date Placeholder 3"/>
          <p:cNvSpPr>
            <a:spLocks noGrp="1"/>
          </p:cNvSpPr>
          <p:nvPr>
            <p:ph type="dt" sz="half" idx="10"/>
          </p:nvPr>
        </p:nvSpPr>
        <p:spPr/>
        <p:txBody>
          <a:bodyPr/>
          <a:lstStyle/>
          <a:p>
            <a:fld id="{1D8BD707-D9CF-40AE-B4C6-C98DA3205C09}" type="datetimeFigureOut">
              <a:rPr lang="en-US" smtClean="0"/>
              <a:t>3/24/2021</a:t>
            </a:fld>
            <a:endParaRPr lang="en-US"/>
          </a:p>
        </p:txBody>
      </p:sp>
      <p:sp>
        <p:nvSpPr>
          <p:cNvPr id="1048684" name="Footer Placeholder 4"/>
          <p:cNvSpPr>
            <a:spLocks noGrp="1"/>
          </p:cNvSpPr>
          <p:nvPr>
            <p:ph type="ftr" sz="quarter" idx="11"/>
          </p:nvPr>
        </p:nvSpPr>
        <p:spPr/>
        <p:txBody>
          <a:bodyPr/>
          <a:lstStyle/>
          <a:p>
            <a:endParaRPr lang="en-US"/>
          </a:p>
        </p:txBody>
      </p:sp>
      <p:sp>
        <p:nvSpPr>
          <p:cNvPr id="1048685" name="Slide Number Placeholder 5"/>
          <p:cNvSpPr>
            <a:spLocks noGrp="1"/>
          </p:cNvSpPr>
          <p:nvPr>
            <p:ph type="sldNum" sz="quarter" idx="12"/>
          </p:nvPr>
        </p:nvSpPr>
        <p:spPr/>
        <p:txBody>
          <a:bodyPr/>
          <a:lstStyle/>
          <a:p>
            <a:fld id="{B6F15528-21DE-4FAA-801E-634DDDAF4B2B}" type="slidenum">
              <a:rPr lang="en-US" smtClean="0"/>
              <a:t>‹#›</a:t>
            </a:fld>
            <a:endParaRPr lang="en-US"/>
          </a:p>
        </p:txBody>
      </p:sp>
      <p:sp>
        <p:nvSpPr>
          <p:cNvPr id="1048686"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048687"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1048728"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1048729"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lvl2pPr>
            <a:lvl3pPr marL="914400" indent="0">
              <a:buFontTx/>
              <a:buNone/>
            </a:lvl3pPr>
            <a:lvl4pPr marL="1371600" indent="0">
              <a:buFontTx/>
              <a:buNone/>
            </a:lvl4pPr>
            <a:lvl5pPr marL="1828800" indent="0">
              <a:buFontTx/>
              <a:buNone/>
            </a:lvl5pPr>
          </a:lstStyle>
          <a:p>
            <a:pPr lvl="0"/>
            <a:r>
              <a:rPr lang="en-US"/>
              <a:t>Edit Master text styles</a:t>
            </a:r>
          </a:p>
        </p:txBody>
      </p:sp>
      <p:sp>
        <p:nvSpPr>
          <p:cNvPr id="1048730"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31" name="Date Placeholder 3"/>
          <p:cNvSpPr>
            <a:spLocks noGrp="1"/>
          </p:cNvSpPr>
          <p:nvPr>
            <p:ph type="dt" sz="half" idx="10"/>
          </p:nvPr>
        </p:nvSpPr>
        <p:spPr/>
        <p:txBody>
          <a:bodyPr/>
          <a:lstStyle/>
          <a:p>
            <a:fld id="{1D8BD707-D9CF-40AE-B4C6-C98DA3205C09}" type="datetimeFigureOut">
              <a:rPr lang="en-US" smtClean="0"/>
              <a:t>3/24/2021</a:t>
            </a:fld>
            <a:endParaRPr lang="en-US"/>
          </a:p>
        </p:txBody>
      </p:sp>
      <p:sp>
        <p:nvSpPr>
          <p:cNvPr id="1048732" name="Footer Placeholder 4"/>
          <p:cNvSpPr>
            <a:spLocks noGrp="1"/>
          </p:cNvSpPr>
          <p:nvPr>
            <p:ph type="ftr" sz="quarter" idx="11"/>
          </p:nvPr>
        </p:nvSpPr>
        <p:spPr/>
        <p:txBody>
          <a:bodyPr/>
          <a:lstStyle/>
          <a:p>
            <a:endParaRPr lang="en-US"/>
          </a:p>
        </p:txBody>
      </p:sp>
      <p:sp>
        <p:nvSpPr>
          <p:cNvPr id="1048733"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02" name="Title 1"/>
          <p:cNvSpPr>
            <a:spLocks noGrp="1"/>
          </p:cNvSpPr>
          <p:nvPr>
            <p:ph type="title"/>
          </p:nvPr>
        </p:nvSpPr>
        <p:spPr/>
        <p:txBody>
          <a:bodyPr/>
          <a:lstStyle/>
          <a:p>
            <a:r>
              <a:rPr lang="en-US"/>
              <a:t>Click to edit Master title style</a:t>
            </a:r>
            <a:endParaRPr lang="en-US" dirty="0"/>
          </a:p>
        </p:txBody>
      </p:sp>
      <p:sp>
        <p:nvSpPr>
          <p:cNvPr id="104870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04" name="Date Placeholder 3"/>
          <p:cNvSpPr>
            <a:spLocks noGrp="1"/>
          </p:cNvSpPr>
          <p:nvPr>
            <p:ph type="dt" sz="half" idx="10"/>
          </p:nvPr>
        </p:nvSpPr>
        <p:spPr/>
        <p:txBody>
          <a:bodyPr/>
          <a:lstStyle/>
          <a:p>
            <a:fld id="{1D8BD707-D9CF-40AE-B4C6-C98DA3205C09}" type="datetimeFigureOut">
              <a:rPr lang="en-US" smtClean="0"/>
              <a:t>3/24/2021</a:t>
            </a:fld>
            <a:endParaRPr lang="en-US"/>
          </a:p>
        </p:txBody>
      </p:sp>
      <p:sp>
        <p:nvSpPr>
          <p:cNvPr id="1048705" name="Footer Placeholder 4"/>
          <p:cNvSpPr>
            <a:spLocks noGrp="1"/>
          </p:cNvSpPr>
          <p:nvPr>
            <p:ph type="ftr" sz="quarter" idx="11"/>
          </p:nvPr>
        </p:nvSpPr>
        <p:spPr/>
        <p:txBody>
          <a:bodyPr/>
          <a:lstStyle/>
          <a:p>
            <a:endParaRPr lang="en-US"/>
          </a:p>
        </p:txBody>
      </p:sp>
      <p:sp>
        <p:nvSpPr>
          <p:cNvPr id="104870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40" name="Vertical Title 1"/>
          <p:cNvSpPr>
            <a:spLocks noGrp="1"/>
          </p:cNvSpPr>
          <p:nvPr>
            <p:ph type="title" orient="vert"/>
          </p:nvPr>
        </p:nvSpPr>
        <p:spPr>
          <a:xfrm>
            <a:off x="5977312" y="609600"/>
            <a:ext cx="978812" cy="5251451"/>
          </a:xfrm>
        </p:spPr>
        <p:txBody>
          <a:bodyPr vert="eaVert" anchor="ctr">
            <a:normAutofit fontScale="90000"/>
          </a:bodyPr>
          <a:lstStyle/>
          <a:p>
            <a:r>
              <a:rPr lang="en-US"/>
              <a:t>Click to edit Master title style</a:t>
            </a:r>
            <a:endParaRPr lang="en-US" dirty="0"/>
          </a:p>
        </p:txBody>
      </p:sp>
      <p:sp>
        <p:nvSpPr>
          <p:cNvPr id="1048741"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42" name="Date Placeholder 3"/>
          <p:cNvSpPr>
            <a:spLocks noGrp="1"/>
          </p:cNvSpPr>
          <p:nvPr>
            <p:ph type="dt" sz="half" idx="10"/>
          </p:nvPr>
        </p:nvSpPr>
        <p:spPr/>
        <p:txBody>
          <a:bodyPr/>
          <a:lstStyle/>
          <a:p>
            <a:fld id="{1D8BD707-D9CF-40AE-B4C6-C98DA3205C09}" type="datetimeFigureOut">
              <a:rPr lang="en-US" smtClean="0"/>
              <a:t>3/24/2021</a:t>
            </a:fld>
            <a:endParaRPr lang="en-US"/>
          </a:p>
        </p:txBody>
      </p:sp>
      <p:sp>
        <p:nvSpPr>
          <p:cNvPr id="1048743" name="Footer Placeholder 4"/>
          <p:cNvSpPr>
            <a:spLocks noGrp="1"/>
          </p:cNvSpPr>
          <p:nvPr>
            <p:ph type="ftr" sz="quarter" idx="11"/>
          </p:nvPr>
        </p:nvSpPr>
        <p:spPr/>
        <p:txBody>
          <a:bodyPr/>
          <a:lstStyle/>
          <a:p>
            <a:endParaRPr lang="en-US"/>
          </a:p>
        </p:txBody>
      </p:sp>
      <p:sp>
        <p:nvSpPr>
          <p:cNvPr id="1048744"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10"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1048611"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12" name="Date Placeholder 3"/>
          <p:cNvSpPr>
            <a:spLocks noGrp="1"/>
          </p:cNvSpPr>
          <p:nvPr>
            <p:ph type="dt" sz="half" idx="10"/>
          </p:nvPr>
        </p:nvSpPr>
        <p:spPr/>
        <p:txBody>
          <a:bodyPr/>
          <a:lstStyle/>
          <a:p>
            <a:fld id="{1D8BD707-D9CF-40AE-B4C6-C98DA3205C09}" type="datetimeFigureOut">
              <a:rPr lang="en-US" smtClean="0"/>
              <a:t>3/24/2021</a:t>
            </a:fld>
            <a:endParaRPr lang="en-US"/>
          </a:p>
        </p:txBody>
      </p:sp>
      <p:sp>
        <p:nvSpPr>
          <p:cNvPr id="1048613" name="Footer Placeholder 4"/>
          <p:cNvSpPr>
            <a:spLocks noGrp="1"/>
          </p:cNvSpPr>
          <p:nvPr>
            <p:ph type="ftr" sz="quarter" idx="11"/>
          </p:nvPr>
        </p:nvSpPr>
        <p:spPr/>
        <p:txBody>
          <a:bodyPr/>
          <a:lstStyle/>
          <a:p>
            <a:endParaRPr lang="en-US"/>
          </a:p>
        </p:txBody>
      </p:sp>
      <p:sp>
        <p:nvSpPr>
          <p:cNvPr id="1048614"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07"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1048708"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1048709" name="Date Placeholder 3"/>
          <p:cNvSpPr>
            <a:spLocks noGrp="1"/>
          </p:cNvSpPr>
          <p:nvPr>
            <p:ph type="dt" sz="half" idx="10"/>
          </p:nvPr>
        </p:nvSpPr>
        <p:spPr/>
        <p:txBody>
          <a:bodyPr/>
          <a:lstStyle/>
          <a:p>
            <a:fld id="{1D8BD707-D9CF-40AE-B4C6-C98DA3205C09}" type="datetimeFigureOut">
              <a:rPr lang="en-US" smtClean="0"/>
              <a:t>3/24/2021</a:t>
            </a:fld>
            <a:endParaRPr lang="en-US"/>
          </a:p>
        </p:txBody>
      </p:sp>
      <p:sp>
        <p:nvSpPr>
          <p:cNvPr id="1048710" name="Footer Placeholder 4"/>
          <p:cNvSpPr>
            <a:spLocks noGrp="1"/>
          </p:cNvSpPr>
          <p:nvPr>
            <p:ph type="ftr" sz="quarter" idx="11"/>
          </p:nvPr>
        </p:nvSpPr>
        <p:spPr/>
        <p:txBody>
          <a:bodyPr/>
          <a:lstStyle/>
          <a:p>
            <a:endParaRPr lang="en-US"/>
          </a:p>
        </p:txBody>
      </p:sp>
      <p:sp>
        <p:nvSpPr>
          <p:cNvPr id="1048711"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104872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25" name="Date Placeholder 4"/>
          <p:cNvSpPr>
            <a:spLocks noGrp="1"/>
          </p:cNvSpPr>
          <p:nvPr>
            <p:ph type="dt" sz="half" idx="10"/>
          </p:nvPr>
        </p:nvSpPr>
        <p:spPr/>
        <p:txBody>
          <a:bodyPr/>
          <a:lstStyle/>
          <a:p>
            <a:fld id="{1D8BD707-D9CF-40AE-B4C6-C98DA3205C09}" type="datetimeFigureOut">
              <a:rPr lang="en-US" smtClean="0"/>
              <a:t>3/24/2021</a:t>
            </a:fld>
            <a:endParaRPr lang="en-US"/>
          </a:p>
        </p:txBody>
      </p:sp>
      <p:sp>
        <p:nvSpPr>
          <p:cNvPr id="1048726" name="Footer Placeholder 5"/>
          <p:cNvSpPr>
            <a:spLocks noGrp="1"/>
          </p:cNvSpPr>
          <p:nvPr>
            <p:ph type="ftr" sz="quarter" idx="11"/>
          </p:nvPr>
        </p:nvSpPr>
        <p:spPr/>
        <p:txBody>
          <a:bodyPr/>
          <a:lstStyle/>
          <a:p>
            <a:endParaRPr lang="en-US"/>
          </a:p>
        </p:txBody>
      </p:sp>
      <p:sp>
        <p:nvSpPr>
          <p:cNvPr id="104872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644" name="Title 1"/>
          <p:cNvSpPr>
            <a:spLocks noGrp="1"/>
          </p:cNvSpPr>
          <p:nvPr>
            <p:ph type="title"/>
          </p:nvPr>
        </p:nvSpPr>
        <p:spPr>
          <a:xfrm>
            <a:off x="609599" y="609600"/>
            <a:ext cx="6347713" cy="1320800"/>
          </a:xfrm>
        </p:spPr>
        <p:txBody>
          <a:bodyPr/>
          <a:lstStyle/>
          <a:p>
            <a:r>
              <a:rPr lang="en-US"/>
              <a:t>Click to edit Master title style</a:t>
            </a:r>
            <a:endParaRPr lang="en-US" dirty="0"/>
          </a:p>
        </p:txBody>
      </p:sp>
      <p:sp>
        <p:nvSpPr>
          <p:cNvPr id="1048645"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46"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7"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48648"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649" name="Date Placeholder 6"/>
          <p:cNvSpPr>
            <a:spLocks noGrp="1"/>
          </p:cNvSpPr>
          <p:nvPr>
            <p:ph type="dt" sz="half" idx="10"/>
          </p:nvPr>
        </p:nvSpPr>
        <p:spPr/>
        <p:txBody>
          <a:bodyPr/>
          <a:lstStyle/>
          <a:p>
            <a:fld id="{1D8BD707-D9CF-40AE-B4C6-C98DA3205C09}" type="datetimeFigureOut">
              <a:rPr lang="en-US" smtClean="0"/>
              <a:t>3/24/2021</a:t>
            </a:fld>
            <a:endParaRPr lang="en-US"/>
          </a:p>
        </p:txBody>
      </p:sp>
      <p:sp>
        <p:nvSpPr>
          <p:cNvPr id="1048650" name="Footer Placeholder 7"/>
          <p:cNvSpPr>
            <a:spLocks noGrp="1"/>
          </p:cNvSpPr>
          <p:nvPr>
            <p:ph type="ftr" sz="quarter" idx="11"/>
          </p:nvPr>
        </p:nvSpPr>
        <p:spPr/>
        <p:txBody>
          <a:bodyPr/>
          <a:lstStyle/>
          <a:p>
            <a:endParaRPr lang="en-US"/>
          </a:p>
        </p:txBody>
      </p:sp>
      <p:sp>
        <p:nvSpPr>
          <p:cNvPr id="1048651"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589"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1048590" name="Date Placeholder 2"/>
          <p:cNvSpPr>
            <a:spLocks noGrp="1"/>
          </p:cNvSpPr>
          <p:nvPr>
            <p:ph type="dt" sz="half" idx="10"/>
          </p:nvPr>
        </p:nvSpPr>
        <p:spPr/>
        <p:txBody>
          <a:bodyPr/>
          <a:lstStyle/>
          <a:p>
            <a:fld id="{1D8BD707-D9CF-40AE-B4C6-C98DA3205C09}" type="datetimeFigureOut">
              <a:rPr lang="en-US" smtClean="0"/>
              <a:t>3/24/2021</a:t>
            </a:fld>
            <a:endParaRPr lang="en-US"/>
          </a:p>
        </p:txBody>
      </p:sp>
      <p:sp>
        <p:nvSpPr>
          <p:cNvPr id="1048591" name="Footer Placeholder 3"/>
          <p:cNvSpPr>
            <a:spLocks noGrp="1"/>
          </p:cNvSpPr>
          <p:nvPr>
            <p:ph type="ftr" sz="quarter" idx="11"/>
          </p:nvPr>
        </p:nvSpPr>
        <p:spPr/>
        <p:txBody>
          <a:bodyPr/>
          <a:lstStyle/>
          <a:p>
            <a:endParaRPr lang="en-US"/>
          </a:p>
        </p:txBody>
      </p:sp>
      <p:sp>
        <p:nvSpPr>
          <p:cNvPr id="1048592"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94" name="Date Placeholder 1"/>
          <p:cNvSpPr>
            <a:spLocks noGrp="1"/>
          </p:cNvSpPr>
          <p:nvPr>
            <p:ph type="dt" sz="half" idx="10"/>
          </p:nvPr>
        </p:nvSpPr>
        <p:spPr/>
        <p:txBody>
          <a:bodyPr/>
          <a:lstStyle/>
          <a:p>
            <a:fld id="{1D8BD707-D9CF-40AE-B4C6-C98DA3205C09}" type="datetimeFigureOut">
              <a:rPr lang="en-US" smtClean="0"/>
              <a:t>3/24/2021</a:t>
            </a:fld>
            <a:endParaRPr lang="en-US"/>
          </a:p>
        </p:txBody>
      </p:sp>
      <p:sp>
        <p:nvSpPr>
          <p:cNvPr id="1048595" name="Footer Placeholder 2"/>
          <p:cNvSpPr>
            <a:spLocks noGrp="1"/>
          </p:cNvSpPr>
          <p:nvPr>
            <p:ph type="ftr" sz="quarter" idx="11"/>
          </p:nvPr>
        </p:nvSpPr>
        <p:spPr/>
        <p:txBody>
          <a:bodyPr/>
          <a:lstStyle/>
          <a:p>
            <a:endParaRPr lang="en-US"/>
          </a:p>
        </p:txBody>
      </p:sp>
      <p:sp>
        <p:nvSpPr>
          <p:cNvPr id="1048596"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34"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1048735"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736"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1048737" name="Date Placeholder 4"/>
          <p:cNvSpPr>
            <a:spLocks noGrp="1"/>
          </p:cNvSpPr>
          <p:nvPr>
            <p:ph type="dt" sz="half" idx="10"/>
          </p:nvPr>
        </p:nvSpPr>
        <p:spPr/>
        <p:txBody>
          <a:bodyPr/>
          <a:lstStyle/>
          <a:p>
            <a:fld id="{1D8BD707-D9CF-40AE-B4C6-C98DA3205C09}" type="datetimeFigureOut">
              <a:rPr lang="en-US" smtClean="0"/>
              <a:t>3/24/2021</a:t>
            </a:fld>
            <a:endParaRPr lang="en-US"/>
          </a:p>
        </p:txBody>
      </p:sp>
      <p:sp>
        <p:nvSpPr>
          <p:cNvPr id="1048738" name="Footer Placeholder 5"/>
          <p:cNvSpPr>
            <a:spLocks noGrp="1"/>
          </p:cNvSpPr>
          <p:nvPr>
            <p:ph type="ftr" sz="quarter" idx="11"/>
          </p:nvPr>
        </p:nvSpPr>
        <p:spPr/>
        <p:txBody>
          <a:bodyPr/>
          <a:lstStyle/>
          <a:p>
            <a:endParaRPr lang="en-US"/>
          </a:p>
        </p:txBody>
      </p:sp>
      <p:sp>
        <p:nvSpPr>
          <p:cNvPr id="1048739"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696"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1048697"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048698"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48699" name="Date Placeholder 4"/>
          <p:cNvSpPr>
            <a:spLocks noGrp="1"/>
          </p:cNvSpPr>
          <p:nvPr>
            <p:ph type="dt" sz="half" idx="10"/>
          </p:nvPr>
        </p:nvSpPr>
        <p:spPr/>
        <p:txBody>
          <a:bodyPr/>
          <a:lstStyle/>
          <a:p>
            <a:fld id="{1D8BD707-D9CF-40AE-B4C6-C98DA3205C09}" type="datetimeFigureOut">
              <a:rPr lang="en-US" smtClean="0"/>
              <a:t>3/24/2021</a:t>
            </a:fld>
            <a:endParaRPr lang="en-US"/>
          </a:p>
        </p:txBody>
      </p:sp>
      <p:sp>
        <p:nvSpPr>
          <p:cNvPr id="1048700" name="Footer Placeholder 5"/>
          <p:cNvSpPr>
            <a:spLocks noGrp="1"/>
          </p:cNvSpPr>
          <p:nvPr>
            <p:ph type="ftr" sz="quarter" idx="11"/>
          </p:nvPr>
        </p:nvSpPr>
        <p:spPr/>
        <p:txBody>
          <a:bodyPr/>
          <a:lstStyle/>
          <a:p>
            <a:endParaRPr lang="en-US"/>
          </a:p>
        </p:txBody>
      </p:sp>
      <p:sp>
        <p:nvSpPr>
          <p:cNvPr id="1048701"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3" name="Group 16"/>
          <p:cNvGrpSpPr/>
          <p:nvPr/>
        </p:nvGrpSpPr>
        <p:grpSpPr>
          <a:xfrm>
            <a:off x="-8467" y="-8468"/>
            <a:ext cx="9171317" cy="6874935"/>
            <a:chOff x="-8467" y="-8468"/>
            <a:chExt cx="9171317" cy="6874935"/>
          </a:xfrm>
        </p:grpSpPr>
        <p:cxnSp>
          <p:nvCxnSpPr>
            <p:cNvPr id="3145728" name="Straight Connector 6"/>
            <p:cNvCxnSpPr>
              <a:cxnSpLocks/>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7"/>
            <p:cNvCxnSpPr>
              <a:cxnSpLocks/>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48576" name="Freeform 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Freeform 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Freeform 1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Freeform 1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Freeform 1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Freeform 13"/>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Freeform 14"/>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50000"/>
                <a:alpha val="7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Freeform 15"/>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1048585"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48586"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3/24/2021</a:t>
            </a:fld>
            <a:endParaRPr lang="en-US"/>
          </a:p>
        </p:txBody>
      </p:sp>
      <p:sp>
        <p:nvSpPr>
          <p:cNvPr id="1048587"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1048588"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15" name="Rectangle 7"/>
          <p:cNvSpPr>
            <a:spLocks noChangeArrowheads="1"/>
          </p:cNvSpPr>
          <p:nvPr/>
        </p:nvSpPr>
        <p:spPr bwMode="auto">
          <a:xfrm>
            <a:off x="323000" y="3352800"/>
            <a:ext cx="7892232" cy="1856740"/>
          </a:xfrm>
          <a:prstGeom prst="rect">
            <a:avLst/>
          </a:prstGeom>
          <a:noFill/>
          <a:ln w="9525">
            <a:noFill/>
            <a:miter lim="800000"/>
            <a:headEnd/>
            <a:tailEnd/>
          </a:ln>
        </p:spPr>
        <p:txBody>
          <a:bodyPr wrap="square">
            <a:spAutoFit/>
          </a:bodyPr>
          <a:lstStyle/>
          <a:p>
            <a:pPr algn="ctr"/>
            <a:r>
              <a:rPr lang="en-US" sz="1600" dirty="0">
                <a:latin typeface="Times New Roman" pitchFamily="18" charset="0"/>
                <a:cs typeface="Times New Roman" pitchFamily="18" charset="0"/>
              </a:rPr>
              <a:t> Under the guidance of </a:t>
            </a:r>
          </a:p>
          <a:p>
            <a:pPr algn="ctr" eaLnBrk="0" hangingPunct="0"/>
            <a:r>
              <a:rPr lang="en-US" sz="2000" b="1" i="1" dirty="0">
                <a:solidFill>
                  <a:srgbClr val="0070C0"/>
                </a:solidFill>
                <a:latin typeface="Times New Roman" pitchFamily="18" charset="0"/>
                <a:cs typeface="Times New Roman" pitchFamily="18" charset="0"/>
              </a:rPr>
              <a:t>        </a:t>
            </a:r>
            <a:r>
              <a:rPr lang="en-US" sz="2000" b="1" i="1" dirty="0" smtClean="0">
                <a:solidFill>
                  <a:srgbClr val="0070C0"/>
                </a:solidFill>
                <a:latin typeface="Times New Roman" pitchFamily="18" charset="0"/>
                <a:cs typeface="Times New Roman" pitchFamily="18" charset="0"/>
              </a:rPr>
              <a:t>G. VENKAT PRADEEP</a:t>
            </a:r>
            <a:endParaRPr lang="en-US" sz="2000" b="1" i="1" dirty="0">
              <a:solidFill>
                <a:srgbClr val="0070C0"/>
              </a:solidFill>
              <a:latin typeface="Times New Roman" pitchFamily="18" charset="0"/>
              <a:cs typeface="Times New Roman" pitchFamily="18" charset="0"/>
            </a:endParaRPr>
          </a:p>
          <a:p>
            <a:pPr algn="ctr" eaLnBrk="0" hangingPunct="0"/>
            <a:r>
              <a:rPr lang="en-US" sz="1200" dirty="0">
                <a:latin typeface="Times New Roman" pitchFamily="18" charset="0"/>
                <a:cs typeface="Times New Roman" pitchFamily="18" charset="0"/>
              </a:rPr>
              <a:t>                                                                                            </a:t>
            </a:r>
            <a:r>
              <a:rPr lang="en-US" sz="1200" dirty="0" smtClean="0">
                <a:latin typeface="Times New Roman" pitchFamily="18" charset="0"/>
                <a:cs typeface="Times New Roman" pitchFamily="18" charset="0"/>
              </a:rPr>
              <a:t>       </a:t>
            </a:r>
            <a:r>
              <a:rPr lang="en-US" sz="1200" dirty="0">
                <a:latin typeface="Times New Roman" pitchFamily="18" charset="0"/>
                <a:cs typeface="Times New Roman" pitchFamily="18" charset="0"/>
              </a:rPr>
              <a:t>M. Tech </a:t>
            </a:r>
          </a:p>
          <a:p>
            <a:pPr algn="ctr" eaLnBrk="0" hangingPunct="0"/>
            <a:r>
              <a:rPr lang="en-US" sz="1600" dirty="0">
                <a:latin typeface="Times New Roman" pitchFamily="18" charset="0"/>
                <a:cs typeface="Times New Roman" pitchFamily="18" charset="0"/>
              </a:rPr>
              <a:t>            </a:t>
            </a:r>
            <a:r>
              <a:rPr lang="en-US" dirty="0" smtClean="0">
                <a:latin typeface="Times New Roman" pitchFamily="18" charset="0"/>
                <a:cs typeface="Times New Roman" pitchFamily="18" charset="0"/>
              </a:rPr>
              <a:t>Assistant. professor. </a:t>
            </a:r>
            <a:endParaRPr lang="en-US" dirty="0">
              <a:latin typeface="Times New Roman" pitchFamily="18" charset="0"/>
              <a:cs typeface="Times New Roman" pitchFamily="18" charset="0"/>
            </a:endParaRPr>
          </a:p>
          <a:p>
            <a:pPr algn="ctr" eaLnBrk="0" hangingPunct="0"/>
            <a:r>
              <a:rPr lang="en-US" sz="1600" dirty="0">
                <a:latin typeface="Times New Roman" pitchFamily="18" charset="0"/>
                <a:cs typeface="Times New Roman" pitchFamily="18" charset="0"/>
              </a:rPr>
              <a:t>              Department of EEE</a:t>
            </a:r>
          </a:p>
          <a:p>
            <a:pPr algn="ctr" eaLnBrk="0" hangingPunct="0"/>
            <a:r>
              <a:rPr lang="en-US" sz="1600" dirty="0">
                <a:latin typeface="Times New Roman" pitchFamily="18" charset="0"/>
                <a:cs typeface="Times New Roman" pitchFamily="18" charset="0"/>
              </a:rPr>
              <a:t>           </a:t>
            </a:r>
            <a:r>
              <a:rPr lang="en-US" sz="1600" dirty="0" smtClean="0">
                <a:latin typeface="Times New Roman" pitchFamily="18" charset="0"/>
                <a:cs typeface="Times New Roman" pitchFamily="18" charset="0"/>
              </a:rPr>
              <a:t>SVCET(A) –CHITTOOR</a:t>
            </a:r>
            <a:endParaRPr lang="en-US" dirty="0">
              <a:cs typeface="Arial" charset="0"/>
            </a:endParaRPr>
          </a:p>
        </p:txBody>
      </p:sp>
      <p:sp>
        <p:nvSpPr>
          <p:cNvPr id="1048616" name="TextBox 3"/>
          <p:cNvSpPr txBox="1"/>
          <p:nvPr/>
        </p:nvSpPr>
        <p:spPr>
          <a:xfrm>
            <a:off x="1219200" y="1604275"/>
            <a:ext cx="6057900" cy="1869440"/>
          </a:xfrm>
          <a:prstGeom prst="rect">
            <a:avLst/>
          </a:prstGeom>
          <a:noFill/>
        </p:spPr>
        <p:txBody>
          <a:bodyPr wrap="square" rtlCol="0">
            <a:spAutoFit/>
          </a:bodyPr>
          <a:lstStyle/>
          <a:p>
            <a:pPr algn="ctr"/>
            <a:r>
              <a:rPr lang="en-US" sz="1400" b="1" dirty="0" smtClean="0">
                <a:latin typeface="Times New Roman" pitchFamily="18" charset="0"/>
                <a:cs typeface="Times New Roman" pitchFamily="18" charset="0"/>
              </a:rPr>
              <a:t>SUBMITTED BY</a:t>
            </a:r>
            <a:endParaRPr lang="en-US" sz="1400" b="1" dirty="0">
              <a:latin typeface="Times New Roman" pitchFamily="18" charset="0"/>
              <a:cs typeface="Times New Roman" pitchFamily="18" charset="0"/>
            </a:endParaRPr>
          </a:p>
          <a:p>
            <a:pPr algn="ctr"/>
            <a:endParaRPr lang="en-US" sz="1400" b="1" dirty="0">
              <a:latin typeface="Times New Roman" pitchFamily="18" charset="0"/>
              <a:cs typeface="Times New Roman" pitchFamily="18" charset="0"/>
            </a:endParaRPr>
          </a:p>
          <a:p>
            <a:pPr algn="ctr"/>
            <a:r>
              <a:rPr lang="en-US" b="1" dirty="0" smtClean="0">
                <a:solidFill>
                  <a:schemeClr val="accent3"/>
                </a:solidFill>
                <a:latin typeface="Times New Roman" pitchFamily="18" charset="0"/>
                <a:cs typeface="Times New Roman" pitchFamily="18" charset="0"/>
              </a:rPr>
              <a:t>T</a:t>
            </a:r>
            <a:r>
              <a:rPr lang="en-US" b="1" dirty="0">
                <a:solidFill>
                  <a:schemeClr val="accent3"/>
                </a:solidFill>
                <a:latin typeface="Times New Roman" pitchFamily="18" charset="0"/>
                <a:cs typeface="Times New Roman" pitchFamily="18" charset="0"/>
              </a:rPr>
              <a:t>. D. S. REDDY BABU             </a:t>
            </a:r>
            <a:r>
              <a:rPr lang="en-US" b="1" dirty="0" smtClean="0">
                <a:solidFill>
                  <a:schemeClr val="accent3"/>
                </a:solidFill>
                <a:latin typeface="Times New Roman" pitchFamily="18" charset="0"/>
                <a:cs typeface="Times New Roman" pitchFamily="18" charset="0"/>
              </a:rPr>
              <a:t>(18781D0703)</a:t>
            </a:r>
          </a:p>
          <a:p>
            <a:pPr algn="ctr"/>
            <a:r>
              <a:rPr lang="en-US" dirty="0" smtClean="0">
                <a:latin typeface="Times New Roman" pitchFamily="18" charset="0"/>
                <a:cs typeface="Times New Roman" pitchFamily="18" charset="0"/>
              </a:rPr>
              <a:t>Electrical Power Systems</a:t>
            </a:r>
          </a:p>
          <a:p>
            <a:pPr algn="ctr"/>
            <a:r>
              <a:rPr lang="en-US" dirty="0" smtClean="0">
                <a:latin typeface="Times New Roman" pitchFamily="18" charset="0"/>
                <a:cs typeface="Times New Roman" pitchFamily="18" charset="0"/>
              </a:rPr>
              <a:t>Master’s Technology</a:t>
            </a:r>
          </a:p>
          <a:p>
            <a:pPr algn="ctr"/>
            <a:r>
              <a:rPr lang="en-US" dirty="0" smtClean="0">
                <a:latin typeface="Times New Roman" pitchFamily="18" charset="0"/>
                <a:cs typeface="Times New Roman" pitchFamily="18" charset="0"/>
              </a:rPr>
              <a:t>Department of EEE</a:t>
            </a:r>
            <a:endParaRPr lang="en-US" dirty="0">
              <a:latin typeface="Times New Roman" pitchFamily="18" charset="0"/>
              <a:cs typeface="Times New Roman" pitchFamily="18" charset="0"/>
            </a:endParaRPr>
          </a:p>
        </p:txBody>
      </p:sp>
      <p:sp>
        <p:nvSpPr>
          <p:cNvPr id="1048617" name="Rectangle 10"/>
          <p:cNvSpPr>
            <a:spLocks noChangeArrowheads="1"/>
          </p:cNvSpPr>
          <p:nvPr/>
        </p:nvSpPr>
        <p:spPr bwMode="auto">
          <a:xfrm>
            <a:off x="374561" y="5257800"/>
            <a:ext cx="8608325" cy="1488439"/>
          </a:xfrm>
          <a:prstGeom prst="rect">
            <a:avLst/>
          </a:prstGeom>
          <a:noFill/>
          <a:ln w="9525">
            <a:noFill/>
            <a:miter lim="800000"/>
            <a:headEnd/>
            <a:tailEnd/>
          </a:ln>
        </p:spPr>
        <p:txBody>
          <a:bodyPr wrap="square">
            <a:spAutoFit/>
          </a:bodyPr>
          <a:lstStyle/>
          <a:p>
            <a:pPr algn="ctr" eaLnBrk="0" hangingPunct="0"/>
            <a:r>
              <a:rPr lang="en-US" sz="1400" b="1" dirty="0" smtClean="0">
                <a:solidFill>
                  <a:srgbClr val="9B030E"/>
                </a:solidFill>
                <a:latin typeface="Times New Roman" pitchFamily="18" charset="0"/>
                <a:cs typeface="Times New Roman" pitchFamily="18" charset="0"/>
              </a:rPr>
              <a:t>SRI VENKATESWARA COLLEGE OF ENGINEERING &amp; TECHNOLOGY</a:t>
            </a:r>
          </a:p>
          <a:p>
            <a:pPr algn="ctr" eaLnBrk="0" hangingPunct="0"/>
            <a:r>
              <a:rPr lang="en-US" sz="1400" b="1" dirty="0" smtClean="0">
                <a:solidFill>
                  <a:srgbClr val="080808"/>
                </a:solidFill>
                <a:latin typeface="Times New Roman" pitchFamily="18" charset="0"/>
                <a:cs typeface="Times New Roman" pitchFamily="18" charset="0"/>
              </a:rPr>
              <a:t>[AUTONOMOUS]</a:t>
            </a:r>
          </a:p>
          <a:p>
            <a:pPr algn="ctr" eaLnBrk="0" hangingPunct="0"/>
            <a:r>
              <a:rPr lang="en-US" sz="1400" b="1" dirty="0" smtClean="0">
                <a:solidFill>
                  <a:srgbClr val="008000"/>
                </a:solidFill>
                <a:latin typeface="Times New Roman" pitchFamily="18" charset="0"/>
                <a:cs typeface="Times New Roman" pitchFamily="18" charset="0"/>
              </a:rPr>
              <a:t>R.V.S </a:t>
            </a:r>
            <a:r>
              <a:rPr lang="en-US" sz="1400" b="1" dirty="0" smtClean="0">
                <a:solidFill>
                  <a:srgbClr val="008000"/>
                </a:solidFill>
              </a:rPr>
              <a:t>Nagar</a:t>
            </a:r>
            <a:r>
              <a:rPr lang="en-US" sz="1400" b="1" dirty="0" smtClean="0">
                <a:solidFill>
                  <a:srgbClr val="008000"/>
                </a:solidFill>
                <a:latin typeface="Times New Roman" pitchFamily="18" charset="0"/>
                <a:cs typeface="Times New Roman" pitchFamily="18" charset="0"/>
              </a:rPr>
              <a:t>, Chittoor, Accredited by NAAC ’A’ Grade &amp; NBA,</a:t>
            </a:r>
          </a:p>
          <a:p>
            <a:pPr algn="ctr" eaLnBrk="0" hangingPunct="0"/>
            <a:r>
              <a:rPr lang="en-US" sz="1400" b="1" dirty="0" smtClean="0">
                <a:solidFill>
                  <a:srgbClr val="008000"/>
                </a:solidFill>
                <a:latin typeface="Times New Roman" pitchFamily="18" charset="0"/>
                <a:cs typeface="Times New Roman" pitchFamily="18" charset="0"/>
              </a:rPr>
              <a:t>Approved by AICTE, New Delhi, Affiliated to</a:t>
            </a:r>
            <a:r>
              <a:rPr lang="en-US" b="1" dirty="0" smtClean="0">
                <a:solidFill>
                  <a:srgbClr val="008000"/>
                </a:solidFill>
                <a:latin typeface="Times New Roman" pitchFamily="18" charset="0"/>
                <a:cs typeface="Times New Roman" pitchFamily="18" charset="0"/>
              </a:rPr>
              <a:t> JNTUA, Ananathapuramu.</a:t>
            </a:r>
          </a:p>
          <a:p>
            <a:pPr algn="ctr" eaLnBrk="0" hangingPunct="0"/>
            <a:r>
              <a:rPr lang="en-US" b="1" dirty="0" smtClean="0">
                <a:solidFill>
                  <a:srgbClr val="008000"/>
                </a:solidFill>
                <a:latin typeface="Times New Roman" pitchFamily="18" charset="0"/>
                <a:cs typeface="Times New Roman" pitchFamily="18" charset="0"/>
              </a:rPr>
              <a:t>RANKED By NIRF 2019, MHRD                                                                                             </a:t>
            </a:r>
            <a:endParaRPr lang="en-US" b="1" dirty="0">
              <a:solidFill>
                <a:srgbClr val="008000"/>
              </a:solidFill>
              <a:cs typeface="Arial" charset="0"/>
            </a:endParaRPr>
          </a:p>
        </p:txBody>
      </p:sp>
      <p:pic>
        <p:nvPicPr>
          <p:cNvPr id="2097152" name="Picture 8"/>
          <p:cNvPicPr>
            <a:picLocks noChangeAspect="1"/>
          </p:cNvPicPr>
          <p:nvPr/>
        </p:nvPicPr>
        <p:blipFill>
          <a:blip r:embed="rId3"/>
          <a:stretch>
            <a:fillRect/>
          </a:stretch>
        </p:blipFill>
        <p:spPr>
          <a:xfrm>
            <a:off x="0" y="0"/>
            <a:ext cx="1554050" cy="1502317"/>
          </a:xfrm>
          <a:prstGeom prst="rect">
            <a:avLst/>
          </a:prstGeom>
        </p:spPr>
      </p:pic>
      <p:sp>
        <p:nvSpPr>
          <p:cNvPr id="1048618" name="Title 1"/>
          <p:cNvSpPr txBox="1"/>
          <p:nvPr/>
        </p:nvSpPr>
        <p:spPr>
          <a:xfrm>
            <a:off x="0" y="0"/>
            <a:ext cx="9144000" cy="1578517"/>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smtClean="0">
                <a:solidFill>
                  <a:srgbClr val="0BB533"/>
                </a:solidFill>
              </a:rPr>
              <a:t>			Fault Ride-Through Strategy for Two-Stage 				GPV System Enabling Load Compensation 				Capabilities Using EKF Algorithm</a:t>
            </a:r>
            <a:endParaRPr lang="en-US" sz="2800" dirty="0">
              <a:solidFill>
                <a:srgbClr val="0BB533"/>
              </a:solidFill>
            </a:endParaRPr>
          </a:p>
        </p:txBody>
      </p:sp>
      <p:sp>
        <p:nvSpPr>
          <p:cNvPr id="1048619" name="AutoShape 4" descr="blob:https://web.whatsapp.com/85d443e6-589c-441a-b181-9dcce062f211"/>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pPr algn="ct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Title 1"/>
          <p:cNvSpPr>
            <a:spLocks noGrp="1"/>
          </p:cNvSpPr>
          <p:nvPr>
            <p:ph type="title"/>
          </p:nvPr>
        </p:nvSpPr>
        <p:spPr>
          <a:xfrm>
            <a:off x="27904" y="76200"/>
            <a:ext cx="8991600" cy="838200"/>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Proposed system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1048629" name="Content Placeholder 2"/>
          <p:cNvSpPr txBox="1"/>
          <p:nvPr/>
        </p:nvSpPr>
        <p:spPr>
          <a:xfrm>
            <a:off x="12879" y="685800"/>
            <a:ext cx="9144000" cy="6172200"/>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pPr>
            <a:r>
              <a:rPr lang="en-US" sz="2400" dirty="0" smtClean="0">
                <a:solidFill>
                  <a:schemeClr val="tx1"/>
                </a:solidFill>
                <a:latin typeface="Times New Roman" pitchFamily="18" charset="0"/>
                <a:cs typeface="Times New Roman" pitchFamily="18" charset="0"/>
              </a:rPr>
              <a:t>The EKF state-estimator based control strategy is proposed for fault ride through operation in two-stage grid interfaced PV system, which enables the load compensation features in three phase distribution system. </a:t>
            </a:r>
          </a:p>
          <a:p>
            <a:pPr algn="just">
              <a:lnSpc>
                <a:spcPct val="150000"/>
              </a:lnSpc>
            </a:pPr>
            <a:r>
              <a:rPr lang="en-US" sz="2400" dirty="0" smtClean="0">
                <a:solidFill>
                  <a:schemeClr val="tx1"/>
                </a:solidFill>
                <a:latin typeface="Times New Roman" pitchFamily="18" charset="0"/>
                <a:cs typeface="Times New Roman" pitchFamily="18" charset="0"/>
              </a:rPr>
              <a:t>The converter over-currents caused due to low voltage sags in the GPV system, are avoided, by providing an auxiliary reactive power support as recommended by IEEE Standard-1547.4. </a:t>
            </a:r>
          </a:p>
          <a:p>
            <a:pPr algn="just">
              <a:lnSpc>
                <a:spcPct val="150000"/>
              </a:lnSpc>
            </a:pPr>
            <a:r>
              <a:rPr lang="en-US" sz="2400" dirty="0" smtClean="0">
                <a:solidFill>
                  <a:schemeClr val="tx1"/>
                </a:solidFill>
                <a:latin typeface="Times New Roman" pitchFamily="18" charset="0"/>
                <a:cs typeface="Times New Roman" pitchFamily="18" charset="0"/>
              </a:rPr>
              <a:t>Here, the ride-through operation is achieved without compromising the load compensation features such as grid harmonic currents elimination, grid currents balancing and power factor correction.</a:t>
            </a:r>
            <a:endParaRPr lang="en-US"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3" name="Picture 1"/>
          <p:cNvPicPr>
            <a:picLocks/>
          </p:cNvPicPr>
          <p:nvPr/>
        </p:nvPicPr>
        <p:blipFill>
          <a:blip r:embed="rId2"/>
          <a:stretch>
            <a:fillRect/>
          </a:stretch>
        </p:blipFill>
        <p:spPr>
          <a:xfrm>
            <a:off x="0" y="827333"/>
            <a:ext cx="9144000" cy="4419600"/>
          </a:xfrm>
          <a:prstGeom prst="rect">
            <a:avLst/>
          </a:prstGeom>
        </p:spPr>
      </p:pic>
      <p:sp>
        <p:nvSpPr>
          <p:cNvPr id="1048632" name="Title 2"/>
          <p:cNvSpPr>
            <a:spLocks noGrp="1"/>
          </p:cNvSpPr>
          <p:nvPr>
            <p:ph type="title"/>
          </p:nvPr>
        </p:nvSpPr>
        <p:spPr>
          <a:xfrm>
            <a:off x="0" y="152400"/>
            <a:ext cx="9144000" cy="914400"/>
          </a:xfrm>
        </p:spPr>
        <p:txBody>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Block Diagram </a:t>
            </a: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for</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Proposed system</a:t>
            </a:r>
          </a:p>
        </p:txBody>
      </p:sp>
      <p:pic>
        <p:nvPicPr>
          <p:cNvPr id="2097154" name="Picture 2"/>
          <p:cNvPicPr>
            <a:picLocks noChangeAspect="1" noChangeArrowheads="1"/>
          </p:cNvPicPr>
          <p:nvPr/>
        </p:nvPicPr>
        <p:blipFill>
          <a:blip r:embed="rId3"/>
          <a:srcRect/>
          <a:stretch>
            <a:fillRect/>
          </a:stretch>
        </p:blipFill>
        <p:spPr bwMode="auto">
          <a:xfrm>
            <a:off x="1295400" y="5029200"/>
            <a:ext cx="3733800" cy="1611067"/>
          </a:xfrm>
          <a:prstGeom prst="rect">
            <a:avLst/>
          </a:prstGeom>
          <a:noFill/>
          <a:ln>
            <a:noFill/>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5" name="Picture 2"/>
          <p:cNvPicPr>
            <a:picLocks noChangeAspect="1" noChangeArrowheads="1"/>
          </p:cNvPicPr>
          <p:nvPr/>
        </p:nvPicPr>
        <p:blipFill>
          <a:blip r:embed="rId2"/>
          <a:srcRect/>
          <a:stretch>
            <a:fillRect/>
          </a:stretch>
        </p:blipFill>
        <p:spPr bwMode="auto">
          <a:xfrm>
            <a:off x="0" y="762000"/>
            <a:ext cx="9144000" cy="6096000"/>
          </a:xfrm>
          <a:prstGeom prst="rect">
            <a:avLst/>
          </a:prstGeom>
          <a:ln>
            <a:noFill/>
          </a:ln>
          <a:effectLst>
            <a:softEdge rad="112500"/>
          </a:effectLst>
        </p:spPr>
      </p:pic>
      <p:sp>
        <p:nvSpPr>
          <p:cNvPr id="1048633" name="Title 2"/>
          <p:cNvSpPr>
            <a:spLocks noGrp="1"/>
          </p:cNvSpPr>
          <p:nvPr>
            <p:ph type="title"/>
          </p:nvPr>
        </p:nvSpPr>
        <p:spPr>
          <a:xfrm>
            <a:off x="13952" y="152400"/>
            <a:ext cx="9144000" cy="533400"/>
          </a:xfrm>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Simulation diagram of </a:t>
            </a:r>
            <a:r>
              <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E</a:t>
            </a: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xisting system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4" name="Title 1"/>
          <p:cNvSpPr>
            <a:spLocks noGrp="1"/>
          </p:cNvSpPr>
          <p:nvPr>
            <p:ph type="title"/>
          </p:nvPr>
        </p:nvSpPr>
        <p:spPr>
          <a:xfrm>
            <a:off x="0" y="0"/>
            <a:ext cx="9144000" cy="685800"/>
          </a:xfrm>
        </p:spPr>
        <p:txBody>
          <a:bodyPr>
            <a:normAutofit/>
          </a:bodyPr>
          <a:lstStyle/>
          <a:p>
            <a:pPr algn="ct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Simulation diagram of </a:t>
            </a: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Proposed </a:t>
            </a: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system</a:t>
            </a:r>
            <a:endParaRPr lang="en-US" sz="3200" dirty="0"/>
          </a:p>
        </p:txBody>
      </p:sp>
      <p:pic>
        <p:nvPicPr>
          <p:cNvPr id="2097156" name="Picture 2"/>
          <p:cNvPicPr>
            <a:picLocks noChangeAspect="1" noChangeArrowheads="1"/>
          </p:cNvPicPr>
          <p:nvPr/>
        </p:nvPicPr>
        <p:blipFill>
          <a:blip r:embed="rId2"/>
          <a:srcRect/>
          <a:stretch>
            <a:fillRect/>
          </a:stretch>
        </p:blipFill>
        <p:spPr bwMode="auto">
          <a:xfrm>
            <a:off x="0" y="714374"/>
            <a:ext cx="9144000" cy="6143625"/>
          </a:xfrm>
          <a:prstGeom prst="rect">
            <a:avLst/>
          </a:prstGeom>
          <a:ln>
            <a:noFill/>
          </a:ln>
          <a:effectLst>
            <a:softEdge rad="112500"/>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Title 1"/>
          <p:cNvSpPr>
            <a:spLocks noGrp="1"/>
          </p:cNvSpPr>
          <p:nvPr>
            <p:ph type="title"/>
          </p:nvPr>
        </p:nvSpPr>
        <p:spPr>
          <a:xfrm>
            <a:off x="0" y="0"/>
            <a:ext cx="9144000" cy="762000"/>
          </a:xfrm>
        </p:spPr>
        <p:txBody>
          <a:bodyPr/>
          <a:lstStyle/>
          <a:p>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Simulation Results </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pic>
        <p:nvPicPr>
          <p:cNvPr id="2097157" name="Picture 2"/>
          <p:cNvPicPr>
            <a:picLocks/>
          </p:cNvPicPr>
          <p:nvPr/>
        </p:nvPicPr>
        <p:blipFill rotWithShape="1">
          <a:blip r:embed="rId2"/>
          <a:srcRect t="8000" b="6857"/>
          <a:stretch>
            <a:fillRect/>
          </a:stretch>
        </p:blipFill>
        <p:spPr bwMode="auto">
          <a:xfrm>
            <a:off x="0" y="685800"/>
            <a:ext cx="9144000" cy="5410200"/>
          </a:xfrm>
          <a:prstGeom prst="rect">
            <a:avLst/>
          </a:prstGeom>
          <a:noFill/>
          <a:ln>
            <a:noFill/>
          </a:ln>
        </p:spPr>
      </p:pic>
      <p:sp>
        <p:nvSpPr>
          <p:cNvPr id="1048636" name="Rectangle 3"/>
          <p:cNvSpPr/>
          <p:nvPr/>
        </p:nvSpPr>
        <p:spPr>
          <a:xfrm>
            <a:off x="533400" y="6248400"/>
            <a:ext cx="4038600" cy="574040"/>
          </a:xfrm>
          <a:prstGeom prst="rect">
            <a:avLst/>
          </a:prstGeom>
        </p:spPr>
        <p:txBody>
          <a:bodyPr wrap="square">
            <a:spAutoFit/>
          </a:bodyPr>
          <a:lstStyle/>
          <a:p>
            <a:r>
              <a:rPr lang="en-US" sz="2400" dirty="0">
                <a:latin typeface="Times New Roman" pitchFamily="18" charset="0"/>
                <a:cs typeface="Times New Roman" pitchFamily="18" charset="0"/>
              </a:rPr>
              <a:t>Vsabc, V</a:t>
            </a:r>
            <a:r>
              <a:rPr lang="en-US" sz="2400" baseline="30000" dirty="0">
                <a:latin typeface="Times New Roman" pitchFamily="18" charset="0"/>
                <a:cs typeface="Times New Roman" pitchFamily="18" charset="0"/>
              </a:rPr>
              <a:t>+ </a:t>
            </a:r>
            <a:r>
              <a:rPr lang="en-US" sz="2400" dirty="0">
                <a:latin typeface="Times New Roman" pitchFamily="18" charset="0"/>
                <a:cs typeface="Times New Roman" pitchFamily="18" charset="0"/>
              </a:rPr>
              <a:t>&amp;</a:t>
            </a:r>
            <a:r>
              <a:rPr lang="en-US" sz="2400" baseline="30000" dirty="0">
                <a:latin typeface="Times New Roman" pitchFamily="18" charset="0"/>
                <a:cs typeface="Times New Roman" pitchFamily="18" charset="0"/>
              </a:rPr>
              <a:t> </a:t>
            </a:r>
            <a:r>
              <a:rPr lang="en-US" sz="2400" dirty="0">
                <a:latin typeface="Times New Roman" pitchFamily="18" charset="0"/>
                <a:cs typeface="Times New Roman" pitchFamily="18" charset="0"/>
              </a:rPr>
              <a:t>V</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 V</a:t>
            </a:r>
            <a:r>
              <a:rPr lang="en-US" sz="2400" baseline="30000" dirty="0">
                <a:latin typeface="Times New Roman" pitchFamily="18" charset="0"/>
                <a:cs typeface="Times New Roman" pitchFamily="18" charset="0"/>
              </a:rPr>
              <a:t>+ </a:t>
            </a:r>
            <a:r>
              <a:rPr lang="en-US" sz="2400" dirty="0">
                <a:latin typeface="Times New Roman" pitchFamily="18" charset="0"/>
                <a:cs typeface="Times New Roman" pitchFamily="18" charset="0"/>
              </a:rPr>
              <a:t>-V</a:t>
            </a:r>
            <a:r>
              <a:rPr lang="en-US" sz="2400" baseline="30000" dirty="0">
                <a:latin typeface="Times New Roman" pitchFamily="18" charset="0"/>
                <a:cs typeface="Times New Roman" pitchFamily="18" charset="0"/>
              </a:rPr>
              <a:t>-</a:t>
            </a:r>
            <a:r>
              <a:rPr lang="en-US" sz="2400" dirty="0">
                <a:latin typeface="Times New Roman" pitchFamily="18" charset="0"/>
                <a:cs typeface="Times New Roman" pitchFamily="18" charset="0"/>
              </a:rPr>
              <a:t>,Vpu</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8" name="Picture 2"/>
          <p:cNvPicPr>
            <a:picLocks/>
          </p:cNvPicPr>
          <p:nvPr/>
        </p:nvPicPr>
        <p:blipFill rotWithShape="1">
          <a:blip r:embed="rId2"/>
          <a:srcRect t="5832" b="7779"/>
          <a:stretch>
            <a:fillRect/>
          </a:stretch>
        </p:blipFill>
        <p:spPr bwMode="auto">
          <a:xfrm>
            <a:off x="0" y="0"/>
            <a:ext cx="9144000" cy="6172200"/>
          </a:xfrm>
          <a:prstGeom prst="rect">
            <a:avLst/>
          </a:prstGeom>
          <a:noFill/>
          <a:ln>
            <a:noFill/>
          </a:ln>
        </p:spPr>
      </p:pic>
      <p:sp>
        <p:nvSpPr>
          <p:cNvPr id="1048637" name="Rectangle 3"/>
          <p:cNvSpPr/>
          <p:nvPr/>
        </p:nvSpPr>
        <p:spPr>
          <a:xfrm>
            <a:off x="457200" y="6292788"/>
            <a:ext cx="2603771" cy="510540"/>
          </a:xfrm>
          <a:prstGeom prst="rect">
            <a:avLst/>
          </a:prstGeom>
        </p:spPr>
        <p:txBody>
          <a:bodyPr wrap="square">
            <a:spAutoFit/>
          </a:bodyPr>
          <a:lstStyle/>
          <a:p>
            <a:r>
              <a:rPr lang="en-US" sz="2400" dirty="0">
                <a:latin typeface="Times New Roman" pitchFamily="18" charset="0"/>
                <a:cs typeface="Times New Roman" pitchFamily="18" charset="0"/>
              </a:rPr>
              <a:t>MNp,Pg,Qg</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9" name="Picture 2"/>
          <p:cNvPicPr>
            <a:picLocks/>
          </p:cNvPicPr>
          <p:nvPr/>
        </p:nvPicPr>
        <p:blipFill rotWithShape="1">
          <a:blip r:embed="rId2"/>
          <a:srcRect t="5400" b="8211"/>
          <a:stretch>
            <a:fillRect/>
          </a:stretch>
        </p:blipFill>
        <p:spPr bwMode="auto">
          <a:xfrm>
            <a:off x="0" y="0"/>
            <a:ext cx="9144000" cy="6248400"/>
          </a:xfrm>
          <a:prstGeom prst="rect">
            <a:avLst/>
          </a:prstGeom>
          <a:noFill/>
          <a:ln>
            <a:noFill/>
          </a:ln>
        </p:spPr>
      </p:pic>
      <p:sp>
        <p:nvSpPr>
          <p:cNvPr id="1048638" name="Rectangle 3"/>
          <p:cNvSpPr/>
          <p:nvPr/>
        </p:nvSpPr>
        <p:spPr>
          <a:xfrm>
            <a:off x="457200" y="6284925"/>
            <a:ext cx="3192780" cy="510540"/>
          </a:xfrm>
          <a:prstGeom prst="rect">
            <a:avLst/>
          </a:prstGeom>
        </p:spPr>
        <p:txBody>
          <a:bodyPr wrap="none">
            <a:spAutoFit/>
          </a:bodyPr>
          <a:lstStyle/>
          <a:p>
            <a:r>
              <a:rPr lang="en-US" sz="2400" dirty="0">
                <a:latin typeface="Times New Roman" pitchFamily="18" charset="0"/>
                <a:cs typeface="Times New Roman" pitchFamily="18" charset="0"/>
              </a:rPr>
              <a:t>DboostPmax,Vpv,Vdc</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0" name="Picture 2"/>
          <p:cNvPicPr>
            <a:picLocks/>
          </p:cNvPicPr>
          <p:nvPr/>
        </p:nvPicPr>
        <p:blipFill rotWithShape="1">
          <a:blip r:embed="rId2"/>
          <a:srcRect t="5616" b="7132"/>
          <a:stretch>
            <a:fillRect/>
          </a:stretch>
        </p:blipFill>
        <p:spPr bwMode="auto">
          <a:xfrm>
            <a:off x="0" y="0"/>
            <a:ext cx="9144000" cy="6248400"/>
          </a:xfrm>
          <a:prstGeom prst="rect">
            <a:avLst/>
          </a:prstGeom>
          <a:noFill/>
          <a:ln>
            <a:noFill/>
          </a:ln>
        </p:spPr>
      </p:pic>
      <p:sp>
        <p:nvSpPr>
          <p:cNvPr id="1048639" name="Rectangle 3"/>
          <p:cNvSpPr/>
          <p:nvPr/>
        </p:nvSpPr>
        <p:spPr>
          <a:xfrm>
            <a:off x="432515" y="6396335"/>
            <a:ext cx="2214880" cy="510540"/>
          </a:xfrm>
          <a:prstGeom prst="rect">
            <a:avLst/>
          </a:prstGeom>
        </p:spPr>
        <p:txBody>
          <a:bodyPr wrap="none">
            <a:spAutoFit/>
          </a:bodyPr>
          <a:lstStyle/>
          <a:p>
            <a:r>
              <a:rPr lang="en-US" sz="2400" dirty="0">
                <a:latin typeface="Times New Roman" pitchFamily="18" charset="0"/>
                <a:cs typeface="Times New Roman" pitchFamily="18" charset="0"/>
              </a:rPr>
              <a:t>Ppv,Isabc,Ivsc</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0" name="Title 1"/>
          <p:cNvSpPr>
            <a:spLocks noGrp="1"/>
          </p:cNvSpPr>
          <p:nvPr>
            <p:ph type="title"/>
          </p:nvPr>
        </p:nvSpPr>
        <p:spPr>
          <a:xfrm>
            <a:off x="0" y="-21465"/>
            <a:ext cx="9144000" cy="707265"/>
          </a:xfrm>
        </p:spPr>
        <p:txBody>
          <a:bodyPr>
            <a:noAutofit/>
          </a:bodyPr>
          <a:lstStyle/>
          <a:p>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System response under L-G and </a:t>
            </a:r>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L-L-G</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faults </a:t>
            </a:r>
            <a:r>
              <a:rPr lang="en-US" sz="24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for Existing system</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pic>
        <p:nvPicPr>
          <p:cNvPr id="2097161" name="Picture 2"/>
          <p:cNvPicPr>
            <a:picLocks/>
          </p:cNvPicPr>
          <p:nvPr/>
        </p:nvPicPr>
        <p:blipFill>
          <a:blip r:embed="rId2"/>
          <a:srcRect/>
          <a:stretch>
            <a:fillRect/>
          </a:stretch>
        </p:blipFill>
        <p:spPr bwMode="auto">
          <a:xfrm>
            <a:off x="0" y="533400"/>
            <a:ext cx="9144000" cy="6324600"/>
          </a:xfrm>
          <a:prstGeom prst="rect">
            <a:avLst/>
          </a:prstGeom>
          <a:noFill/>
          <a:ln>
            <a:noFill/>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1" name="Title 1"/>
          <p:cNvSpPr>
            <a:spLocks noGrp="1"/>
          </p:cNvSpPr>
          <p:nvPr>
            <p:ph type="title"/>
          </p:nvPr>
        </p:nvSpPr>
        <p:spPr>
          <a:xfrm>
            <a:off x="0" y="0"/>
            <a:ext cx="9144000" cy="685800"/>
          </a:xfrm>
        </p:spPr>
        <p:txBody>
          <a:bodyPr>
            <a:noAutofit/>
          </a:bodyPr>
          <a:lstStyle/>
          <a:p>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System response under L-G </a:t>
            </a:r>
            <a:r>
              <a:rPr lang="en-US" sz="2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and</a:t>
            </a:r>
            <a:r>
              <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L-L-G faults depicting fault ride-through operation of PV inverter</a:t>
            </a:r>
          </a:p>
        </p:txBody>
      </p:sp>
      <p:pic>
        <p:nvPicPr>
          <p:cNvPr id="2097162" name="Picture 2"/>
          <p:cNvPicPr>
            <a:picLocks/>
          </p:cNvPicPr>
          <p:nvPr/>
        </p:nvPicPr>
        <p:blipFill>
          <a:blip r:embed="rId2"/>
          <a:srcRect/>
          <a:stretch>
            <a:fillRect/>
          </a:stretch>
        </p:blipFill>
        <p:spPr bwMode="auto">
          <a:xfrm>
            <a:off x="0" y="838200"/>
            <a:ext cx="9144000" cy="6019799"/>
          </a:xfrm>
          <a:prstGeom prst="rect">
            <a:avLst/>
          </a:prstGeom>
          <a:noFill/>
          <a:ln>
            <a:noFill/>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1" name="Content Placeholder 2"/>
          <p:cNvSpPr txBox="1"/>
          <p:nvPr/>
        </p:nvSpPr>
        <p:spPr>
          <a:xfrm>
            <a:off x="540380" y="1524000"/>
            <a:ext cx="7710748" cy="4702517"/>
          </a:xfrm>
          <a:prstGeom prst="rect">
            <a:avLst/>
          </a:prstGeom>
        </p:spPr>
        <p:txBody>
          <a:bodyPr>
            <a:normAutofit fontScale="86944" lnSpcReduction="10000"/>
          </a:bodyPr>
          <a:lstStyle/>
          <a:p>
            <a:pPr marL="342900" indent="-342900" defTabSz="914400">
              <a:spcBef>
                <a:spcPct val="20000"/>
              </a:spcBef>
              <a:buFont typeface="Arial" pitchFamily="34" charset="0"/>
              <a:buChar char="•"/>
            </a:pPr>
            <a:r>
              <a:rPr lang="en-US" sz="2800" dirty="0" smtClean="0">
                <a:latin typeface="Times New Roman" panose="02020603050405020304" pitchFamily="18" charset="0"/>
                <a:cs typeface="Times New Roman" panose="02020603050405020304" pitchFamily="18" charset="0"/>
              </a:rPr>
              <a:t>Introduction</a:t>
            </a:r>
            <a:endParaRPr lang="en-US" sz="2800" dirty="0">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pPr>
            <a:r>
              <a:rPr kumimoji="0" lang="en-US" sz="28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Abstract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pPr>
            <a:r>
              <a:rPr lang="en-US" sz="2800" dirty="0" smtClean="0">
                <a:latin typeface="Times New Roman" panose="02020603050405020304" pitchFamily="18" charset="0"/>
                <a:cs typeface="Times New Roman" panose="02020603050405020304" pitchFamily="18" charset="0"/>
              </a:rPr>
              <a:t>Objective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pPr>
            <a:r>
              <a:rPr kumimoji="0" lang="en-IN" sz="28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rPr>
              <a:t>Existing system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pPr>
            <a:r>
              <a:rPr kumimoji="0" lang="en-IN" sz="28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Proposed system </a:t>
            </a:r>
            <a:endParaRPr kumimoji="0" lang="en-IN" sz="2800" b="0" i="0" u="none" strike="noStrike" kern="1200" cap="none" spc="0" normalizeH="0" baseline="0" noProof="0" dirty="0" smtClean="0">
              <a:ln>
                <a:noFill/>
              </a:ln>
              <a:solidFill>
                <a:schemeClr val="tx1"/>
              </a:solidFill>
              <a:effectLst/>
              <a:uLnTx/>
              <a:uFillTx/>
              <a:latin typeface="Times New Roman" panose="02020603050405020304" pitchFamily="18" charset="0"/>
              <a:cs typeface="Times New Roman" panose="02020603050405020304" pitchFamily="18" charset="0"/>
            </a:endParaRPr>
          </a:p>
          <a:p>
            <a:pPr marL="342900" lvl="0" indent="-342900" defTabSz="914400">
              <a:spcBef>
                <a:spcPct val="20000"/>
              </a:spcBef>
              <a:buFont typeface="Arial" pitchFamily="34" charset="0"/>
              <a:buChar char="•"/>
            </a:pPr>
            <a:r>
              <a:rPr lang="en-US" altLang="en-US" sz="2800" dirty="0">
                <a:latin typeface="Times New Roman" panose="02020603050405020304" pitchFamily="18" charset="0"/>
                <a:cs typeface="Times New Roman" panose="02020603050405020304" pitchFamily="18" charset="0"/>
              </a:rPr>
              <a:t>Obtained results</a:t>
            </a:r>
            <a:endParaRPr lang="zh-CN" altLang="en-US" dirty="0"/>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pPr>
            <a:r>
              <a:rPr lang="en-IN" sz="2800" dirty="0" smtClean="0">
                <a:latin typeface="Times New Roman" panose="02020603050405020304" pitchFamily="18" charset="0"/>
                <a:cs typeface="Times New Roman" panose="02020603050405020304" pitchFamily="18" charset="0"/>
              </a:rPr>
              <a:t>Comparison</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pPr>
            <a:r>
              <a:rPr lang="en-IN" sz="2800" dirty="0" smtClean="0">
                <a:latin typeface="Times New Roman" panose="02020603050405020304" pitchFamily="18" charset="0"/>
                <a:cs typeface="Times New Roman" panose="02020603050405020304" pitchFamily="18" charset="0"/>
              </a:rPr>
              <a:t>Applications</a:t>
            </a:r>
            <a:endParaRPr lang="en-IN" sz="2800" dirty="0">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pPr>
            <a:r>
              <a:rPr lang="en-IN" sz="2800" dirty="0">
                <a:latin typeface="Times New Roman" panose="02020603050405020304" pitchFamily="18" charset="0"/>
                <a:cs typeface="Times New Roman" panose="02020603050405020304" pitchFamily="18" charset="0"/>
              </a:rPr>
              <a:t>Conclusion</a:t>
            </a:r>
            <a:endParaRPr kumimoji="0" lang="en-IN" sz="28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pPr>
            <a:r>
              <a:rPr kumimoji="0" lang="en-IN" sz="28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Future scope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pPr>
            <a:r>
              <a:rPr kumimoji="0" lang="en-IN" sz="28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References </a:t>
            </a:r>
          </a:p>
        </p:txBody>
      </p:sp>
      <p:sp>
        <p:nvSpPr>
          <p:cNvPr id="1048622" name="TextBox 2"/>
          <p:cNvSpPr txBox="1"/>
          <p:nvPr/>
        </p:nvSpPr>
        <p:spPr>
          <a:xfrm>
            <a:off x="8586" y="533400"/>
            <a:ext cx="7543800" cy="584775"/>
          </a:xfrm>
          <a:prstGeom prst="rect">
            <a:avLst/>
          </a:prstGeom>
          <a:noFill/>
        </p:spPr>
        <p:txBody>
          <a:bodyPr wrap="square" rtlCol="0">
            <a:spAutoFit/>
          </a:bodyPr>
          <a:lstStyle/>
          <a:p>
            <a:pPr algn="ctr"/>
            <a:r>
              <a:rPr lang="en-US" sz="28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CONTENTS</a:t>
            </a:r>
            <a:r>
              <a:rPr lang="en-US" sz="3200" b="1" dirty="0">
                <a:ln w="17780" cmpd="sng">
                  <a:solidFill>
                    <a:srgbClr val="FFFFFF"/>
                  </a:solidFill>
                  <a:prstDash val="solid"/>
                  <a:miter lim="800000"/>
                </a:ln>
                <a:gradFill rotWithShape="1">
                  <a:gsLst>
                    <a:gs pos="0">
                      <a:srgbClr val="000000">
                        <a:tint val="92000"/>
                        <a:shade val="100000"/>
                        <a:satMod val="150000"/>
                      </a:srgbClr>
                    </a:gs>
                    <a:gs pos="49000">
                      <a:srgbClr val="000000">
                        <a:tint val="89000"/>
                        <a:shade val="90000"/>
                        <a:satMod val="150000"/>
                      </a:srgbClr>
                    </a:gs>
                    <a:gs pos="50000">
                      <a:srgbClr val="000000">
                        <a:tint val="100000"/>
                        <a:shade val="75000"/>
                        <a:satMod val="150000"/>
                      </a:srgbClr>
                    </a:gs>
                    <a:gs pos="95000">
                      <a:srgbClr val="000000">
                        <a:shade val="47000"/>
                        <a:satMod val="150000"/>
                      </a:srgbClr>
                    </a:gs>
                    <a:gs pos="100000">
                      <a:srgbClr val="000000">
                        <a:shade val="39000"/>
                        <a:satMod val="150000"/>
                      </a:srgbClr>
                    </a:gs>
                  </a:gsLst>
                  <a:lin ang="5400000"/>
                </a:gradFill>
                <a:effectLst>
                  <a:outerShdw blurRad="50800" algn="tl" rotWithShape="0">
                    <a:srgbClr val="000000"/>
                  </a:outerShdw>
                </a:effectLst>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2" name="Title 1"/>
          <p:cNvSpPr>
            <a:spLocks noGrp="1"/>
          </p:cNvSpPr>
          <p:nvPr>
            <p:ph type="title"/>
          </p:nvPr>
        </p:nvSpPr>
        <p:spPr>
          <a:xfrm>
            <a:off x="76200" y="228600"/>
            <a:ext cx="9144000" cy="762000"/>
          </a:xfrm>
        </p:spPr>
        <p:txBody>
          <a:bodyPr>
            <a:noAutofit/>
          </a:bodyPr>
          <a:lstStyle/>
          <a:p>
            <a:pPr algn="ct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Advantages of Proposed system</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1048643" name="Content Placeholder 2"/>
          <p:cNvSpPr>
            <a:spLocks noGrp="1"/>
          </p:cNvSpPr>
          <p:nvPr>
            <p:ph idx="1"/>
          </p:nvPr>
        </p:nvSpPr>
        <p:spPr>
          <a:xfrm>
            <a:off x="0" y="990600"/>
            <a:ext cx="9144000" cy="5867400"/>
          </a:xfrm>
        </p:spPr>
        <p:txBody>
          <a:bodyPr>
            <a:noAutofit/>
          </a:bodyPr>
          <a:lstStyle/>
          <a:p>
            <a:pPr lvl="0" algn="just">
              <a:lnSpc>
                <a:spcPct val="200000"/>
              </a:lnSpc>
              <a:buFont typeface="Arial" pitchFamily="34" charset="0"/>
              <a:buChar char="•"/>
            </a:pPr>
            <a:r>
              <a:rPr lang="en-US" sz="2100" b="0" dirty="0">
                <a:solidFill>
                  <a:schemeClr val="tx1"/>
                </a:solidFill>
                <a:latin typeface="Times New Roman" pitchFamily="18" charset="0"/>
                <a:cs typeface="Times New Roman" pitchFamily="18" charset="0"/>
              </a:rPr>
              <a:t>Contrary to several control strategies on ride-through operation, this control strategy accounts for nonlinear loads in the system, and compensates for unbalanced/harmonic loads during the voltage-sag faults and harmonic voltages. </a:t>
            </a:r>
          </a:p>
          <a:p>
            <a:pPr lvl="0" algn="just">
              <a:lnSpc>
                <a:spcPct val="200000"/>
              </a:lnSpc>
              <a:buFont typeface="Arial" pitchFamily="34" charset="0"/>
              <a:buChar char="•"/>
            </a:pPr>
            <a:r>
              <a:rPr lang="en-US" sz="2100" b="0" dirty="0">
                <a:solidFill>
                  <a:schemeClr val="tx1"/>
                </a:solidFill>
                <a:latin typeface="Times New Roman" pitchFamily="18" charset="0"/>
                <a:cs typeface="Times New Roman" pitchFamily="18" charset="0"/>
              </a:rPr>
              <a:t>EKF control estimates the fundamental load currents, without the prior knowledge of amplitude, phase and behavior of the disturbances present in the load currents. </a:t>
            </a:r>
          </a:p>
          <a:p>
            <a:pPr lvl="0" algn="just">
              <a:lnSpc>
                <a:spcPct val="200000"/>
              </a:lnSpc>
              <a:buFont typeface="Arial" pitchFamily="34" charset="0"/>
              <a:buChar char="•"/>
            </a:pPr>
            <a:r>
              <a:rPr lang="en-US" sz="2100" b="0" dirty="0">
                <a:solidFill>
                  <a:schemeClr val="tx1"/>
                </a:solidFill>
                <a:latin typeface="Times New Roman" pitchFamily="18" charset="0"/>
                <a:cs typeface="Times New Roman" pitchFamily="18" charset="0"/>
              </a:rPr>
              <a:t>The  superior steady-state and dynamic performances of EKF based strategy over linear controllers are established. </a:t>
            </a:r>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Title 2"/>
          <p:cNvSpPr>
            <a:spLocks noGrp="1"/>
          </p:cNvSpPr>
          <p:nvPr>
            <p:ph type="title"/>
          </p:nvPr>
        </p:nvSpPr>
        <p:spPr>
          <a:xfrm>
            <a:off x="0" y="304800"/>
            <a:ext cx="9144000" cy="1320800"/>
          </a:xfrm>
        </p:spPr>
        <p:txBody>
          <a:bodyPr>
            <a:normAutofit/>
          </a:bodyPr>
          <a:lstStyle/>
          <a:p>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Comparisons between existing and proposed controllers</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endParaRPr>
          </a:p>
        </p:txBody>
      </p:sp>
      <p:sp>
        <p:nvSpPr>
          <p:cNvPr id="1048653" name="Text Placeholder 3"/>
          <p:cNvSpPr>
            <a:spLocks noGrp="1"/>
          </p:cNvSpPr>
          <p:nvPr>
            <p:ph type="body" idx="1"/>
          </p:nvPr>
        </p:nvSpPr>
        <p:spPr>
          <a:xfrm>
            <a:off x="76200" y="1524000"/>
            <a:ext cx="3886201" cy="576262"/>
          </a:xfrm>
        </p:spPr>
        <p:txBody>
          <a:bodyPr/>
          <a:lstStyle/>
          <a:p>
            <a:pPr algn="ctr"/>
            <a:r>
              <a:rPr lang="en-US" b="1" dirty="0" smtClean="0">
                <a:latin typeface="Times New Roman" pitchFamily="18" charset="0"/>
                <a:cs typeface="Times New Roman" pitchFamily="18" charset="0"/>
              </a:rPr>
              <a:t>PI</a:t>
            </a:r>
            <a:endParaRPr lang="en-US" b="1" dirty="0">
              <a:latin typeface="Times New Roman" pitchFamily="18" charset="0"/>
              <a:cs typeface="Times New Roman" pitchFamily="18" charset="0"/>
            </a:endParaRPr>
          </a:p>
        </p:txBody>
      </p:sp>
      <p:sp>
        <p:nvSpPr>
          <p:cNvPr id="1048654" name="Content Placeholder 4"/>
          <p:cNvSpPr>
            <a:spLocks noGrp="1"/>
          </p:cNvSpPr>
          <p:nvPr>
            <p:ph sz="half" idx="2"/>
          </p:nvPr>
        </p:nvSpPr>
        <p:spPr>
          <a:xfrm>
            <a:off x="76200" y="2100261"/>
            <a:ext cx="4800600" cy="3675256"/>
          </a:xfrm>
        </p:spPr>
        <p:txBody>
          <a:bodyPr>
            <a:noAutofit/>
          </a:bodyPr>
          <a:lstStyle/>
          <a:p>
            <a:pPr algn="just">
              <a:lnSpc>
                <a:spcPct val="150000"/>
              </a:lnSpc>
              <a:buFont typeface="Arial" pitchFamily="34" charset="0"/>
              <a:buChar char="•"/>
            </a:pPr>
            <a:r>
              <a:rPr lang="en-US" sz="1600" dirty="0">
                <a:solidFill>
                  <a:schemeClr val="tx1"/>
                </a:solidFill>
              </a:rPr>
              <a:t>The non-ideal implementation of infinite gains could cause series of instability issues for practical grid interfaced DG </a:t>
            </a:r>
            <a:r>
              <a:rPr lang="en-US" sz="1600" dirty="0" smtClean="0">
                <a:solidFill>
                  <a:schemeClr val="tx1"/>
                </a:solidFill>
              </a:rPr>
              <a:t>systems </a:t>
            </a:r>
          </a:p>
          <a:p>
            <a:pPr algn="just">
              <a:lnSpc>
                <a:spcPct val="150000"/>
              </a:lnSpc>
              <a:buFont typeface="Arial" pitchFamily="34" charset="0"/>
              <a:buChar char="•"/>
            </a:pPr>
            <a:r>
              <a:rPr lang="en-US" sz="1600" dirty="0" smtClean="0">
                <a:solidFill>
                  <a:schemeClr val="tx1"/>
                </a:solidFill>
              </a:rPr>
              <a:t>Do </a:t>
            </a:r>
            <a:r>
              <a:rPr lang="en-US" sz="1600" dirty="0">
                <a:solidFill>
                  <a:schemeClr val="tx1"/>
                </a:solidFill>
              </a:rPr>
              <a:t>not contribute for power quality improvement during nonlinear loads and harmonic voltages in the system.</a:t>
            </a:r>
          </a:p>
          <a:p>
            <a:pPr algn="just">
              <a:lnSpc>
                <a:spcPct val="150000"/>
              </a:lnSpc>
              <a:buFont typeface="Arial" pitchFamily="34" charset="0"/>
              <a:buChar char="•"/>
            </a:pPr>
            <a:r>
              <a:rPr lang="en-US" altLang="en-US" sz="1600" dirty="0">
                <a:solidFill>
                  <a:schemeClr val="tx1"/>
                </a:solidFill>
              </a:rPr>
              <a:t>Total Hormonic Distortion(THD) is 1.69</a:t>
            </a:r>
            <a:endParaRPr lang="zh-CN" altLang="en-US" sz="1600" dirty="0">
              <a:solidFill>
                <a:schemeClr val="tx1"/>
              </a:solidFill>
            </a:endParaRPr>
          </a:p>
          <a:p>
            <a:pPr algn="just">
              <a:lnSpc>
                <a:spcPct val="150000"/>
              </a:lnSpc>
              <a:buFont typeface="Arial" pitchFamily="34" charset="0"/>
              <a:buChar char="•"/>
            </a:pPr>
            <a:r>
              <a:rPr lang="en-US" altLang="en-US" sz="1600" dirty="0">
                <a:solidFill>
                  <a:schemeClr val="tx1"/>
                </a:solidFill>
              </a:rPr>
              <a:t>Doesn't find out fundamental load current exactly</a:t>
            </a:r>
            <a:endParaRPr lang="zh-CN" altLang="en-US" sz="1600" dirty="0">
              <a:solidFill>
                <a:schemeClr val="tx1"/>
              </a:solidFill>
            </a:endParaRPr>
          </a:p>
        </p:txBody>
      </p:sp>
      <p:sp>
        <p:nvSpPr>
          <p:cNvPr id="1048655" name="Text Placeholder 5"/>
          <p:cNvSpPr>
            <a:spLocks noGrp="1"/>
          </p:cNvSpPr>
          <p:nvPr>
            <p:ph type="body" sz="quarter" idx="3"/>
          </p:nvPr>
        </p:nvSpPr>
        <p:spPr>
          <a:xfrm>
            <a:off x="5181600" y="1524000"/>
            <a:ext cx="3810000" cy="576262"/>
          </a:xfrm>
        </p:spPr>
        <p:txBody>
          <a:bodyPr/>
          <a:lstStyle/>
          <a:p>
            <a:pPr algn="ctr"/>
            <a:r>
              <a:rPr lang="en-US" b="1" dirty="0" smtClean="0">
                <a:latin typeface="Times New Roman" pitchFamily="18" charset="0"/>
                <a:cs typeface="Times New Roman" pitchFamily="18" charset="0"/>
              </a:rPr>
              <a:t>ANFIS</a:t>
            </a:r>
            <a:endParaRPr lang="en-US" b="1" dirty="0">
              <a:latin typeface="Times New Roman" pitchFamily="18" charset="0"/>
              <a:cs typeface="Times New Roman" pitchFamily="18" charset="0"/>
            </a:endParaRPr>
          </a:p>
        </p:txBody>
      </p:sp>
      <p:sp>
        <p:nvSpPr>
          <p:cNvPr id="1048656" name="Content Placeholder 6"/>
          <p:cNvSpPr>
            <a:spLocks noGrp="1"/>
          </p:cNvSpPr>
          <p:nvPr>
            <p:ph sz="quarter" idx="4"/>
          </p:nvPr>
        </p:nvSpPr>
        <p:spPr>
          <a:xfrm>
            <a:off x="4648199" y="2100262"/>
            <a:ext cx="4343400" cy="3304117"/>
          </a:xfrm>
        </p:spPr>
        <p:txBody>
          <a:bodyPr>
            <a:noAutofit/>
          </a:bodyPr>
          <a:lstStyle/>
          <a:p>
            <a:pPr algn="just">
              <a:lnSpc>
                <a:spcPct val="150000"/>
              </a:lnSpc>
              <a:buFont typeface="Arial" pitchFamily="34" charset="0"/>
              <a:buChar char="•"/>
            </a:pPr>
            <a:r>
              <a:rPr lang="en-US" sz="1600" dirty="0">
                <a:solidFill>
                  <a:schemeClr val="tx1"/>
                </a:solidFill>
              </a:rPr>
              <a:t>S</a:t>
            </a:r>
            <a:r>
              <a:rPr lang="en-US" sz="1600" dirty="0" smtClean="0">
                <a:solidFill>
                  <a:schemeClr val="tx1"/>
                </a:solidFill>
              </a:rPr>
              <a:t>tability </a:t>
            </a:r>
            <a:r>
              <a:rPr lang="en-US" sz="1600" dirty="0">
                <a:solidFill>
                  <a:schemeClr val="tx1"/>
                </a:solidFill>
              </a:rPr>
              <a:t>issues for practical grid interfaced DG systems </a:t>
            </a:r>
            <a:r>
              <a:rPr lang="en-US" sz="1600" dirty="0" smtClean="0">
                <a:solidFill>
                  <a:schemeClr val="tx1"/>
                </a:solidFill>
              </a:rPr>
              <a:t>in both cases</a:t>
            </a:r>
          </a:p>
          <a:p>
            <a:pPr algn="l">
              <a:lnSpc>
                <a:spcPct val="150000"/>
              </a:lnSpc>
              <a:buFont typeface="Arial" pitchFamily="34" charset="0"/>
              <a:buChar char="•"/>
            </a:pPr>
            <a:r>
              <a:rPr lang="en-US" sz="1600" dirty="0" smtClean="0">
                <a:solidFill>
                  <a:schemeClr val="tx1"/>
                </a:solidFill>
              </a:rPr>
              <a:t>Contribute Power </a:t>
            </a:r>
            <a:r>
              <a:rPr lang="en-US" sz="1600" dirty="0">
                <a:solidFill>
                  <a:schemeClr val="tx1"/>
                </a:solidFill>
              </a:rPr>
              <a:t>quality improvement during nonlinear loads and harmonic voltages in the system</a:t>
            </a:r>
          </a:p>
          <a:p>
            <a:pPr algn="l">
              <a:lnSpc>
                <a:spcPct val="150000"/>
              </a:lnSpc>
              <a:buFont typeface="Arial" pitchFamily="34" charset="0"/>
              <a:buChar char="•"/>
            </a:pPr>
            <a:r>
              <a:rPr lang="en-US" altLang="en-US" sz="1600" dirty="0">
                <a:solidFill>
                  <a:schemeClr val="tx1"/>
                </a:solidFill>
              </a:rPr>
              <a:t>Here, THD Value is 0.39</a:t>
            </a:r>
            <a:endParaRPr lang="zh-CN" altLang="en-US" sz="1600" dirty="0">
              <a:solidFill>
                <a:schemeClr val="tx1"/>
              </a:solidFill>
            </a:endParaRPr>
          </a:p>
          <a:p>
            <a:pPr algn="l">
              <a:lnSpc>
                <a:spcPct val="150000"/>
              </a:lnSpc>
              <a:buFont typeface="Arial" pitchFamily="34" charset="0"/>
              <a:buChar char="•"/>
            </a:pPr>
            <a:r>
              <a:rPr lang="en-US" altLang="en-US" sz="1600" dirty="0">
                <a:solidFill>
                  <a:schemeClr val="tx1"/>
                </a:solidFill>
              </a:rPr>
              <a:t>Its estimates fundamental load current precisely.</a:t>
            </a:r>
            <a:endParaRPr lang="zh-CN" altLang="en-US" sz="1600" dirty="0">
              <a:solidFill>
                <a:schemeClr val="tx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7" name="Text Placeholder 2"/>
          <p:cNvSpPr>
            <a:spLocks noGrp="1"/>
          </p:cNvSpPr>
          <p:nvPr>
            <p:ph type="body" idx="1"/>
          </p:nvPr>
        </p:nvSpPr>
        <p:spPr>
          <a:xfrm>
            <a:off x="533400" y="533400"/>
            <a:ext cx="3090672" cy="576262"/>
          </a:xfrm>
        </p:spPr>
        <p:txBody>
          <a:bodyPr/>
          <a:lstStyle/>
          <a:p>
            <a:pPr algn="ctr"/>
            <a:endParaRPr lang="en-US" b="1" dirty="0">
              <a:latin typeface="Times New Roman" pitchFamily="18" charset="0"/>
              <a:cs typeface="Times New Roman" pitchFamily="18" charset="0"/>
            </a:endParaRPr>
          </a:p>
          <a:p>
            <a:pPr algn="ctr"/>
            <a:r>
              <a:rPr lang="en-US" b="1" dirty="0" smtClean="0">
                <a:latin typeface="Times New Roman" pitchFamily="18" charset="0"/>
                <a:cs typeface="Times New Roman" pitchFamily="18" charset="0"/>
              </a:rPr>
              <a:t>PI</a:t>
            </a:r>
          </a:p>
        </p:txBody>
      </p:sp>
      <p:sp>
        <p:nvSpPr>
          <p:cNvPr id="1048658" name="Content Placeholder 3"/>
          <p:cNvSpPr>
            <a:spLocks noGrp="1"/>
          </p:cNvSpPr>
          <p:nvPr>
            <p:ph sz="half" idx="2"/>
          </p:nvPr>
        </p:nvSpPr>
        <p:spPr>
          <a:xfrm>
            <a:off x="37563" y="1295400"/>
            <a:ext cx="4724400" cy="5562600"/>
          </a:xfrm>
        </p:spPr>
        <p:txBody>
          <a:bodyPr>
            <a:noAutofit/>
          </a:bodyPr>
          <a:lstStyle/>
          <a:p>
            <a:pPr algn="just">
              <a:lnSpc>
                <a:spcPct val="150000"/>
              </a:lnSpc>
              <a:buFont typeface="Arial" pitchFamily="34" charset="0"/>
              <a:buChar char="•"/>
            </a:pPr>
            <a:r>
              <a:rPr lang="en-US" sz="2100" dirty="0">
                <a:solidFill>
                  <a:schemeClr val="tx1"/>
                </a:solidFill>
                <a:latin typeface="Times New Roman" pitchFamily="18" charset="0"/>
                <a:cs typeface="Times New Roman" pitchFamily="18" charset="0"/>
              </a:rPr>
              <a:t>T</a:t>
            </a:r>
            <a:r>
              <a:rPr lang="en-US" sz="2100" dirty="0" smtClean="0">
                <a:solidFill>
                  <a:schemeClr val="tx1"/>
                </a:solidFill>
                <a:latin typeface="Times New Roman" pitchFamily="18" charset="0"/>
                <a:cs typeface="Times New Roman" pitchFamily="18" charset="0"/>
              </a:rPr>
              <a:t>he </a:t>
            </a:r>
            <a:r>
              <a:rPr lang="en-US" sz="2100" dirty="0">
                <a:solidFill>
                  <a:schemeClr val="tx1"/>
                </a:solidFill>
                <a:latin typeface="Times New Roman" pitchFamily="18" charset="0"/>
                <a:cs typeface="Times New Roman" pitchFamily="18" charset="0"/>
              </a:rPr>
              <a:t>zero-sequence and negative-sequence powers are produced by unbalanced currents with unbalanced voltages, which badly affect different commercial loads and industrial loads connected at the higher end of the distribution system such as three-phase motor loads/ high power </a:t>
            </a:r>
            <a:r>
              <a:rPr lang="en-US" sz="2100" dirty="0" smtClean="0">
                <a:solidFill>
                  <a:schemeClr val="tx1"/>
                </a:solidFill>
                <a:latin typeface="Times New Roman" pitchFamily="18" charset="0"/>
                <a:cs typeface="Times New Roman" pitchFamily="18" charset="0"/>
              </a:rPr>
              <a:t>loads</a:t>
            </a:r>
            <a:endParaRPr lang="en-US" sz="2100" dirty="0">
              <a:solidFill>
                <a:schemeClr val="tx1"/>
              </a:solidFill>
              <a:latin typeface="Times New Roman" pitchFamily="18" charset="0"/>
              <a:cs typeface="Times New Roman" pitchFamily="18" charset="0"/>
            </a:endParaRPr>
          </a:p>
        </p:txBody>
      </p:sp>
      <p:sp>
        <p:nvSpPr>
          <p:cNvPr id="1048659" name="Text Placeholder 5"/>
          <p:cNvSpPr>
            <a:spLocks noGrp="1"/>
          </p:cNvSpPr>
          <p:nvPr>
            <p:ph type="body" sz="quarter" idx="3"/>
          </p:nvPr>
        </p:nvSpPr>
        <p:spPr>
          <a:xfrm>
            <a:off x="4800600" y="533400"/>
            <a:ext cx="3090863" cy="576263"/>
          </a:xfrm>
        </p:spPr>
        <p:txBody>
          <a:bodyPr/>
          <a:lstStyle/>
          <a:p>
            <a:pPr algn="ctr"/>
            <a:r>
              <a:rPr lang="en-US" b="1" dirty="0" smtClean="0">
                <a:latin typeface="Times New Roman" pitchFamily="18" charset="0"/>
                <a:cs typeface="Times New Roman" pitchFamily="18" charset="0"/>
              </a:rPr>
              <a:t>ANFIS</a:t>
            </a:r>
            <a:endParaRPr lang="en-US" b="1" dirty="0">
              <a:latin typeface="Times New Roman" pitchFamily="18" charset="0"/>
              <a:cs typeface="Times New Roman" pitchFamily="18" charset="0"/>
            </a:endParaRPr>
          </a:p>
        </p:txBody>
      </p:sp>
      <p:sp>
        <p:nvSpPr>
          <p:cNvPr id="1048660" name="Content Placeholder 5"/>
          <p:cNvSpPr>
            <a:spLocks noGrp="1"/>
          </p:cNvSpPr>
          <p:nvPr>
            <p:ph sz="quarter" idx="4"/>
          </p:nvPr>
        </p:nvSpPr>
        <p:spPr>
          <a:xfrm>
            <a:off x="4808113" y="1295400"/>
            <a:ext cx="4343400" cy="5562600"/>
          </a:xfrm>
        </p:spPr>
        <p:txBody>
          <a:bodyPr>
            <a:noAutofit/>
          </a:bodyPr>
          <a:lstStyle/>
          <a:p>
            <a:pPr algn="just">
              <a:lnSpc>
                <a:spcPct val="150000"/>
              </a:lnSpc>
              <a:buFont typeface="Arial" pitchFamily="34" charset="0"/>
              <a:buChar char="•"/>
            </a:pPr>
            <a:r>
              <a:rPr lang="en-US" sz="2100" dirty="0">
                <a:solidFill>
                  <a:schemeClr val="tx1"/>
                </a:solidFill>
                <a:latin typeface="Times New Roman" pitchFamily="18" charset="0"/>
                <a:cs typeface="Times New Roman" pitchFamily="18" charset="0"/>
              </a:rPr>
              <a:t>The ride through operation of grid interfaced PV systems under low voltage sags, which ensures the different power-quality functionalities of harmonic current mitigation, power factor correction, balancing of grid currents, reliable operation during abnormal/harmonic grid voltages caused in distribution system</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914400" y="381000"/>
            <a:ext cx="6347713" cy="685800"/>
          </a:xfrm>
        </p:spPr>
        <p:txBody>
          <a:bodyPr/>
          <a:lstStyle/>
          <a:p>
            <a:pPr algn="ctr"/>
            <a:r>
              <a:rPr lang="en-US" sz="3200" b="1" dirty="0" smtClean="0">
                <a:latin typeface="Times New Roman" pitchFamily="18" charset="0"/>
                <a:cs typeface="Times New Roman" pitchFamily="18" charset="0"/>
              </a:rPr>
              <a:t>Applications</a:t>
            </a:r>
            <a:endParaRPr lang="en-US" b="1" dirty="0">
              <a:latin typeface="Times New Roman" pitchFamily="18" charset="0"/>
              <a:cs typeface="Times New Roman" pitchFamily="18" charset="0"/>
            </a:endParaRPr>
          </a:p>
        </p:txBody>
      </p:sp>
      <p:sp>
        <p:nvSpPr>
          <p:cNvPr id="8" name="Content Placeholder 7"/>
          <p:cNvSpPr>
            <a:spLocks noGrp="1"/>
          </p:cNvSpPr>
          <p:nvPr>
            <p:ph idx="1"/>
          </p:nvPr>
        </p:nvSpPr>
        <p:spPr>
          <a:xfrm>
            <a:off x="22538" y="1219200"/>
            <a:ext cx="9121462" cy="5562600"/>
          </a:xfrm>
        </p:spPr>
        <p:txBody>
          <a:bodyPr>
            <a:noAutofit/>
          </a:bodyPr>
          <a:lstStyle/>
          <a:p>
            <a:pPr algn="just">
              <a:lnSpc>
                <a:spcPct val="150000"/>
              </a:lnSpc>
            </a:pPr>
            <a:r>
              <a:rPr lang="en-US" sz="2400" dirty="0" smtClean="0">
                <a:solidFill>
                  <a:schemeClr val="tx1"/>
                </a:solidFill>
                <a:latin typeface="Times New Roman" pitchFamily="18" charset="0"/>
                <a:cs typeface="Times New Roman" pitchFamily="18" charset="0"/>
              </a:rPr>
              <a:t>It is applied in EHV lines to eliminate THD and improve the power quality.</a:t>
            </a:r>
          </a:p>
          <a:p>
            <a:pPr algn="just">
              <a:lnSpc>
                <a:spcPct val="150000"/>
              </a:lnSpc>
            </a:pPr>
            <a:r>
              <a:rPr lang="en-US" sz="2400" dirty="0" smtClean="0">
                <a:solidFill>
                  <a:schemeClr val="tx1"/>
                </a:solidFill>
                <a:latin typeface="Times New Roman" pitchFamily="18" charset="0"/>
                <a:cs typeface="Times New Roman" pitchFamily="18" charset="0"/>
              </a:rPr>
              <a:t>ANFIS can be employed in a wide variety of applications of </a:t>
            </a:r>
          </a:p>
          <a:p>
            <a:pPr lvl="2">
              <a:lnSpc>
                <a:spcPct val="150000"/>
              </a:lnSpc>
              <a:buFont typeface="Wingdings" pitchFamily="2" charset="2"/>
              <a:buChar char="Ø"/>
            </a:pPr>
            <a:r>
              <a:rPr lang="en-US" sz="2400" dirty="0" smtClean="0">
                <a:solidFill>
                  <a:schemeClr val="tx1"/>
                </a:solidFill>
                <a:latin typeface="Times New Roman" pitchFamily="18" charset="0"/>
                <a:cs typeface="Times New Roman" pitchFamily="18" charset="0"/>
              </a:rPr>
              <a:t>Modeling,</a:t>
            </a:r>
            <a:endParaRPr lang="en-US" sz="2400" dirty="0">
              <a:solidFill>
                <a:schemeClr val="tx1"/>
              </a:solidFill>
              <a:latin typeface="Times New Roman" pitchFamily="18" charset="0"/>
              <a:cs typeface="Times New Roman" pitchFamily="18" charset="0"/>
            </a:endParaRPr>
          </a:p>
          <a:p>
            <a:pPr lvl="2">
              <a:lnSpc>
                <a:spcPct val="150000"/>
              </a:lnSpc>
              <a:buFont typeface="Wingdings" pitchFamily="2" charset="2"/>
              <a:buChar char="Ø"/>
            </a:pPr>
            <a:r>
              <a:rPr lang="en-US" sz="2400" dirty="0" smtClean="0">
                <a:solidFill>
                  <a:schemeClr val="tx1"/>
                </a:solidFill>
                <a:latin typeface="Times New Roman" pitchFamily="18" charset="0"/>
                <a:cs typeface="Times New Roman" pitchFamily="18" charset="0"/>
              </a:rPr>
              <a:t>Decision making,</a:t>
            </a:r>
          </a:p>
          <a:p>
            <a:pPr lvl="2">
              <a:lnSpc>
                <a:spcPct val="150000"/>
              </a:lnSpc>
              <a:buFont typeface="Wingdings" pitchFamily="2" charset="2"/>
              <a:buChar char="Ø"/>
            </a:pPr>
            <a:r>
              <a:rPr lang="en-US" sz="2400" dirty="0" smtClean="0">
                <a:solidFill>
                  <a:schemeClr val="tx1"/>
                </a:solidFill>
                <a:latin typeface="Times New Roman" pitchFamily="18" charset="0"/>
                <a:cs typeface="Times New Roman" pitchFamily="18" charset="0"/>
              </a:rPr>
              <a:t>Signal processing, and </a:t>
            </a:r>
          </a:p>
          <a:p>
            <a:pPr lvl="2">
              <a:lnSpc>
                <a:spcPct val="150000"/>
              </a:lnSpc>
              <a:buFont typeface="Wingdings" pitchFamily="2" charset="2"/>
              <a:buChar char="Ø"/>
            </a:pPr>
            <a:r>
              <a:rPr lang="en-US" sz="2400" dirty="0" smtClean="0">
                <a:solidFill>
                  <a:schemeClr val="tx1"/>
                </a:solidFill>
                <a:latin typeface="Times New Roman" pitchFamily="18" charset="0"/>
                <a:cs typeface="Times New Roman" pitchFamily="18" charset="0"/>
              </a:rPr>
              <a:t>Control</a:t>
            </a:r>
            <a:r>
              <a:rPr lang="en-US" sz="1600" dirty="0" smtClean="0">
                <a:solidFill>
                  <a:schemeClr val="tx1"/>
                </a:solidFill>
              </a:rPr>
              <a:t>.	</a:t>
            </a:r>
          </a:p>
        </p:txBody>
      </p:sp>
    </p:spTree>
    <p:extLst>
      <p:ext uri="{BB962C8B-B14F-4D97-AF65-F5344CB8AC3E}">
        <p14:creationId xmlns:p14="http://schemas.microsoft.com/office/powerpoint/2010/main" val="408571152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1" name="TextBox 1"/>
          <p:cNvSpPr txBox="1"/>
          <p:nvPr/>
        </p:nvSpPr>
        <p:spPr>
          <a:xfrm>
            <a:off x="0" y="976238"/>
            <a:ext cx="9144000" cy="5958841"/>
          </a:xfrm>
          <a:prstGeom prst="rect">
            <a:avLst/>
          </a:prstGeom>
          <a:noFill/>
        </p:spPr>
        <p:txBody>
          <a:bodyPr wrap="square" rtlCol="0">
            <a:spAutoFit/>
          </a:bodyPr>
          <a:lstStyle/>
          <a:p>
            <a:pPr marL="342900" indent="-342900" algn="just">
              <a:lnSpc>
                <a:spcPct val="150000"/>
              </a:lnSpc>
              <a:buFont typeface="Arial" pitchFamily="34" charset="0"/>
              <a:buChar char="•"/>
            </a:pPr>
            <a:r>
              <a:rPr lang="en-US" sz="2000" dirty="0">
                <a:latin typeface="Times New Roman" pitchFamily="18" charset="0"/>
                <a:cs typeface="Times New Roman" panose="02020603050405020304" pitchFamily="18" charset="0"/>
              </a:rPr>
              <a:t>The EKF state-estimator based control strategy is proposed for fault ride through operation in two-stage grid interfaced PV system, which enables the load compensation features in three phase distribution system</a:t>
            </a:r>
            <a:r>
              <a:rPr lang="en-US" sz="2000" dirty="0" smtClean="0">
                <a:latin typeface="Times New Roman" panose="02020603050405020304" pitchFamily="18" charset="0"/>
                <a:cs typeface="Times New Roman" panose="02020603050405020304" pitchFamily="18" charset="0"/>
              </a:rPr>
              <a:t>.</a:t>
            </a:r>
          </a:p>
          <a:p>
            <a:pPr marL="342900" indent="-342900" algn="just">
              <a:lnSpc>
                <a:spcPct val="150000"/>
              </a:lnSpc>
              <a:buFont typeface="Arial" pitchFamily="34" charset="0"/>
              <a:buChar char="•"/>
            </a:pPr>
            <a:r>
              <a:rPr lang="en-US" sz="2000" dirty="0">
                <a:latin typeface="Times New Roman" panose="02020603050405020304" pitchFamily="18" charset="0"/>
                <a:cs typeface="Times New Roman" panose="02020603050405020304" pitchFamily="18" charset="0"/>
              </a:rPr>
              <a:t>The results under distorted grid voltages and L-G unbalanced fault, are also presented. Under both normal and abnormal grid conditions, the grid currents with proposed control strategy, are balanced and are maintained within the THD limit recommended by the IEEE standard-519. </a:t>
            </a: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Arial" pitchFamily="34" charset="0"/>
              <a:buChar char="•"/>
            </a:pPr>
            <a:r>
              <a:rPr lang="en-US" sz="2000" dirty="0" smtClean="0">
                <a:latin typeface="Times New Roman" panose="02020603050405020304" pitchFamily="18" charset="0"/>
                <a:cs typeface="Times New Roman" panose="02020603050405020304" pitchFamily="18" charset="0"/>
              </a:rPr>
              <a:t>The </a:t>
            </a:r>
            <a:r>
              <a:rPr lang="en-US" sz="2000" dirty="0">
                <a:latin typeface="Times New Roman" panose="02020603050405020304" pitchFamily="18" charset="0"/>
                <a:cs typeface="Times New Roman" panose="02020603050405020304" pitchFamily="18" charset="0"/>
              </a:rPr>
              <a:t>practical grid interfaced PV systems, are subject to continuous grid side perturbations and proposed control strategy serves as a possible solution, owing to its multi-functional features and self-adaptation capability to the variations in grid-side </a:t>
            </a:r>
            <a:r>
              <a:rPr lang="en-US" sz="2000" dirty="0" smtClean="0">
                <a:latin typeface="Times New Roman" panose="02020603050405020304" pitchFamily="18" charset="0"/>
                <a:cs typeface="Times New Roman" panose="02020603050405020304" pitchFamily="18" charset="0"/>
              </a:rPr>
              <a:t>parameters.</a:t>
            </a:r>
            <a:endParaRPr lang="en-US" sz="2000" dirty="0">
              <a:latin typeface="Times New Roman" panose="02020603050405020304" pitchFamily="18" charset="0"/>
              <a:cs typeface="Times New Roman" panose="02020603050405020304" pitchFamily="18" charset="0"/>
            </a:endParaRPr>
          </a:p>
        </p:txBody>
      </p:sp>
      <p:sp>
        <p:nvSpPr>
          <p:cNvPr id="1048662" name="TextBox 2"/>
          <p:cNvSpPr txBox="1"/>
          <p:nvPr/>
        </p:nvSpPr>
        <p:spPr>
          <a:xfrm>
            <a:off x="0" y="228600"/>
            <a:ext cx="9144000" cy="662940"/>
          </a:xfrm>
          <a:prstGeom prst="rect">
            <a:avLst/>
          </a:prstGeom>
          <a:noFill/>
        </p:spPr>
        <p:txBody>
          <a:bodyPr wrap="square" rtlCol="0">
            <a:spAutoFit/>
          </a:bodyPr>
          <a:lstStyle/>
          <a:p>
            <a:pPr algn="ctr"/>
            <a:r>
              <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CONCLUSION</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Rectangle 1"/>
          <p:cNvSpPr/>
          <p:nvPr/>
        </p:nvSpPr>
        <p:spPr>
          <a:xfrm>
            <a:off x="76200" y="1002406"/>
            <a:ext cx="8915400" cy="5120640"/>
          </a:xfrm>
          <a:prstGeom prst="rect">
            <a:avLst/>
          </a:prstGeom>
        </p:spPr>
        <p:txBody>
          <a:bodyPr wrap="square">
            <a:spAutoFit/>
          </a:bodyPr>
          <a:lstStyle/>
          <a:p>
            <a:pPr marL="342900" indent="-342900" algn="just">
              <a:lnSpc>
                <a:spcPct val="200000"/>
              </a:lnSpc>
              <a:buFont typeface="Arial" pitchFamily="34" charset="0"/>
              <a:buChar char="•"/>
            </a:pPr>
            <a:r>
              <a:rPr lang="en-US" sz="2400" dirty="0">
                <a:latin typeface="Times New Roman" panose="02020603050405020304" pitchFamily="18" charset="0"/>
                <a:cs typeface="Times New Roman" panose="02020603050405020304" pitchFamily="18" charset="0"/>
              </a:rPr>
              <a:t>This method is presently tested on IEEE test system which can further be extended to practical systems. </a:t>
            </a:r>
          </a:p>
          <a:p>
            <a:pPr marL="342900" indent="-342900" algn="just">
              <a:lnSpc>
                <a:spcPct val="200000"/>
              </a:lnSpc>
              <a:buFont typeface="Arial" pitchFamily="34" charset="0"/>
              <a:buChar char="•"/>
            </a:pPr>
            <a:r>
              <a:rPr lang="en-US" sz="2400" dirty="0">
                <a:latin typeface="Times New Roman" panose="02020603050405020304" pitchFamily="18" charset="0"/>
                <a:cs typeface="Times New Roman" panose="02020603050405020304" pitchFamily="18" charset="0"/>
              </a:rPr>
              <a:t>The primary objective here is Under both normal and abnormal grid conditions, the grid currents with proposed control strategy, are balanced and are maintained within the THD limit.</a:t>
            </a:r>
          </a:p>
        </p:txBody>
      </p:sp>
      <p:sp>
        <p:nvSpPr>
          <p:cNvPr id="1048664" name="TextBox 2"/>
          <p:cNvSpPr txBox="1"/>
          <p:nvPr/>
        </p:nvSpPr>
        <p:spPr>
          <a:xfrm>
            <a:off x="76200" y="417631"/>
            <a:ext cx="9147220" cy="584775"/>
          </a:xfrm>
          <a:prstGeom prst="rect">
            <a:avLst/>
          </a:prstGeom>
          <a:noFill/>
        </p:spPr>
        <p:txBody>
          <a:bodyPr wrap="square" rtlCol="0">
            <a:spAutoFit/>
          </a:bodyPr>
          <a:lstStyle/>
          <a:p>
            <a:pPr algn="ctr"/>
            <a:r>
              <a:rPr lang="en-IN"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FUTURE SCOPE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TextBox 5"/>
          <p:cNvSpPr txBox="1"/>
          <p:nvPr/>
        </p:nvSpPr>
        <p:spPr>
          <a:xfrm>
            <a:off x="0" y="304800"/>
            <a:ext cx="9144000" cy="523220"/>
          </a:xfrm>
          <a:prstGeom prst="rect">
            <a:avLst/>
          </a:prstGeom>
          <a:noFill/>
        </p:spPr>
        <p:txBody>
          <a:bodyPr wrap="square" rtlCol="0">
            <a:spAutoFit/>
          </a:bodyPr>
          <a:lstStyle/>
          <a:p>
            <a:pPr algn="ctr"/>
            <a:r>
              <a:rPr lang="en-IN" sz="2800" b="1" dirty="0">
                <a:latin typeface="Times New Roman" panose="02020603050405020304" pitchFamily="18" charset="0"/>
                <a:cs typeface="Times New Roman" panose="02020603050405020304" pitchFamily="18" charset="0"/>
              </a:rPr>
              <a:t>REFERENCES </a:t>
            </a:r>
          </a:p>
        </p:txBody>
      </p:sp>
      <p:sp>
        <p:nvSpPr>
          <p:cNvPr id="1048666" name="Content Placeholder 2"/>
          <p:cNvSpPr txBox="1"/>
          <p:nvPr/>
        </p:nvSpPr>
        <p:spPr>
          <a:xfrm>
            <a:off x="0" y="914400"/>
            <a:ext cx="9144000" cy="5526459"/>
          </a:xfrm>
          <a:prstGeom prst="rect">
            <a:avLst/>
          </a:prstGeom>
        </p:spPr>
        <p:txBody>
          <a:bodyPr>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buFont typeface="Arial" pitchFamily="34" charset="0"/>
              <a:buChar char="•"/>
            </a:pPr>
            <a:r>
              <a:rPr lang="en-US" sz="2400" dirty="0" smtClean="0">
                <a:solidFill>
                  <a:schemeClr val="tx1"/>
                </a:solidFill>
                <a:latin typeface="Times New Roman" pitchFamily="18" charset="0"/>
                <a:cs typeface="Times New Roman" pitchFamily="18" charset="0"/>
              </a:rPr>
              <a:t>[1] E.Hache, A. Palle, “Renewable energy source integration into power networks, research trends and policy implications: A bibliometric and research actors survey analysis”, Energy Policy, vol. 124, pp. 23-35, 2019. </a:t>
            </a:r>
          </a:p>
          <a:p>
            <a:pPr algn="just">
              <a:buFont typeface="Arial" pitchFamily="34" charset="0"/>
              <a:buChar char="•"/>
            </a:pPr>
            <a:r>
              <a:rPr lang="en-US" sz="2400" dirty="0" smtClean="0">
                <a:solidFill>
                  <a:schemeClr val="tx1"/>
                </a:solidFill>
                <a:latin typeface="Times New Roman" pitchFamily="18" charset="0"/>
                <a:cs typeface="Times New Roman" pitchFamily="18" charset="0"/>
              </a:rPr>
              <a:t>[2] B. Singh, A. Chandra, and K. Al-Haddad, Power Quality: Problems and Mitigation Techniques. Hoboken, NJ, USA: Wiley, Jan. 2015. </a:t>
            </a:r>
          </a:p>
          <a:p>
            <a:pPr algn="just">
              <a:buFont typeface="Arial" pitchFamily="34" charset="0"/>
              <a:buChar char="•"/>
            </a:pPr>
            <a:r>
              <a:rPr lang="en-US" sz="2400" dirty="0" smtClean="0">
                <a:solidFill>
                  <a:schemeClr val="tx1"/>
                </a:solidFill>
                <a:latin typeface="Times New Roman" pitchFamily="18" charset="0"/>
                <a:cs typeface="Times New Roman" pitchFamily="18" charset="0"/>
              </a:rPr>
              <a:t>[3] V. L. Srinivas, S. Kumar, S. Bhim and S. Mishra, "A Multifunctional GPV System Using Adaptive Observer Based Harmonic Cancellation Technique," </a:t>
            </a:r>
            <a:r>
              <a:rPr lang="en-US" sz="2400" i="1" dirty="0" smtClean="0">
                <a:solidFill>
                  <a:schemeClr val="tx1"/>
                </a:solidFill>
                <a:latin typeface="Times New Roman" pitchFamily="18" charset="0"/>
                <a:cs typeface="Times New Roman" pitchFamily="18" charset="0"/>
              </a:rPr>
              <a:t>IEEE Trans.Ind. Electron.</a:t>
            </a:r>
            <a:r>
              <a:rPr lang="en-US" sz="2400" dirty="0" smtClean="0">
                <a:solidFill>
                  <a:schemeClr val="tx1"/>
                </a:solidFill>
                <a:latin typeface="Times New Roman" pitchFamily="18" charset="0"/>
                <a:cs typeface="Times New Roman" pitchFamily="18" charset="0"/>
              </a:rPr>
              <a:t>, vol. 65, no. 2, pp. 1347-1357, 2018.. </a:t>
            </a:r>
          </a:p>
          <a:p>
            <a:pPr algn="just">
              <a:buFont typeface="Arial" pitchFamily="34" charset="0"/>
              <a:buChar char="•"/>
            </a:pPr>
            <a:r>
              <a:rPr lang="en-US" sz="2400" dirty="0" smtClean="0">
                <a:solidFill>
                  <a:schemeClr val="tx1"/>
                </a:solidFill>
                <a:latin typeface="Times New Roman" pitchFamily="18" charset="0"/>
                <a:cs typeface="Times New Roman" pitchFamily="18" charset="0"/>
              </a:rPr>
              <a:t>[4] S. Bhim and J. Solanki, “A comparison of control algorithms for DSTATCOM,” </a:t>
            </a:r>
            <a:r>
              <a:rPr lang="en-US" sz="2400" i="1" dirty="0" smtClean="0">
                <a:solidFill>
                  <a:schemeClr val="tx1"/>
                </a:solidFill>
                <a:latin typeface="Times New Roman" pitchFamily="18" charset="0"/>
                <a:cs typeface="Times New Roman" pitchFamily="18" charset="0"/>
              </a:rPr>
              <a:t>IEEE Trans. Ind. Electr.</a:t>
            </a:r>
            <a:r>
              <a:rPr lang="en-US" sz="2400" dirty="0" smtClean="0">
                <a:solidFill>
                  <a:schemeClr val="tx1"/>
                </a:solidFill>
                <a:latin typeface="Times New Roman" pitchFamily="18" charset="0"/>
                <a:cs typeface="Times New Roman" pitchFamily="18" charset="0"/>
              </a:rPr>
              <a:t>, vol. 56, no. 7, pp. 2738-2745, July 2009.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Picture 3"/>
          <p:cNvPicPr>
            <a:picLocks noChangeAspect="1"/>
          </p:cNvPicPr>
          <p:nvPr/>
        </p:nvPicPr>
        <p:blipFill>
          <a:blip r:embed="rId2"/>
          <a:stretch>
            <a:fillRect/>
          </a:stretch>
        </p:blipFill>
        <p:spPr>
          <a:xfrm>
            <a:off x="685800" y="-5366"/>
            <a:ext cx="6400800" cy="6863366"/>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8" name="TextBox 1"/>
          <p:cNvSpPr txBox="1"/>
          <p:nvPr/>
        </p:nvSpPr>
        <p:spPr>
          <a:xfrm>
            <a:off x="190500" y="228600"/>
            <a:ext cx="8763000" cy="599439"/>
          </a:xfrm>
          <a:prstGeom prst="rect">
            <a:avLst/>
          </a:prstGeom>
          <a:noFill/>
        </p:spPr>
        <p:txBody>
          <a:bodyPr wrap="square" rtlCol="0">
            <a:spAutoFit/>
          </a:bodyPr>
          <a:lstStyle/>
          <a:p>
            <a:pPr algn="ctr"/>
            <a:r>
              <a:rPr lang="en-US" sz="28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INTRODUCTION</a:t>
            </a:r>
          </a:p>
        </p:txBody>
      </p:sp>
      <p:sp>
        <p:nvSpPr>
          <p:cNvPr id="1048609" name="Rectangle 2"/>
          <p:cNvSpPr/>
          <p:nvPr/>
        </p:nvSpPr>
        <p:spPr>
          <a:xfrm>
            <a:off x="0" y="671691"/>
            <a:ext cx="9143999" cy="6247864"/>
          </a:xfrm>
          <a:prstGeom prst="rect">
            <a:avLst/>
          </a:prstGeom>
        </p:spPr>
        <p:txBody>
          <a:bodyPr wrap="square">
            <a:spAutoFit/>
          </a:bodyPr>
          <a:lstStyle/>
          <a:p>
            <a:pPr marL="285750" indent="-285750" algn="just">
              <a:lnSpc>
                <a:spcPct val="200000"/>
              </a:lnSpc>
              <a:buFont typeface="Arial" pitchFamily="34" charset="0"/>
              <a:buChar char="•"/>
            </a:pPr>
            <a:r>
              <a:rPr lang="en-US" sz="2000" dirty="0" smtClean="0">
                <a:solidFill>
                  <a:srgbClr val="000000"/>
                </a:solidFill>
                <a:latin typeface="Times New Roman" pitchFamily="18" charset="0"/>
                <a:cs typeface="Times New Roman" pitchFamily="18" charset="0"/>
              </a:rPr>
              <a:t>Accounting </a:t>
            </a:r>
            <a:r>
              <a:rPr lang="en-US" sz="2000" dirty="0">
                <a:solidFill>
                  <a:srgbClr val="000000"/>
                </a:solidFill>
                <a:latin typeface="Times New Roman" pitchFamily="18" charset="0"/>
                <a:cs typeface="Times New Roman" pitchFamily="18" charset="0"/>
              </a:rPr>
              <a:t>to the recent developments in photovoltaic technology, the solar photovoltaic (PV) based renewable power generation has experienced a swift growth among the commercial and residential </a:t>
            </a:r>
            <a:r>
              <a:rPr lang="en-US" sz="2000" dirty="0" smtClean="0">
                <a:solidFill>
                  <a:srgbClr val="000000"/>
                </a:solidFill>
                <a:latin typeface="Times New Roman" pitchFamily="18" charset="0"/>
                <a:cs typeface="Times New Roman" pitchFamily="18" charset="0"/>
              </a:rPr>
              <a:t>sector.</a:t>
            </a:r>
          </a:p>
          <a:p>
            <a:pPr marL="285750" indent="-285750" algn="just">
              <a:lnSpc>
                <a:spcPct val="200000"/>
              </a:lnSpc>
              <a:buFont typeface="Arial" pitchFamily="34" charset="0"/>
              <a:buChar char="•"/>
            </a:pPr>
            <a:r>
              <a:rPr lang="en-US" sz="2000" dirty="0">
                <a:solidFill>
                  <a:srgbClr val="000000"/>
                </a:solidFill>
                <a:latin typeface="Times New Roman" pitchFamily="18" charset="0"/>
                <a:cs typeface="Times New Roman" pitchFamily="18" charset="0"/>
              </a:rPr>
              <a:t>However, increased dissemination of solar PV power generation into the traditional grid, has led to various power quality problems, especially in distribution networks where a significant portion of renewable energy sources are </a:t>
            </a:r>
            <a:r>
              <a:rPr lang="en-US" sz="2000" dirty="0" smtClean="0">
                <a:solidFill>
                  <a:srgbClr val="000000"/>
                </a:solidFill>
                <a:latin typeface="Times New Roman" pitchFamily="18" charset="0"/>
                <a:cs typeface="Times New Roman" pitchFamily="18" charset="0"/>
              </a:rPr>
              <a:t>connected.</a:t>
            </a:r>
          </a:p>
          <a:p>
            <a:pPr marL="285750" indent="-285750" algn="just">
              <a:lnSpc>
                <a:spcPct val="200000"/>
              </a:lnSpc>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control schemes </a:t>
            </a:r>
            <a:r>
              <a:rPr lang="en-US" sz="2000" dirty="0" smtClean="0">
                <a:latin typeface="Times New Roman" pitchFamily="18" charset="0"/>
                <a:cs typeface="Times New Roman" pitchFamily="18" charset="0"/>
              </a:rPr>
              <a:t>necessitate </a:t>
            </a:r>
            <a:r>
              <a:rPr lang="en-US" sz="2000" dirty="0">
                <a:latin typeface="Times New Roman" pitchFamily="18" charset="0"/>
                <a:cs typeface="Times New Roman" pitchFamily="18" charset="0"/>
              </a:rPr>
              <a:t>phase locked </a:t>
            </a:r>
            <a:r>
              <a:rPr lang="en-US" sz="2000" dirty="0" smtClean="0">
                <a:latin typeface="Times New Roman" pitchFamily="18" charset="0"/>
                <a:cs typeface="Times New Roman" pitchFamily="18" charset="0"/>
              </a:rPr>
              <a:t>loops, </a:t>
            </a:r>
            <a:r>
              <a:rPr lang="en-US" sz="2000" dirty="0">
                <a:latin typeface="Times New Roman" pitchFamily="18" charset="0"/>
                <a:cs typeface="Times New Roman" pitchFamily="18" charset="0"/>
              </a:rPr>
              <a:t>which increases the system complexity in practical implementation and leads to mal-operation under distorted grid voltages. Recently, the power quality improvement in the distribution grid using nonlinear </a:t>
            </a:r>
            <a:r>
              <a:rPr lang="en-US" sz="2000" dirty="0" smtClean="0">
                <a:latin typeface="Times New Roman" pitchFamily="18" charset="0"/>
                <a:cs typeface="Times New Roman" pitchFamily="18" charset="0"/>
              </a:rPr>
              <a:t>modal.</a:t>
            </a:r>
            <a:endParaRPr lang="en-US" dirty="0" smtClean="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Rectangle 1"/>
          <p:cNvSpPr/>
          <p:nvPr/>
        </p:nvSpPr>
        <p:spPr>
          <a:xfrm>
            <a:off x="8586" y="609600"/>
            <a:ext cx="9135414" cy="6247864"/>
          </a:xfrm>
          <a:prstGeom prst="rect">
            <a:avLst/>
          </a:prstGeom>
        </p:spPr>
        <p:txBody>
          <a:bodyPr wrap="square">
            <a:spAutoFit/>
          </a:bodyPr>
          <a:lstStyle/>
          <a:p>
            <a:pPr marL="285750" indent="-285750" algn="just">
              <a:lnSpc>
                <a:spcPct val="200000"/>
              </a:lnSpc>
              <a:buFont typeface="Arial" pitchFamily="34" charset="0"/>
              <a:buChar char="•"/>
            </a:pPr>
            <a:r>
              <a:rPr lang="en-US" sz="2000" dirty="0">
                <a:latin typeface="Times New Roman" pitchFamily="18" charset="0"/>
                <a:cs typeface="Times New Roman" pitchFamily="18" charset="0"/>
              </a:rPr>
              <a:t>This </a:t>
            </a:r>
            <a:r>
              <a:rPr lang="en-US" sz="2000" dirty="0" smtClean="0">
                <a:latin typeface="Times New Roman" pitchFamily="18" charset="0"/>
                <a:cs typeface="Times New Roman" pitchFamily="18" charset="0"/>
              </a:rPr>
              <a:t>project </a:t>
            </a:r>
            <a:r>
              <a:rPr lang="en-US" sz="2000" dirty="0">
                <a:latin typeface="Times New Roman" pitchFamily="18" charset="0"/>
                <a:cs typeface="Times New Roman" pitchFamily="18" charset="0"/>
              </a:rPr>
              <a:t>proposes an extended Kalman filter (EKF) based control strategy for fault ride-through operation in twostage grid-connected photovoltaic (GPV) system</a:t>
            </a:r>
            <a:r>
              <a:rPr lang="en-US" sz="2000" dirty="0" smtClean="0">
                <a:latin typeface="Times New Roman" pitchFamily="18" charset="0"/>
                <a:cs typeface="Times New Roman" pitchFamily="18" charset="0"/>
              </a:rPr>
              <a:t>.</a:t>
            </a:r>
          </a:p>
          <a:p>
            <a:pPr marL="285750" indent="-285750" algn="just">
              <a:lnSpc>
                <a:spcPct val="200000"/>
              </a:lnSpc>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controller accounts for nonlinear loads in the system, grid harmonic-currents elimination and grid-currents balancing even during the harmonic/distorted grid voltages</a:t>
            </a:r>
            <a:r>
              <a:rPr lang="en-US" sz="2000" dirty="0" smtClean="0">
                <a:latin typeface="Times New Roman" pitchFamily="18" charset="0"/>
                <a:cs typeface="Times New Roman" pitchFamily="18" charset="0"/>
              </a:rPr>
              <a:t>.</a:t>
            </a:r>
          </a:p>
          <a:p>
            <a:pPr marL="285750" indent="-285750" algn="just">
              <a:lnSpc>
                <a:spcPct val="200000"/>
              </a:lnSpc>
              <a:buFont typeface="Arial" pitchFamily="34" charset="0"/>
              <a:buChar char="•"/>
            </a:pPr>
            <a:r>
              <a:rPr lang="en-US" sz="2000" dirty="0" smtClean="0">
                <a:latin typeface="Times New Roman" pitchFamily="18" charset="0"/>
                <a:cs typeface="Times New Roman" pitchFamily="18" charset="0"/>
              </a:rPr>
              <a:t>For </a:t>
            </a:r>
            <a:r>
              <a:rPr lang="en-US" sz="2000" dirty="0">
                <a:latin typeface="Times New Roman" pitchFamily="18" charset="0"/>
                <a:cs typeface="Times New Roman" pitchFamily="18" charset="0"/>
              </a:rPr>
              <a:t>the ride-through operation, a limit is imposed on PV active power injection to prevent inverter over-currents and DC-link energy aggregation, which reduces the lifetime of DC-link capacitor.</a:t>
            </a:r>
            <a:endParaRPr lang="en-US" sz="2000" dirty="0" smtClean="0">
              <a:latin typeface="Times New Roman" pitchFamily="18" charset="0"/>
              <a:cs typeface="Times New Roman" pitchFamily="18" charset="0"/>
            </a:endParaRPr>
          </a:p>
          <a:p>
            <a:pPr marL="285750" indent="-285750" algn="just">
              <a:lnSpc>
                <a:spcPct val="200000"/>
              </a:lnSpc>
              <a:buFont typeface="Arial" pitchFamily="34" charset="0"/>
              <a:buChar char="•"/>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power quality improvement is ensured using EKF state estimator, which precisely estimates the fundamental load currents. </a:t>
            </a:r>
          </a:p>
        </p:txBody>
      </p:sp>
      <p:sp>
        <p:nvSpPr>
          <p:cNvPr id="1048603" name="Title 2"/>
          <p:cNvSpPr>
            <a:spLocks noGrp="1"/>
          </p:cNvSpPr>
          <p:nvPr>
            <p:ph type="title"/>
          </p:nvPr>
        </p:nvSpPr>
        <p:spPr>
          <a:xfrm>
            <a:off x="1042482" y="152400"/>
            <a:ext cx="6347714" cy="533400"/>
          </a:xfrm>
          <a:ln>
            <a:noFill/>
          </a:ln>
        </p:spPr>
        <p:txBody>
          <a:bodyPr>
            <a:normAutofit fontScale="90000"/>
          </a:bodyPr>
          <a:lstStyle/>
          <a:p>
            <a:pPr algn="ctr"/>
            <a:r>
              <a:rPr lang="en-US" sz="31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Times New Roman" pitchFamily="18" charset="0"/>
              </a:rPr>
              <a:t>ABSTRACT</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7" name="TextBox 1"/>
          <p:cNvSpPr txBox="1"/>
          <p:nvPr/>
        </p:nvSpPr>
        <p:spPr>
          <a:xfrm>
            <a:off x="-13952" y="703404"/>
            <a:ext cx="9157952" cy="5632311"/>
          </a:xfrm>
          <a:prstGeom prst="rect">
            <a:avLst/>
          </a:prstGeom>
          <a:noFill/>
        </p:spPr>
        <p:txBody>
          <a:bodyPr wrap="square" rtlCol="0">
            <a:spAutoFit/>
          </a:bodyPr>
          <a:lstStyle/>
          <a:p>
            <a:pPr marL="342900" indent="-342900" algn="just">
              <a:lnSpc>
                <a:spcPct val="200000"/>
              </a:lnSpc>
              <a:buFont typeface="Arial" pitchFamily="34" charset="0"/>
              <a:buChar char="•"/>
            </a:pPr>
            <a:r>
              <a:rPr lang="en-US" sz="2050" dirty="0">
                <a:latin typeface="Times New Roman" panose="02020603050405020304" pitchFamily="18" charset="0"/>
                <a:cs typeface="Times New Roman" panose="02020603050405020304" pitchFamily="18" charset="0"/>
              </a:rPr>
              <a:t>The fault ride through control strategy is presented for twostage grid-interfaced solar PV system, that can handle harmonic/distorted grid voltages, caused at far radial ends in the distribution network, and still supply balanced and sinusoidal grid currents with  THD with the limits depicted by IEEE Std. 519, despite severe voltage-sag </a:t>
            </a:r>
            <a:r>
              <a:rPr lang="en-US" sz="2050" dirty="0" smtClean="0">
                <a:latin typeface="Times New Roman" panose="02020603050405020304" pitchFamily="18" charset="0"/>
                <a:cs typeface="Times New Roman" panose="02020603050405020304" pitchFamily="18" charset="0"/>
              </a:rPr>
              <a:t>faults.</a:t>
            </a:r>
          </a:p>
          <a:p>
            <a:pPr marL="342900" indent="-342900" algn="just">
              <a:lnSpc>
                <a:spcPct val="200000"/>
              </a:lnSpc>
              <a:buFont typeface="Arial" pitchFamily="34" charset="0"/>
              <a:buChar char="•"/>
            </a:pPr>
            <a:r>
              <a:rPr lang="en-US" sz="2050" dirty="0" smtClean="0">
                <a:latin typeface="Times New Roman" panose="02020603050405020304" pitchFamily="18" charset="0"/>
                <a:cs typeface="Times New Roman" panose="02020603050405020304" pitchFamily="18" charset="0"/>
              </a:rPr>
              <a:t>EKF </a:t>
            </a:r>
            <a:r>
              <a:rPr lang="en-US" sz="2050" dirty="0">
                <a:latin typeface="Times New Roman" panose="02020603050405020304" pitchFamily="18" charset="0"/>
                <a:cs typeface="Times New Roman" panose="02020603050405020304" pitchFamily="18" charset="0"/>
              </a:rPr>
              <a:t>control estimates the fundamental load currents, without the prior knowledge of amplitude, phase and behavior of the disturbances present in the load currents. </a:t>
            </a:r>
          </a:p>
          <a:p>
            <a:pPr marL="342900" indent="-342900" algn="just">
              <a:lnSpc>
                <a:spcPct val="200000"/>
              </a:lnSpc>
              <a:buFont typeface="Arial" pitchFamily="34" charset="0"/>
              <a:buChar char="•"/>
            </a:pPr>
            <a:r>
              <a:rPr lang="en-US" sz="2050" dirty="0">
                <a:latin typeface="Times New Roman" panose="02020603050405020304" pitchFamily="18" charset="0"/>
                <a:cs typeface="Times New Roman" panose="02020603050405020304" pitchFamily="18" charset="0"/>
              </a:rPr>
              <a:t>The superior steady-state and dynamic performances of EKF based strategy over linear controllers are </a:t>
            </a:r>
            <a:r>
              <a:rPr lang="en-US" sz="2050" dirty="0" smtClean="0">
                <a:latin typeface="Times New Roman" panose="02020603050405020304" pitchFamily="18" charset="0"/>
                <a:cs typeface="Times New Roman" panose="02020603050405020304" pitchFamily="18" charset="0"/>
              </a:rPr>
              <a:t>established</a:t>
            </a:r>
            <a:endParaRPr lang="en-US" sz="2050" dirty="0">
              <a:latin typeface="Times New Roman" panose="02020603050405020304" pitchFamily="18" charset="0"/>
              <a:cs typeface="Times New Roman" panose="02020603050405020304" pitchFamily="18" charset="0"/>
            </a:endParaRPr>
          </a:p>
        </p:txBody>
      </p:sp>
      <p:sp>
        <p:nvSpPr>
          <p:cNvPr id="1048598" name="TextBox 2"/>
          <p:cNvSpPr txBox="1"/>
          <p:nvPr/>
        </p:nvSpPr>
        <p:spPr>
          <a:xfrm>
            <a:off x="907424" y="241739"/>
            <a:ext cx="7315200" cy="523220"/>
          </a:xfrm>
          <a:prstGeom prst="rect">
            <a:avLst/>
          </a:prstGeom>
          <a:noFill/>
        </p:spPr>
        <p:txBody>
          <a:bodyPr wrap="square" rtlCol="0">
            <a:sp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rPr>
              <a:t>OBJECTIVE </a:t>
            </a:r>
            <a:endParaRPr lang="en-US" sz="2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6" name="Content Placeholder 2"/>
          <p:cNvSpPr txBox="1"/>
          <p:nvPr/>
        </p:nvSpPr>
        <p:spPr>
          <a:xfrm>
            <a:off x="0" y="838200"/>
            <a:ext cx="9144000" cy="5692288"/>
          </a:xfrm>
          <a:prstGeom prst="rect">
            <a:avLst/>
          </a:prstGeom>
        </p:spPr>
        <p:txBody>
          <a:bodyPr>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Font typeface="Arial" pitchFamily="34" charset="0"/>
              <a:buChar char="•"/>
            </a:pPr>
            <a:r>
              <a:rPr lang="en-US" sz="2000" b="1" dirty="0">
                <a:solidFill>
                  <a:schemeClr val="tx1"/>
                </a:solidFill>
                <a:latin typeface="Times New Roman" pitchFamily="18" charset="0"/>
                <a:cs typeface="Times New Roman" pitchFamily="18" charset="0"/>
              </a:rPr>
              <a:t>E.Hache, A. </a:t>
            </a:r>
            <a:r>
              <a:rPr lang="en-US" sz="2000" b="1" dirty="0" smtClean="0">
                <a:solidFill>
                  <a:schemeClr val="tx1"/>
                </a:solidFill>
                <a:latin typeface="Times New Roman" pitchFamily="18" charset="0"/>
                <a:cs typeface="Times New Roman" pitchFamily="18" charset="0"/>
              </a:rPr>
              <a:t>Palle, </a:t>
            </a:r>
            <a:r>
              <a:rPr lang="en-US" sz="2000" dirty="0" smtClean="0">
                <a:solidFill>
                  <a:schemeClr val="tx1"/>
                </a:solidFill>
                <a:latin typeface="Times New Roman" pitchFamily="18" charset="0"/>
                <a:cs typeface="Times New Roman" pitchFamily="18" charset="0"/>
              </a:rPr>
              <a:t>Describes </a:t>
            </a:r>
            <a:r>
              <a:rPr lang="en-US" sz="2000" dirty="0">
                <a:solidFill>
                  <a:schemeClr val="tx1"/>
                </a:solidFill>
                <a:latin typeface="Times New Roman" pitchFamily="18" charset="0"/>
                <a:cs typeface="Times New Roman" pitchFamily="18" charset="0"/>
              </a:rPr>
              <a:t>the integration of variable renewable energy sources (RES) into power networks. The main goal is to confront the contents and trends of scientific literature with the eyes and projects of researchers on future topics and issues to be solved, especially in terms of the modeling of electrical </a:t>
            </a:r>
            <a:r>
              <a:rPr lang="en-US" sz="2000" dirty="0" smtClean="0">
                <a:solidFill>
                  <a:schemeClr val="tx1"/>
                </a:solidFill>
                <a:latin typeface="Times New Roman" pitchFamily="18" charset="0"/>
                <a:cs typeface="Times New Roman" pitchFamily="18" charset="0"/>
              </a:rPr>
              <a:t>systems. </a:t>
            </a:r>
            <a:r>
              <a:rPr lang="en-US" sz="2000" dirty="0">
                <a:solidFill>
                  <a:schemeClr val="tx1"/>
                </a:solidFill>
                <a:latin typeface="Times New Roman" pitchFamily="18" charset="0"/>
                <a:cs typeface="Times New Roman" pitchFamily="18" charset="0"/>
              </a:rPr>
              <a:t>The </a:t>
            </a:r>
            <a:r>
              <a:rPr lang="en-US" sz="2000" dirty="0" smtClean="0">
                <a:solidFill>
                  <a:schemeClr val="tx1"/>
                </a:solidFill>
                <a:latin typeface="Times New Roman" pitchFamily="18" charset="0"/>
                <a:cs typeface="Times New Roman" pitchFamily="18" charset="0"/>
              </a:rPr>
              <a:t>project analyses </a:t>
            </a:r>
            <a:r>
              <a:rPr lang="en-US" sz="2000" dirty="0">
                <a:solidFill>
                  <a:schemeClr val="tx1"/>
                </a:solidFill>
                <a:latin typeface="Times New Roman" pitchFamily="18" charset="0"/>
                <a:cs typeface="Times New Roman" pitchFamily="18" charset="0"/>
              </a:rPr>
              <a:t>the dynamics of publication, clusters of collaboration, and main topics </a:t>
            </a:r>
            <a:r>
              <a:rPr lang="en-US" sz="2000" dirty="0" smtClean="0">
                <a:solidFill>
                  <a:schemeClr val="tx1"/>
                </a:solidFill>
                <a:latin typeface="Times New Roman" pitchFamily="18" charset="0"/>
                <a:cs typeface="Times New Roman" pitchFamily="18" charset="0"/>
              </a:rPr>
              <a:t>studied.</a:t>
            </a:r>
          </a:p>
          <a:p>
            <a:pPr algn="just">
              <a:lnSpc>
                <a:spcPct val="150000"/>
              </a:lnSpc>
              <a:buFont typeface="Arial" pitchFamily="34" charset="0"/>
              <a:buChar char="•"/>
            </a:pPr>
            <a:r>
              <a:rPr lang="sv-SE" sz="2000" b="1" dirty="0">
                <a:solidFill>
                  <a:schemeClr val="tx1"/>
                </a:solidFill>
                <a:latin typeface="Times New Roman" pitchFamily="18" charset="0"/>
                <a:cs typeface="Times New Roman" pitchFamily="18" charset="0"/>
              </a:rPr>
              <a:t>B. Singh, A. Chandra, and K. Al-Haddad, </a:t>
            </a:r>
            <a:r>
              <a:rPr lang="en-US" sz="2000" dirty="0" smtClean="0">
                <a:solidFill>
                  <a:schemeClr val="tx1"/>
                </a:solidFill>
                <a:latin typeface="Times New Roman" pitchFamily="18" charset="0"/>
                <a:cs typeface="Times New Roman" pitchFamily="18" charset="0"/>
              </a:rPr>
              <a:t>describes </a:t>
            </a:r>
            <a:r>
              <a:rPr lang="en-US" sz="2000" dirty="0">
                <a:solidFill>
                  <a:schemeClr val="tx1"/>
                </a:solidFill>
                <a:latin typeface="Times New Roman" pitchFamily="18" charset="0"/>
                <a:cs typeface="Times New Roman" pitchFamily="18" charset="0"/>
              </a:rPr>
              <a:t>Maintaining a stable level of power quality in the distribution network is a growing challenge due to increased use of power electronics converters in domestic, commercial and industrial sectors. Power quality deterioration is manifested in increased losses; poor utilization of distribution systems; mal-operation of sensitive equipment and disturbances to nearby consumers, protective devices, and communication systems.</a:t>
            </a:r>
            <a:endParaRPr lang="en-IN" sz="2000" dirty="0">
              <a:solidFill>
                <a:schemeClr val="tx1"/>
              </a:solidFill>
              <a:latin typeface="Times New Roman" pitchFamily="18" charset="0"/>
              <a:cs typeface="Times New Roman" pitchFamily="18" charset="0"/>
            </a:endParaRPr>
          </a:p>
        </p:txBody>
      </p:sp>
      <p:sp>
        <p:nvSpPr>
          <p:cNvPr id="1048607" name="Title 2"/>
          <p:cNvSpPr>
            <a:spLocks noGrp="1"/>
          </p:cNvSpPr>
          <p:nvPr>
            <p:ph type="title"/>
          </p:nvPr>
        </p:nvSpPr>
        <p:spPr>
          <a:xfrm>
            <a:off x="0" y="228600"/>
            <a:ext cx="9143999" cy="762000"/>
          </a:xfrm>
        </p:spPr>
        <p:txBody>
          <a:bodyPr>
            <a:normAutofit/>
          </a:bodyPr>
          <a:lstStyle/>
          <a:p>
            <a:pPr algn="ct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LITERATURE</a:t>
            </a: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 </a:t>
            </a:r>
            <a:r>
              <a:rPr lang="en-US" sz="28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SURVEY</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3" name="Content Placeholder 2"/>
          <p:cNvSpPr txBox="1"/>
          <p:nvPr/>
        </p:nvSpPr>
        <p:spPr>
          <a:xfrm>
            <a:off x="0" y="0"/>
            <a:ext cx="9144000" cy="6858000"/>
          </a:xfrm>
          <a:prstGeom prst="rect">
            <a:avLst/>
          </a:prstGeom>
        </p:spPr>
        <p:txBody>
          <a:bodyPr>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Font typeface="Arial" pitchFamily="34" charset="0"/>
              <a:buChar char="•"/>
            </a:pPr>
            <a:r>
              <a:rPr lang="en-US" sz="2000" b="1" dirty="0">
                <a:solidFill>
                  <a:schemeClr val="tx1"/>
                </a:solidFill>
                <a:latin typeface="Times New Roman" pitchFamily="18" charset="0"/>
                <a:cs typeface="Times New Roman" pitchFamily="18" charset="0"/>
              </a:rPr>
              <a:t>V. L. Srinivas, S. Kumar, S. Bhim and S. Mishra, </a:t>
            </a:r>
            <a:r>
              <a:rPr lang="en-US" sz="2000" dirty="0" smtClean="0">
                <a:solidFill>
                  <a:schemeClr val="tx1"/>
                </a:solidFill>
                <a:latin typeface="Times New Roman" pitchFamily="18" charset="0"/>
                <a:cs typeface="Times New Roman" pitchFamily="18" charset="0"/>
              </a:rPr>
              <a:t>Presents </a:t>
            </a:r>
            <a:r>
              <a:rPr lang="en-US" sz="2000" dirty="0">
                <a:solidFill>
                  <a:schemeClr val="tx1"/>
                </a:solidFill>
                <a:latin typeface="Times New Roman" pitchFamily="18" charset="0"/>
                <a:cs typeface="Times New Roman" pitchFamily="18" charset="0"/>
              </a:rPr>
              <a:t>a multipurpose three phase double stage grid interfaced photovoltaic (GPV) system using an adaptive nonlinear control strategy. Along with a peak power extraction from a photovoltaic (PV) array, the proposed system is capable of harmonics currents elimination, reactive power compensation, grid currents balancing and adaptive DC link voltage control. The fundamental and harmonics information from the polluted load </a:t>
            </a:r>
            <a:r>
              <a:rPr lang="en-US" sz="2000" dirty="0" smtClean="0">
                <a:solidFill>
                  <a:schemeClr val="tx1"/>
                </a:solidFill>
                <a:latin typeface="Times New Roman" pitchFamily="18" charset="0"/>
                <a:cs typeface="Times New Roman" pitchFamily="18" charset="0"/>
              </a:rPr>
              <a:t>current </a:t>
            </a:r>
            <a:r>
              <a:rPr lang="en-US" sz="2000" dirty="0">
                <a:solidFill>
                  <a:schemeClr val="tx1"/>
                </a:solidFill>
                <a:latin typeface="Times New Roman" pitchFamily="18" charset="0"/>
                <a:cs typeface="Times New Roman" pitchFamily="18" charset="0"/>
              </a:rPr>
              <a:t>are precisely estimated using an adaptive observer</a:t>
            </a:r>
            <a:r>
              <a:rPr lang="en-US" sz="2000" dirty="0" smtClean="0">
                <a:solidFill>
                  <a:schemeClr val="tx1"/>
                </a:solidFill>
                <a:latin typeface="Times New Roman" pitchFamily="18" charset="0"/>
                <a:cs typeface="Times New Roman" pitchFamily="18" charset="0"/>
              </a:rPr>
              <a:t>.</a:t>
            </a:r>
            <a:endParaRPr lang="en-IN" sz="2000" dirty="0" smtClean="0">
              <a:solidFill>
                <a:schemeClr val="tx1"/>
              </a:solidFill>
              <a:latin typeface="Times New Roman" pitchFamily="18" charset="0"/>
              <a:cs typeface="Times New Roman" pitchFamily="18" charset="0"/>
            </a:endParaRPr>
          </a:p>
          <a:p>
            <a:pPr algn="just">
              <a:lnSpc>
                <a:spcPct val="150000"/>
              </a:lnSpc>
              <a:buFont typeface="Arial" pitchFamily="34" charset="0"/>
              <a:buChar char="•"/>
            </a:pPr>
            <a:r>
              <a:rPr lang="en-US" sz="2000" b="1" dirty="0">
                <a:solidFill>
                  <a:schemeClr val="tx1"/>
                </a:solidFill>
                <a:latin typeface="Times New Roman" pitchFamily="18" charset="0"/>
                <a:cs typeface="Times New Roman" pitchFamily="18" charset="0"/>
              </a:rPr>
              <a:t>S. Bhim and J. </a:t>
            </a:r>
            <a:r>
              <a:rPr lang="en-US" sz="2000" b="1" dirty="0" smtClean="0">
                <a:solidFill>
                  <a:schemeClr val="tx1"/>
                </a:solidFill>
                <a:latin typeface="Times New Roman" pitchFamily="18" charset="0"/>
                <a:cs typeface="Times New Roman" pitchFamily="18" charset="0"/>
              </a:rPr>
              <a:t>Solanki, </a:t>
            </a:r>
            <a:r>
              <a:rPr lang="en-US" sz="2000" dirty="0">
                <a:solidFill>
                  <a:schemeClr val="tx1"/>
                </a:solidFill>
                <a:latin typeface="Times New Roman" pitchFamily="18" charset="0"/>
                <a:cs typeface="Times New Roman" pitchFamily="18" charset="0"/>
              </a:rPr>
              <a:t>P</a:t>
            </a:r>
            <a:r>
              <a:rPr lang="en-US" sz="2000" dirty="0" smtClean="0">
                <a:solidFill>
                  <a:schemeClr val="tx1"/>
                </a:solidFill>
                <a:latin typeface="Times New Roman" pitchFamily="18" charset="0"/>
                <a:cs typeface="Times New Roman" pitchFamily="18" charset="0"/>
              </a:rPr>
              <a:t>resents </a:t>
            </a:r>
            <a:r>
              <a:rPr lang="en-US" sz="2000" dirty="0">
                <a:solidFill>
                  <a:schemeClr val="tx1"/>
                </a:solidFill>
                <a:latin typeface="Times New Roman" pitchFamily="18" charset="0"/>
                <a:cs typeface="Times New Roman" pitchFamily="18" charset="0"/>
              </a:rPr>
              <a:t>Distribution Static Compensator (DSTATCOM) is proposed for compensation of reactive power and unbalance caused by various loads in distribution system. An evaluation of three different methods is made to derive reference currents for a DSTATCOM. These methods are an instantaneous reactive power theory, a synchronous reference frame theory, and a new Adaline-based algorithm. The Adaline-based algorithm is an adaptive method for extracting reference current </a:t>
            </a:r>
            <a:r>
              <a:rPr lang="en-US" sz="2000" dirty="0" smtClean="0">
                <a:solidFill>
                  <a:schemeClr val="tx1"/>
                </a:solidFill>
                <a:latin typeface="Times New Roman" pitchFamily="18" charset="0"/>
                <a:cs typeface="Times New Roman" pitchFamily="18" charset="0"/>
              </a:rPr>
              <a:t>signals.</a:t>
            </a:r>
            <a:endParaRPr lang="en-IN" sz="20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Content Placeholder 2"/>
          <p:cNvSpPr txBox="1"/>
          <p:nvPr/>
        </p:nvSpPr>
        <p:spPr>
          <a:xfrm>
            <a:off x="0" y="838200"/>
            <a:ext cx="9144000" cy="5810944"/>
          </a:xfrm>
          <a:prstGeom prst="rect">
            <a:avLst/>
          </a:prstGeom>
        </p:spPr>
        <p:txBody>
          <a:bodyPr>
            <a:noAutofit/>
          </a:bodyPr>
          <a:lst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a:lstStyle>
          <a:p>
            <a:pPr algn="just">
              <a:lnSpc>
                <a:spcPct val="150000"/>
              </a:lnSpc>
              <a:buFont typeface="Arial" pitchFamily="34" charset="0"/>
              <a:buChar char="•"/>
            </a:pPr>
            <a:r>
              <a:rPr lang="en-US" sz="2100" dirty="0" smtClean="0">
                <a:solidFill>
                  <a:schemeClr val="tx1"/>
                </a:solidFill>
                <a:latin typeface="Times New Roman" pitchFamily="18" charset="0"/>
                <a:cs typeface="Times New Roman" pitchFamily="18" charset="0"/>
              </a:rPr>
              <a:t>The control strategies that consider dynamics of photovoltaic power plants are reported. The controller uses multiple proportional resonant (PR) controllers to achieve individual phase current compensation. </a:t>
            </a:r>
          </a:p>
          <a:p>
            <a:pPr algn="just">
              <a:lnSpc>
                <a:spcPct val="150000"/>
              </a:lnSpc>
              <a:buFont typeface="Arial" pitchFamily="34" charset="0"/>
              <a:buChar char="•"/>
            </a:pPr>
            <a:r>
              <a:rPr lang="en-US" sz="2100" dirty="0" smtClean="0">
                <a:solidFill>
                  <a:schemeClr val="tx1"/>
                </a:solidFill>
                <a:latin typeface="Times New Roman" pitchFamily="18" charset="0"/>
                <a:cs typeface="Times New Roman" pitchFamily="18" charset="0"/>
              </a:rPr>
              <a:t>The system performance with PR controllers, is degraded under variation of the system frequency as it provides infinite gain at the selected harmonic frequencies.</a:t>
            </a:r>
          </a:p>
          <a:p>
            <a:pPr algn="just">
              <a:lnSpc>
                <a:spcPct val="150000"/>
              </a:lnSpc>
              <a:buFont typeface="Arial" pitchFamily="34" charset="0"/>
              <a:buChar char="•"/>
            </a:pPr>
            <a:r>
              <a:rPr lang="en-US" sz="2100" dirty="0" smtClean="0">
                <a:solidFill>
                  <a:schemeClr val="tx1"/>
                </a:solidFill>
                <a:latin typeface="Times New Roman" pitchFamily="18" charset="0"/>
                <a:cs typeface="Times New Roman" pitchFamily="18" charset="0"/>
              </a:rPr>
              <a:t> EKF control estimates the fundamental load currents, without the prior knowledge of amplitude, phase and behavior of the disturbances present in the load currents.</a:t>
            </a:r>
          </a:p>
          <a:p>
            <a:pPr algn="just">
              <a:lnSpc>
                <a:spcPct val="150000"/>
              </a:lnSpc>
              <a:buFont typeface="Arial" pitchFamily="34" charset="0"/>
              <a:buChar char="•"/>
            </a:pPr>
            <a:r>
              <a:rPr lang="en-US" sz="2100" dirty="0" smtClean="0">
                <a:solidFill>
                  <a:schemeClr val="tx1"/>
                </a:solidFill>
                <a:latin typeface="Times New Roman" pitchFamily="18" charset="0"/>
                <a:cs typeface="Times New Roman" pitchFamily="18" charset="0"/>
              </a:rPr>
              <a:t> The superior steady-state and dynamic performances of EKF based strategy over linear controllers are established. </a:t>
            </a:r>
          </a:p>
          <a:p>
            <a:pPr algn="just">
              <a:lnSpc>
                <a:spcPct val="200000"/>
              </a:lnSpc>
              <a:buFont typeface="Arial" pitchFamily="34" charset="0"/>
              <a:buChar char="•"/>
            </a:pPr>
            <a:endParaRPr lang="en-US" sz="2200" dirty="0">
              <a:solidFill>
                <a:schemeClr val="tx1"/>
              </a:solidFill>
              <a:latin typeface="Times New Roman" pitchFamily="18" charset="0"/>
              <a:cs typeface="Times New Roman" pitchFamily="18" charset="0"/>
            </a:endParaRPr>
          </a:p>
        </p:txBody>
      </p:sp>
      <p:sp>
        <p:nvSpPr>
          <p:cNvPr id="1048625" name="Title 2"/>
          <p:cNvSpPr>
            <a:spLocks noGrp="1"/>
          </p:cNvSpPr>
          <p:nvPr>
            <p:ph type="title"/>
          </p:nvPr>
        </p:nvSpPr>
        <p:spPr>
          <a:xfrm>
            <a:off x="457200" y="228600"/>
            <a:ext cx="8229600" cy="533400"/>
          </a:xfrm>
        </p:spPr>
        <p:txBody>
          <a:bodyPr>
            <a:normAutofit fontScale="90000"/>
          </a:bodyPr>
          <a:lstStyle/>
          <a:p>
            <a:pPr algn="ctr"/>
            <a:r>
              <a:rPr lang="en-US"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Existing System</a:t>
            </a:r>
            <a:endParaRPr lang="en-US"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6" name="Title 2"/>
          <p:cNvSpPr>
            <a:spLocks noGrp="1"/>
          </p:cNvSpPr>
          <p:nvPr>
            <p:ph type="title"/>
          </p:nvPr>
        </p:nvSpPr>
        <p:spPr>
          <a:xfrm>
            <a:off x="0" y="152400"/>
            <a:ext cx="9144000" cy="685800"/>
          </a:xfrm>
        </p:spPr>
        <p:txBody>
          <a:bodyPr>
            <a:normAutofit/>
          </a:bodyPr>
          <a:lstStyle/>
          <a:p>
            <a:pPr algn="ctr"/>
            <a:r>
              <a:rPr lang="en-US" sz="3200" b="1" dirty="0" smtClean="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rPr>
              <a:t>Drawbacks of existing system</a:t>
            </a:r>
            <a:endParaRPr lang="en-US" sz="32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Times New Roman" pitchFamily="18" charset="0"/>
              <a:cs typeface="Times New Roman" pitchFamily="18" charset="0"/>
            </a:endParaRPr>
          </a:p>
        </p:txBody>
      </p:sp>
      <p:sp>
        <p:nvSpPr>
          <p:cNvPr id="1048627" name="Content Placeholder 2"/>
          <p:cNvSpPr>
            <a:spLocks noGrp="1"/>
          </p:cNvSpPr>
          <p:nvPr>
            <p:ph idx="1"/>
          </p:nvPr>
        </p:nvSpPr>
        <p:spPr>
          <a:xfrm>
            <a:off x="0" y="914400"/>
            <a:ext cx="9144000" cy="5562600"/>
          </a:xfrm>
        </p:spPr>
        <p:txBody>
          <a:bodyPr>
            <a:normAutofit fontScale="95238"/>
          </a:bodyPr>
          <a:lstStyle/>
          <a:p>
            <a:pPr lvl="0" algn="just">
              <a:lnSpc>
                <a:spcPct val="200000"/>
              </a:lnSpc>
              <a:buFont typeface="Arial" pitchFamily="34" charset="0"/>
              <a:buChar char="•"/>
            </a:pPr>
            <a:r>
              <a:rPr lang="en-US" sz="2200" dirty="0">
                <a:solidFill>
                  <a:schemeClr val="tx1"/>
                </a:solidFill>
                <a:latin typeface="Times New Roman" pitchFamily="18" charset="0"/>
                <a:cs typeface="Times New Roman" pitchFamily="18" charset="0"/>
              </a:rPr>
              <a:t>The non-ideal implementation of infinite gains could cause series of instability issues for practical grid interfaced DG systems.</a:t>
            </a:r>
          </a:p>
          <a:p>
            <a:pPr lvl="0" algn="just">
              <a:lnSpc>
                <a:spcPct val="200000"/>
              </a:lnSpc>
              <a:buFont typeface="Arial" pitchFamily="34" charset="0"/>
              <a:buChar char="•"/>
            </a:pPr>
            <a:r>
              <a:rPr lang="en-US" sz="2200" dirty="0">
                <a:solidFill>
                  <a:schemeClr val="tx1"/>
                </a:solidFill>
                <a:latin typeface="Times New Roman" pitchFamily="18" charset="0"/>
                <a:cs typeface="Times New Roman" pitchFamily="18" charset="0"/>
              </a:rPr>
              <a:t>These strategies do not contribute for power quality improvement during nonlinear loads and harmonic voltages in the system. </a:t>
            </a:r>
          </a:p>
          <a:p>
            <a:pPr lvl="0" algn="just">
              <a:lnSpc>
                <a:spcPct val="200000"/>
              </a:lnSpc>
              <a:buFont typeface="Arial" pitchFamily="34" charset="0"/>
              <a:buChar char="•"/>
            </a:pPr>
            <a:r>
              <a:rPr lang="en-US" sz="2200" dirty="0">
                <a:solidFill>
                  <a:schemeClr val="tx1"/>
                </a:solidFill>
                <a:latin typeface="Times New Roman" pitchFamily="18" charset="0"/>
                <a:cs typeface="Times New Roman" pitchFamily="18" charset="0"/>
              </a:rPr>
              <a:t>Moreover, the zero-sequence and negative-sequence powers are produced by unbalanced currents with unbalanced voltages, which badly affect different commercial loads and industrial loads connected at the higher end of the distribution system such as three-phase motor loads/ high power loads</a:t>
            </a:r>
            <a:r>
              <a:rPr lang="en-US" sz="2100" dirty="0">
                <a:solidFill>
                  <a:schemeClr val="tx1"/>
                </a:solidFill>
                <a:latin typeface="Times New Roman" pitchFamily="18" charset="0"/>
                <a:cs typeface="Times New Roman" pitchFamily="18" charset="0"/>
              </a:rPr>
              <a: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222</TotalTime>
  <Words>1733</Words>
  <Application>Microsoft Office PowerPoint</Application>
  <PresentationFormat>On-screen Show (4:3)</PresentationFormat>
  <Paragraphs>112</Paragraphs>
  <Slides>27</Slides>
  <Notes>3</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Facet</vt:lpstr>
      <vt:lpstr>PowerPoint Presentation</vt:lpstr>
      <vt:lpstr>PowerPoint Presentation</vt:lpstr>
      <vt:lpstr>PowerPoint Presentation</vt:lpstr>
      <vt:lpstr>ABSTRACT</vt:lpstr>
      <vt:lpstr>PowerPoint Presentation</vt:lpstr>
      <vt:lpstr>LITERATURE SURVEY</vt:lpstr>
      <vt:lpstr>PowerPoint Presentation</vt:lpstr>
      <vt:lpstr>Existing System</vt:lpstr>
      <vt:lpstr>Drawbacks of existing system</vt:lpstr>
      <vt:lpstr>Proposed system</vt:lpstr>
      <vt:lpstr>Block Diagram for Proposed system</vt:lpstr>
      <vt:lpstr>Simulation diagram of Existing system</vt:lpstr>
      <vt:lpstr>Simulation diagram of Proposed system</vt:lpstr>
      <vt:lpstr>Simulation Results </vt:lpstr>
      <vt:lpstr>PowerPoint Presentation</vt:lpstr>
      <vt:lpstr>PowerPoint Presentation</vt:lpstr>
      <vt:lpstr>PowerPoint Presentation</vt:lpstr>
      <vt:lpstr>System response under L-G and L-L-G faults for Existing system</vt:lpstr>
      <vt:lpstr>System response under L-G and L-L-G faults depicting fault ride-through operation of PV inverter</vt:lpstr>
      <vt:lpstr>Advantages of Proposed system</vt:lpstr>
      <vt:lpstr>Comparisons between existing and proposed controllers</vt:lpstr>
      <vt:lpstr>PowerPoint Presentation</vt:lpstr>
      <vt:lpstr>Applications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himagiri tweety</dc:creator>
  <cp:lastModifiedBy>DHANA</cp:lastModifiedBy>
  <cp:revision>21</cp:revision>
  <dcterms:created xsi:type="dcterms:W3CDTF">2006-08-14T15:00:00Z</dcterms:created>
  <dcterms:modified xsi:type="dcterms:W3CDTF">2021-03-24T01:33:58Z</dcterms:modified>
</cp:coreProperties>
</file>