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73" r:id="rId2"/>
    <p:sldId id="256"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9B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177327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360951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83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126960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570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19216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2310055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72354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250505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77BA6-33D9-4502-A34F-BFF6C47033A2}"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157525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77BA6-33D9-4502-A34F-BFF6C47033A2}"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365648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77BA6-33D9-4502-A34F-BFF6C47033A2}" type="datetimeFigureOut">
              <a:rPr lang="en-IN" smtClean="0"/>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58454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77BA6-33D9-4502-A34F-BFF6C47033A2}"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1094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77BA6-33D9-4502-A34F-BFF6C47033A2}" type="datetimeFigureOut">
              <a:rPr lang="en-IN" smtClean="0"/>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359870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B77BA6-33D9-4502-A34F-BFF6C47033A2}"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A691C-E120-43C5-9701-95F8F690E0E6}" type="slidenum">
              <a:rPr lang="en-IN" smtClean="0"/>
              <a:t>‹#›</a:t>
            </a:fld>
            <a:endParaRPr lang="en-IN"/>
          </a:p>
        </p:txBody>
      </p:sp>
    </p:spTree>
    <p:extLst>
      <p:ext uri="{BB962C8B-B14F-4D97-AF65-F5344CB8AC3E}">
        <p14:creationId xmlns:p14="http://schemas.microsoft.com/office/powerpoint/2010/main" val="241752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A691C-E120-43C5-9701-95F8F690E0E6}" type="slidenum">
              <a:rPr lang="en-IN" smtClean="0"/>
              <a:t>‹#›</a:t>
            </a:fld>
            <a:endParaRPr lang="en-IN"/>
          </a:p>
        </p:txBody>
      </p:sp>
      <p:sp>
        <p:nvSpPr>
          <p:cNvPr id="5" name="Date Placeholder 4"/>
          <p:cNvSpPr>
            <a:spLocks noGrp="1"/>
          </p:cNvSpPr>
          <p:nvPr>
            <p:ph type="dt" sz="half" idx="10"/>
          </p:nvPr>
        </p:nvSpPr>
        <p:spPr/>
        <p:txBody>
          <a:bodyPr/>
          <a:lstStyle/>
          <a:p>
            <a:fld id="{89B77BA6-33D9-4502-A34F-BFF6C47033A2}" type="datetimeFigureOut">
              <a:rPr lang="en-IN" smtClean="0"/>
              <a:t>21-07-2020</a:t>
            </a:fld>
            <a:endParaRPr lang="en-IN"/>
          </a:p>
        </p:txBody>
      </p:sp>
    </p:spTree>
    <p:extLst>
      <p:ext uri="{BB962C8B-B14F-4D97-AF65-F5344CB8AC3E}">
        <p14:creationId xmlns:p14="http://schemas.microsoft.com/office/powerpoint/2010/main" val="169926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B77BA6-33D9-4502-A34F-BFF6C47033A2}" type="datetimeFigureOut">
              <a:rPr lang="en-IN" smtClean="0"/>
              <a:t>21-07-2020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6A691C-E120-43C5-9701-95F8F690E0E6}" type="slidenum">
              <a:rPr lang="en-IN" smtClean="0"/>
              <a:t>‹#›</a:t>
            </a:fld>
            <a:endParaRPr lang="en-IN"/>
          </a:p>
        </p:txBody>
      </p:sp>
    </p:spTree>
    <p:extLst>
      <p:ext uri="{BB962C8B-B14F-4D97-AF65-F5344CB8AC3E}">
        <p14:creationId xmlns:p14="http://schemas.microsoft.com/office/powerpoint/2010/main" val="419258406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journals.sagepub.com/keyword/Doubly-fed+Induction+Generator" TargetMode="External"/><Relationship Id="rId2" Type="http://schemas.openxmlformats.org/officeDocument/2006/relationships/hyperlink" Target="https://journals.sagepub.com/keyword/Reactive+Power+Capability+Curve" TargetMode="External"/><Relationship Id="rId1" Type="http://schemas.openxmlformats.org/officeDocument/2006/relationships/slideLayout" Target="../slideLayouts/slideLayout2.xml"/><Relationship Id="rId6" Type="http://schemas.openxmlformats.org/officeDocument/2006/relationships/hyperlink" Target="https://journals.sagepub.com/keyword/Maximum+Power+Point+Tracking" TargetMode="External"/><Relationship Id="rId5" Type="http://schemas.openxmlformats.org/officeDocument/2006/relationships/hyperlink" Target="https://journals.sagepub.com/keyword/Wind+Power+Generation" TargetMode="External"/><Relationship Id="rId4" Type="http://schemas.openxmlformats.org/officeDocument/2006/relationships/hyperlink" Target="https://journals.sagepub.com/keyword/Optimised+Sli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BB0874E-8D11-4ACB-9C73-5E1C19DA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182" y="2479908"/>
            <a:ext cx="1815920" cy="1737360"/>
          </a:xfrm>
          <a:prstGeom prst="rect">
            <a:avLst/>
          </a:prstGeom>
        </p:spPr>
      </p:pic>
      <p:graphicFrame>
        <p:nvGraphicFramePr>
          <p:cNvPr id="6" name="Table 5">
            <a:extLst>
              <a:ext uri="{FF2B5EF4-FFF2-40B4-BE49-F238E27FC236}">
                <a16:creationId xmlns:a16="http://schemas.microsoft.com/office/drawing/2014/main" xmlns="" id="{3EA4F112-ACF1-4698-8A9B-920E4732ABD8}"/>
              </a:ext>
            </a:extLst>
          </p:cNvPr>
          <p:cNvGraphicFramePr>
            <a:graphicFrameLocks noGrp="1"/>
          </p:cNvGraphicFramePr>
          <p:nvPr>
            <p:extLst>
              <p:ext uri="{D42A27DB-BD31-4B8C-83A1-F6EECF244321}">
                <p14:modId xmlns:p14="http://schemas.microsoft.com/office/powerpoint/2010/main" val="3639071132"/>
              </p:ext>
            </p:extLst>
          </p:nvPr>
        </p:nvGraphicFramePr>
        <p:xfrm>
          <a:off x="4779133" y="30908"/>
          <a:ext cx="3485168" cy="640080"/>
        </p:xfrm>
        <a:graphic>
          <a:graphicData uri="http://schemas.openxmlformats.org/drawingml/2006/table">
            <a:tbl>
              <a:tblPr firstRow="1" bandRow="1">
                <a:tableStyleId>{5C22544A-7EE6-4342-B048-85BDC9FD1C3A}</a:tableStyleId>
              </a:tblPr>
              <a:tblGrid>
                <a:gridCol w="3485168">
                  <a:extLst>
                    <a:ext uri="{9D8B030D-6E8A-4147-A177-3AD203B41FA5}">
                      <a16:colId xmlns:a16="http://schemas.microsoft.com/office/drawing/2014/main" xmlns="" val="699918517"/>
                    </a:ext>
                  </a:extLst>
                </a:gridCol>
              </a:tblGrid>
              <a:tr h="564092">
                <a:tc>
                  <a:txBody>
                    <a:bodyPr/>
                    <a:lstStyle/>
                    <a:p>
                      <a:pPr algn="ctr"/>
                      <a:r>
                        <a:rPr lang="en-IN" dirty="0">
                          <a:solidFill>
                            <a:schemeClr val="accent5">
                              <a:lumMod val="50000"/>
                            </a:schemeClr>
                          </a:solidFill>
                        </a:rPr>
                        <a:t>A SEMINOR REPORT</a:t>
                      </a:r>
                    </a:p>
                    <a:p>
                      <a:pPr algn="ctr"/>
                      <a:r>
                        <a:rPr lang="en-IN" dirty="0">
                          <a:solidFill>
                            <a:schemeClr val="accent5">
                              <a:lumMod val="50000"/>
                            </a:schemeClr>
                          </a:solidFill>
                        </a:rPr>
                        <a:t>ON</a:t>
                      </a:r>
                    </a:p>
                  </a:txBody>
                  <a:tcPr>
                    <a:solidFill>
                      <a:schemeClr val="bg1"/>
                    </a:solidFill>
                  </a:tcPr>
                </a:tc>
                <a:extLst>
                  <a:ext uri="{0D108BD9-81ED-4DB2-BD59-A6C34878D82A}">
                    <a16:rowId xmlns:a16="http://schemas.microsoft.com/office/drawing/2014/main" xmlns="" val="2925604763"/>
                  </a:ext>
                </a:extLst>
              </a:tr>
            </a:tbl>
          </a:graphicData>
        </a:graphic>
      </p:graphicFrame>
      <p:sp>
        <p:nvSpPr>
          <p:cNvPr id="7" name="TextBox 6">
            <a:extLst>
              <a:ext uri="{FF2B5EF4-FFF2-40B4-BE49-F238E27FC236}">
                <a16:creationId xmlns:a16="http://schemas.microsoft.com/office/drawing/2014/main" xmlns="" id="{359A3DB3-D8CC-4EC3-84D9-5648B9565FE4}"/>
              </a:ext>
            </a:extLst>
          </p:cNvPr>
          <p:cNvSpPr txBox="1"/>
          <p:nvPr/>
        </p:nvSpPr>
        <p:spPr>
          <a:xfrm>
            <a:off x="1658512" y="4600441"/>
            <a:ext cx="3415764" cy="646331"/>
          </a:xfrm>
          <a:prstGeom prst="rect">
            <a:avLst/>
          </a:prstGeom>
          <a:noFill/>
        </p:spPr>
        <p:txBody>
          <a:bodyPr wrap="square" rtlCol="0">
            <a:spAutoFit/>
          </a:bodyPr>
          <a:lstStyle/>
          <a:p>
            <a:r>
              <a:rPr lang="en-IN" dirty="0"/>
              <a:t>Submitted to</a:t>
            </a:r>
          </a:p>
          <a:p>
            <a:r>
              <a:rPr lang="en-IN" dirty="0"/>
              <a:t>Department of Electrical </a:t>
            </a:r>
            <a:r>
              <a:rPr lang="en-IN" dirty="0" smtClean="0"/>
              <a:t>Eng.</a:t>
            </a:r>
            <a:endParaRPr lang="en-IN" dirty="0"/>
          </a:p>
        </p:txBody>
      </p:sp>
      <p:sp>
        <p:nvSpPr>
          <p:cNvPr id="8" name="TextBox 7">
            <a:extLst>
              <a:ext uri="{FF2B5EF4-FFF2-40B4-BE49-F238E27FC236}">
                <a16:creationId xmlns:a16="http://schemas.microsoft.com/office/drawing/2014/main" xmlns="" id="{431EEA10-098B-4C6D-9623-31A0431F4962}"/>
              </a:ext>
            </a:extLst>
          </p:cNvPr>
          <p:cNvSpPr txBox="1"/>
          <p:nvPr/>
        </p:nvSpPr>
        <p:spPr>
          <a:xfrm>
            <a:off x="8693238" y="4600441"/>
            <a:ext cx="2524261" cy="923330"/>
          </a:xfrm>
          <a:prstGeom prst="rect">
            <a:avLst/>
          </a:prstGeom>
          <a:noFill/>
        </p:spPr>
        <p:txBody>
          <a:bodyPr wrap="square" rtlCol="0">
            <a:spAutoFit/>
          </a:bodyPr>
          <a:lstStyle/>
          <a:p>
            <a:r>
              <a:rPr lang="en-IN" dirty="0"/>
              <a:t>Submitted By</a:t>
            </a:r>
          </a:p>
          <a:p>
            <a:r>
              <a:rPr lang="en-IN" dirty="0">
                <a:solidFill>
                  <a:srgbClr val="09B709"/>
                </a:solidFill>
              </a:rPr>
              <a:t>T. D. S. Reddybabu</a:t>
            </a:r>
          </a:p>
          <a:p>
            <a:r>
              <a:rPr lang="en-IN" dirty="0"/>
              <a:t>M.Tech First year</a:t>
            </a:r>
          </a:p>
        </p:txBody>
      </p:sp>
      <p:graphicFrame>
        <p:nvGraphicFramePr>
          <p:cNvPr id="9" name="Table 8">
            <a:extLst>
              <a:ext uri="{FF2B5EF4-FFF2-40B4-BE49-F238E27FC236}">
                <a16:creationId xmlns:a16="http://schemas.microsoft.com/office/drawing/2014/main" xmlns="" id="{11CF5CCA-E792-4B8E-8308-E5BE31292B0F}"/>
              </a:ext>
            </a:extLst>
          </p:cNvPr>
          <p:cNvGraphicFramePr>
            <a:graphicFrameLocks noGrp="1"/>
          </p:cNvGraphicFramePr>
          <p:nvPr>
            <p:extLst>
              <p:ext uri="{D42A27DB-BD31-4B8C-83A1-F6EECF244321}">
                <p14:modId xmlns:p14="http://schemas.microsoft.com/office/powerpoint/2010/main" val="4063905395"/>
              </p:ext>
            </p:extLst>
          </p:nvPr>
        </p:nvGraphicFramePr>
        <p:xfrm>
          <a:off x="1658511" y="742548"/>
          <a:ext cx="9391563" cy="1737360"/>
        </p:xfrm>
        <a:graphic>
          <a:graphicData uri="http://schemas.openxmlformats.org/drawingml/2006/table">
            <a:tbl>
              <a:tblPr firstRow="1" bandRow="1">
                <a:tableStyleId>{5C22544A-7EE6-4342-B048-85BDC9FD1C3A}</a:tableStyleId>
              </a:tblPr>
              <a:tblGrid>
                <a:gridCol w="9391563">
                  <a:extLst>
                    <a:ext uri="{9D8B030D-6E8A-4147-A177-3AD203B41FA5}">
                      <a16:colId xmlns:a16="http://schemas.microsoft.com/office/drawing/2014/main" xmlns="" val="4004115819"/>
                    </a:ext>
                  </a:extLst>
                </a:gridCol>
              </a:tblGrid>
              <a:tr h="1665237">
                <a:tc>
                  <a:txBody>
                    <a:bodyPr/>
                    <a:lstStyle/>
                    <a:p>
                      <a:pPr algn="ctr"/>
                      <a:r>
                        <a:rPr lang="en-IN" sz="3600" dirty="0">
                          <a:solidFill>
                            <a:schemeClr val="accent3">
                              <a:lumMod val="75000"/>
                            </a:schemeClr>
                          </a:solidFill>
                        </a:rPr>
                        <a:t>“IMPROVED REACTIVE POWER CAPABILITY WITH GRID CONNECTED DOUBLY FED INDUCTION GENERATOR”</a:t>
                      </a:r>
                    </a:p>
                  </a:txBody>
                  <a:tcPr>
                    <a:solidFill>
                      <a:schemeClr val="bg1"/>
                    </a:solidFill>
                  </a:tcPr>
                </a:tc>
                <a:extLst>
                  <a:ext uri="{0D108BD9-81ED-4DB2-BD59-A6C34878D82A}">
                    <a16:rowId xmlns:a16="http://schemas.microsoft.com/office/drawing/2014/main" xmlns="" val="2169071840"/>
                  </a:ext>
                </a:extLst>
              </a:tr>
            </a:tbl>
          </a:graphicData>
        </a:graphic>
      </p:graphicFrame>
    </p:spTree>
    <p:extLst>
      <p:ext uri="{BB962C8B-B14F-4D97-AF65-F5344CB8AC3E}">
        <p14:creationId xmlns:p14="http://schemas.microsoft.com/office/powerpoint/2010/main" val="120246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E9695CC-62DB-4648-875D-BB995A8473F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84746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5E4D05E-BB8A-4380-9742-1D0A657DF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8306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EEEEFF3-1CDF-4176-A1C4-D841D0EA4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92060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B599B3D-E1B5-4A20-9CAA-D39F9FF0D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165381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9F2A87A-CCE3-47EA-9BD8-315A2F149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63200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74052B-7895-4434-82BE-56E90624B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722772"/>
          </a:xfrm>
          <a:prstGeom prst="rect">
            <a:avLst/>
          </a:prstGeom>
        </p:spPr>
      </p:pic>
    </p:spTree>
    <p:extLst>
      <p:ext uri="{BB962C8B-B14F-4D97-AF65-F5344CB8AC3E}">
        <p14:creationId xmlns:p14="http://schemas.microsoft.com/office/powerpoint/2010/main" val="424968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3AE59FF-E70B-4662-B74C-502688959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761408"/>
          </a:xfrm>
          <a:prstGeom prst="rect">
            <a:avLst/>
          </a:prstGeom>
        </p:spPr>
      </p:pic>
    </p:spTree>
    <p:extLst>
      <p:ext uri="{BB962C8B-B14F-4D97-AF65-F5344CB8AC3E}">
        <p14:creationId xmlns:p14="http://schemas.microsoft.com/office/powerpoint/2010/main" val="13915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4E5871-35E3-4D82-805A-FADB1B0A1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24929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1E9AD4F-870B-44AD-A7E8-11F1B6162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style>
          <a:lnRef idx="2">
            <a:schemeClr val="accent1"/>
          </a:lnRef>
          <a:fillRef idx="1">
            <a:schemeClr val="lt1"/>
          </a:fillRef>
          <a:effectRef idx="0">
            <a:schemeClr val="accent1"/>
          </a:effectRef>
          <a:fontRef idx="minor">
            <a:schemeClr val="dk1"/>
          </a:fontRef>
        </p:style>
      </p:pic>
      <p:sp>
        <p:nvSpPr>
          <p:cNvPr id="9" name="Rectangle 8">
            <a:extLst>
              <a:ext uri="{FF2B5EF4-FFF2-40B4-BE49-F238E27FC236}">
                <a16:creationId xmlns:a16="http://schemas.microsoft.com/office/drawing/2014/main" xmlns="" id="{CB997D7E-CBAE-4F8B-9931-83FD6AF60057}"/>
              </a:ext>
            </a:extLst>
          </p:cNvPr>
          <p:cNvSpPr/>
          <p:nvPr/>
        </p:nvSpPr>
        <p:spPr>
          <a:xfrm>
            <a:off x="2292438" y="4301544"/>
            <a:ext cx="6117465" cy="1416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6862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44FA6E9-2CDE-478B-980B-85BD5CCB381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2445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37631C-CFD0-49EA-81D2-F419E29AD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5463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B0DB798-C000-4BC0-BBFC-7EE70EA369BD}"/>
              </a:ext>
            </a:extLst>
          </p:cNvPr>
          <p:cNvSpPr/>
          <p:nvPr/>
        </p:nvSpPr>
        <p:spPr>
          <a:xfrm>
            <a:off x="257577" y="0"/>
            <a:ext cx="9543246" cy="4257576"/>
          </a:xfrm>
          <a:prstGeom prst="rect">
            <a:avLst/>
          </a:prstGeom>
        </p:spPr>
        <p:txBody>
          <a:bodyPr wrap="square">
            <a:spAutoFit/>
          </a:bodyPr>
          <a:lstStyle/>
          <a:p>
            <a:pPr algn="ctr">
              <a:spcAft>
                <a:spcPts val="0"/>
              </a:spcAft>
            </a:pPr>
            <a:r>
              <a:rPr lang="en-IN" b="1" dirty="0">
                <a:solidFill>
                  <a:srgbClr val="555555"/>
                </a:solidFill>
                <a:latin typeface="Arial" panose="020B0604020202020204" pitchFamily="34" charset="0"/>
                <a:ea typeface="Times New Roman" panose="02020603050405020304" pitchFamily="18" charset="0"/>
                <a:cs typeface="Arial" panose="020B0604020202020204" pitchFamily="34" charset="0"/>
              </a:rPr>
              <a:t>Abstract</a:t>
            </a:r>
            <a:endParaRPr lang="en-IN" sz="1100" dirty="0">
              <a:latin typeface="Calibri" panose="020F0502020204030204" pitchFamily="34" charset="0"/>
              <a:ea typeface="Calibri" panose="020F0502020204030204" pitchFamily="34" charset="0"/>
              <a:cs typeface="Arial" panose="020B0604020202020204" pitchFamily="34" charset="0"/>
            </a:endParaRPr>
          </a:p>
          <a:p>
            <a:pPr indent="457200" algn="just">
              <a:lnSpc>
                <a:spcPts val="1950"/>
              </a:lnSpc>
              <a:spcAft>
                <a:spcPts val="0"/>
              </a:spcAft>
            </a:pPr>
            <a:r>
              <a:rPr lang="en-IN" dirty="0">
                <a:solidFill>
                  <a:srgbClr val="333333"/>
                </a:solidFill>
                <a:latin typeface="Calibri" panose="020F0502020204030204" pitchFamily="34" charset="0"/>
                <a:ea typeface="Times New Roman" panose="02020603050405020304" pitchFamily="18" charset="0"/>
                <a:cs typeface="Calibri" panose="020F0502020204030204" pitchFamily="34" charset="0"/>
              </a:rPr>
              <a:t>Due to increasing wind power generation in the electric power system, the reactive power generation by the wind farms is a major concern during both steady state and faulty conditions. This paper, first, presents the reactive power capability (RPC) curve of doubly-fed induction generator (DFIG) considering three limitations (rotor voltage, rotor current and stator current) for reactive power production/consumption, for the complete operating range which is obtained by optimal rotor speed employing maximum power point tracking (MPPT) algorithm. It is established that the total reactive power generation is limited by rotor voltage at low speeds and by rotor current at higher speed. However, the total reactive power consumption is limited by stator current, for entire operating region. Selection of partial rated converter rating is crucial in terms of cost, efficiency, operating speed range and reactive power capability. The effect of converters rating on the enhancement of RPC of doubly fed induction generation is analysed. Complete capability curves of DFIG for different stator voltages are developed considering grid-side converter (GSC) contribution towards reactive power capability</a:t>
            </a:r>
            <a:r>
              <a:rPr lang="en-IN"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en-IN" sz="1100" dirty="0">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IN" b="1" dirty="0">
                <a:solidFill>
                  <a:srgbClr val="555555"/>
                </a:solidFill>
                <a:latin typeface="Calibri" panose="020F0502020204030204" pitchFamily="34" charset="0"/>
                <a:ea typeface="Times New Roman" panose="02020603050405020304" pitchFamily="18" charset="0"/>
                <a:cs typeface="Calibri" panose="020F0502020204030204" pitchFamily="34" charset="0"/>
              </a:rPr>
              <a:t>Keywords:- </a:t>
            </a:r>
            <a:r>
              <a:rPr lang="en-IN" b="1" u="sng" dirty="0">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xmlns="" val="tx"/>
                    </a:ext>
                  </a:extLst>
                </a:hlinkClick>
              </a:rPr>
              <a:t>Reactive power capability curve</a:t>
            </a:r>
            <a:r>
              <a:rPr lang="en-IN" b="1" dirty="0">
                <a:latin typeface="Calibri" panose="020F0502020204030204" pitchFamily="34" charset="0"/>
                <a:ea typeface="Times New Roman" panose="02020603050405020304" pitchFamily="18" charset="0"/>
                <a:cs typeface="Calibri" panose="020F0502020204030204" pitchFamily="34" charset="0"/>
              </a:rPr>
              <a:t>, </a:t>
            </a:r>
            <a:r>
              <a:rPr lang="en-IN" b="1" u="sng" dirty="0">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xmlns="" val="tx"/>
                    </a:ext>
                  </a:extLst>
                </a:hlinkClick>
              </a:rPr>
              <a:t>Doubly-fed induction generator</a:t>
            </a:r>
            <a:r>
              <a:rPr lang="en-IN" b="1" dirty="0">
                <a:latin typeface="Calibri" panose="020F0502020204030204" pitchFamily="34" charset="0"/>
                <a:ea typeface="Times New Roman" panose="02020603050405020304" pitchFamily="18" charset="0"/>
                <a:cs typeface="Calibri" panose="020F0502020204030204" pitchFamily="34" charset="0"/>
              </a:rPr>
              <a:t>, </a:t>
            </a:r>
            <a:r>
              <a:rPr lang="en-IN" b="1" u="sng" dirty="0">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xmlns="" val="tx"/>
                    </a:ext>
                  </a:extLst>
                </a:hlinkClick>
              </a:rPr>
              <a:t>Optimised slip</a:t>
            </a:r>
            <a:r>
              <a:rPr lang="en-IN" b="1" dirty="0">
                <a:latin typeface="Calibri" panose="020F0502020204030204" pitchFamily="34" charset="0"/>
                <a:ea typeface="Times New Roman" panose="02020603050405020304" pitchFamily="18" charset="0"/>
                <a:cs typeface="Calibri" panose="020F0502020204030204" pitchFamily="34" charset="0"/>
              </a:rPr>
              <a:t>, </a:t>
            </a:r>
            <a:r>
              <a:rPr lang="en-IN" b="1" u="sng" dirty="0">
                <a:latin typeface="Calibri" panose="020F0502020204030204" pitchFamily="34"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xmlns="" val="tx"/>
                    </a:ext>
                  </a:extLst>
                </a:hlinkClick>
              </a:rPr>
              <a:t>Wind power generation</a:t>
            </a:r>
            <a:r>
              <a:rPr lang="en-IN" b="1" dirty="0">
                <a:latin typeface="Calibri" panose="020F0502020204030204" pitchFamily="34" charset="0"/>
                <a:ea typeface="Times New Roman" panose="02020603050405020304" pitchFamily="18" charset="0"/>
                <a:cs typeface="Calibri" panose="020F0502020204030204" pitchFamily="34" charset="0"/>
              </a:rPr>
              <a:t>, </a:t>
            </a:r>
            <a:r>
              <a:rPr lang="en-IN" b="1" u="sng" dirty="0">
                <a:latin typeface="Calibri" panose="020F05020202040302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xmlns="" val="tx"/>
                    </a:ext>
                  </a:extLst>
                </a:hlinkClick>
              </a:rPr>
              <a:t>Maximum power point tracking</a:t>
            </a:r>
            <a:endParaRPr lang="en-IN"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357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23740F2-C0AE-4904-9927-B1C385BE8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8720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BDBA27C-95C1-47BC-B343-3BC9701C447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3380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A897EB6-4479-4636-9CB4-17B843C713A6}"/>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6627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D28687-70E2-41E0-A447-E5C69C09B640}"/>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61643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17CA8F-CF63-4D3F-952F-563C3CBCF41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414520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F6B2787-EA02-4427-9F8F-DF32B3384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890270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239</Words>
  <Application>Microsoft Office PowerPoint</Application>
  <PresentationFormat>Custom</PresentationFormat>
  <Paragraphs>11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dhanashekhar thammathu</dc:creator>
  <cp:lastModifiedBy>DHANA</cp:lastModifiedBy>
  <cp:revision>24</cp:revision>
  <dcterms:created xsi:type="dcterms:W3CDTF">2019-02-03T02:42:22Z</dcterms:created>
  <dcterms:modified xsi:type="dcterms:W3CDTF">2020-07-21T18:19:20Z</dcterms:modified>
</cp:coreProperties>
</file>