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b454aa13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b454aa13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team and mention Tania last:</a:t>
            </a:r>
            <a:endParaRPr/>
          </a:p>
          <a:p>
            <a:pPr indent="0" lvl="0" marL="0" rtl="0" algn="l">
              <a:spcBef>
                <a:spcPts val="0"/>
              </a:spcBef>
              <a:spcAft>
                <a:spcPts val="0"/>
              </a:spcAft>
              <a:buNone/>
            </a:pPr>
            <a:r>
              <a:rPr lang="en"/>
              <a:t>“and Tania is joining us remotely”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4ebf6c95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4ebf6c9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a:t>
            </a:r>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Most Interpretable Model</a:t>
            </a:r>
            <a:r>
              <a:rPr lang="en">
                <a:solidFill>
                  <a:schemeClr val="dk1"/>
                </a:solidFill>
              </a:rPr>
              <a:t>: Decision Tree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Balanced accuracy: 72.66%, with high interpretability.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Balanced accuracy, good for presenting determinants of predictions.</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Useful for clinical setting discussions of onset causes.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0e58d09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0e58d09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a:t>
            </a:r>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Most Interpretable Model</a:t>
            </a:r>
            <a:r>
              <a:rPr lang="en">
                <a:solidFill>
                  <a:schemeClr val="dk1"/>
                </a:solidFill>
              </a:rPr>
              <a:t>: Decision Tree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Balanced accuracy: 72.66%, with high interpretability.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Balanced accuracy, good for presenting determinants of predictions.</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Useful for clinical setting discussions of onset causes.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b19d901e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b19d901e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bb9ba8b5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bb9ba8b5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b19d901e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b19d901e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Swap to this slide when taking questions: Caleb + Thomas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4ebf6c9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4ebf6c9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use this for answering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4ebf6c9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4ebf6c9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use this for answering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b92f33c5e_5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b92f33c5e_5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454aa13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454aa13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TANIA(48sec)</a:t>
            </a:r>
            <a:endParaRPr/>
          </a:p>
          <a:p>
            <a:pPr indent="0" lvl="0" marL="0" rtl="0" algn="l">
              <a:lnSpc>
                <a:spcPct val="115000"/>
              </a:lnSpc>
              <a:spcBef>
                <a:spcPts val="0"/>
              </a:spcBef>
              <a:spcAft>
                <a:spcPts val="0"/>
              </a:spcAft>
              <a:buNone/>
            </a:pPr>
            <a:r>
              <a:rPr lang="en" sz="900">
                <a:solidFill>
                  <a:schemeClr val="dk1"/>
                </a:solidFill>
              </a:rPr>
              <a:t>hi , everyone. Today, we will be walking you through a project that tackles a growing challenge in our hyper-connected world: identifying disaster-related content on Twitter in real time—using Natural Language Processing.</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Let’s be real—Twitter and other platforms are a double-edged sword. They're essential for real-time information sharing, especially during emergencies, but they're also flooded with irrelevant chatter. Just because a tweet </a:t>
            </a:r>
            <a:r>
              <a:rPr i="1" lang="en" sz="900">
                <a:solidFill>
                  <a:schemeClr val="dk1"/>
                </a:solidFill>
              </a:rPr>
              <a:t>sounds</a:t>
            </a:r>
            <a:r>
              <a:rPr lang="en" sz="900">
                <a:solidFill>
                  <a:schemeClr val="dk1"/>
                </a:solidFill>
              </a:rPr>
              <a:t> like it’s about a disaster doesn’t mean it is. Our question is simple: </a:t>
            </a:r>
            <a:r>
              <a:rPr b="1" lang="en" sz="900">
                <a:solidFill>
                  <a:schemeClr val="dk1"/>
                </a:solidFill>
              </a:rPr>
              <a:t>Can we teach machines to tell the difference?</a:t>
            </a:r>
            <a:endParaRPr b="1"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 set out to build a </a:t>
            </a:r>
            <a:r>
              <a:rPr b="1" lang="en" sz="900">
                <a:solidFill>
                  <a:schemeClr val="dk1"/>
                </a:solidFill>
              </a:rPr>
              <a:t>binary classification model</a:t>
            </a:r>
            <a:r>
              <a:rPr lang="en" sz="900">
                <a:solidFill>
                  <a:schemeClr val="dk1"/>
                </a:solidFill>
              </a:rPr>
              <a:t>— as either </a:t>
            </a:r>
            <a:r>
              <a:rPr i="1" lang="en" sz="900">
                <a:solidFill>
                  <a:schemeClr val="dk1"/>
                </a:solidFill>
              </a:rPr>
              <a:t>disaster</a:t>
            </a:r>
            <a:r>
              <a:rPr lang="en" sz="900">
                <a:solidFill>
                  <a:schemeClr val="dk1"/>
                </a:solidFill>
              </a:rPr>
              <a:t> or </a:t>
            </a:r>
            <a:r>
              <a:rPr i="1" lang="en" sz="900">
                <a:solidFill>
                  <a:schemeClr val="dk1"/>
                </a:solidFill>
              </a:rPr>
              <a:t>non-disaster</a:t>
            </a:r>
            <a:r>
              <a:rPr lang="en" sz="900">
                <a:solidFill>
                  <a:schemeClr val="dk1"/>
                </a:solidFill>
              </a:rPr>
              <a:t>.</a:t>
            </a:r>
            <a:br>
              <a:rPr lang="en" sz="900">
                <a:solidFill>
                  <a:schemeClr val="dk1"/>
                </a:solidFill>
              </a:rPr>
            </a:br>
            <a:r>
              <a:rPr lang="en" sz="900">
                <a:solidFill>
                  <a:schemeClr val="dk1"/>
                </a:solidFill>
              </a:rPr>
              <a:t> Our focus was on three things:</a:t>
            </a:r>
            <a:endParaRPr sz="900">
              <a:solidFill>
                <a:schemeClr val="dk1"/>
              </a:solidFill>
            </a:endParaRPr>
          </a:p>
          <a:p>
            <a:pPr indent="-285750" lvl="0" marL="457200" rtl="0" algn="l">
              <a:lnSpc>
                <a:spcPct val="115000"/>
              </a:lnSpc>
              <a:spcBef>
                <a:spcPts val="1200"/>
              </a:spcBef>
              <a:spcAft>
                <a:spcPts val="0"/>
              </a:spcAft>
              <a:buClr>
                <a:schemeClr val="dk1"/>
              </a:buClr>
              <a:buSzPts val="900"/>
              <a:buAutoNum type="arabicPeriod"/>
            </a:pPr>
            <a:r>
              <a:rPr b="1" lang="en" sz="900">
                <a:solidFill>
                  <a:schemeClr val="dk1"/>
                </a:solidFill>
              </a:rPr>
              <a:t>Accuracy</a:t>
            </a:r>
            <a:r>
              <a:rPr lang="en" sz="900">
                <a:solidFill>
                  <a:schemeClr val="dk1"/>
                </a:solidFill>
              </a:rPr>
              <a:t> – because wrong predictions are worse than no predictions.</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F1 Score</a:t>
            </a:r>
            <a:r>
              <a:rPr lang="en" sz="900">
                <a:solidFill>
                  <a:schemeClr val="dk1"/>
                </a:solidFill>
              </a:rPr>
              <a:t> – to balance precision and recall.</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b="1" lang="en" sz="900">
                <a:solidFill>
                  <a:schemeClr val="dk1"/>
                </a:solidFill>
              </a:rPr>
              <a:t>Efficiency and Scalability</a:t>
            </a:r>
            <a:r>
              <a:rPr lang="en" sz="900">
                <a:solidFill>
                  <a:schemeClr val="dk1"/>
                </a:solidFill>
              </a:rPr>
              <a:t> – because a good model that takes five minutes per tweet isn’t actually good.</a:t>
            </a:r>
            <a:endParaRPr sz="900">
              <a:solidFill>
                <a:schemeClr val="dk1"/>
              </a:solidFill>
            </a:endParaRPr>
          </a:p>
          <a:p>
            <a:pPr indent="0" lvl="0" marL="0" rtl="0" algn="l">
              <a:lnSpc>
                <a:spcPct val="115000"/>
              </a:lnSpc>
              <a:spcBef>
                <a:spcPts val="2100"/>
              </a:spcBef>
              <a:spcAft>
                <a:spcPts val="2100"/>
              </a:spcAft>
              <a:buNone/>
            </a:pPr>
            <a:r>
              <a:rPr lang="en" sz="900">
                <a:solidFill>
                  <a:schemeClr val="dk1"/>
                </a:solidFill>
              </a:rPr>
              <a:t>(NEXT SLIDE)</a:t>
            </a:r>
            <a:endParaRPr sz="9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b454aa13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b454aa13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TANIA(22sec)</a:t>
            </a:r>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 used </a:t>
            </a:r>
            <a:r>
              <a:rPr lang="en" sz="900">
                <a:solidFill>
                  <a:schemeClr val="dk1"/>
                </a:solidFill>
              </a:rPr>
              <a:t>dataset</a:t>
            </a:r>
            <a:r>
              <a:rPr lang="en" sz="900">
                <a:solidFill>
                  <a:schemeClr val="dk1"/>
                </a:solidFill>
              </a:rPr>
              <a:t> from Kaggle called “Natural Language Processing with Disaster Tweets.”</a:t>
            </a:r>
            <a:br>
              <a:rPr lang="en" sz="900">
                <a:solidFill>
                  <a:schemeClr val="dk1"/>
                </a:solidFill>
              </a:rPr>
            </a:br>
            <a:r>
              <a:rPr lang="en" sz="900">
                <a:solidFill>
                  <a:schemeClr val="dk1"/>
                </a:solidFill>
              </a:rPr>
              <a:t> Each tweet comes with:</a:t>
            </a:r>
            <a:endParaRPr sz="900">
              <a:solidFill>
                <a:schemeClr val="dk1"/>
              </a:solidFill>
            </a:endParaRPr>
          </a:p>
          <a:p>
            <a:pPr indent="-285750" lvl="0" marL="457200" rtl="0" algn="l">
              <a:lnSpc>
                <a:spcPct val="115000"/>
              </a:lnSpc>
              <a:spcBef>
                <a:spcPts val="1200"/>
              </a:spcBef>
              <a:spcAft>
                <a:spcPts val="0"/>
              </a:spcAft>
              <a:buClr>
                <a:schemeClr val="dk1"/>
              </a:buClr>
              <a:buSzPts val="900"/>
              <a:buChar char="●"/>
            </a:pPr>
            <a:r>
              <a:rPr lang="en" sz="900">
                <a:solidFill>
                  <a:schemeClr val="dk1"/>
                </a:solidFill>
              </a:rPr>
              <a:t>An </a:t>
            </a:r>
            <a:r>
              <a:rPr b="1" lang="en" sz="900">
                <a:solidFill>
                  <a:schemeClr val="dk1"/>
                </a:solidFill>
              </a:rPr>
              <a:t>ID</a:t>
            </a:r>
            <a:endParaRPr b="1"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The </a:t>
            </a:r>
            <a:r>
              <a:rPr b="1" lang="en" sz="900">
                <a:solidFill>
                  <a:schemeClr val="dk1"/>
                </a:solidFill>
              </a:rPr>
              <a:t>text</a:t>
            </a:r>
            <a:r>
              <a:rPr lang="en" sz="900">
                <a:solidFill>
                  <a:schemeClr val="dk1"/>
                </a:solidFill>
              </a:rPr>
              <a:t> of the tweet</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An optional </a:t>
            </a:r>
            <a:r>
              <a:rPr b="1" lang="en" sz="900">
                <a:solidFill>
                  <a:schemeClr val="dk1"/>
                </a:solidFill>
              </a:rPr>
              <a:t>location</a:t>
            </a:r>
            <a:r>
              <a:rPr lang="en" sz="900">
                <a:solidFill>
                  <a:schemeClr val="dk1"/>
                </a:solidFill>
              </a:rPr>
              <a:t> and </a:t>
            </a:r>
            <a:r>
              <a:rPr b="1" lang="en" sz="900">
                <a:solidFill>
                  <a:schemeClr val="dk1"/>
                </a:solidFill>
              </a:rPr>
              <a:t>keyword</a:t>
            </a:r>
            <a:endParaRPr b="1"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And most importantly: a </a:t>
            </a:r>
            <a:r>
              <a:rPr b="1" lang="en" sz="900">
                <a:solidFill>
                  <a:schemeClr val="dk1"/>
                </a:solidFill>
              </a:rPr>
              <a:t>target</a:t>
            </a:r>
            <a:r>
              <a:rPr lang="en" sz="900">
                <a:solidFill>
                  <a:schemeClr val="dk1"/>
                </a:solidFill>
              </a:rPr>
              <a:t> variable—either 0 for non-disaster or 1 for disaster.</a:t>
            </a:r>
            <a:endParaRPr sz="900">
              <a:solidFill>
                <a:schemeClr val="dk1"/>
              </a:solidFill>
            </a:endParaRPr>
          </a:p>
          <a:p>
            <a:pPr indent="0" lvl="0" marL="0" rtl="0" algn="l">
              <a:lnSpc>
                <a:spcPct val="115000"/>
              </a:lnSpc>
              <a:spcBef>
                <a:spcPts val="2100"/>
              </a:spcBef>
              <a:spcAft>
                <a:spcPts val="0"/>
              </a:spcAft>
              <a:buNone/>
            </a:pPr>
            <a:r>
              <a:rPr lang="en" sz="900">
                <a:solidFill>
                  <a:schemeClr val="dk1"/>
                </a:solidFill>
              </a:rPr>
              <a:t>This clean, labeled data is our training ground for building a model that learns the patterns behind disaster-related language.</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900">
                <a:solidFill>
                  <a:schemeClr val="dk1"/>
                </a:solidFill>
              </a:rPr>
              <a:t>(NEXT SLIDE)</a:t>
            </a:r>
            <a:endParaRPr sz="900">
              <a:solidFill>
                <a:schemeClr val="dk1"/>
              </a:solidFill>
            </a:endParaRPr>
          </a:p>
          <a:p>
            <a:pPr indent="0" lvl="0" marL="0" rtl="0" algn="l">
              <a:spcBef>
                <a:spcPts val="9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e480130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e480130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b454aa13b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b454aa13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454aa13b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b454aa13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Caleb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b454aa13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b454aa13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Caleb?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b19d901e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b19d901e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 - Needs finished</a:t>
            </a:r>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Most Interpretable Model</a:t>
            </a:r>
            <a:r>
              <a:rPr lang="en">
                <a:solidFill>
                  <a:schemeClr val="dk1"/>
                </a:solidFill>
              </a:rPr>
              <a:t>: Decision Tree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Balanced accuracy: 72.66%, with high interpretability.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Balanced accuracy, good for presenting determinants of predictions.</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Useful for clinical setting discussions of onset causes.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0e58d09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0e58d09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a:t>
            </a:r>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Most Interpretable Model</a:t>
            </a:r>
            <a:r>
              <a:rPr lang="en">
                <a:solidFill>
                  <a:schemeClr val="dk1"/>
                </a:solidFill>
              </a:rPr>
              <a:t>: Decision Tree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Balanced accuracy: 72.66%, with high interpretability.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Balanced accuracy, good for presenting determinants of predictions.</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Useful for clinical setting discussions of onset causes.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drive.google.com/file/d/1IDSr1De7smAqUuRoTp8pCCisYegaDe_T/view" TargetMode="External"/><Relationship Id="rId6"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hyperlink" Target="http://drive.google.com/file/d/1k6IzMPCQ1_D3u5e4EliW4NHdvKT4Whis/view" TargetMode="External"/><Relationship Id="rId6" Type="http://schemas.openxmlformats.org/officeDocument/2006/relationships/image" Target="../media/image10.jp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542775" y="715250"/>
            <a:ext cx="6641100" cy="120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11"/>
              <a:t>Tea</a:t>
            </a:r>
            <a:r>
              <a:rPr lang="en" sz="3811"/>
              <a:t>m 2 - Natural Language Processing of Tweets </a:t>
            </a:r>
            <a:endParaRPr sz="4144"/>
          </a:p>
          <a:p>
            <a:pPr indent="0" lvl="0" marL="0" rtl="0" algn="l">
              <a:spcBef>
                <a:spcPts val="0"/>
              </a:spcBef>
              <a:spcAft>
                <a:spcPts val="0"/>
              </a:spcAft>
              <a:buNone/>
            </a:pPr>
            <a:r>
              <a:t/>
            </a:r>
            <a:endParaRPr/>
          </a:p>
        </p:txBody>
      </p:sp>
      <p:sp>
        <p:nvSpPr>
          <p:cNvPr id="60" name="Google Shape;60;p13"/>
          <p:cNvSpPr txBox="1"/>
          <p:nvPr>
            <p:ph idx="1" type="body"/>
          </p:nvPr>
        </p:nvSpPr>
        <p:spPr>
          <a:xfrm>
            <a:off x="688700" y="2282000"/>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rPr>
              <a:t>Presented by</a:t>
            </a:r>
            <a:r>
              <a:rPr b="1" lang="en" sz="1200">
                <a:solidFill>
                  <a:schemeClr val="dk1"/>
                </a:solidFill>
              </a:rPr>
              <a:t>:</a:t>
            </a:r>
            <a:endParaRPr b="1" sz="1200">
              <a:solidFill>
                <a:schemeClr val="dk1"/>
              </a:solidFill>
            </a:endParaRPr>
          </a:p>
          <a:p>
            <a:pPr indent="0" lvl="0" marL="0" rtl="0" algn="l">
              <a:spcBef>
                <a:spcPts val="1200"/>
              </a:spcBef>
              <a:spcAft>
                <a:spcPts val="0"/>
              </a:spcAft>
              <a:buNone/>
            </a:pPr>
            <a:r>
              <a:rPr b="1" lang="en" sz="1200">
                <a:solidFill>
                  <a:schemeClr val="dk1"/>
                </a:solidFill>
              </a:rPr>
              <a:t>Thomas D. Robertson II</a:t>
            </a:r>
            <a:endParaRPr b="1" sz="1200">
              <a:solidFill>
                <a:schemeClr val="dk1"/>
              </a:solidFill>
            </a:endParaRPr>
          </a:p>
          <a:p>
            <a:pPr indent="0" lvl="0" marL="0" rtl="0" algn="l">
              <a:spcBef>
                <a:spcPts val="1200"/>
              </a:spcBef>
              <a:spcAft>
                <a:spcPts val="0"/>
              </a:spcAft>
              <a:buNone/>
            </a:pPr>
            <a:r>
              <a:rPr b="1" lang="en" sz="1200">
                <a:solidFill>
                  <a:schemeClr val="dk1"/>
                </a:solidFill>
              </a:rPr>
              <a:t>Tania Perdomo-Flores</a:t>
            </a:r>
            <a:endParaRPr b="1" sz="1200">
              <a:solidFill>
                <a:schemeClr val="dk1"/>
              </a:solidFill>
            </a:endParaRPr>
          </a:p>
          <a:p>
            <a:pPr indent="0" lvl="0" marL="0" rtl="0" algn="l">
              <a:spcBef>
                <a:spcPts val="1200"/>
              </a:spcBef>
              <a:spcAft>
                <a:spcPts val="0"/>
              </a:spcAft>
              <a:buNone/>
            </a:pPr>
            <a:r>
              <a:rPr b="1" lang="en" sz="1200">
                <a:solidFill>
                  <a:schemeClr val="dk1"/>
                </a:solidFill>
              </a:rPr>
              <a:t>Sharon Colson</a:t>
            </a:r>
            <a:endParaRPr b="1" sz="1200">
              <a:solidFill>
                <a:schemeClr val="dk1"/>
              </a:solidFill>
            </a:endParaRPr>
          </a:p>
          <a:p>
            <a:pPr indent="0" lvl="0" marL="0" rtl="0" algn="l">
              <a:spcBef>
                <a:spcPts val="1200"/>
              </a:spcBef>
              <a:spcAft>
                <a:spcPts val="1200"/>
              </a:spcAft>
              <a:buNone/>
            </a:pPr>
            <a:r>
              <a:rPr b="1" lang="en" sz="1200">
                <a:solidFill>
                  <a:schemeClr val="dk1"/>
                </a:solidFill>
              </a:rPr>
              <a:t>Caleb Smith</a:t>
            </a:r>
            <a:endParaRPr b="1" sz="1200">
              <a:solidFill>
                <a:schemeClr val="dk1"/>
              </a:solidFill>
            </a:endParaRPr>
          </a:p>
        </p:txBody>
      </p:sp>
    </p:spTree>
  </p:cSld>
  <p:clrMapOvr>
    <a:masterClrMapping/>
  </p:clrMapOvr>
  <mc:AlternateContent>
    <mc:Choice Requires="p14">
      <p:transition spd="slow" p14:dur="1600">
        <p:pus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189200" y="13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F1 Score Improvement - Visualized</a:t>
            </a:r>
            <a:endParaRPr/>
          </a:p>
        </p:txBody>
      </p:sp>
      <p:pic>
        <p:nvPicPr>
          <p:cNvPr id="131" name="Google Shape;131;p22" title="f1_score_comparison_chart.png"/>
          <p:cNvPicPr preferRelativeResize="0"/>
          <p:nvPr/>
        </p:nvPicPr>
        <p:blipFill>
          <a:blip r:embed="rId3">
            <a:alphaModFix/>
          </a:blip>
          <a:stretch>
            <a:fillRect/>
          </a:stretch>
        </p:blipFill>
        <p:spPr>
          <a:xfrm>
            <a:off x="152400" y="864075"/>
            <a:ext cx="6878375" cy="4127025"/>
          </a:xfrm>
          <a:prstGeom prst="rect">
            <a:avLst/>
          </a:prstGeom>
          <a:noFill/>
          <a:ln>
            <a:noFill/>
          </a:ln>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189200" y="13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Tuned F1 Score Improvement - Visualized</a:t>
            </a:r>
            <a:endParaRPr/>
          </a:p>
        </p:txBody>
      </p:sp>
      <p:pic>
        <p:nvPicPr>
          <p:cNvPr id="137" name="Google Shape;137;p23" title="baseline_vs_tuned_top5_models.png"/>
          <p:cNvPicPr preferRelativeResize="0"/>
          <p:nvPr/>
        </p:nvPicPr>
        <p:blipFill>
          <a:blip r:embed="rId3">
            <a:alphaModFix/>
          </a:blip>
          <a:stretch>
            <a:fillRect/>
          </a:stretch>
        </p:blipFill>
        <p:spPr>
          <a:xfrm>
            <a:off x="152400" y="864075"/>
            <a:ext cx="8254050" cy="4127025"/>
          </a:xfrm>
          <a:prstGeom prst="rect">
            <a:avLst/>
          </a:prstGeom>
          <a:no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43" name="Google Shape;143;p24"/>
          <p:cNvSpPr txBox="1"/>
          <p:nvPr>
            <p:ph idx="1" type="body"/>
          </p:nvPr>
        </p:nvSpPr>
        <p:spPr>
          <a:xfrm>
            <a:off x="311700" y="1268625"/>
            <a:ext cx="7755900" cy="34164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1000"/>
              </a:spcBef>
              <a:spcAft>
                <a:spcPts val="0"/>
              </a:spcAft>
              <a:buClr>
                <a:schemeClr val="dk1"/>
              </a:buClr>
              <a:buSzPct val="100000"/>
              <a:buChar char="●"/>
            </a:pPr>
            <a:r>
              <a:rPr lang="en" sz="1200">
                <a:solidFill>
                  <a:schemeClr val="dk1"/>
                </a:solidFill>
              </a:rPr>
              <a:t>The datasets required extensive pre-processing methods to account for all of the </a:t>
            </a:r>
            <a:r>
              <a:rPr lang="en" sz="1200">
                <a:solidFill>
                  <a:schemeClr val="dk1"/>
                </a:solidFill>
              </a:rPr>
              <a:t>unnecessary</a:t>
            </a:r>
            <a:r>
              <a:rPr lang="en" sz="1200">
                <a:solidFill>
                  <a:schemeClr val="dk1"/>
                </a:solidFill>
              </a:rPr>
              <a:t> or corrupted characters. </a:t>
            </a:r>
            <a:endParaRPr sz="1200">
              <a:solidFill>
                <a:schemeClr val="dk1"/>
              </a:solidFill>
            </a:endParaRPr>
          </a:p>
          <a:p>
            <a:pPr indent="-299085" lvl="0" marL="457200" rtl="0" algn="l">
              <a:spcBef>
                <a:spcPts val="1000"/>
              </a:spcBef>
              <a:spcAft>
                <a:spcPts val="0"/>
              </a:spcAft>
              <a:buClr>
                <a:schemeClr val="dk1"/>
              </a:buClr>
              <a:buSzPct val="100000"/>
              <a:buChar char="●"/>
            </a:pPr>
            <a:r>
              <a:rPr lang="en" sz="1200">
                <a:solidFill>
                  <a:schemeClr val="dk1"/>
                </a:solidFill>
              </a:rPr>
              <a:t>Multiple iterations of data cleaning were necessary to test various dataset variations and measure their impact on model performance.</a:t>
            </a:r>
            <a:endParaRPr sz="1200">
              <a:solidFill>
                <a:schemeClr val="dk1"/>
              </a:solidFill>
            </a:endParaRPr>
          </a:p>
          <a:p>
            <a:pPr indent="-299085" lvl="0" marL="457200" rtl="0" algn="l">
              <a:spcBef>
                <a:spcPts val="1000"/>
              </a:spcBef>
              <a:spcAft>
                <a:spcPts val="0"/>
              </a:spcAft>
              <a:buClr>
                <a:schemeClr val="dk1"/>
              </a:buClr>
              <a:buSzPct val="100000"/>
              <a:buChar char="●"/>
            </a:pPr>
            <a:r>
              <a:rPr lang="en" sz="1200">
                <a:solidFill>
                  <a:schemeClr val="dk1"/>
                </a:solidFill>
              </a:rPr>
              <a:t>As the size and number of dataset variations increased, computational demands grew significantly. Heavy models (especially neural networks and SVM) required the use of an HPC cluster, with some runs taking up to 16 hours.</a:t>
            </a:r>
            <a:endParaRPr sz="1200">
              <a:solidFill>
                <a:schemeClr val="dk1"/>
              </a:solidFill>
            </a:endParaRPr>
          </a:p>
          <a:p>
            <a:pPr indent="-299085" lvl="0" marL="457200" rtl="0" algn="l">
              <a:spcBef>
                <a:spcPts val="1000"/>
              </a:spcBef>
              <a:spcAft>
                <a:spcPts val="0"/>
              </a:spcAft>
              <a:buClr>
                <a:schemeClr val="dk1"/>
              </a:buClr>
              <a:buSzPct val="100000"/>
              <a:buChar char="●"/>
            </a:pPr>
            <a:r>
              <a:rPr lang="en" sz="1200">
                <a:solidFill>
                  <a:schemeClr val="dk1"/>
                </a:solidFill>
              </a:rPr>
              <a:t>Running datasets in parallel on the HPC saved several days of runtime but introduced additional challenges:</a:t>
            </a:r>
            <a:endParaRPr sz="1200">
              <a:solidFill>
                <a:schemeClr val="dk1"/>
              </a:solidFill>
            </a:endParaRPr>
          </a:p>
          <a:p>
            <a:pPr indent="-299085" lvl="1" marL="914400" rtl="0" algn="l">
              <a:spcBef>
                <a:spcPts val="1000"/>
              </a:spcBef>
              <a:spcAft>
                <a:spcPts val="0"/>
              </a:spcAft>
              <a:buClr>
                <a:schemeClr val="dk1"/>
              </a:buClr>
              <a:buSzPct val="100000"/>
              <a:buChar char="○"/>
            </a:pPr>
            <a:r>
              <a:rPr lang="en" sz="1200">
                <a:solidFill>
                  <a:schemeClr val="dk1"/>
                </a:solidFill>
              </a:rPr>
              <a:t>No live output to screen during runs, making real-time monitoring impossible.</a:t>
            </a:r>
            <a:endParaRPr sz="1200">
              <a:solidFill>
                <a:schemeClr val="dk1"/>
              </a:solidFill>
            </a:endParaRPr>
          </a:p>
          <a:p>
            <a:pPr indent="-299085" lvl="1" marL="914400" rtl="0" algn="l">
              <a:spcBef>
                <a:spcPts val="1000"/>
              </a:spcBef>
              <a:spcAft>
                <a:spcPts val="0"/>
              </a:spcAft>
              <a:buClr>
                <a:schemeClr val="dk1"/>
              </a:buClr>
              <a:buSzPct val="100000"/>
              <a:buChar char="○"/>
            </a:pPr>
            <a:r>
              <a:rPr lang="en" sz="1200">
                <a:solidFill>
                  <a:schemeClr val="dk1"/>
                </a:solidFill>
              </a:rPr>
              <a:t>Some critical evaluation results were missed and required re-running experiments.</a:t>
            </a:r>
            <a:endParaRPr sz="1200">
              <a:solidFill>
                <a:schemeClr val="dk1"/>
              </a:solidFill>
            </a:endParaRPr>
          </a:p>
          <a:p>
            <a:pPr indent="-299085" lvl="1" marL="914400" rtl="0" algn="l">
              <a:spcBef>
                <a:spcPts val="1000"/>
              </a:spcBef>
              <a:spcAft>
                <a:spcPts val="0"/>
              </a:spcAft>
              <a:buClr>
                <a:schemeClr val="dk1"/>
              </a:buClr>
              <a:buSzPct val="100000"/>
              <a:buChar char="○"/>
            </a:pPr>
            <a:r>
              <a:rPr lang="en" sz="1200">
                <a:solidFill>
                  <a:schemeClr val="dk1"/>
                </a:solidFill>
              </a:rPr>
              <a:t>Final metrics from multiple runs had to be carefully gathered, organized, and married together for complete evaluation.</a:t>
            </a:r>
            <a:endParaRPr sz="1200">
              <a:solidFill>
                <a:schemeClr val="dk1"/>
              </a:solidFill>
            </a:endParaRPr>
          </a:p>
          <a:p>
            <a:pPr indent="-299085" lvl="0" marL="457200" rtl="0" algn="l">
              <a:spcBef>
                <a:spcPts val="1000"/>
              </a:spcBef>
              <a:spcAft>
                <a:spcPts val="0"/>
              </a:spcAft>
              <a:buClr>
                <a:schemeClr val="dk1"/>
              </a:buClr>
              <a:buSzPct val="100000"/>
              <a:buChar char="●"/>
            </a:pPr>
            <a:r>
              <a:rPr lang="en" sz="1200">
                <a:solidFill>
                  <a:schemeClr val="dk1"/>
                </a:solidFill>
              </a:rPr>
              <a:t>The performance vs computational tradeoff of training the data made certain models difficult to gather results for, particularly with the Neural Networks and Support Vector Machine. </a:t>
            </a:r>
            <a:endParaRPr sz="1200">
              <a:solidFill>
                <a:schemeClr val="dk1"/>
              </a:solidFill>
            </a:endParaRPr>
          </a:p>
          <a:p>
            <a:pPr indent="0" lvl="0" marL="0" rtl="0" algn="l">
              <a:spcBef>
                <a:spcPts val="1000"/>
              </a:spcBef>
              <a:spcAft>
                <a:spcPts val="1000"/>
              </a:spcAft>
              <a:buNone/>
            </a:pPr>
            <a:r>
              <a:t/>
            </a:r>
            <a:endParaRPr sz="1200">
              <a:solidFill>
                <a:srgbClr val="2D2C2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49" name="Google Shape;149;p25"/>
          <p:cNvSpPr txBox="1"/>
          <p:nvPr>
            <p:ph idx="1" type="body"/>
          </p:nvPr>
        </p:nvSpPr>
        <p:spPr>
          <a:xfrm>
            <a:off x="311700" y="789125"/>
            <a:ext cx="8520600" cy="41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Most reliable model: Passive Aggressive Classifier</a:t>
            </a:r>
            <a:endParaRPr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Suitable for real-world use and streaming.</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Very computationally efficient relative to results.</a:t>
            </a:r>
            <a:endParaRPr sz="1300">
              <a:solidFill>
                <a:schemeClr val="dk1"/>
              </a:solidFill>
            </a:endParaRPr>
          </a:p>
          <a:p>
            <a:pPr indent="0" lvl="0" marL="0" rtl="0" algn="l">
              <a:spcBef>
                <a:spcPts val="1200"/>
              </a:spcBef>
              <a:spcAft>
                <a:spcPts val="0"/>
              </a:spcAft>
              <a:buNone/>
            </a:pPr>
            <a:r>
              <a:rPr b="1" lang="en" sz="1300">
                <a:solidFill>
                  <a:schemeClr val="dk1"/>
                </a:solidFill>
              </a:rPr>
              <a:t>Lessons Learned:</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Neural Networks require </a:t>
            </a:r>
            <a:r>
              <a:rPr lang="en" sz="1300">
                <a:solidFill>
                  <a:schemeClr val="dk1"/>
                </a:solidFill>
              </a:rPr>
              <a:t>significantly</a:t>
            </a:r>
            <a:r>
              <a:rPr lang="en" sz="1300">
                <a:solidFill>
                  <a:schemeClr val="dk1"/>
                </a:solidFill>
              </a:rPr>
              <a:t> more computing power than is realistic for this </a:t>
            </a:r>
            <a:r>
              <a:rPr lang="en" sz="1300">
                <a:solidFill>
                  <a:schemeClr val="dk1"/>
                </a:solidFill>
              </a:rPr>
              <a:t>classification</a:t>
            </a:r>
            <a:r>
              <a:rPr lang="en" sz="1300">
                <a:solidFill>
                  <a:schemeClr val="dk1"/>
                </a:solidFill>
              </a:rPr>
              <a:t> scenario, would need more optimization for the time required to offset the computation requirements for a real-time streaming environment that needs to continuously update.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Simple models with hypertuning on a properly trimmed dataset achieve comparable performance to larger more computationally demanding models such as Bert Tweet.</a:t>
            </a:r>
            <a:endParaRPr sz="1300">
              <a:solidFill>
                <a:schemeClr val="dk1"/>
              </a:solidFill>
            </a:endParaRPr>
          </a:p>
          <a:p>
            <a:pPr indent="0" lvl="0" marL="0" rtl="0" algn="l">
              <a:spcBef>
                <a:spcPts val="1200"/>
              </a:spcBef>
              <a:spcAft>
                <a:spcPts val="0"/>
              </a:spcAft>
              <a:buNone/>
            </a:pPr>
            <a:r>
              <a:rPr lang="en" sz="1300">
                <a:solidFill>
                  <a:schemeClr val="dk1"/>
                </a:solidFill>
              </a:rPr>
              <a:t>The best model depends on the specific needs of the application.</a:t>
            </a:r>
            <a:endParaRPr sz="1300">
              <a:solidFill>
                <a:schemeClr val="dk1"/>
              </a:solidFill>
            </a:endParaRPr>
          </a:p>
          <a:p>
            <a:pPr indent="0" lvl="0" marL="0" rtl="0" algn="l">
              <a:spcBef>
                <a:spcPts val="1200"/>
              </a:spcBef>
              <a:spcAft>
                <a:spcPts val="0"/>
              </a:spcAft>
              <a:buNone/>
            </a:pPr>
            <a:r>
              <a:rPr lang="en" sz="1300">
                <a:solidFill>
                  <a:schemeClr val="dk1"/>
                </a:solidFill>
              </a:rPr>
              <a:t>Future work could explore:</a:t>
            </a:r>
            <a:endParaRPr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Further parameter optimization or ensemble techniques to improve performance. </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Creating an application for first responders that would send information alerts (similar to an amber alert) whenever detected disaster related tweets exceeds a certain threshold. To serve as an early warning system.</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167200"/>
            <a:ext cx="8520600" cy="1236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700"/>
              <a:t>Executive Summary</a:t>
            </a:r>
            <a:endParaRPr sz="2700"/>
          </a:p>
          <a:p>
            <a:pPr indent="0" lvl="0" marL="0" rtl="0" algn="l">
              <a:spcBef>
                <a:spcPts val="0"/>
              </a:spcBef>
              <a:spcAft>
                <a:spcPts val="0"/>
              </a:spcAft>
              <a:buNone/>
            </a:pPr>
            <a:r>
              <a:rPr lang="en" sz="2050"/>
              <a:t>Natural Language Processing of Tweets </a:t>
            </a:r>
            <a:endParaRPr b="1" sz="2050">
              <a:latin typeface="Average"/>
              <a:ea typeface="Average"/>
              <a:cs typeface="Average"/>
              <a:sym typeface="Average"/>
            </a:endParaRPr>
          </a:p>
        </p:txBody>
      </p:sp>
      <p:sp>
        <p:nvSpPr>
          <p:cNvPr id="155" name="Google Shape;155;p26"/>
          <p:cNvSpPr txBox="1"/>
          <p:nvPr>
            <p:ph idx="1" type="body"/>
          </p:nvPr>
        </p:nvSpPr>
        <p:spPr>
          <a:xfrm>
            <a:off x="311700" y="1170775"/>
            <a:ext cx="8520600" cy="3646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300" u="sng">
                <a:solidFill>
                  <a:schemeClr val="dk1"/>
                </a:solidFill>
              </a:rPr>
              <a:t>Objective:</a:t>
            </a:r>
            <a:endParaRPr b="1" sz="1300" u="sng">
              <a:solidFill>
                <a:schemeClr val="dk1"/>
              </a:solidFill>
            </a:endParaRPr>
          </a:p>
          <a:p>
            <a:pPr indent="-311150" lvl="0" marL="457200" rtl="0" algn="l">
              <a:lnSpc>
                <a:spcPct val="105000"/>
              </a:lnSpc>
              <a:spcBef>
                <a:spcPts val="1200"/>
              </a:spcBef>
              <a:spcAft>
                <a:spcPts val="0"/>
              </a:spcAft>
              <a:buClr>
                <a:schemeClr val="dk1"/>
              </a:buClr>
              <a:buSzPts val="1300"/>
              <a:buChar char="●"/>
            </a:pPr>
            <a:r>
              <a:rPr lang="en" sz="1300">
                <a:solidFill>
                  <a:schemeClr val="dk1"/>
                </a:solidFill>
              </a:rPr>
              <a:t>Develop predictive models to classify tweets as disaster related or not.</a:t>
            </a:r>
            <a:endParaRPr sz="1300">
              <a:solidFill>
                <a:schemeClr val="dk1"/>
              </a:solidFill>
            </a:endParaRPr>
          </a:p>
          <a:p>
            <a:pPr indent="0" lvl="0" marL="0" rtl="0" algn="l">
              <a:lnSpc>
                <a:spcPct val="105000"/>
              </a:lnSpc>
              <a:spcBef>
                <a:spcPts val="1200"/>
              </a:spcBef>
              <a:spcAft>
                <a:spcPts val="0"/>
              </a:spcAft>
              <a:buNone/>
            </a:pPr>
            <a:r>
              <a:rPr b="1" lang="en" sz="1300" u="sng">
                <a:solidFill>
                  <a:schemeClr val="dk1"/>
                </a:solidFill>
              </a:rPr>
              <a:t>Key Results:</a:t>
            </a:r>
            <a:endParaRPr b="1" sz="1300" u="sng">
              <a:solidFill>
                <a:schemeClr val="dk1"/>
              </a:solidFill>
            </a:endParaRPr>
          </a:p>
          <a:p>
            <a:pPr indent="-311150" lvl="0" marL="457200" rtl="0" algn="l">
              <a:lnSpc>
                <a:spcPct val="105000"/>
              </a:lnSpc>
              <a:spcBef>
                <a:spcPts val="1200"/>
              </a:spcBef>
              <a:spcAft>
                <a:spcPts val="0"/>
              </a:spcAft>
              <a:buClr>
                <a:schemeClr val="dk1"/>
              </a:buClr>
              <a:buSzPts val="1300"/>
              <a:buChar char="●"/>
            </a:pPr>
            <a:r>
              <a:rPr lang="en" sz="1300">
                <a:solidFill>
                  <a:schemeClr val="dk1"/>
                </a:solidFill>
              </a:rPr>
              <a:t>Simple models with hypertuning on a properly trimmed dataset achieve comparable performance to larger more computationally demanding models such as Bert Tweet.</a:t>
            </a:r>
            <a:endParaRPr sz="1300">
              <a:solidFill>
                <a:schemeClr val="dk1"/>
              </a:solidFill>
            </a:endParaRPr>
          </a:p>
          <a:p>
            <a:pPr indent="-311150" lvl="0" marL="457200" rtl="0" algn="l">
              <a:lnSpc>
                <a:spcPct val="105000"/>
              </a:lnSpc>
              <a:spcBef>
                <a:spcPts val="0"/>
              </a:spcBef>
              <a:spcAft>
                <a:spcPts val="0"/>
              </a:spcAft>
              <a:buClr>
                <a:schemeClr val="dk1"/>
              </a:buClr>
              <a:buSzPts val="1300"/>
              <a:buChar char="●"/>
            </a:pPr>
            <a:r>
              <a:rPr lang="en" sz="1300">
                <a:solidFill>
                  <a:schemeClr val="dk1"/>
                </a:solidFill>
              </a:rPr>
              <a:t>Passive Aggressive Classifiers online training methods achieved the best results of the trained datasets, showcasing its ability to adapt to real-time data streams and highlighting its application potentials.</a:t>
            </a:r>
            <a:endParaRPr sz="1300">
              <a:solidFill>
                <a:schemeClr val="dk1"/>
              </a:solidFill>
            </a:endParaRPr>
          </a:p>
          <a:p>
            <a:pPr indent="0" lvl="0" marL="0" rtl="0" algn="l">
              <a:lnSpc>
                <a:spcPct val="90000"/>
              </a:lnSpc>
              <a:spcBef>
                <a:spcPts val="1200"/>
              </a:spcBef>
              <a:spcAft>
                <a:spcPts val="0"/>
              </a:spcAft>
              <a:buNone/>
            </a:pPr>
            <a:r>
              <a:rPr b="1" lang="en" sz="1300" u="sng">
                <a:solidFill>
                  <a:schemeClr val="dk1"/>
                </a:solidFill>
              </a:rPr>
              <a:t>Recommendations:</a:t>
            </a:r>
            <a:endParaRPr b="1" sz="1300" u="sng">
              <a:solidFill>
                <a:schemeClr val="dk1"/>
              </a:solidFill>
            </a:endParaRPr>
          </a:p>
          <a:p>
            <a:pPr indent="0" lvl="0" marL="0" rtl="0" algn="l">
              <a:lnSpc>
                <a:spcPct val="105000"/>
              </a:lnSpc>
              <a:spcBef>
                <a:spcPts val="1200"/>
              </a:spcBef>
              <a:spcAft>
                <a:spcPts val="0"/>
              </a:spcAft>
              <a:buNone/>
            </a:pPr>
            <a:r>
              <a:rPr lang="en" sz="1300">
                <a:solidFill>
                  <a:schemeClr val="dk1"/>
                </a:solidFill>
              </a:rPr>
              <a:t>Model choice should depend on current goal and available resources. Simple models for real-time streaming, otherwise Neural Networks (Like BERT).</a:t>
            </a:r>
            <a:endParaRPr sz="1300">
              <a:solidFill>
                <a:schemeClr val="dk1"/>
              </a:solidFill>
            </a:endParaRPr>
          </a:p>
          <a:p>
            <a:pPr indent="0" lvl="0" marL="0" rtl="0" algn="l">
              <a:lnSpc>
                <a:spcPct val="105000"/>
              </a:lnSpc>
              <a:spcBef>
                <a:spcPts val="1200"/>
              </a:spcBef>
              <a:spcAft>
                <a:spcPts val="0"/>
              </a:spcAft>
              <a:buNone/>
            </a:pPr>
            <a:r>
              <a:rPr b="1" lang="en" sz="1300" u="sng">
                <a:solidFill>
                  <a:schemeClr val="dk1"/>
                </a:solidFill>
              </a:rPr>
              <a:t>Future works:</a:t>
            </a:r>
            <a:endParaRPr b="1" sz="1300" u="sng">
              <a:solidFill>
                <a:schemeClr val="dk1"/>
              </a:solidFill>
            </a:endParaRPr>
          </a:p>
          <a:p>
            <a:pPr indent="0" lvl="0" marL="0" rtl="0" algn="l">
              <a:lnSpc>
                <a:spcPct val="90000"/>
              </a:lnSpc>
              <a:spcBef>
                <a:spcPts val="1200"/>
              </a:spcBef>
              <a:spcAft>
                <a:spcPts val="1200"/>
              </a:spcAft>
              <a:buNone/>
            </a:pPr>
            <a:r>
              <a:rPr lang="en" sz="1300">
                <a:solidFill>
                  <a:schemeClr val="dk1"/>
                </a:solidFill>
              </a:rPr>
              <a:t>Creating an application for first responders that would send information alerts (similar to an amber alert) whenever detected disaster related tweets exceeds a certain threshold. To serve as an early warning system.</a:t>
            </a:r>
            <a:endParaRPr sz="1300">
              <a:solidFill>
                <a:schemeClr val="dk1"/>
              </a:solidFill>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167200"/>
            <a:ext cx="8520600" cy="1236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700"/>
              <a:t>Model Information Simplified - Questions</a:t>
            </a:r>
            <a:endParaRPr sz="2700"/>
          </a:p>
          <a:p>
            <a:pPr indent="0" lvl="0" marL="0" rtl="0" algn="l">
              <a:spcBef>
                <a:spcPts val="0"/>
              </a:spcBef>
              <a:spcAft>
                <a:spcPts val="0"/>
              </a:spcAft>
              <a:buNone/>
            </a:pPr>
            <a:r>
              <a:t/>
            </a:r>
            <a:endParaRPr b="1" sz="2050">
              <a:latin typeface="Average"/>
              <a:ea typeface="Average"/>
              <a:cs typeface="Average"/>
              <a:sym typeface="Average"/>
            </a:endParaRPr>
          </a:p>
        </p:txBody>
      </p:sp>
      <p:sp>
        <p:nvSpPr>
          <p:cNvPr id="161" name="Google Shape;161;p27"/>
          <p:cNvSpPr txBox="1"/>
          <p:nvPr>
            <p:ph idx="1" type="body"/>
          </p:nvPr>
        </p:nvSpPr>
        <p:spPr>
          <a:xfrm>
            <a:off x="311700" y="748500"/>
            <a:ext cx="8520600" cy="4159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100">
                <a:solidFill>
                  <a:schemeClr val="dk1"/>
                </a:solidFill>
              </a:rPr>
              <a:t>Multinomial Naive Bayes (MNB)</a:t>
            </a:r>
            <a:endParaRPr b="1" sz="1100">
              <a:solidFill>
                <a:schemeClr val="dk1"/>
              </a:solidFill>
            </a:endParaRPr>
          </a:p>
          <a:p>
            <a:pPr indent="-298450" lvl="0" marL="457200" rtl="0" algn="l">
              <a:spcBef>
                <a:spcPts val="1200"/>
              </a:spcBef>
              <a:spcAft>
                <a:spcPts val="0"/>
              </a:spcAft>
              <a:buClr>
                <a:schemeClr val="dk1"/>
              </a:buClr>
              <a:buSzPts val="1100"/>
              <a:buFont typeface="Arial"/>
              <a:buChar char="●"/>
            </a:pPr>
            <a:r>
              <a:rPr lang="en" sz="1100">
                <a:solidFill>
                  <a:schemeClr val="dk1"/>
                </a:solidFill>
              </a:rPr>
              <a:t>Treats words like </a:t>
            </a:r>
            <a:r>
              <a:rPr b="1" lang="en" sz="1100">
                <a:solidFill>
                  <a:schemeClr val="dk1"/>
                </a:solidFill>
              </a:rPr>
              <a:t>clues</a:t>
            </a:r>
            <a:r>
              <a:rPr lang="en" sz="1100">
                <a:solidFill>
                  <a:schemeClr val="dk1"/>
                </a:solidFill>
              </a:rPr>
              <a:t> for classification.</a:t>
            </a:r>
            <a:br>
              <a:rPr lang="en" sz="1100">
                <a:solidFill>
                  <a:schemeClr val="dk1"/>
                </a:solidFill>
              </a:rPr>
            </a:br>
            <a:r>
              <a:rPr lang="en" sz="1100">
                <a:solidFill>
                  <a:schemeClr val="dk1"/>
                </a:solidFill>
              </a:rPr>
              <a:t>If disaster words ("earthquake", "fire") are present, predicts disaster.</a:t>
            </a:r>
            <a:endParaRPr sz="1100">
              <a:solidFill>
                <a:schemeClr val="dk1"/>
              </a:solidFill>
            </a:endParaRPr>
          </a:p>
          <a:p>
            <a:pPr indent="-298450" lvl="0" marL="457200" rtl="0" algn="l">
              <a:spcBef>
                <a:spcPts val="0"/>
              </a:spcBef>
              <a:spcAft>
                <a:spcPts val="0"/>
              </a:spcAft>
              <a:buClr>
                <a:schemeClr val="dk1"/>
              </a:buClr>
              <a:buSzPts val="1100"/>
              <a:buFont typeface="Average"/>
              <a:buChar char="●"/>
            </a:pPr>
            <a:r>
              <a:rPr lang="en" sz="1100">
                <a:solidFill>
                  <a:schemeClr val="dk1"/>
                </a:solidFill>
              </a:rPr>
              <a:t>Uses probabilities based on word frequency.</a:t>
            </a:r>
            <a:endParaRPr sz="1100">
              <a:solidFill>
                <a:schemeClr val="dk1"/>
              </a:solidFill>
            </a:endParaRPr>
          </a:p>
          <a:p>
            <a:pPr indent="0" lvl="0" marL="0" rtl="0" algn="l">
              <a:spcBef>
                <a:spcPts val="1200"/>
              </a:spcBef>
              <a:spcAft>
                <a:spcPts val="0"/>
              </a:spcAft>
              <a:buNone/>
            </a:pPr>
            <a:r>
              <a:rPr b="1" lang="en" sz="1100">
                <a:solidFill>
                  <a:schemeClr val="dk1"/>
                </a:solidFill>
              </a:rPr>
              <a:t>Logistic Regression</a:t>
            </a:r>
            <a:endParaRPr b="1" sz="1100">
              <a:solidFill>
                <a:schemeClr val="dk1"/>
              </a:solidFill>
            </a:endParaRPr>
          </a:p>
          <a:p>
            <a:pPr indent="-298450" lvl="0" marL="457200" rtl="0" algn="l">
              <a:spcBef>
                <a:spcPts val="1200"/>
              </a:spcBef>
              <a:spcAft>
                <a:spcPts val="0"/>
              </a:spcAft>
              <a:buClr>
                <a:schemeClr val="dk1"/>
              </a:buClr>
              <a:buSzPts val="1100"/>
              <a:buFont typeface="Arial"/>
              <a:buChar char="●"/>
            </a:pPr>
            <a:r>
              <a:rPr lang="en" sz="1100">
                <a:solidFill>
                  <a:schemeClr val="dk1"/>
                </a:solidFill>
              </a:rPr>
              <a:t>Treats each word like a </a:t>
            </a:r>
            <a:r>
              <a:rPr b="1" lang="en" sz="1100">
                <a:solidFill>
                  <a:schemeClr val="dk1"/>
                </a:solidFill>
              </a:rPr>
              <a:t>vote</a:t>
            </a:r>
            <a:r>
              <a:rPr lang="en" sz="1100">
                <a:solidFill>
                  <a:schemeClr val="dk1"/>
                </a:solidFill>
              </a:rPr>
              <a:t> toward disaster or not.</a:t>
            </a:r>
            <a:endParaRPr sz="1100">
              <a:solidFill>
                <a:schemeClr val="dk1"/>
              </a:solidFill>
            </a:endParaRPr>
          </a:p>
          <a:p>
            <a:pPr indent="-298450" lvl="0" marL="457200" rtl="0" algn="l">
              <a:spcBef>
                <a:spcPts val="0"/>
              </a:spcBef>
              <a:spcAft>
                <a:spcPts val="0"/>
              </a:spcAft>
              <a:buClr>
                <a:schemeClr val="dk1"/>
              </a:buClr>
              <a:buSzPts val="1100"/>
              <a:buFont typeface="Average"/>
              <a:buChar char="●"/>
            </a:pPr>
            <a:r>
              <a:rPr lang="en" sz="1100">
                <a:solidFill>
                  <a:schemeClr val="dk1"/>
                </a:solidFill>
              </a:rPr>
              <a:t>Strong words (e.g., "explosion") weigh more heavily.</a:t>
            </a:r>
            <a:endParaRPr sz="1100">
              <a:solidFill>
                <a:schemeClr val="dk1"/>
              </a:solidFill>
            </a:endParaRPr>
          </a:p>
          <a:p>
            <a:pPr indent="-298450" lvl="0" marL="457200" rtl="0" algn="l">
              <a:spcBef>
                <a:spcPts val="0"/>
              </a:spcBef>
              <a:spcAft>
                <a:spcPts val="0"/>
              </a:spcAft>
              <a:buClr>
                <a:schemeClr val="dk1"/>
              </a:buClr>
              <a:buSzPts val="1100"/>
              <a:buFont typeface="Average"/>
              <a:buChar char="●"/>
            </a:pPr>
            <a:r>
              <a:rPr lang="en" sz="1100">
                <a:solidFill>
                  <a:schemeClr val="dk1"/>
                </a:solidFill>
              </a:rPr>
              <a:t>Adds votes and picks the best label.</a:t>
            </a:r>
            <a:endParaRPr sz="1100">
              <a:solidFill>
                <a:schemeClr val="dk1"/>
              </a:solidFill>
            </a:endParaRPr>
          </a:p>
          <a:p>
            <a:pPr indent="0" lvl="0" marL="0" rtl="0" algn="l">
              <a:spcBef>
                <a:spcPts val="1200"/>
              </a:spcBef>
              <a:spcAft>
                <a:spcPts val="0"/>
              </a:spcAft>
              <a:buNone/>
            </a:pPr>
            <a:r>
              <a:rPr b="1" lang="en" sz="1100">
                <a:solidFill>
                  <a:schemeClr val="dk1"/>
                </a:solidFill>
              </a:rPr>
              <a:t>Passive Aggressive Classifier (Linear Model - Similar to logistic regression)</a:t>
            </a:r>
            <a:endParaRPr b="1" sz="1100">
              <a:solidFill>
                <a:schemeClr val="dk1"/>
              </a:solidFill>
            </a:endParaRPr>
          </a:p>
          <a:p>
            <a:pPr indent="-298450" lvl="0" marL="457200" rtl="0" algn="l">
              <a:spcBef>
                <a:spcPts val="1200"/>
              </a:spcBef>
              <a:spcAft>
                <a:spcPts val="0"/>
              </a:spcAft>
              <a:buClr>
                <a:schemeClr val="dk1"/>
              </a:buClr>
              <a:buSzPts val="1100"/>
              <a:buFont typeface="Arial"/>
              <a:buChar char="●"/>
            </a:pPr>
            <a:r>
              <a:rPr b="1" lang="en" sz="1100">
                <a:solidFill>
                  <a:schemeClr val="dk1"/>
                </a:solidFill>
              </a:rPr>
              <a:t>Learns on the fly</a:t>
            </a:r>
            <a:r>
              <a:rPr lang="en" sz="1100">
                <a:solidFill>
                  <a:schemeClr val="dk1"/>
                </a:solidFill>
              </a:rPr>
              <a:t> — adjusts weights only when it makes a mistake, using gradient descent.</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b="1" lang="en" sz="1100">
                <a:solidFill>
                  <a:schemeClr val="dk1"/>
                </a:solidFill>
              </a:rPr>
              <a:t>Passive</a:t>
            </a:r>
            <a:r>
              <a:rPr lang="en" sz="1100">
                <a:solidFill>
                  <a:schemeClr val="dk1"/>
                </a:solidFill>
              </a:rPr>
              <a:t> when right, </a:t>
            </a:r>
            <a:r>
              <a:rPr b="1" lang="en" sz="1100">
                <a:solidFill>
                  <a:schemeClr val="dk1"/>
                </a:solidFill>
              </a:rPr>
              <a:t>aggressive</a:t>
            </a:r>
            <a:r>
              <a:rPr lang="en" sz="1100">
                <a:solidFill>
                  <a:schemeClr val="dk1"/>
                </a:solidFill>
              </a:rPr>
              <a:t> when wrong.</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Great for </a:t>
            </a:r>
            <a:r>
              <a:rPr b="1" lang="en" sz="1100">
                <a:solidFill>
                  <a:schemeClr val="dk1"/>
                </a:solidFill>
              </a:rPr>
              <a:t>real-time</a:t>
            </a:r>
            <a:r>
              <a:rPr lang="en" sz="1100">
                <a:solidFill>
                  <a:schemeClr val="dk1"/>
                </a:solidFill>
              </a:rPr>
              <a:t> streams like live tweets.</a:t>
            </a:r>
            <a:endParaRPr sz="1100">
              <a:solidFill>
                <a:schemeClr val="dk1"/>
              </a:solidFill>
            </a:endParaRPr>
          </a:p>
          <a:p>
            <a:pPr indent="0" lvl="0" marL="0" rtl="0" algn="l">
              <a:spcBef>
                <a:spcPts val="1200"/>
              </a:spcBef>
              <a:spcAft>
                <a:spcPts val="0"/>
              </a:spcAft>
              <a:buNone/>
            </a:pPr>
            <a:r>
              <a:rPr b="1" lang="en" sz="1100">
                <a:solidFill>
                  <a:schemeClr val="dk1"/>
                </a:solidFill>
              </a:rPr>
              <a:t>Support Vector Machine (SVM)</a:t>
            </a:r>
            <a:endParaRPr b="1" sz="1100">
              <a:solidFill>
                <a:schemeClr val="dk1"/>
              </a:solidFill>
            </a:endParaRPr>
          </a:p>
          <a:p>
            <a:pPr indent="-298450" lvl="0" marL="457200" rtl="0" algn="l">
              <a:spcBef>
                <a:spcPts val="1200"/>
              </a:spcBef>
              <a:spcAft>
                <a:spcPts val="0"/>
              </a:spcAft>
              <a:buClr>
                <a:schemeClr val="dk1"/>
              </a:buClr>
              <a:buSzPts val="1100"/>
              <a:buFont typeface="Arial"/>
              <a:buChar char="●"/>
            </a:pPr>
            <a:r>
              <a:rPr lang="en" sz="1100">
                <a:solidFill>
                  <a:schemeClr val="dk1"/>
                </a:solidFill>
              </a:rPr>
              <a:t>Draws a </a:t>
            </a:r>
            <a:r>
              <a:rPr b="1" lang="en" sz="1100">
                <a:solidFill>
                  <a:schemeClr val="dk1"/>
                </a:solidFill>
              </a:rPr>
              <a:t>boundary</a:t>
            </a:r>
            <a:r>
              <a:rPr lang="en" sz="1100">
                <a:solidFill>
                  <a:schemeClr val="dk1"/>
                </a:solidFill>
              </a:rPr>
              <a:t> between disaster and non-disaster tweets.</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lang="en" sz="1100">
                <a:solidFill>
                  <a:schemeClr val="dk1"/>
                </a:solidFill>
              </a:rPr>
              <a:t>Tries to maximize the </a:t>
            </a:r>
            <a:r>
              <a:rPr b="1" lang="en" sz="1100">
                <a:solidFill>
                  <a:schemeClr val="dk1"/>
                </a:solidFill>
              </a:rPr>
              <a:t>margin</a:t>
            </a:r>
            <a:r>
              <a:rPr lang="en" sz="1100">
                <a:solidFill>
                  <a:schemeClr val="dk1"/>
                </a:solidFill>
              </a:rPr>
              <a:t> between the two groups.</a:t>
            </a:r>
            <a:endParaRPr sz="1100">
              <a:solidFill>
                <a:schemeClr val="dk1"/>
              </a:solidFill>
            </a:endParaRPr>
          </a:p>
          <a:p>
            <a:pPr indent="-298450" lvl="0" marL="457200" rtl="0" algn="l">
              <a:spcBef>
                <a:spcPts val="0"/>
              </a:spcBef>
              <a:spcAft>
                <a:spcPts val="0"/>
              </a:spcAft>
              <a:buClr>
                <a:schemeClr val="dk1"/>
              </a:buClr>
              <a:buSzPts val="1100"/>
              <a:buFont typeface="Average"/>
              <a:buChar char="●"/>
            </a:pPr>
            <a:r>
              <a:rPr lang="en" sz="1100">
                <a:solidFill>
                  <a:schemeClr val="dk1"/>
                </a:solidFill>
              </a:rPr>
              <a:t>Strong at cleanly separating classes.</a:t>
            </a:r>
            <a:endParaRPr sz="1100">
              <a:solidFill>
                <a:schemeClr val="dk1"/>
              </a:solidFill>
            </a:endParaRPr>
          </a:p>
          <a:p>
            <a:pPr indent="0" lvl="0" marL="0" rtl="0" algn="l">
              <a:lnSpc>
                <a:spcPct val="90000"/>
              </a:lnSpc>
              <a:spcBef>
                <a:spcPts val="1200"/>
              </a:spcBef>
              <a:spcAft>
                <a:spcPts val="1200"/>
              </a:spcAft>
              <a:buNone/>
            </a:pPr>
            <a:r>
              <a:t/>
            </a:r>
            <a:endParaRPr b="1" sz="1100">
              <a:solidFill>
                <a:schemeClr val="dk1"/>
              </a:solidFill>
            </a:endParaRPr>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67200"/>
            <a:ext cx="8520600" cy="1236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700"/>
              <a:t>Model Information Simplified - Questions</a:t>
            </a:r>
            <a:endParaRPr sz="2700"/>
          </a:p>
          <a:p>
            <a:pPr indent="0" lvl="0" marL="0" rtl="0" algn="l">
              <a:spcBef>
                <a:spcPts val="0"/>
              </a:spcBef>
              <a:spcAft>
                <a:spcPts val="0"/>
              </a:spcAft>
              <a:buNone/>
            </a:pPr>
            <a:r>
              <a:t/>
            </a:r>
            <a:endParaRPr b="1" sz="2050">
              <a:latin typeface="Average"/>
              <a:ea typeface="Average"/>
              <a:cs typeface="Average"/>
              <a:sym typeface="Average"/>
            </a:endParaRPr>
          </a:p>
        </p:txBody>
      </p:sp>
      <p:sp>
        <p:nvSpPr>
          <p:cNvPr id="167" name="Google Shape;167;p28"/>
          <p:cNvSpPr txBox="1"/>
          <p:nvPr>
            <p:ph idx="1" type="body"/>
          </p:nvPr>
        </p:nvSpPr>
        <p:spPr>
          <a:xfrm>
            <a:off x="311700" y="748500"/>
            <a:ext cx="8520600" cy="4159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100">
                <a:solidFill>
                  <a:schemeClr val="dk1"/>
                </a:solidFill>
              </a:rPr>
              <a:t>K-Nearest Neighbors (KNN)</a:t>
            </a:r>
            <a:endParaRPr b="1" sz="1100">
              <a:solidFill>
                <a:schemeClr val="dk1"/>
              </a:solidFill>
            </a:endParaRPr>
          </a:p>
          <a:p>
            <a:pPr indent="-298450" lvl="0" marL="457200" rtl="0" algn="l">
              <a:spcBef>
                <a:spcPts val="1200"/>
              </a:spcBef>
              <a:spcAft>
                <a:spcPts val="0"/>
              </a:spcAft>
              <a:buClr>
                <a:schemeClr val="dk1"/>
              </a:buClr>
              <a:buSzPts val="1100"/>
              <a:buFont typeface="Average"/>
              <a:buChar char="●"/>
            </a:pPr>
            <a:r>
              <a:rPr lang="en" sz="1100">
                <a:solidFill>
                  <a:schemeClr val="dk1"/>
                </a:solidFill>
              </a:rPr>
              <a:t>Classifies based on proximity to labeled examples.</a:t>
            </a:r>
            <a:endParaRPr sz="1100">
              <a:solidFill>
                <a:schemeClr val="dk1"/>
              </a:solidFill>
            </a:endParaRPr>
          </a:p>
          <a:p>
            <a:pPr indent="-298450" lvl="0" marL="457200" rtl="0" algn="l">
              <a:spcBef>
                <a:spcPts val="0"/>
              </a:spcBef>
              <a:spcAft>
                <a:spcPts val="0"/>
              </a:spcAft>
              <a:buClr>
                <a:schemeClr val="dk1"/>
              </a:buClr>
              <a:buSzPts val="1100"/>
              <a:buFont typeface="Average"/>
              <a:buChar char="●"/>
            </a:pPr>
            <a:r>
              <a:rPr lang="en" sz="1100">
                <a:solidFill>
                  <a:schemeClr val="dk1"/>
                </a:solidFill>
              </a:rPr>
              <a:t>Simple, non-parametric approach but computationally intensive for large datasets.</a:t>
            </a:r>
            <a:endParaRPr sz="1100">
              <a:solidFill>
                <a:schemeClr val="dk1"/>
              </a:solidFill>
            </a:endParaRPr>
          </a:p>
          <a:p>
            <a:pPr indent="-298450" lvl="0" marL="457200" rtl="0" algn="l">
              <a:spcBef>
                <a:spcPts val="0"/>
              </a:spcBef>
              <a:spcAft>
                <a:spcPts val="0"/>
              </a:spcAft>
              <a:buClr>
                <a:schemeClr val="dk1"/>
              </a:buClr>
              <a:buSzPts val="1100"/>
              <a:buFont typeface="Average"/>
              <a:buChar char="●"/>
            </a:pPr>
            <a:r>
              <a:rPr lang="en" sz="1100">
                <a:solidFill>
                  <a:schemeClr val="dk1"/>
                </a:solidFill>
              </a:rPr>
              <a:t>Performance depends heavily on dataset size and noise.</a:t>
            </a:r>
            <a:endParaRPr sz="1100">
              <a:solidFill>
                <a:schemeClr val="dk1"/>
              </a:solidFill>
            </a:endParaRPr>
          </a:p>
          <a:p>
            <a:pPr indent="0" lvl="0" marL="0" rtl="0" algn="l">
              <a:spcBef>
                <a:spcPts val="1200"/>
              </a:spcBef>
              <a:spcAft>
                <a:spcPts val="0"/>
              </a:spcAft>
              <a:buNone/>
            </a:pPr>
            <a:r>
              <a:rPr b="1" lang="en" sz="1100">
                <a:solidFill>
                  <a:schemeClr val="dk1"/>
                </a:solidFill>
              </a:rPr>
              <a:t>Multi-Layer Perceptron (MLP) Classifier</a:t>
            </a:r>
            <a:endParaRPr b="1" sz="1100">
              <a:solidFill>
                <a:schemeClr val="dk1"/>
              </a:solidFill>
            </a:endParaRPr>
          </a:p>
          <a:p>
            <a:pPr indent="-298450" lvl="0" marL="457200" rtl="0" algn="l">
              <a:spcBef>
                <a:spcPts val="1200"/>
              </a:spcBef>
              <a:spcAft>
                <a:spcPts val="0"/>
              </a:spcAft>
              <a:buClr>
                <a:schemeClr val="dk1"/>
              </a:buClr>
              <a:buSzPts val="1100"/>
              <a:buFont typeface="Average"/>
              <a:buChar char="●"/>
            </a:pPr>
            <a:r>
              <a:rPr lang="en" sz="1100">
                <a:solidFill>
                  <a:schemeClr val="dk1"/>
                </a:solidFill>
              </a:rPr>
              <a:t>Feedforward neural network with a hidden layer of 50 neurons.</a:t>
            </a:r>
            <a:endParaRPr sz="1100">
              <a:solidFill>
                <a:schemeClr val="dk1"/>
              </a:solidFill>
            </a:endParaRPr>
          </a:p>
          <a:p>
            <a:pPr indent="-298450" lvl="0" marL="457200" rtl="0" algn="l">
              <a:spcBef>
                <a:spcPts val="0"/>
              </a:spcBef>
              <a:spcAft>
                <a:spcPts val="0"/>
              </a:spcAft>
              <a:buClr>
                <a:schemeClr val="dk1"/>
              </a:buClr>
              <a:buSzPts val="1100"/>
              <a:buFont typeface="Average"/>
              <a:buChar char="●"/>
            </a:pPr>
            <a:r>
              <a:rPr lang="en" sz="1100">
                <a:solidFill>
                  <a:schemeClr val="dk1"/>
                </a:solidFill>
              </a:rPr>
              <a:t>Uses ReLU activation and Adam optimizer for non-linear learning.</a:t>
            </a:r>
            <a:endParaRPr sz="1100">
              <a:solidFill>
                <a:schemeClr val="dk1"/>
              </a:solidFill>
            </a:endParaRPr>
          </a:p>
          <a:p>
            <a:pPr indent="-298450" lvl="0" marL="457200" rtl="0" algn="l">
              <a:spcBef>
                <a:spcPts val="0"/>
              </a:spcBef>
              <a:spcAft>
                <a:spcPts val="0"/>
              </a:spcAft>
              <a:buClr>
                <a:schemeClr val="dk1"/>
              </a:buClr>
              <a:buSzPts val="1100"/>
              <a:buFont typeface="Average"/>
              <a:buChar char="●"/>
            </a:pPr>
            <a:r>
              <a:rPr lang="en" sz="1100">
                <a:solidFill>
                  <a:schemeClr val="dk1"/>
                </a:solidFill>
              </a:rPr>
              <a:t>Captures complex relationships but requires significantly more computational power.</a:t>
            </a:r>
            <a:endParaRPr sz="1100">
              <a:solidFill>
                <a:schemeClr val="dk1"/>
              </a:solidFill>
            </a:endParaRPr>
          </a:p>
          <a:p>
            <a:pPr indent="0" lvl="0" marL="0" rtl="0" algn="l">
              <a:spcBef>
                <a:spcPts val="1200"/>
              </a:spcBef>
              <a:spcAft>
                <a:spcPts val="0"/>
              </a:spcAft>
              <a:buNone/>
            </a:pPr>
            <a:r>
              <a:rPr b="1" lang="en" sz="1100">
                <a:solidFill>
                  <a:schemeClr val="dk1"/>
                </a:solidFill>
              </a:rPr>
              <a:t>BERT and BERTweet Models</a:t>
            </a:r>
            <a:endParaRPr b="1" sz="1100">
              <a:solidFill>
                <a:schemeClr val="dk1"/>
              </a:solidFill>
            </a:endParaRPr>
          </a:p>
          <a:p>
            <a:pPr indent="-298450" lvl="0" marL="457200" rtl="0" algn="l">
              <a:spcBef>
                <a:spcPts val="1200"/>
              </a:spcBef>
              <a:spcAft>
                <a:spcPts val="0"/>
              </a:spcAft>
              <a:buClr>
                <a:schemeClr val="dk1"/>
              </a:buClr>
              <a:buSzPts val="1100"/>
              <a:buFont typeface="Average"/>
              <a:buChar char="●"/>
            </a:pPr>
            <a:r>
              <a:rPr lang="en" sz="1100">
                <a:solidFill>
                  <a:schemeClr val="dk1"/>
                </a:solidFill>
              </a:rPr>
              <a:t>Transformer-based models using bidirectional context for deeper language understanding.</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b="1" lang="en" sz="1100">
                <a:solidFill>
                  <a:schemeClr val="dk1"/>
                </a:solidFill>
              </a:rPr>
              <a:t>BERT-Base-Uncased:</a:t>
            </a:r>
            <a:r>
              <a:rPr lang="en" sz="1100">
                <a:solidFill>
                  <a:schemeClr val="dk1"/>
                </a:solidFill>
              </a:rPr>
              <a:t> Trained on general English text.</a:t>
            </a:r>
            <a:endParaRPr sz="1100">
              <a:solidFill>
                <a:schemeClr val="dk1"/>
              </a:solidFill>
            </a:endParaRPr>
          </a:p>
          <a:p>
            <a:pPr indent="-298450" lvl="0" marL="457200" rtl="0" algn="l">
              <a:spcBef>
                <a:spcPts val="0"/>
              </a:spcBef>
              <a:spcAft>
                <a:spcPts val="0"/>
              </a:spcAft>
              <a:buClr>
                <a:schemeClr val="dk1"/>
              </a:buClr>
              <a:buSzPts val="1100"/>
              <a:buFont typeface="Arial"/>
              <a:buChar char="●"/>
            </a:pPr>
            <a:r>
              <a:rPr b="1" lang="en" sz="1100">
                <a:solidFill>
                  <a:schemeClr val="dk1"/>
                </a:solidFill>
              </a:rPr>
              <a:t>BERTweet-Base:</a:t>
            </a:r>
            <a:r>
              <a:rPr lang="en" sz="1100">
                <a:solidFill>
                  <a:schemeClr val="dk1"/>
                </a:solidFill>
              </a:rPr>
              <a:t> Specialized for raw Tweet data — expected to perform better in this task.</a:t>
            </a:r>
            <a:endParaRPr sz="1100">
              <a:solidFill>
                <a:schemeClr val="dk1"/>
              </a:solidFill>
            </a:endParaRPr>
          </a:p>
          <a:p>
            <a:pPr indent="-298450" lvl="0" marL="457200" rtl="0" algn="l">
              <a:spcBef>
                <a:spcPts val="0"/>
              </a:spcBef>
              <a:spcAft>
                <a:spcPts val="0"/>
              </a:spcAft>
              <a:buClr>
                <a:schemeClr val="dk1"/>
              </a:buClr>
              <a:buSzPts val="1100"/>
              <a:buFont typeface="Average"/>
              <a:buChar char="●"/>
            </a:pPr>
            <a:r>
              <a:rPr lang="en" sz="1100">
                <a:solidFill>
                  <a:schemeClr val="dk1"/>
                </a:solidFill>
              </a:rPr>
              <a:t>Fine-tuning offers strong results but at the cost of heavy computational requirements.</a:t>
            </a:r>
            <a:endParaRPr sz="1100">
              <a:solidFill>
                <a:schemeClr val="dk1"/>
              </a:solidFill>
            </a:endParaRPr>
          </a:p>
          <a:p>
            <a:pPr indent="0" lvl="0" marL="0" rtl="0" algn="l">
              <a:lnSpc>
                <a:spcPct val="90000"/>
              </a:lnSpc>
              <a:spcBef>
                <a:spcPts val="1200"/>
              </a:spcBef>
              <a:spcAft>
                <a:spcPts val="1200"/>
              </a:spcAft>
              <a:buNone/>
            </a:pPr>
            <a:r>
              <a:t/>
            </a:r>
            <a:endParaRPr b="1" sz="1100">
              <a:solidFill>
                <a:schemeClr val="dk1"/>
              </a:solidFill>
            </a:endParaR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1952425"/>
            <a:ext cx="8520600" cy="110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900">
                <a:latin typeface="Average"/>
                <a:ea typeface="Average"/>
                <a:cs typeface="Average"/>
                <a:sym typeface="Average"/>
              </a:rPr>
              <a:t>THANK YOU!</a:t>
            </a:r>
            <a:endParaRPr sz="5900">
              <a:latin typeface="Average"/>
              <a:ea typeface="Average"/>
              <a:cs typeface="Average"/>
              <a:sym typeface="Average"/>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9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104775" y="628500"/>
            <a:ext cx="9144000" cy="45150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lang="en" sz="1100">
                <a:solidFill>
                  <a:schemeClr val="dk1"/>
                </a:solidFill>
              </a:rPr>
              <a:t>Motivation: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Twitter and other social media platforms have become essential for modern day real-time communications and information sharing.</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These platforms essentially serve as repositories of information to be parsed through..</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Not all tweets are disaster related, even if the language in them syntactically matches one. How can we know for sure which ones are relevant or not?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Significance: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 natural Language Processing system designed around parsing through these types of systems could allow for more efficient emergency and disaster response.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Project Goals: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Develop a binary classification model to predict whether a tweet is disaster related or not.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Focus on accuracy, and F1 score  to optimize performance of correct classifications.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Model needs to be accurate at classifications, efficient regarding computational demands, and adaptable for scalability needs.</a:t>
            </a:r>
            <a:endParaRPr sz="1100">
              <a:solidFill>
                <a:schemeClr val="dk1"/>
              </a:solidFill>
            </a:endParaRPr>
          </a:p>
        </p:txBody>
      </p:sp>
      <p:pic>
        <p:nvPicPr>
          <p:cNvPr id="67" name="Google Shape;67;p14"/>
          <p:cNvPicPr preferRelativeResize="0"/>
          <p:nvPr/>
        </p:nvPicPr>
        <p:blipFill rotWithShape="1">
          <a:blip r:embed="rId3">
            <a:alphaModFix/>
          </a:blip>
          <a:srcRect b="0" l="3914" r="4190" t="0"/>
          <a:stretch/>
        </p:blipFill>
        <p:spPr>
          <a:xfrm>
            <a:off x="2993425" y="3340025"/>
            <a:ext cx="2925325" cy="1576025"/>
          </a:xfrm>
          <a:prstGeom prst="rect">
            <a:avLst/>
          </a:prstGeom>
          <a:noFill/>
          <a:ln>
            <a:noFill/>
          </a:ln>
        </p:spPr>
      </p:pic>
      <p:pic>
        <p:nvPicPr>
          <p:cNvPr id="68" name="Google Shape;68;p14"/>
          <p:cNvPicPr preferRelativeResize="0"/>
          <p:nvPr/>
        </p:nvPicPr>
        <p:blipFill rotWithShape="1">
          <a:blip r:embed="rId4">
            <a:alphaModFix/>
          </a:blip>
          <a:srcRect b="0" l="4024" r="3451" t="0"/>
          <a:stretch/>
        </p:blipFill>
        <p:spPr>
          <a:xfrm>
            <a:off x="6109550" y="3340025"/>
            <a:ext cx="2925325" cy="1580775"/>
          </a:xfrm>
          <a:prstGeom prst="rect">
            <a:avLst/>
          </a:prstGeom>
          <a:noFill/>
          <a:ln>
            <a:noFill/>
          </a:ln>
        </p:spPr>
      </p:pic>
      <p:sp>
        <p:nvSpPr>
          <p:cNvPr id="69" name="Google Shape;69;p14"/>
          <p:cNvSpPr/>
          <p:nvPr/>
        </p:nvSpPr>
        <p:spPr>
          <a:xfrm>
            <a:off x="0" y="3634300"/>
            <a:ext cx="2683200" cy="150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70" name="Google Shape;70;p14" title="Slide1.mp4">
            <a:hlinkClick r:id="rId5"/>
          </p:cNvPr>
          <p:cNvPicPr preferRelativeResize="0"/>
          <p:nvPr/>
        </p:nvPicPr>
        <p:blipFill>
          <a:blip r:embed="rId6">
            <a:alphaModFix/>
          </a:blip>
          <a:stretch>
            <a:fillRect/>
          </a:stretch>
        </p:blipFill>
        <p:spPr>
          <a:xfrm>
            <a:off x="25" y="3634312"/>
            <a:ext cx="2683152" cy="1509276"/>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87750" y="5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76" name="Google Shape;76;p15"/>
          <p:cNvSpPr txBox="1"/>
          <p:nvPr>
            <p:ph idx="1" type="body"/>
          </p:nvPr>
        </p:nvSpPr>
        <p:spPr>
          <a:xfrm>
            <a:off x="-152400" y="555450"/>
            <a:ext cx="4392300" cy="26703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Char char="●"/>
            </a:pPr>
            <a:r>
              <a:rPr b="1" lang="en" sz="1200">
                <a:solidFill>
                  <a:schemeClr val="dk1"/>
                </a:solidFill>
              </a:rPr>
              <a:t>Source:</a:t>
            </a:r>
            <a:r>
              <a:rPr lang="en" sz="1200">
                <a:solidFill>
                  <a:schemeClr val="dk1"/>
                </a:solidFill>
              </a:rPr>
              <a:t> Kaggle dataset - Natural Language Processing with Disaster Tweets</a:t>
            </a:r>
            <a:endParaRPr sz="1200">
              <a:solidFill>
                <a:schemeClr val="dk1"/>
              </a:solidFill>
            </a:endParaRPr>
          </a:p>
          <a:p>
            <a:pPr indent="-304800" lvl="0" marL="457200" rtl="0" algn="l">
              <a:spcBef>
                <a:spcPts val="1000"/>
              </a:spcBef>
              <a:spcAft>
                <a:spcPts val="0"/>
              </a:spcAft>
              <a:buClr>
                <a:schemeClr val="dk1"/>
              </a:buClr>
              <a:buSzPts val="1200"/>
              <a:buChar char="●"/>
            </a:pPr>
            <a:r>
              <a:rPr b="1" lang="en" sz="1200">
                <a:solidFill>
                  <a:schemeClr val="dk1"/>
                </a:solidFill>
              </a:rPr>
              <a:t>Tweets: </a:t>
            </a:r>
            <a:r>
              <a:rPr lang="en" sz="1200">
                <a:solidFill>
                  <a:schemeClr val="dk1"/>
                </a:solidFill>
              </a:rPr>
              <a:t>Tweets are classified as either 0 (non-disaster) or 1 (disaster) related, signifying which classification type it belongs to.</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Variables:</a:t>
            </a:r>
            <a:r>
              <a:rPr lang="en" sz="1200">
                <a:solidFill>
                  <a:schemeClr val="dk1"/>
                </a:solidFill>
              </a:rPr>
              <a:t> ID (identifier), text, location, keyword (highlighted word), target (classification)</a:t>
            </a:r>
            <a:endParaRPr sz="1200">
              <a:solidFill>
                <a:schemeClr val="dk1"/>
              </a:solidFill>
            </a:endParaRPr>
          </a:p>
          <a:p>
            <a:pPr indent="0" lvl="0" marL="0" rtl="0" algn="l">
              <a:spcBef>
                <a:spcPts val="100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3162625" y="2959450"/>
            <a:ext cx="2940875" cy="2087825"/>
          </a:xfrm>
          <a:prstGeom prst="rect">
            <a:avLst/>
          </a:prstGeom>
          <a:noFill/>
          <a:ln>
            <a:noFill/>
          </a:ln>
        </p:spPr>
      </p:pic>
      <p:pic>
        <p:nvPicPr>
          <p:cNvPr id="78" name="Google Shape;78;p15"/>
          <p:cNvPicPr preferRelativeResize="0"/>
          <p:nvPr/>
        </p:nvPicPr>
        <p:blipFill>
          <a:blip r:embed="rId4">
            <a:alphaModFix/>
          </a:blip>
          <a:stretch>
            <a:fillRect/>
          </a:stretch>
        </p:blipFill>
        <p:spPr>
          <a:xfrm>
            <a:off x="6195668" y="2959450"/>
            <a:ext cx="2809807" cy="2087825"/>
          </a:xfrm>
          <a:prstGeom prst="rect">
            <a:avLst/>
          </a:prstGeom>
          <a:noFill/>
          <a:ln>
            <a:noFill/>
          </a:ln>
        </p:spPr>
      </p:pic>
      <p:sp>
        <p:nvSpPr>
          <p:cNvPr id="79" name="Google Shape;79;p15"/>
          <p:cNvSpPr/>
          <p:nvPr/>
        </p:nvSpPr>
        <p:spPr>
          <a:xfrm>
            <a:off x="0" y="3634300"/>
            <a:ext cx="2683200" cy="150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80" name="Google Shape;80;p15" title="Slide2.mp4">
            <a:hlinkClick r:id="rId5"/>
          </p:cNvPr>
          <p:cNvPicPr preferRelativeResize="0"/>
          <p:nvPr/>
        </p:nvPicPr>
        <p:blipFill>
          <a:blip r:embed="rId6">
            <a:alphaModFix/>
          </a:blip>
          <a:stretch>
            <a:fillRect/>
          </a:stretch>
        </p:blipFill>
        <p:spPr>
          <a:xfrm>
            <a:off x="0" y="3634300"/>
            <a:ext cx="2683195" cy="1509300"/>
          </a:xfrm>
          <a:prstGeom prst="rect">
            <a:avLst/>
          </a:prstGeom>
          <a:noFill/>
          <a:ln>
            <a:noFill/>
          </a:ln>
        </p:spPr>
      </p:pic>
      <p:pic>
        <p:nvPicPr>
          <p:cNvPr id="81" name="Google Shape;81;p15"/>
          <p:cNvPicPr preferRelativeResize="0"/>
          <p:nvPr/>
        </p:nvPicPr>
        <p:blipFill>
          <a:blip r:embed="rId7">
            <a:alphaModFix/>
          </a:blip>
          <a:stretch>
            <a:fillRect/>
          </a:stretch>
        </p:blipFill>
        <p:spPr>
          <a:xfrm>
            <a:off x="5403683" y="58950"/>
            <a:ext cx="3601792" cy="267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87750" y="5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and Cleaning</a:t>
            </a:r>
            <a:endParaRPr/>
          </a:p>
        </p:txBody>
      </p:sp>
      <p:sp>
        <p:nvSpPr>
          <p:cNvPr id="87" name="Google Shape;87;p16"/>
          <p:cNvSpPr txBox="1"/>
          <p:nvPr>
            <p:ph idx="1" type="body"/>
          </p:nvPr>
        </p:nvSpPr>
        <p:spPr>
          <a:xfrm>
            <a:off x="0" y="555450"/>
            <a:ext cx="4572000" cy="21240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Handling The Datasets:</a:t>
            </a:r>
            <a:endParaRPr b="1" sz="1200">
              <a:solidFill>
                <a:schemeClr val="dk1"/>
              </a:solidFill>
              <a:latin typeface="Times New Roman"/>
              <a:ea typeface="Times New Roman"/>
              <a:cs typeface="Times New Roman"/>
              <a:sym typeface="Times New Roman"/>
            </a:endParaRPr>
          </a:p>
          <a:p>
            <a:pPr indent="-304800" lvl="1" marL="9144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3 Variants of the original dataset processed in 10 ways</a:t>
            </a:r>
            <a:endParaRPr sz="1200">
              <a:solidFill>
                <a:schemeClr val="dk1"/>
              </a:solidFill>
              <a:latin typeface="Times New Roman"/>
              <a:ea typeface="Times New Roman"/>
              <a:cs typeface="Times New Roman"/>
              <a:sym typeface="Times New Roman"/>
            </a:endParaRPr>
          </a:p>
          <a:p>
            <a:pPr indent="-304800" lvl="0" marL="457200" rtl="0" algn="l">
              <a:spcBef>
                <a:spcPts val="100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Outliers:</a:t>
            </a:r>
            <a:r>
              <a:rPr lang="en" sz="1200">
                <a:solidFill>
                  <a:schemeClr val="dk1"/>
                </a:solidFill>
                <a:latin typeface="Times New Roman"/>
                <a:ea typeface="Times New Roman"/>
                <a:cs typeface="Times New Roman"/>
                <a:sym typeface="Times New Roman"/>
              </a:rPr>
              <a:t> Evaluated primarily on Tweet length. Left skewed dataset. No extreme length Tweets detected. Short Tweets were kept. </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Tools Used: </a:t>
            </a:r>
            <a:r>
              <a:rPr lang="en" sz="1200">
                <a:solidFill>
                  <a:schemeClr val="dk1"/>
                </a:solidFill>
                <a:latin typeface="Times New Roman"/>
                <a:ea typeface="Times New Roman"/>
                <a:cs typeface="Times New Roman"/>
                <a:sym typeface="Times New Roman"/>
              </a:rPr>
              <a:t>WordNetLemmatizer, PorterStemmer, TweetTokenizer from NLTK</a:t>
            </a:r>
            <a:endParaRPr sz="1200">
              <a:solidFill>
                <a:schemeClr val="dk1"/>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latin typeface="Times New Roman"/>
              <a:ea typeface="Times New Roman"/>
              <a:cs typeface="Times New Roman"/>
              <a:sym typeface="Times New Roman"/>
            </a:endParaRPr>
          </a:p>
        </p:txBody>
      </p:sp>
      <p:pic>
        <p:nvPicPr>
          <p:cNvPr id="88" name="Google Shape;88;p16"/>
          <p:cNvPicPr preferRelativeResize="0"/>
          <p:nvPr/>
        </p:nvPicPr>
        <p:blipFill>
          <a:blip r:embed="rId3">
            <a:alphaModFix/>
          </a:blip>
          <a:stretch>
            <a:fillRect/>
          </a:stretch>
        </p:blipFill>
        <p:spPr>
          <a:xfrm>
            <a:off x="87750" y="2679300"/>
            <a:ext cx="3753173" cy="2327700"/>
          </a:xfrm>
          <a:prstGeom prst="rect">
            <a:avLst/>
          </a:prstGeom>
          <a:noFill/>
          <a:ln>
            <a:noFill/>
          </a:ln>
        </p:spPr>
      </p:pic>
      <p:pic>
        <p:nvPicPr>
          <p:cNvPr id="89" name="Google Shape;89;p16"/>
          <p:cNvPicPr preferRelativeResize="0"/>
          <p:nvPr/>
        </p:nvPicPr>
        <p:blipFill>
          <a:blip r:embed="rId4">
            <a:alphaModFix/>
          </a:blip>
          <a:stretch>
            <a:fillRect/>
          </a:stretch>
        </p:blipFill>
        <p:spPr>
          <a:xfrm>
            <a:off x="4572008" y="58949"/>
            <a:ext cx="4503518" cy="2327700"/>
          </a:xfrm>
          <a:prstGeom prst="rect">
            <a:avLst/>
          </a:prstGeom>
          <a:noFill/>
          <a:ln>
            <a:noFill/>
          </a:ln>
        </p:spPr>
      </p:pic>
      <p:pic>
        <p:nvPicPr>
          <p:cNvPr id="90" name="Google Shape;90;p16"/>
          <p:cNvPicPr preferRelativeResize="0"/>
          <p:nvPr/>
        </p:nvPicPr>
        <p:blipFill>
          <a:blip r:embed="rId5">
            <a:alphaModFix/>
          </a:blip>
          <a:stretch>
            <a:fillRect/>
          </a:stretch>
        </p:blipFill>
        <p:spPr>
          <a:xfrm>
            <a:off x="4303050" y="2449575"/>
            <a:ext cx="4772476" cy="261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13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Methods Explored</a:t>
            </a:r>
            <a:endParaRPr sz="2700"/>
          </a:p>
        </p:txBody>
      </p:sp>
      <p:sp>
        <p:nvSpPr>
          <p:cNvPr id="96" name="Google Shape;96;p17"/>
          <p:cNvSpPr txBox="1"/>
          <p:nvPr>
            <p:ph idx="1" type="body"/>
          </p:nvPr>
        </p:nvSpPr>
        <p:spPr>
          <a:xfrm>
            <a:off x="0" y="704275"/>
            <a:ext cx="7951200" cy="43188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Data Cleaning</a:t>
            </a:r>
            <a:r>
              <a:rPr b="1" lang="en" sz="1200">
                <a:solidFill>
                  <a:schemeClr val="dk1"/>
                </a:solidFill>
              </a:rPr>
              <a:t>:</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Correction of corrupted character sequences.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Dropping of columns deemed irrelevant for analysis and modeling.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Removal of duplicate tweets and noise (same tweets with different labels)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Modeling:</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Various machine learning models were utilized, including Naive Bayes, Logistic Regression, Passive Aggressive Classifier, Support Vector Machine, K-Nearest Neighbors, and Multi-Layer Perceptron.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Additionally, two pre-trained models were fine-tuned for this classification task: BERT-Base-Uncased and BERTweet-Base.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Models were run on vectorized representations of text data.</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Model Evaluation:</a:t>
            </a:r>
            <a:endParaRPr b="1" sz="1200">
              <a:solidFill>
                <a:schemeClr val="dk1"/>
              </a:solidFill>
            </a:endParaRPr>
          </a:p>
          <a:p>
            <a:pPr indent="-304800" lvl="1" marL="914400" rtl="0" algn="l">
              <a:lnSpc>
                <a:spcPct val="115000"/>
              </a:lnSpc>
              <a:spcBef>
                <a:spcPts val="0"/>
              </a:spcBef>
              <a:spcAft>
                <a:spcPts val="0"/>
              </a:spcAft>
              <a:buClr>
                <a:schemeClr val="dk1"/>
              </a:buClr>
              <a:buSzPts val="1200"/>
              <a:buFont typeface="Times New Roman"/>
              <a:buChar char="○"/>
            </a:pPr>
            <a:r>
              <a:rPr b="1" lang="en" sz="1200">
                <a:solidFill>
                  <a:schemeClr val="dk1"/>
                </a:solidFill>
              </a:rPr>
              <a:t>Accuracy: </a:t>
            </a:r>
            <a:r>
              <a:rPr lang="en" sz="1200">
                <a:solidFill>
                  <a:schemeClr val="dk1"/>
                </a:solidFill>
              </a:rPr>
              <a:t>The overall percentage of correct classifications across all predictions.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Times New Roman"/>
              <a:buChar char="○"/>
            </a:pPr>
            <a:r>
              <a:rPr b="1" lang="en" sz="1200">
                <a:solidFill>
                  <a:schemeClr val="dk1"/>
                </a:solidFill>
              </a:rPr>
              <a:t>Precision: </a:t>
            </a:r>
            <a:r>
              <a:rPr lang="en" sz="1200">
                <a:solidFill>
                  <a:schemeClr val="dk1"/>
                </a:solidFill>
              </a:rPr>
              <a:t>The proportion of predicted disaster tweets that were correctly classified as disaster-related.</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Times New Roman"/>
              <a:buChar char="○"/>
            </a:pPr>
            <a:r>
              <a:rPr b="1" lang="en" sz="1200">
                <a:solidFill>
                  <a:schemeClr val="dk1"/>
                </a:solidFill>
              </a:rPr>
              <a:t>Sensitivity (Recall): </a:t>
            </a:r>
            <a:r>
              <a:rPr lang="en" sz="1200">
                <a:solidFill>
                  <a:schemeClr val="dk1"/>
                </a:solidFill>
              </a:rPr>
              <a:t>The ability of the model to correctly identify all disaster-related tweets.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Times New Roman"/>
              <a:buChar char="○"/>
            </a:pPr>
            <a:r>
              <a:rPr b="1" lang="en" sz="1200">
                <a:solidFill>
                  <a:schemeClr val="dk1"/>
                </a:solidFill>
              </a:rPr>
              <a:t>F1 Score: </a:t>
            </a:r>
            <a:r>
              <a:rPr lang="en" sz="1200">
                <a:solidFill>
                  <a:schemeClr val="dk1"/>
                </a:solidFill>
              </a:rPr>
              <a:t>The harmonic mean of precision and recall, providing a balanced measure of the model's performance.</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Times New Roman"/>
              <a:buChar char="○"/>
            </a:pPr>
            <a:r>
              <a:rPr b="1" lang="en" sz="1200">
                <a:solidFill>
                  <a:schemeClr val="dk1"/>
                </a:solidFill>
              </a:rPr>
              <a:t>AUC/ROC: </a:t>
            </a:r>
            <a:r>
              <a:rPr lang="en" sz="1200">
                <a:solidFill>
                  <a:schemeClr val="dk1"/>
                </a:solidFill>
              </a:rPr>
              <a:t>A visual and quantitative assessment of the model’s ability to distinguish between the positive and negative classes.</a:t>
            </a:r>
            <a:endParaRPr sz="1200">
              <a:solidFill>
                <a:schemeClr val="dk1"/>
              </a:solidFill>
            </a:endParaRPr>
          </a:p>
          <a:p>
            <a:pPr indent="0" lvl="0" marL="0" rtl="0" algn="l">
              <a:lnSpc>
                <a:spcPct val="95000"/>
              </a:lnSpc>
              <a:spcBef>
                <a:spcPts val="1200"/>
              </a:spcBef>
              <a:spcAft>
                <a:spcPts val="1000"/>
              </a:spcAft>
              <a:buNone/>
            </a:pPr>
            <a:r>
              <a:t/>
            </a:r>
            <a:endParaRPr sz="1200"/>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23075" y="50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Explained</a:t>
            </a:r>
            <a:endParaRPr/>
          </a:p>
        </p:txBody>
      </p:sp>
      <p:sp>
        <p:nvSpPr>
          <p:cNvPr id="102" name="Google Shape;102;p18"/>
          <p:cNvSpPr txBox="1"/>
          <p:nvPr/>
        </p:nvSpPr>
        <p:spPr>
          <a:xfrm>
            <a:off x="123075" y="670525"/>
            <a:ext cx="8520600" cy="31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Average"/>
                <a:ea typeface="Average"/>
                <a:cs typeface="Average"/>
                <a:sym typeface="Average"/>
              </a:rPr>
              <a:t>BERT (Bidirectional Encoder Representations from Transformers)</a:t>
            </a:r>
            <a:r>
              <a:rPr lang="en" sz="1200">
                <a:solidFill>
                  <a:schemeClr val="dk1"/>
                </a:solidFill>
                <a:latin typeface="Average"/>
                <a:ea typeface="Average"/>
                <a:cs typeface="Average"/>
                <a:sym typeface="Average"/>
              </a:rPr>
              <a:t> is a pre-trained model designed to capture contextual meaning from both directions in a sentence.</a:t>
            </a:r>
            <a:br>
              <a:rPr lang="en" sz="1200">
                <a:solidFill>
                  <a:schemeClr val="dk1"/>
                </a:solidFill>
                <a:latin typeface="Average"/>
                <a:ea typeface="Average"/>
                <a:cs typeface="Average"/>
                <a:sym typeface="Average"/>
              </a:rPr>
            </a:br>
            <a:endParaRPr sz="1200">
              <a:solidFill>
                <a:schemeClr val="dk1"/>
              </a:solidFill>
              <a:latin typeface="Average"/>
              <a:ea typeface="Average"/>
              <a:cs typeface="Average"/>
              <a:sym typeface="Average"/>
            </a:endParaRPr>
          </a:p>
          <a:p>
            <a:pPr indent="0" lvl="0" marL="0" rtl="0" algn="l">
              <a:spcBef>
                <a:spcPts val="0"/>
              </a:spcBef>
              <a:spcAft>
                <a:spcPts val="0"/>
              </a:spcAft>
              <a:buNone/>
            </a:pPr>
            <a:r>
              <a:rPr b="1" lang="en" sz="1200">
                <a:solidFill>
                  <a:schemeClr val="dk1"/>
                </a:solidFill>
                <a:latin typeface="Average"/>
                <a:ea typeface="Average"/>
                <a:cs typeface="Average"/>
                <a:sym typeface="Average"/>
              </a:rPr>
              <a:t>Purpose:</a:t>
            </a:r>
            <a:r>
              <a:rPr lang="en" sz="1200">
                <a:solidFill>
                  <a:schemeClr val="dk1"/>
                </a:solidFill>
                <a:latin typeface="Average"/>
                <a:ea typeface="Average"/>
                <a:cs typeface="Average"/>
                <a:sym typeface="Average"/>
              </a:rPr>
              <a:t> Enables machine application to understand nuanced meaning in natural language text.</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b="1" lang="en" sz="1200">
                <a:solidFill>
                  <a:schemeClr val="dk1"/>
                </a:solidFill>
                <a:latin typeface="Average"/>
                <a:ea typeface="Average"/>
                <a:cs typeface="Average"/>
                <a:sym typeface="Average"/>
              </a:rPr>
              <a:t>Approach:</a:t>
            </a:r>
            <a:r>
              <a:rPr lang="en" sz="1200">
                <a:solidFill>
                  <a:schemeClr val="dk1"/>
                </a:solidFill>
                <a:latin typeface="Average"/>
                <a:ea typeface="Average"/>
                <a:cs typeface="Average"/>
                <a:sym typeface="Average"/>
              </a:rPr>
              <a:t> Fine-tuned BERT models for downstream tasks such as disaster tweet classification.</a:t>
            </a:r>
            <a:br>
              <a:rPr lang="en" sz="1200">
                <a:solidFill>
                  <a:schemeClr val="dk1"/>
                </a:solidFill>
                <a:latin typeface="Average"/>
                <a:ea typeface="Average"/>
                <a:cs typeface="Average"/>
                <a:sym typeface="Average"/>
              </a:rPr>
            </a:br>
            <a:endParaRPr sz="1200">
              <a:solidFill>
                <a:schemeClr val="dk1"/>
              </a:solidFill>
              <a:latin typeface="Average"/>
              <a:ea typeface="Average"/>
              <a:cs typeface="Average"/>
              <a:sym typeface="Average"/>
            </a:endParaRPr>
          </a:p>
          <a:p>
            <a:pPr indent="0" lvl="0" marL="0" rtl="0" algn="l">
              <a:spcBef>
                <a:spcPts val="0"/>
              </a:spcBef>
              <a:spcAft>
                <a:spcPts val="0"/>
              </a:spcAft>
              <a:buNone/>
            </a:pPr>
            <a:r>
              <a:rPr b="1" lang="en" sz="1200">
                <a:solidFill>
                  <a:schemeClr val="dk1"/>
                </a:solidFill>
                <a:latin typeface="Average"/>
                <a:ea typeface="Average"/>
                <a:cs typeface="Average"/>
                <a:sym typeface="Average"/>
              </a:rPr>
              <a:t>Models Used:</a:t>
            </a:r>
            <a:endParaRPr b="1" sz="1200">
              <a:solidFill>
                <a:schemeClr val="dk1"/>
              </a:solidFill>
              <a:latin typeface="Average"/>
              <a:ea typeface="Average"/>
              <a:cs typeface="Average"/>
              <a:sym typeface="Average"/>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latin typeface="Average"/>
                <a:ea typeface="Average"/>
                <a:cs typeface="Average"/>
                <a:sym typeface="Average"/>
              </a:rPr>
              <a:t>BERT-Base-Uncased:</a:t>
            </a:r>
            <a:r>
              <a:rPr lang="en" sz="1200">
                <a:solidFill>
                  <a:schemeClr val="dk1"/>
                </a:solidFill>
                <a:latin typeface="Average"/>
                <a:ea typeface="Average"/>
                <a:cs typeface="Average"/>
                <a:sym typeface="Average"/>
              </a:rPr>
              <a:t> General-purpose English text model.</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Average"/>
                <a:ea typeface="Average"/>
                <a:cs typeface="Average"/>
                <a:sym typeface="Average"/>
              </a:rPr>
              <a:t>BERTweet-Base:</a:t>
            </a:r>
            <a:r>
              <a:rPr lang="en" sz="1200">
                <a:solidFill>
                  <a:schemeClr val="dk1"/>
                </a:solidFill>
                <a:latin typeface="Average"/>
                <a:ea typeface="Average"/>
                <a:cs typeface="Average"/>
                <a:sym typeface="Average"/>
              </a:rPr>
              <a:t> Specialized model pre-trained on raw tweet data</a:t>
            </a:r>
            <a:r>
              <a:rPr lang="en" sz="1200">
                <a:solidFill>
                  <a:schemeClr val="dk1"/>
                </a:solidFill>
                <a:latin typeface="Average"/>
                <a:ea typeface="Average"/>
                <a:cs typeface="Average"/>
                <a:sym typeface="Average"/>
              </a:rPr>
              <a:t>.</a:t>
            </a:r>
            <a:endParaRPr sz="1200">
              <a:solidFill>
                <a:schemeClr val="dk1"/>
              </a:solidFill>
              <a:latin typeface="Average"/>
              <a:ea typeface="Average"/>
              <a:cs typeface="Average"/>
              <a:sym typeface="Average"/>
            </a:endParaRPr>
          </a:p>
          <a:p>
            <a:pPr indent="0" lvl="0" marL="0" rtl="0" algn="l">
              <a:lnSpc>
                <a:spcPct val="115000"/>
              </a:lnSpc>
              <a:spcBef>
                <a:spcPts val="1200"/>
              </a:spcBef>
              <a:spcAft>
                <a:spcPts val="0"/>
              </a:spcAft>
              <a:buNone/>
            </a:pPr>
            <a:r>
              <a:rPr b="1" lang="en" sz="1200">
                <a:solidFill>
                  <a:schemeClr val="dk1"/>
                </a:solidFill>
                <a:latin typeface="Average"/>
                <a:ea typeface="Average"/>
                <a:cs typeface="Average"/>
                <a:sym typeface="Average"/>
              </a:rPr>
              <a:t>Performance Expectation:</a:t>
            </a:r>
            <a:r>
              <a:rPr lang="en" sz="1200">
                <a:solidFill>
                  <a:schemeClr val="dk1"/>
                </a:solidFill>
                <a:latin typeface="Average"/>
                <a:ea typeface="Average"/>
                <a:cs typeface="Average"/>
                <a:sym typeface="Average"/>
              </a:rPr>
              <a:t> BERTweet-Base expected to outperform due to training on tweet-specific language patterns.</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b="1" lang="en" sz="1200">
                <a:solidFill>
                  <a:schemeClr val="dk1"/>
                </a:solidFill>
                <a:latin typeface="Average"/>
                <a:ea typeface="Average"/>
                <a:cs typeface="Average"/>
                <a:sym typeface="Average"/>
              </a:rPr>
              <a:t>Resource Considerations:</a:t>
            </a:r>
            <a:r>
              <a:rPr lang="en" sz="1200">
                <a:solidFill>
                  <a:schemeClr val="dk1"/>
                </a:solidFill>
                <a:latin typeface="Average"/>
                <a:ea typeface="Average"/>
                <a:cs typeface="Average"/>
                <a:sym typeface="Average"/>
              </a:rPr>
              <a:t> Despite pre-training, fine-tuning BERT models requires significant computational resources.</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b="1" lang="en" sz="1200">
                <a:solidFill>
                  <a:schemeClr val="dk1"/>
                </a:solidFill>
                <a:latin typeface="Average"/>
                <a:ea typeface="Average"/>
                <a:cs typeface="Average"/>
                <a:sym typeface="Average"/>
              </a:rPr>
              <a:t>Tradeoff:</a:t>
            </a:r>
            <a:r>
              <a:rPr lang="en" sz="1200">
                <a:solidFill>
                  <a:schemeClr val="dk1"/>
                </a:solidFill>
                <a:latin typeface="Average"/>
                <a:ea typeface="Average"/>
                <a:cs typeface="Average"/>
                <a:sym typeface="Average"/>
              </a:rPr>
              <a:t> Gains in model performance must be weighed against the substantially higher resource demands.</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3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9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 Data Cleaning, Visualization, Model Evaluation</a:t>
            </a:r>
            <a:endParaRPr/>
          </a:p>
        </p:txBody>
      </p:sp>
      <p:sp>
        <p:nvSpPr>
          <p:cNvPr id="108" name="Google Shape;108;p19"/>
          <p:cNvSpPr txBox="1"/>
          <p:nvPr>
            <p:ph idx="1" type="body"/>
          </p:nvPr>
        </p:nvSpPr>
        <p:spPr>
          <a:xfrm>
            <a:off x="311700" y="1066225"/>
            <a:ext cx="8520600" cy="3778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2800"/>
              </a:spcBef>
              <a:spcAft>
                <a:spcPts val="0"/>
              </a:spcAft>
              <a:buClr>
                <a:schemeClr val="dk1"/>
              </a:buClr>
              <a:buSzPts val="1200"/>
              <a:buChar char="●"/>
            </a:pPr>
            <a:r>
              <a:rPr b="1" lang="en" sz="1200">
                <a:solidFill>
                  <a:schemeClr val="dk1"/>
                </a:solidFill>
              </a:rPr>
              <a:t>Python - The primar</a:t>
            </a:r>
            <a:r>
              <a:rPr b="1" lang="en" sz="1200">
                <a:solidFill>
                  <a:schemeClr val="dk1"/>
                </a:solidFill>
              </a:rPr>
              <a:t>y language used to process the dataset</a:t>
            </a:r>
            <a:endParaRPr b="1" sz="1200">
              <a:solidFill>
                <a:schemeClr val="dk1"/>
              </a:solidFill>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rPr>
              <a:t>Pandas (Data Cleaning): - Used for general data manipulation and cleaning tasks.</a:t>
            </a:r>
            <a:r>
              <a:rPr lang="en" sz="1200">
                <a:solidFill>
                  <a:schemeClr val="dk1"/>
                </a:solidFill>
              </a:rPr>
              <a:t>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rPr>
              <a:t>NLTK (NLP):</a:t>
            </a:r>
            <a:r>
              <a:rPr lang="en" sz="1200">
                <a:solidFill>
                  <a:schemeClr val="dk1"/>
                </a:solidFill>
              </a:rPr>
              <a:t> Used for text tokenization, stemming, and tagging for tweet analysis.</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rPr>
              <a:t>Matplotlib, Seaborn, Word Cloud (Visualization):</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rPr>
              <a:t>Scikit-learn (Modeling):</a:t>
            </a:r>
            <a:r>
              <a:rPr lang="en" sz="1200">
                <a:solidFill>
                  <a:schemeClr val="dk1"/>
                </a:solidFill>
              </a:rPr>
              <a:t> </a:t>
            </a:r>
            <a:r>
              <a:rPr lang="en" sz="1200">
                <a:solidFill>
                  <a:schemeClr val="dk1"/>
                </a:solidFill>
              </a:rPr>
              <a:t>Model implementation, performance evaluation, and utility functions such as cross validation.</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rPr>
              <a:t>GirdSearchCV (Hypertuning) - Automated hyperparameter optimizations within model pipeline.</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rPr>
              <a:t>Hugging Face Transformers - Implements the BERT-Base-Uncased and BERTweet-Base pre-trained modules.</a:t>
            </a:r>
            <a:endParaRPr sz="1200">
              <a:solidFill>
                <a:schemeClr val="dk1"/>
              </a:solidFill>
            </a:endParaRPr>
          </a:p>
          <a:p>
            <a:pPr indent="0" lvl="0" marL="457200" rtl="0" algn="l">
              <a:lnSpc>
                <a:spcPct val="200000"/>
              </a:lnSpc>
              <a:spcBef>
                <a:spcPts val="2800"/>
              </a:spcBef>
              <a:spcAft>
                <a:spcPts val="2800"/>
              </a:spcAft>
              <a:buNone/>
            </a:pPr>
            <a:r>
              <a:t/>
            </a:r>
            <a:endParaRPr sz="1200">
              <a:solidFill>
                <a:schemeClr val="dk1"/>
              </a:solidFill>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113000" y="62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Results</a:t>
            </a:r>
            <a:endParaRPr/>
          </a:p>
        </p:txBody>
      </p:sp>
      <p:sp>
        <p:nvSpPr>
          <p:cNvPr id="114" name="Google Shape;114;p20"/>
          <p:cNvSpPr txBox="1"/>
          <p:nvPr>
            <p:ph idx="1" type="body"/>
          </p:nvPr>
        </p:nvSpPr>
        <p:spPr>
          <a:xfrm>
            <a:off x="189200" y="492825"/>
            <a:ext cx="7020300" cy="1541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Best Overall Model</a:t>
            </a:r>
            <a:r>
              <a:rPr lang="en" sz="1100">
                <a:solidFill>
                  <a:schemeClr val="dk1"/>
                </a:solidFill>
              </a:rPr>
              <a:t>: </a:t>
            </a:r>
            <a:r>
              <a:rPr b="1" lang="en" sz="1100" u="sng">
                <a:solidFill>
                  <a:schemeClr val="dk1"/>
                </a:solidFill>
              </a:rPr>
              <a:t>Passive Aggressive Classifier</a:t>
            </a:r>
            <a:endParaRPr b="1" sz="1100" u="sng">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Linear classifier model that updates weights as it makes mistakes.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This model performed the best on the most datasets relative to other models.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Best overall model for results vs computational demands in comparison to BERT and Neural Networks.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only trained model that achieved above the target F1 score of 75%</a:t>
            </a:r>
            <a:endParaRPr/>
          </a:p>
        </p:txBody>
      </p:sp>
      <p:sp>
        <p:nvSpPr>
          <p:cNvPr id="115" name="Google Shape;115;p20"/>
          <p:cNvSpPr txBox="1"/>
          <p:nvPr/>
        </p:nvSpPr>
        <p:spPr>
          <a:xfrm>
            <a:off x="230125" y="1792450"/>
            <a:ext cx="8349300" cy="288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dk1"/>
                </a:solidFill>
                <a:latin typeface="Average"/>
                <a:ea typeface="Average"/>
                <a:cs typeface="Average"/>
                <a:sym typeface="Average"/>
              </a:rPr>
              <a:t>Pre-Trained Model Analysis: BERT and BERTweet</a:t>
            </a:r>
            <a:endParaRPr sz="1100">
              <a:solidFill>
                <a:schemeClr val="dk1"/>
              </a:solidFill>
              <a:latin typeface="Average"/>
              <a:ea typeface="Average"/>
              <a:cs typeface="Average"/>
              <a:sym typeface="Average"/>
            </a:endParaRPr>
          </a:p>
          <a:p>
            <a:pPr indent="-298450" lvl="0" marL="457200" rtl="0" algn="l">
              <a:lnSpc>
                <a:spcPct val="115000"/>
              </a:lnSpc>
              <a:spcBef>
                <a:spcPts val="1200"/>
              </a:spcBef>
              <a:spcAft>
                <a:spcPts val="0"/>
              </a:spcAft>
              <a:buClr>
                <a:schemeClr val="dk1"/>
              </a:buClr>
              <a:buSzPts val="1100"/>
              <a:buFont typeface="Average"/>
              <a:buChar char="●"/>
            </a:pPr>
            <a:r>
              <a:rPr b="1" lang="en" sz="1100">
                <a:solidFill>
                  <a:schemeClr val="dk1"/>
                </a:solidFill>
                <a:latin typeface="Average"/>
                <a:ea typeface="Average"/>
                <a:cs typeface="Average"/>
                <a:sym typeface="Average"/>
              </a:rPr>
              <a:t>BERT-Base-U</a:t>
            </a:r>
            <a:r>
              <a:rPr b="1" lang="en" sz="1100">
                <a:solidFill>
                  <a:schemeClr val="dk1"/>
                </a:solidFill>
                <a:latin typeface="Average"/>
                <a:ea typeface="Average"/>
                <a:cs typeface="Average"/>
                <a:sym typeface="Average"/>
              </a:rPr>
              <a:t>n</a:t>
            </a:r>
            <a:r>
              <a:rPr b="1" lang="en" sz="1100">
                <a:solidFill>
                  <a:schemeClr val="dk1"/>
                </a:solidFill>
                <a:latin typeface="Average"/>
                <a:ea typeface="Average"/>
                <a:cs typeface="Average"/>
                <a:sym typeface="Average"/>
              </a:rPr>
              <a:t>cased:</a:t>
            </a:r>
            <a:endParaRPr b="1" sz="1100">
              <a:solidFill>
                <a:schemeClr val="dk1"/>
              </a:solidFill>
              <a:latin typeface="Average"/>
              <a:ea typeface="Average"/>
              <a:cs typeface="Average"/>
              <a:sym typeface="Average"/>
            </a:endParaRPr>
          </a:p>
          <a:p>
            <a:pPr indent="-298450" lvl="1" marL="914400" rtl="0" algn="l">
              <a:lnSpc>
                <a:spcPct val="115000"/>
              </a:lnSpc>
              <a:spcBef>
                <a:spcPts val="0"/>
              </a:spcBef>
              <a:spcAft>
                <a:spcPts val="0"/>
              </a:spcAft>
              <a:buClr>
                <a:schemeClr val="dk1"/>
              </a:buClr>
              <a:buSzPts val="1100"/>
              <a:buFont typeface="Average"/>
              <a:buChar char="○"/>
            </a:pPr>
            <a:r>
              <a:rPr lang="en" sz="1100">
                <a:solidFill>
                  <a:schemeClr val="dk1"/>
                </a:solidFill>
                <a:latin typeface="Average"/>
                <a:ea typeface="Average"/>
                <a:cs typeface="Average"/>
                <a:sym typeface="Average"/>
              </a:rPr>
              <a:t>Achieved 83.14% Accuracy and 79.64% F1 Score.</a:t>
            </a:r>
            <a:endParaRPr sz="1100">
              <a:solidFill>
                <a:schemeClr val="dk1"/>
              </a:solidFill>
              <a:latin typeface="Average"/>
              <a:ea typeface="Average"/>
              <a:cs typeface="Average"/>
              <a:sym typeface="Average"/>
            </a:endParaRPr>
          </a:p>
          <a:p>
            <a:pPr indent="-298450" lvl="1" marL="914400" rtl="0" algn="l">
              <a:lnSpc>
                <a:spcPct val="115000"/>
              </a:lnSpc>
              <a:spcBef>
                <a:spcPts val="0"/>
              </a:spcBef>
              <a:spcAft>
                <a:spcPts val="0"/>
              </a:spcAft>
              <a:buClr>
                <a:schemeClr val="dk1"/>
              </a:buClr>
              <a:buSzPts val="1100"/>
              <a:buFont typeface="Average"/>
              <a:buChar char="○"/>
            </a:pPr>
            <a:r>
              <a:rPr lang="en" sz="1100">
                <a:solidFill>
                  <a:schemeClr val="dk1"/>
                </a:solidFill>
                <a:latin typeface="Average"/>
                <a:ea typeface="Average"/>
                <a:cs typeface="Average"/>
                <a:sym typeface="Average"/>
              </a:rPr>
              <a:t>Strong balance between Precision (81.83%) and Recall (77.57%).</a:t>
            </a:r>
            <a:endParaRPr sz="1100">
              <a:solidFill>
                <a:schemeClr val="dk1"/>
              </a:solidFill>
              <a:latin typeface="Average"/>
              <a:ea typeface="Average"/>
              <a:cs typeface="Average"/>
              <a:sym typeface="Average"/>
            </a:endParaRPr>
          </a:p>
          <a:p>
            <a:pPr indent="-298450" lvl="1" marL="914400" rtl="0" algn="l">
              <a:lnSpc>
                <a:spcPct val="115000"/>
              </a:lnSpc>
              <a:spcBef>
                <a:spcPts val="0"/>
              </a:spcBef>
              <a:spcAft>
                <a:spcPts val="0"/>
              </a:spcAft>
              <a:buClr>
                <a:schemeClr val="dk1"/>
              </a:buClr>
              <a:buSzPts val="1100"/>
              <a:buFont typeface="Average"/>
              <a:buChar char="○"/>
            </a:pPr>
            <a:r>
              <a:rPr lang="en" sz="1100">
                <a:solidFill>
                  <a:schemeClr val="dk1"/>
                </a:solidFill>
                <a:latin typeface="Average"/>
                <a:ea typeface="Average"/>
                <a:cs typeface="Average"/>
                <a:sym typeface="Average"/>
              </a:rPr>
              <a:t>Demonstrated effective disaster tweet classification, minimizing false positives.</a:t>
            </a:r>
            <a:endParaRPr sz="1100">
              <a:solidFill>
                <a:schemeClr val="dk1"/>
              </a:solidFill>
              <a:latin typeface="Average"/>
              <a:ea typeface="Average"/>
              <a:cs typeface="Average"/>
              <a:sym typeface="Average"/>
            </a:endParaRPr>
          </a:p>
          <a:p>
            <a:pPr indent="-298450" lvl="0" marL="457200" rtl="0" algn="l">
              <a:lnSpc>
                <a:spcPct val="115000"/>
              </a:lnSpc>
              <a:spcBef>
                <a:spcPts val="0"/>
              </a:spcBef>
              <a:spcAft>
                <a:spcPts val="0"/>
              </a:spcAft>
              <a:buClr>
                <a:schemeClr val="dk1"/>
              </a:buClr>
              <a:buSzPts val="1100"/>
              <a:buFont typeface="Average"/>
              <a:buChar char="●"/>
            </a:pPr>
            <a:r>
              <a:rPr b="1" lang="en" sz="1100">
                <a:solidFill>
                  <a:schemeClr val="dk1"/>
                </a:solidFill>
                <a:latin typeface="Average"/>
                <a:ea typeface="Average"/>
                <a:cs typeface="Average"/>
                <a:sym typeface="Average"/>
              </a:rPr>
              <a:t>BERTweet-Base:</a:t>
            </a:r>
            <a:endParaRPr b="1" sz="1100">
              <a:solidFill>
                <a:schemeClr val="dk1"/>
              </a:solidFill>
              <a:latin typeface="Average"/>
              <a:ea typeface="Average"/>
              <a:cs typeface="Average"/>
              <a:sym typeface="Average"/>
            </a:endParaRPr>
          </a:p>
          <a:p>
            <a:pPr indent="-298450" lvl="1" marL="914400" rtl="0" algn="l">
              <a:lnSpc>
                <a:spcPct val="115000"/>
              </a:lnSpc>
              <a:spcBef>
                <a:spcPts val="0"/>
              </a:spcBef>
              <a:spcAft>
                <a:spcPts val="0"/>
              </a:spcAft>
              <a:buClr>
                <a:schemeClr val="dk1"/>
              </a:buClr>
              <a:buSzPts val="1100"/>
              <a:buFont typeface="Average"/>
              <a:buChar char="○"/>
            </a:pPr>
            <a:r>
              <a:rPr lang="en" sz="1100">
                <a:solidFill>
                  <a:schemeClr val="dk1"/>
                </a:solidFill>
                <a:latin typeface="Average"/>
                <a:ea typeface="Average"/>
                <a:cs typeface="Average"/>
                <a:sym typeface="Average"/>
              </a:rPr>
              <a:t>Achieved the best results: 84.08% Accuracy and 80.81% F1 Score.</a:t>
            </a:r>
            <a:endParaRPr sz="1100">
              <a:solidFill>
                <a:schemeClr val="dk1"/>
              </a:solidFill>
              <a:latin typeface="Average"/>
              <a:ea typeface="Average"/>
              <a:cs typeface="Average"/>
              <a:sym typeface="Average"/>
            </a:endParaRPr>
          </a:p>
          <a:p>
            <a:pPr indent="-298450" lvl="1" marL="914400" rtl="0" algn="l">
              <a:lnSpc>
                <a:spcPct val="115000"/>
              </a:lnSpc>
              <a:spcBef>
                <a:spcPts val="0"/>
              </a:spcBef>
              <a:spcAft>
                <a:spcPts val="0"/>
              </a:spcAft>
              <a:buClr>
                <a:schemeClr val="dk1"/>
              </a:buClr>
              <a:buSzPts val="1100"/>
              <a:buFont typeface="Average"/>
              <a:buChar char="○"/>
            </a:pPr>
            <a:r>
              <a:rPr lang="en" sz="1100">
                <a:solidFill>
                  <a:schemeClr val="dk1"/>
                </a:solidFill>
                <a:latin typeface="Average"/>
                <a:ea typeface="Average"/>
                <a:cs typeface="Average"/>
                <a:sym typeface="Average"/>
              </a:rPr>
              <a:t>Precision (82.89%) and Recall (78.83%) were consistently higher than BERT-Base.</a:t>
            </a:r>
            <a:endParaRPr sz="1100">
              <a:solidFill>
                <a:schemeClr val="dk1"/>
              </a:solidFill>
              <a:latin typeface="Average"/>
              <a:ea typeface="Average"/>
              <a:cs typeface="Average"/>
              <a:sym typeface="Average"/>
            </a:endParaRPr>
          </a:p>
          <a:p>
            <a:pPr indent="-298450" lvl="1" marL="914400" rtl="0" algn="l">
              <a:lnSpc>
                <a:spcPct val="115000"/>
              </a:lnSpc>
              <a:spcBef>
                <a:spcPts val="0"/>
              </a:spcBef>
              <a:spcAft>
                <a:spcPts val="0"/>
              </a:spcAft>
              <a:buClr>
                <a:schemeClr val="dk1"/>
              </a:buClr>
              <a:buSzPts val="1100"/>
              <a:buFont typeface="Average"/>
              <a:buChar char="○"/>
            </a:pPr>
            <a:r>
              <a:rPr lang="en" sz="1100">
                <a:solidFill>
                  <a:schemeClr val="dk1"/>
                </a:solidFill>
                <a:latin typeface="Average"/>
                <a:ea typeface="Average"/>
                <a:cs typeface="Average"/>
                <a:sym typeface="Average"/>
              </a:rPr>
              <a:t>Better understanding of Twitter-specific language (hashtags, slang, emojis).</a:t>
            </a:r>
            <a:endParaRPr sz="1100">
              <a:solidFill>
                <a:schemeClr val="dk1"/>
              </a:solidFill>
              <a:latin typeface="Average"/>
              <a:ea typeface="Average"/>
              <a:cs typeface="Average"/>
              <a:sym typeface="Average"/>
            </a:endParaRPr>
          </a:p>
          <a:p>
            <a:pPr indent="-298450" lvl="0" marL="457200" rtl="0" algn="l">
              <a:lnSpc>
                <a:spcPct val="115000"/>
              </a:lnSpc>
              <a:spcBef>
                <a:spcPts val="0"/>
              </a:spcBef>
              <a:spcAft>
                <a:spcPts val="0"/>
              </a:spcAft>
              <a:buClr>
                <a:schemeClr val="dk1"/>
              </a:buClr>
              <a:buSzPts val="1100"/>
              <a:buFont typeface="Average"/>
              <a:buChar char="●"/>
            </a:pPr>
            <a:r>
              <a:rPr b="1" lang="en" sz="1100">
                <a:solidFill>
                  <a:schemeClr val="dk1"/>
                </a:solidFill>
                <a:latin typeface="Average"/>
                <a:ea typeface="Average"/>
                <a:cs typeface="Average"/>
                <a:sym typeface="Average"/>
              </a:rPr>
              <a:t>Key Insights:</a:t>
            </a:r>
            <a:endParaRPr b="1" sz="1100">
              <a:solidFill>
                <a:schemeClr val="dk1"/>
              </a:solidFill>
              <a:latin typeface="Average"/>
              <a:ea typeface="Average"/>
              <a:cs typeface="Average"/>
              <a:sym typeface="Average"/>
            </a:endParaRPr>
          </a:p>
          <a:p>
            <a:pPr indent="-298450" lvl="1" marL="914400" rtl="0" algn="l">
              <a:lnSpc>
                <a:spcPct val="115000"/>
              </a:lnSpc>
              <a:spcBef>
                <a:spcPts val="0"/>
              </a:spcBef>
              <a:spcAft>
                <a:spcPts val="0"/>
              </a:spcAft>
              <a:buClr>
                <a:schemeClr val="dk1"/>
              </a:buClr>
              <a:buSzPts val="1100"/>
              <a:buFont typeface="Average"/>
              <a:buChar char="○"/>
            </a:pPr>
            <a:r>
              <a:rPr b="1" lang="en" sz="1100">
                <a:solidFill>
                  <a:schemeClr val="dk1"/>
                </a:solidFill>
                <a:latin typeface="Average"/>
                <a:ea typeface="Average"/>
                <a:cs typeface="Average"/>
                <a:sym typeface="Average"/>
              </a:rPr>
              <a:t>BERTweet outperformed BERT-Base across all metrics.</a:t>
            </a:r>
            <a:endParaRPr b="1" sz="1100">
              <a:solidFill>
                <a:schemeClr val="dk1"/>
              </a:solidFill>
              <a:latin typeface="Average"/>
              <a:ea typeface="Average"/>
              <a:cs typeface="Average"/>
              <a:sym typeface="Average"/>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latin typeface="Average"/>
                <a:ea typeface="Average"/>
                <a:cs typeface="Average"/>
                <a:sym typeface="Average"/>
              </a:rPr>
              <a:t>Both BERT models slightly outperformed traditional classifiers</a:t>
            </a:r>
            <a:r>
              <a:rPr lang="en" sz="1100">
                <a:solidFill>
                  <a:schemeClr val="dk1"/>
                </a:solidFill>
                <a:latin typeface="Average"/>
                <a:ea typeface="Average"/>
                <a:cs typeface="Average"/>
                <a:sym typeface="Average"/>
              </a:rPr>
              <a:t>, but not dramatically..</a:t>
            </a:r>
            <a:endParaRPr sz="1100">
              <a:solidFill>
                <a:schemeClr val="dk1"/>
              </a:solidFill>
              <a:latin typeface="Average"/>
              <a:ea typeface="Average"/>
              <a:cs typeface="Average"/>
              <a:sym typeface="Average"/>
            </a:endParaRPr>
          </a:p>
          <a:p>
            <a:pPr indent="-298450" lvl="1" marL="914400" rtl="0" algn="l">
              <a:lnSpc>
                <a:spcPct val="115000"/>
              </a:lnSpc>
              <a:spcBef>
                <a:spcPts val="0"/>
              </a:spcBef>
              <a:spcAft>
                <a:spcPts val="0"/>
              </a:spcAft>
              <a:buClr>
                <a:schemeClr val="dk1"/>
              </a:buClr>
              <a:buSzPts val="1100"/>
              <a:buFont typeface="Average"/>
              <a:buChar char="○"/>
            </a:pPr>
            <a:r>
              <a:rPr b="1" lang="en" sz="1100">
                <a:solidFill>
                  <a:schemeClr val="dk1"/>
                </a:solidFill>
                <a:latin typeface="Average"/>
                <a:ea typeface="Average"/>
                <a:cs typeface="Average"/>
                <a:sym typeface="Average"/>
              </a:rPr>
              <a:t>Computational Cost Tradeoff:</a:t>
            </a:r>
            <a:endParaRPr b="1" sz="1100">
              <a:solidFill>
                <a:schemeClr val="dk1"/>
              </a:solidFill>
              <a:latin typeface="Average"/>
              <a:ea typeface="Average"/>
              <a:cs typeface="Average"/>
              <a:sym typeface="Average"/>
            </a:endParaRPr>
          </a:p>
          <a:p>
            <a:pPr indent="-298450" lvl="2" marL="1371600" rtl="0" algn="l">
              <a:lnSpc>
                <a:spcPct val="115000"/>
              </a:lnSpc>
              <a:spcBef>
                <a:spcPts val="0"/>
              </a:spcBef>
              <a:spcAft>
                <a:spcPts val="0"/>
              </a:spcAft>
              <a:buClr>
                <a:schemeClr val="dk1"/>
              </a:buClr>
              <a:buSzPts val="1100"/>
              <a:buFont typeface="Average"/>
              <a:buChar char="■"/>
            </a:pPr>
            <a:r>
              <a:rPr lang="en" sz="1100">
                <a:solidFill>
                  <a:schemeClr val="dk1"/>
                </a:solidFill>
                <a:latin typeface="Average"/>
                <a:ea typeface="Average"/>
                <a:cs typeface="Average"/>
                <a:sym typeface="Average"/>
              </a:rPr>
              <a:t>BERT models require substantially more computing resources.</a:t>
            </a:r>
            <a:endParaRPr sz="1100">
              <a:solidFill>
                <a:schemeClr val="dk1"/>
              </a:solidFill>
              <a:latin typeface="Average"/>
              <a:ea typeface="Average"/>
              <a:cs typeface="Average"/>
              <a:sym typeface="Average"/>
            </a:endParaRPr>
          </a:p>
          <a:p>
            <a:pPr indent="-298450" lvl="2" marL="1371600" rtl="0" algn="l">
              <a:lnSpc>
                <a:spcPct val="115000"/>
              </a:lnSpc>
              <a:spcBef>
                <a:spcPts val="0"/>
              </a:spcBef>
              <a:spcAft>
                <a:spcPts val="0"/>
              </a:spcAft>
              <a:buClr>
                <a:schemeClr val="dk1"/>
              </a:buClr>
              <a:buSzPts val="1100"/>
              <a:buFont typeface="Average"/>
              <a:buChar char="■"/>
            </a:pPr>
            <a:r>
              <a:rPr lang="en" sz="1100">
                <a:solidFill>
                  <a:schemeClr val="dk1"/>
                </a:solidFill>
                <a:latin typeface="Average"/>
                <a:ea typeface="Average"/>
                <a:cs typeface="Average"/>
                <a:sym typeface="Average"/>
              </a:rPr>
              <a:t>Gains in performance may not always justify the higher cost for real-time systems.</a:t>
            </a:r>
            <a:endParaRPr sz="1100">
              <a:solidFill>
                <a:schemeClr val="dk1"/>
              </a:solidFill>
              <a:latin typeface="Average"/>
              <a:ea typeface="Average"/>
              <a:cs typeface="Average"/>
              <a:sym typeface="Average"/>
            </a:endParaRPr>
          </a:p>
          <a:p>
            <a:pPr indent="0" lvl="0" marL="0" rtl="0" algn="l">
              <a:spcBef>
                <a:spcPts val="1200"/>
              </a:spcBef>
              <a:spcAft>
                <a:spcPts val="0"/>
              </a:spcAft>
              <a:buNone/>
            </a:pPr>
            <a:r>
              <a:t/>
            </a:r>
            <a:endParaRPr sz="1800">
              <a:solidFill>
                <a:schemeClr val="dk1"/>
              </a:solidFill>
              <a:latin typeface="Average"/>
              <a:ea typeface="Average"/>
              <a:cs typeface="Average"/>
              <a:sym typeface="Average"/>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89200" y="13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 before and after Hypertuning</a:t>
            </a:r>
            <a:endParaRPr/>
          </a:p>
        </p:txBody>
      </p:sp>
      <p:pic>
        <p:nvPicPr>
          <p:cNvPr id="121" name="Google Shape;121;p21"/>
          <p:cNvPicPr preferRelativeResize="0"/>
          <p:nvPr/>
        </p:nvPicPr>
        <p:blipFill>
          <a:blip r:embed="rId3">
            <a:alphaModFix/>
          </a:blip>
          <a:stretch>
            <a:fillRect/>
          </a:stretch>
        </p:blipFill>
        <p:spPr>
          <a:xfrm>
            <a:off x="268350" y="3135775"/>
            <a:ext cx="4865750" cy="1929400"/>
          </a:xfrm>
          <a:prstGeom prst="rect">
            <a:avLst/>
          </a:prstGeom>
          <a:noFill/>
          <a:ln>
            <a:noFill/>
          </a:ln>
        </p:spPr>
      </p:pic>
      <p:pic>
        <p:nvPicPr>
          <p:cNvPr id="122" name="Google Shape;122;p21"/>
          <p:cNvPicPr preferRelativeResize="0"/>
          <p:nvPr/>
        </p:nvPicPr>
        <p:blipFill>
          <a:blip r:embed="rId4">
            <a:alphaModFix/>
          </a:blip>
          <a:stretch>
            <a:fillRect/>
          </a:stretch>
        </p:blipFill>
        <p:spPr>
          <a:xfrm>
            <a:off x="278374" y="1003578"/>
            <a:ext cx="4865750" cy="1796772"/>
          </a:xfrm>
          <a:prstGeom prst="rect">
            <a:avLst/>
          </a:prstGeom>
          <a:noFill/>
          <a:ln>
            <a:noFill/>
          </a:ln>
        </p:spPr>
      </p:pic>
      <p:sp>
        <p:nvSpPr>
          <p:cNvPr id="123" name="Google Shape;123;p21"/>
          <p:cNvSpPr txBox="1"/>
          <p:nvPr/>
        </p:nvSpPr>
        <p:spPr>
          <a:xfrm>
            <a:off x="192150" y="685050"/>
            <a:ext cx="58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Before:</a:t>
            </a:r>
            <a:endParaRPr>
              <a:solidFill>
                <a:schemeClr val="dk1"/>
              </a:solidFill>
              <a:latin typeface="Average"/>
              <a:ea typeface="Average"/>
              <a:cs typeface="Average"/>
              <a:sym typeface="Average"/>
            </a:endParaRPr>
          </a:p>
        </p:txBody>
      </p:sp>
      <p:sp>
        <p:nvSpPr>
          <p:cNvPr id="124" name="Google Shape;124;p21"/>
          <p:cNvSpPr txBox="1"/>
          <p:nvPr/>
        </p:nvSpPr>
        <p:spPr>
          <a:xfrm>
            <a:off x="192150" y="2818650"/>
            <a:ext cx="58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After:</a:t>
            </a:r>
            <a:endParaRPr>
              <a:solidFill>
                <a:schemeClr val="dk1"/>
              </a:solidFill>
              <a:latin typeface="Average"/>
              <a:ea typeface="Average"/>
              <a:cs typeface="Average"/>
              <a:sym typeface="Average"/>
            </a:endParaRPr>
          </a:p>
        </p:txBody>
      </p:sp>
      <p:sp>
        <p:nvSpPr>
          <p:cNvPr id="125" name="Google Shape;125;p21"/>
          <p:cNvSpPr txBox="1"/>
          <p:nvPr/>
        </p:nvSpPr>
        <p:spPr>
          <a:xfrm>
            <a:off x="5348825" y="934200"/>
            <a:ext cx="3624000" cy="39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chemeClr val="dk1"/>
                </a:solidFill>
                <a:latin typeface="Average"/>
                <a:ea typeface="Average"/>
                <a:cs typeface="Average"/>
                <a:sym typeface="Average"/>
              </a:rPr>
              <a:t>Key Takeaways:</a:t>
            </a:r>
            <a:endParaRPr b="1" sz="1200">
              <a:solidFill>
                <a:schemeClr val="dk1"/>
              </a:solidFill>
              <a:latin typeface="Average"/>
              <a:ea typeface="Average"/>
              <a:cs typeface="Average"/>
              <a:sym typeface="Average"/>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latin typeface="Average"/>
                <a:ea typeface="Average"/>
                <a:cs typeface="Average"/>
                <a:sym typeface="Average"/>
              </a:rPr>
              <a:t>SVM showed the most dramatic benefit</a:t>
            </a:r>
            <a:r>
              <a:rPr lang="en" sz="1200">
                <a:solidFill>
                  <a:schemeClr val="dk1"/>
                </a:solidFill>
                <a:latin typeface="Average"/>
                <a:ea typeface="Average"/>
                <a:cs typeface="Average"/>
                <a:sym typeface="Average"/>
              </a:rPr>
              <a:t>, unsurprising as they were the most </a:t>
            </a:r>
            <a:r>
              <a:rPr lang="en" sz="1200">
                <a:solidFill>
                  <a:schemeClr val="dk1"/>
                </a:solidFill>
                <a:latin typeface="Average"/>
                <a:ea typeface="Average"/>
                <a:cs typeface="Average"/>
                <a:sym typeface="Average"/>
              </a:rPr>
              <a:t>imbalance</a:t>
            </a:r>
            <a:r>
              <a:rPr lang="en" sz="1200">
                <a:solidFill>
                  <a:schemeClr val="dk1"/>
                </a:solidFill>
                <a:latin typeface="Average"/>
                <a:ea typeface="Average"/>
                <a:cs typeface="Average"/>
                <a:sym typeface="Average"/>
              </a:rPr>
              <a:t> to begin with.</a:t>
            </a:r>
            <a:br>
              <a:rPr lang="en" sz="1200">
                <a:solidFill>
                  <a:schemeClr val="dk1"/>
                </a:solidFill>
                <a:latin typeface="Average"/>
                <a:ea typeface="Average"/>
                <a:cs typeface="Average"/>
                <a:sym typeface="Average"/>
              </a:rPr>
            </a:b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Average"/>
                <a:ea typeface="Average"/>
                <a:cs typeface="Average"/>
                <a:sym typeface="Average"/>
              </a:rPr>
              <a:t>KNN</a:t>
            </a:r>
            <a:r>
              <a:rPr lang="en" sz="1200">
                <a:solidFill>
                  <a:schemeClr val="dk1"/>
                </a:solidFill>
                <a:latin typeface="Average"/>
                <a:ea typeface="Average"/>
                <a:cs typeface="Average"/>
                <a:sym typeface="Average"/>
              </a:rPr>
              <a:t> moved from poor to usable after hypertuning, but still trails the best models at classification predictions.</a:t>
            </a:r>
            <a:br>
              <a:rPr lang="en" sz="1200">
                <a:solidFill>
                  <a:schemeClr val="dk1"/>
                </a:solidFill>
                <a:latin typeface="Average"/>
                <a:ea typeface="Average"/>
                <a:cs typeface="Average"/>
                <a:sym typeface="Average"/>
              </a:rPr>
            </a:b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Average"/>
                <a:ea typeface="Average"/>
                <a:cs typeface="Average"/>
                <a:sym typeface="Average"/>
              </a:rPr>
              <a:t>Models that were already balanced </a:t>
            </a:r>
            <a:r>
              <a:rPr lang="en" sz="1200">
                <a:solidFill>
                  <a:schemeClr val="dk1"/>
                </a:solidFill>
                <a:latin typeface="Average"/>
                <a:ea typeface="Average"/>
                <a:cs typeface="Average"/>
                <a:sym typeface="Average"/>
              </a:rPr>
              <a:t>received the least benefit from hypertuning</a:t>
            </a:r>
            <a:endParaRPr sz="1200">
              <a:solidFill>
                <a:schemeClr val="dk1"/>
              </a:solidFill>
              <a:latin typeface="Average"/>
              <a:ea typeface="Average"/>
              <a:cs typeface="Average"/>
              <a:sym typeface="Average"/>
            </a:endParaRPr>
          </a:p>
          <a:p>
            <a:pPr indent="0" lvl="0" marL="0" rtl="0" algn="l">
              <a:spcBef>
                <a:spcPts val="1200"/>
              </a:spcBef>
              <a:spcAft>
                <a:spcPts val="0"/>
              </a:spcAft>
              <a:buNone/>
            </a:pPr>
            <a:r>
              <a:t/>
            </a:r>
            <a:endParaRPr sz="1200">
              <a:solidFill>
                <a:schemeClr val="dk1"/>
              </a:solidFill>
              <a:latin typeface="Average"/>
              <a:ea typeface="Average"/>
              <a:cs typeface="Average"/>
              <a:sym typeface="Average"/>
            </a:endParaRPr>
          </a:p>
        </p:txBody>
      </p:sp>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