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7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99" r:id="rId16"/>
  </p:sldIdLst>
  <p:sldSz cx="9144000" cy="6858000" type="screen4x3"/>
  <p:notesSz cx="6858000" cy="9144000"/>
  <p:custDataLst>
    <p:tags r:id="rId19"/>
  </p:custDataLst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6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8"/>
    <a:srgbClr val="25167A"/>
    <a:srgbClr val="9F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6271" autoAdjust="0"/>
  </p:normalViewPr>
  <p:slideViewPr>
    <p:cSldViewPr snapToGrid="0" snapToObjects="1">
      <p:cViewPr varScale="1">
        <p:scale>
          <a:sx n="130" d="100"/>
          <a:sy n="130" d="100"/>
        </p:scale>
        <p:origin x="588" y="76"/>
      </p:cViewPr>
      <p:guideLst>
        <p:guide orient="horz" pos="2160"/>
        <p:guide pos="2880"/>
        <p:guide pos="46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latin typeface="Frutiger LT Std 45 Light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8153E2-5A23-9C4B-ABFD-85C34EE68D2E}" type="datetime1">
              <a:rPr lang="nl-NL">
                <a:latin typeface="Frutiger LT Std 45 Light" charset="0"/>
              </a:rPr>
              <a:pPr>
                <a:defRPr/>
              </a:pPr>
              <a:t>17-4-2017</a:t>
            </a:fld>
            <a:endParaRPr lang="nl-NL" dirty="0">
              <a:latin typeface="Frutiger LT Std 45 Light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latin typeface="Frutiger LT Std 45 Light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A4000-AB18-BA45-8B08-03F3A0050F12}" type="slidenum">
              <a:rPr lang="nl-NL">
                <a:latin typeface="Frutiger LT Std 45 Light" charset="0"/>
              </a:rPr>
              <a:pPr>
                <a:defRPr/>
              </a:pPr>
              <a:t>‹#›</a:t>
            </a:fld>
            <a:endParaRPr lang="nl-NL" dirty="0">
              <a:latin typeface="Frutiger LT Std 45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8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178DF84-B348-DA4D-9998-A76BB457FE31}" type="datetime1">
              <a:rPr lang="nl-NL" smtClean="0"/>
              <a:pPr>
                <a:defRPr/>
              </a:pPr>
              <a:t>17-4-2017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om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709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 b="1" i="0">
                <a:latin typeface="Frutiger LT Std 55 Roman" panose="020B0602020204020204" pitchFamily="34" charset="0"/>
                <a:ea typeface="Frutiger LT Std 55 Roman" panose="020B0602020204020204" pitchFamily="34" charset="0"/>
                <a:cs typeface="Frutiger LT Std 55 Roman" panose="020B0602020204020204" pitchFamily="34" charset="0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1" y="4695362"/>
            <a:ext cx="3026229" cy="216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  <p:sp>
        <p:nvSpPr>
          <p:cNvPr id="8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>
                <a:solidFill>
                  <a:srgbClr val="4F42E8"/>
                </a:solidFill>
              </a:rPr>
              <a:t>CREATING TOMORROW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 GD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 GD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/>
          <a:lstStyle>
            <a:lvl1pPr algn="l">
              <a:defRPr sz="3200" b="0" cap="all"/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4" name="Picture 3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all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all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>
          <a:xfrm>
            <a:off x="7962537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BI&amp;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S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Blauw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3848707"/>
            <a:ext cx="2579914" cy="3009293"/>
          </a:xfrm>
          <a:prstGeom prst="rect">
            <a:avLst/>
          </a:prstGeom>
        </p:spPr>
      </p:pic>
      <p:sp>
        <p:nvSpPr>
          <p:cNvPr id="6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/>
              <a:t>CREATING TOMORROW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 GD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0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 GD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6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0000" y="4662615"/>
            <a:ext cx="8424000" cy="11430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951B0-0049-6344-AEBF-17358458F3B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0000" y="4662615"/>
            <a:ext cx="8424000" cy="11430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951B0-0049-6344-AEBF-17358458F3B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4A8C4-B29B-754A-B8CC-8E602D78A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65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3BA6-E005-FC42-BAC5-A467A63E2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 Blauw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3848707"/>
            <a:ext cx="2579914" cy="3009293"/>
          </a:xfrm>
          <a:prstGeom prst="rect">
            <a:avLst/>
          </a:prstGeom>
        </p:spPr>
      </p:pic>
      <p:sp>
        <p:nvSpPr>
          <p:cNvPr id="6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/>
              <a:t>CREATING TOMORROW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2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1D24-3CC9-8F47-A17B-E43A12CEA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2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I&amp;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S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944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noProof="0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60000" y="2100263"/>
            <a:ext cx="8229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/>
              <a:t>Klik om de titelstijl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60000" y="6124575"/>
            <a:ext cx="2895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>
                    <a:lumMod val="65000"/>
                  </a:schemeClr>
                </a:solidFill>
                <a:latin typeface="Frutiger LT Std 45 Light" charset="0"/>
                <a:ea typeface="+mn-ea"/>
                <a:cs typeface="Frutiger LT Std 45 Light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962537" y="6124575"/>
            <a:ext cx="627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6A6A6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</a:lstStyle>
          <a:p>
            <a:fld id="{49004725-3891-F142-B776-4F4F06198762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83" r:id="rId3"/>
    <p:sldLayoutId id="2147483659" r:id="rId4"/>
    <p:sldLayoutId id="2147483680" r:id="rId5"/>
    <p:sldLayoutId id="2147483684" r:id="rId6"/>
    <p:sldLayoutId id="2147483668" r:id="rId7"/>
    <p:sldLayoutId id="2147483671" r:id="rId8"/>
    <p:sldLayoutId id="2147483672" r:id="rId9"/>
    <p:sldLayoutId id="2147483673" r:id="rId10"/>
    <p:sldLayoutId id="2147483679" r:id="rId11"/>
    <p:sldLayoutId id="2147483685" r:id="rId12"/>
    <p:sldLayoutId id="2147483674" r:id="rId13"/>
    <p:sldLayoutId id="2147483663" r:id="rId14"/>
    <p:sldLayoutId id="2147483681" r:id="rId15"/>
    <p:sldLayoutId id="2147483686" r:id="rId16"/>
    <p:sldLayoutId id="2147483660" r:id="rId17"/>
    <p:sldLayoutId id="2147483670" r:id="rId18"/>
    <p:sldLayoutId id="2147483675" r:id="rId19"/>
    <p:sldLayoutId id="2147483676" r:id="rId20"/>
    <p:sldLayoutId id="2147483678" r:id="rId21"/>
    <p:sldLayoutId id="2147483682" r:id="rId22"/>
    <p:sldLayoutId id="2147483687" r:id="rId23"/>
    <p:sldLayoutId id="2147483677" r:id="rId24"/>
    <p:sldLayoutId id="2147483669" r:id="rId25"/>
    <p:sldLayoutId id="2147483664" r:id="rId26"/>
    <p:sldLayoutId id="2147483666" r:id="rId27"/>
    <p:sldLayoutId id="2147483688" r:id="rId28"/>
    <p:sldLayoutId id="2147483689" r:id="rId29"/>
    <p:sldLayoutId id="2147483690" r:id="rId30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i="0" kern="1200" cap="all">
          <a:solidFill>
            <a:schemeClr val="tx2"/>
          </a:solidFill>
          <a:latin typeface="Frutiger LT Std 55 Roman" panose="020B0602020204020204" pitchFamily="34" charset="0"/>
          <a:ea typeface="Frutiger LT Std 55 Roman" panose="020B0602020204020204" pitchFamily="34" charset="0"/>
          <a:cs typeface="Frutiger LT Std 55 Roman" panose="020B0602020204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9pPr>
    </p:titleStyle>
    <p:bodyStyle>
      <a:lvl1pPr marL="324000" indent="-324000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2800" kern="1200" cap="none" baseline="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1pPr>
      <a:lvl2pPr marL="612000" indent="-288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2pPr>
      <a:lvl3pPr marL="900000" indent="-288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3pPr>
      <a:lvl4pPr marL="1152000" indent="-252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4pPr>
      <a:lvl5pPr marL="1404000" indent="-252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&amp;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2016-2017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Arriving algorithm</a:t>
            </a:r>
            <a:endParaRPr lang="nl-NL" alt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60000" y="2339310"/>
            <a:ext cx="8229600" cy="329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nl-NL" sz="2000" dirty="0"/>
              <a:t>Compute the distance to the target.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nl-NL" sz="2000" dirty="0"/>
              <a:t>If it is less than 5, set velocity to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nl-NL" sz="2000" dirty="0"/>
              <a:t>Else,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nl-NL" sz="2000" dirty="0"/>
              <a:t>If the distance is greater than the </a:t>
            </a:r>
            <a:r>
              <a:rPr lang="en-US" altLang="nl-NL" sz="2000" dirty="0" err="1"/>
              <a:t>arrivingRadius</a:t>
            </a:r>
            <a:r>
              <a:rPr lang="en-US" altLang="nl-NL" sz="2000" dirty="0"/>
              <a:t>,</a:t>
            </a:r>
            <a:br>
              <a:rPr lang="en-US" altLang="nl-NL" sz="2000" dirty="0"/>
            </a:br>
            <a:r>
              <a:rPr lang="en-US" altLang="nl-NL" sz="2000" dirty="0"/>
              <a:t>the value of velocity is defined by the normal seeking behavior.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nl-NL" sz="2000" dirty="0"/>
              <a:t>Else, the value of velocity is adjusted by easing </a:t>
            </a:r>
            <a:r>
              <a:rPr lang="en-US" altLang="nl-NL" sz="2000" dirty="0" err="1"/>
              <a:t>behaviour</a:t>
            </a:r>
            <a:r>
              <a:rPr lang="en-US" altLang="nl-NL" sz="2000" dirty="0"/>
              <a:t>.</a:t>
            </a:r>
            <a:br>
              <a:rPr lang="en-US" altLang="nl-NL" sz="2000" dirty="0"/>
            </a:br>
            <a:r>
              <a:rPr lang="en-US" altLang="nl-NL" sz="2000" dirty="0"/>
              <a:t>That is, the </a:t>
            </a:r>
            <a:r>
              <a:rPr lang="en-US" altLang="nl-NL" sz="2000" dirty="0" err="1"/>
              <a:t>maxSpeed</a:t>
            </a:r>
            <a:r>
              <a:rPr lang="en-US" altLang="nl-NL" sz="2000" dirty="0"/>
              <a:t> is adjusted proportional to the distance</a:t>
            </a:r>
            <a:br>
              <a:rPr lang="en-US" altLang="nl-NL" sz="2000" dirty="0"/>
            </a:br>
            <a:r>
              <a:rPr lang="en-US" altLang="nl-NL" sz="2000" dirty="0"/>
              <a:t>to the target</a:t>
            </a:r>
            <a:br>
              <a:rPr lang="en-US" altLang="nl-NL" sz="2000" dirty="0"/>
            </a:br>
            <a:r>
              <a:rPr lang="en-US" altLang="nl-NL" sz="2000" dirty="0"/>
              <a:t>(multiplied by distance/</a:t>
            </a:r>
            <a:r>
              <a:rPr lang="en-US" altLang="nl-NL" sz="2000" dirty="0" err="1"/>
              <a:t>arrivingRadius</a:t>
            </a:r>
            <a:r>
              <a:rPr lang="en-US" altLang="nl-NL" sz="2000" dirty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nl-NL" sz="2000" dirty="0"/>
          </a:p>
        </p:txBody>
      </p:sp>
      <p:sp>
        <p:nvSpPr>
          <p:cNvPr id="25606" name="Rounded Rectangular Callout 4"/>
          <p:cNvSpPr>
            <a:spLocks noChangeArrowheads="1"/>
          </p:cNvSpPr>
          <p:nvPr/>
        </p:nvSpPr>
        <p:spPr bwMode="auto">
          <a:xfrm>
            <a:off x="6098998" y="1928726"/>
            <a:ext cx="2159723" cy="719138"/>
          </a:xfrm>
          <a:prstGeom prst="wedgeRoundRectCallout">
            <a:avLst>
              <a:gd name="adj1" fmla="val -64578"/>
              <a:gd name="adj2" fmla="val 1617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distance to target </a:t>
            </a:r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outside</a:t>
            </a:r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 range</a:t>
            </a:r>
          </a:p>
        </p:txBody>
      </p:sp>
      <p:sp>
        <p:nvSpPr>
          <p:cNvPr id="25607" name="Rounded Rectangular Callout 4"/>
          <p:cNvSpPr>
            <a:spLocks noChangeArrowheads="1"/>
          </p:cNvSpPr>
          <p:nvPr/>
        </p:nvSpPr>
        <p:spPr bwMode="auto">
          <a:xfrm>
            <a:off x="5720349" y="5732365"/>
            <a:ext cx="2447925" cy="720725"/>
          </a:xfrm>
          <a:prstGeom prst="wedgeRoundRectCallout">
            <a:avLst>
              <a:gd name="adj1" fmla="val -53811"/>
              <a:gd name="adj2" fmla="val -179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easing</a:t>
            </a:r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: </a:t>
            </a:r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adjust</a:t>
            </a:r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 speed proportional to dist</a:t>
            </a:r>
          </a:p>
        </p:txBody>
      </p:sp>
      <p:sp>
        <p:nvSpPr>
          <p:cNvPr id="8" name="Rounded Rectangular Callout 4"/>
          <p:cNvSpPr>
            <a:spLocks noChangeArrowheads="1"/>
          </p:cNvSpPr>
          <p:nvPr/>
        </p:nvSpPr>
        <p:spPr bwMode="auto">
          <a:xfrm>
            <a:off x="6886070" y="3060336"/>
            <a:ext cx="1943423" cy="431800"/>
          </a:xfrm>
          <a:prstGeom prst="wedgeRoundRectCallout">
            <a:avLst>
              <a:gd name="adj1" fmla="val -31220"/>
              <a:gd name="adj2" fmla="val 1139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seeking</a:t>
            </a:r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 as </a:t>
            </a:r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usual</a:t>
            </a:r>
            <a:endParaRPr lang="nl-NL" altLang="nl-NL" dirty="0">
              <a:solidFill>
                <a:schemeClr val="bg1"/>
              </a:solidFill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97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nl-NL" dirty="0"/>
              <a:t>Practical 3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2956110"/>
          </a:xfrm>
        </p:spPr>
        <p:txBody>
          <a:bodyPr>
            <a:normAutofit fontScale="92500" lnSpcReduction="10000"/>
          </a:bodyPr>
          <a:lstStyle/>
          <a:p>
            <a:r>
              <a:rPr lang="nl-NL" altLang="nl-NL" dirty="0"/>
              <a:t>Download the instructions and the XNA solution</a:t>
            </a:r>
            <a:br>
              <a:rPr lang="nl-NL" altLang="nl-NL" dirty="0"/>
            </a:br>
            <a:r>
              <a:rPr lang="nl-NL" altLang="nl-NL" dirty="0"/>
              <a:t>for practical 3 from the VLO;</a:t>
            </a:r>
          </a:p>
          <a:p>
            <a:r>
              <a:rPr lang="en-US" altLang="nl-NL" dirty="0"/>
              <a:t>Make both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dirty="0"/>
              <a:t>Seeking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dirty="0"/>
              <a:t>Arriving &amp; Stopping</a:t>
            </a:r>
          </a:p>
          <a:p>
            <a:endParaRPr lang="en-US" altLang="nl-NL" dirty="0"/>
          </a:p>
          <a:p>
            <a:r>
              <a:rPr lang="en-US" altLang="nl-NL" dirty="0"/>
              <a:t>Hand </a:t>
            </a:r>
            <a:r>
              <a:rPr lang="en-US" altLang="nl-NL"/>
              <a:t>in your report via </a:t>
            </a:r>
            <a:r>
              <a:rPr lang="en-US" altLang="nl-NL" dirty="0"/>
              <a:t>VLO group assignments</a:t>
            </a:r>
          </a:p>
          <a:p>
            <a:r>
              <a:rPr lang="en-US" altLang="nl-NL" dirty="0"/>
              <a:t>before May 21</a:t>
            </a:r>
            <a:r>
              <a:rPr lang="en-US" altLang="nl-NL" baseline="30000" dirty="0"/>
              <a:t>st</a:t>
            </a:r>
            <a:r>
              <a:rPr lang="en-US" altLang="nl-NL" dirty="0"/>
              <a:t>, 23:00</a:t>
            </a:r>
            <a:endParaRPr lang="nl-NL" altLang="nl-NL" dirty="0"/>
          </a:p>
          <a:p>
            <a:endParaRPr lang="nl-NL" alt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9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3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Steering</a:t>
            </a:r>
            <a:endParaRPr lang="nl-NL" dirty="0"/>
          </a:p>
        </p:txBody>
      </p:sp>
      <p:pic>
        <p:nvPicPr>
          <p:cNvPr id="4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4924">
            <a:off x="4615343" y="930564"/>
            <a:ext cx="1917460" cy="3644444"/>
          </a:xfrm>
          <a:prstGeom prst="rect">
            <a:avLst/>
          </a:prstGeom>
        </p:spPr>
      </p:pic>
      <p:pic>
        <p:nvPicPr>
          <p:cNvPr id="5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65">
            <a:off x="2048038" y="2866795"/>
            <a:ext cx="1587302" cy="3022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06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steered objects</a:t>
            </a:r>
            <a:endParaRPr lang="nl-NL" altLang="nl-NL" dirty="0"/>
          </a:p>
        </p:txBody>
      </p:sp>
      <p:sp>
        <p:nvSpPr>
          <p:cNvPr id="15363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altLang="nl-NL" dirty="0" err="1"/>
              <a:t>Use</a:t>
            </a:r>
            <a:r>
              <a:rPr lang="nl-NL" altLang="nl-NL" dirty="0"/>
              <a:t> </a:t>
            </a:r>
            <a:r>
              <a:rPr lang="nl-NL" altLang="nl-NL" b="1" dirty="0"/>
              <a:t>steering</a:t>
            </a:r>
            <a:r>
              <a:rPr lang="nl-NL" altLang="nl-NL" dirty="0"/>
              <a:t> </a:t>
            </a:r>
            <a:r>
              <a:rPr lang="nl-NL" altLang="nl-NL" dirty="0" err="1"/>
              <a:t>and</a:t>
            </a:r>
            <a:r>
              <a:rPr lang="nl-NL" altLang="nl-NL" dirty="0"/>
              <a:t> </a:t>
            </a:r>
            <a:r>
              <a:rPr lang="nl-NL" altLang="nl-NL" b="1" dirty="0" err="1"/>
              <a:t>mass</a:t>
            </a:r>
            <a:r>
              <a:rPr lang="nl-NL" altLang="nl-NL" dirty="0"/>
              <a:t>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calculate</a:t>
            </a:r>
            <a:r>
              <a:rPr lang="nl-NL" altLang="nl-NL" dirty="0"/>
              <a:t> </a:t>
            </a:r>
            <a:r>
              <a:rPr lang="nl-NL" altLang="nl-NL" b="1" dirty="0" err="1"/>
              <a:t>velocity</a:t>
            </a:r>
            <a:endParaRPr lang="nl-NL" altLang="nl-NL" b="1" dirty="0"/>
          </a:p>
        </p:txBody>
      </p:sp>
      <p:pic>
        <p:nvPicPr>
          <p:cNvPr id="15371" name="Picture 11" descr="https://cdn.tutsplus.com/gamedev/uploads/2013/06/path_seek_poi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t="4306" r="10211" b="7494"/>
          <a:stretch/>
        </p:blipFill>
        <p:spPr bwMode="auto">
          <a:xfrm>
            <a:off x="1227380" y="2677149"/>
            <a:ext cx="6215952" cy="3187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Keep within bounds</a:t>
            </a:r>
            <a:endParaRPr lang="en-US" alt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altLang="nl-NL"/>
              <a:t>velocity should not exceed a maximum!</a:t>
            </a:r>
          </a:p>
          <a:p>
            <a:r>
              <a:rPr lang="nl-NL" altLang="nl-NL"/>
              <a:t>truncate to the rescue</a:t>
            </a:r>
            <a:endParaRPr lang="en-US" altLang="nl-NL"/>
          </a:p>
          <a:p>
            <a:endParaRPr lang="nl-NL" dirty="0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1979712" y="4168676"/>
            <a:ext cx="6192688" cy="230832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Vector2 Truncate(Vector2 vector, float length)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	if (vector.LengthSquared() &gt; length * length)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		vector.Normalize();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		vector *= length;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vector;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alt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0" name="Rounded Rectangular Callout 4"/>
          <p:cNvSpPr>
            <a:spLocks noChangeArrowheads="1"/>
          </p:cNvSpPr>
          <p:nvPr/>
        </p:nvSpPr>
        <p:spPr bwMode="auto">
          <a:xfrm>
            <a:off x="6068284" y="2699828"/>
            <a:ext cx="2376264" cy="1060003"/>
          </a:xfrm>
          <a:prstGeom prst="wedgeRoundRectCallout">
            <a:avLst>
              <a:gd name="adj1" fmla="val -111751"/>
              <a:gd name="adj2" fmla="val 932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This</a:t>
            </a:r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 method is already included in </a:t>
            </a:r>
            <a:r>
              <a:rPr lang="nl-NL" altLang="nl-NL" dirty="0" err="1">
                <a:solidFill>
                  <a:schemeClr val="bg1"/>
                </a:solidFill>
                <a:latin typeface="Frutiger LT Std 55 Roman" panose="020B0602020204020204" pitchFamily="34" charset="0"/>
              </a:rPr>
              <a:t>your</a:t>
            </a:r>
            <a:r>
              <a:rPr lang="nl-NL" altLang="nl-NL" dirty="0">
                <a:solidFill>
                  <a:schemeClr val="bg1"/>
                </a:solidFill>
                <a:latin typeface="Frutiger LT Std 55 Roman" panose="020B0602020204020204" pitchFamily="34" charset="0"/>
              </a:rPr>
              <a:t> start project!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3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seeking behaviour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altLang="nl-NL" dirty="0" err="1"/>
              <a:t>Try</a:t>
            </a:r>
            <a:r>
              <a:rPr lang="nl-NL" altLang="nl-NL" dirty="0"/>
              <a:t> to move to a specific spot</a:t>
            </a:r>
          </a:p>
          <a:p>
            <a:pPr lvl="1"/>
            <a:r>
              <a:rPr lang="nl-NL" altLang="nl-NL" dirty="0"/>
              <a:t>The target</a:t>
            </a:r>
          </a:p>
          <a:p>
            <a:r>
              <a:rPr lang="nl-NL" altLang="nl-NL" dirty="0"/>
              <a:t>Control steering and velocity so the object does not jump to the target in one Update</a:t>
            </a:r>
          </a:p>
          <a:p>
            <a:pPr lvl="1"/>
            <a:r>
              <a:rPr lang="nl-NL" altLang="nl-NL" dirty="0" err="1"/>
              <a:t>Use</a:t>
            </a:r>
            <a:r>
              <a:rPr lang="nl-NL" altLang="nl-NL" dirty="0"/>
              <a:t> </a:t>
            </a:r>
            <a:r>
              <a:rPr lang="nl-NL" altLang="nl-NL" dirty="0" err="1"/>
              <a:t>Truncate</a:t>
            </a:r>
            <a:r>
              <a:rPr lang="nl-NL" altLang="nl-NL" dirty="0"/>
              <a:t>:</a:t>
            </a:r>
          </a:p>
          <a:p>
            <a:pPr lvl="2"/>
            <a:r>
              <a:rPr lang="en-US" altLang="nl-NL" dirty="0"/>
              <a:t>Steering vector truncated to a maximum steering speed,</a:t>
            </a:r>
            <a:br>
              <a:rPr lang="en-US" altLang="nl-NL" dirty="0"/>
            </a:br>
            <a:r>
              <a:rPr lang="en-US" altLang="nl-NL" dirty="0"/>
              <a:t>then divide by mass</a:t>
            </a:r>
          </a:p>
          <a:p>
            <a:pPr lvl="2"/>
            <a:r>
              <a:rPr lang="en-US" altLang="nl-NL" dirty="0"/>
              <a:t>Velocity vector truncated to a maximum speed,</a:t>
            </a:r>
            <a:br>
              <a:rPr lang="en-US" altLang="nl-NL" dirty="0"/>
            </a:br>
            <a:r>
              <a:rPr lang="en-US" altLang="nl-NL" dirty="0"/>
              <a:t>after adding the steering velocity</a:t>
            </a:r>
            <a:endParaRPr lang="nl-NL" alt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9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seeking</a:t>
            </a:r>
          </a:p>
        </p:txBody>
      </p:sp>
      <p:cxnSp>
        <p:nvCxnSpPr>
          <p:cNvPr id="21508" name="Straight Arrow Connector 4"/>
          <p:cNvCxnSpPr>
            <a:cxnSpLocks noChangeShapeType="1"/>
          </p:cNvCxnSpPr>
          <p:nvPr/>
        </p:nvCxnSpPr>
        <p:spPr bwMode="auto">
          <a:xfrm flipV="1">
            <a:off x="971550" y="3500438"/>
            <a:ext cx="2663825" cy="144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1908175" y="4365625"/>
            <a:ext cx="927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404938" y="2066925"/>
            <a:ext cx="142875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971550" y="5013325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position</a:t>
            </a: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1619250" y="1844675"/>
            <a:ext cx="803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target</a:t>
            </a:r>
          </a:p>
        </p:txBody>
      </p:sp>
      <p:cxnSp>
        <p:nvCxnSpPr>
          <p:cNvPr id="21513" name="Straight Arrow Connector 10"/>
          <p:cNvCxnSpPr>
            <a:cxnSpLocks noChangeShapeType="1"/>
          </p:cNvCxnSpPr>
          <p:nvPr/>
        </p:nvCxnSpPr>
        <p:spPr bwMode="auto">
          <a:xfrm flipV="1">
            <a:off x="971550" y="2205038"/>
            <a:ext cx="504825" cy="273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900113" y="4868863"/>
            <a:ext cx="142875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cxnSp>
        <p:nvCxnSpPr>
          <p:cNvPr id="21515" name="Straight Arrow Connector 21"/>
          <p:cNvCxnSpPr>
            <a:cxnSpLocks noChangeShapeType="1"/>
          </p:cNvCxnSpPr>
          <p:nvPr/>
        </p:nvCxnSpPr>
        <p:spPr bwMode="auto">
          <a:xfrm flipV="1">
            <a:off x="5564188" y="3573463"/>
            <a:ext cx="2663825" cy="1439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6" name="TextBox 7"/>
          <p:cNvSpPr txBox="1">
            <a:spLocks noChangeArrowheads="1"/>
          </p:cNvSpPr>
          <p:nvPr/>
        </p:nvSpPr>
        <p:spPr bwMode="auto">
          <a:xfrm>
            <a:off x="6500813" y="4437063"/>
            <a:ext cx="92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</p:txBody>
      </p:sp>
      <p:sp>
        <p:nvSpPr>
          <p:cNvPr id="21517" name="Oval 23"/>
          <p:cNvSpPr>
            <a:spLocks noChangeArrowheads="1"/>
          </p:cNvSpPr>
          <p:nvPr/>
        </p:nvSpPr>
        <p:spPr bwMode="auto">
          <a:xfrm>
            <a:off x="5997575" y="2139950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1518" name="TextBox 24"/>
          <p:cNvSpPr txBox="1">
            <a:spLocks noChangeArrowheads="1"/>
          </p:cNvSpPr>
          <p:nvPr/>
        </p:nvSpPr>
        <p:spPr bwMode="auto">
          <a:xfrm>
            <a:off x="5564188" y="5084763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position</a:t>
            </a:r>
          </a:p>
        </p:txBody>
      </p:sp>
      <p:sp>
        <p:nvSpPr>
          <p:cNvPr id="21519" name="TextBox 7"/>
          <p:cNvSpPr txBox="1">
            <a:spLocks noChangeArrowheads="1"/>
          </p:cNvSpPr>
          <p:nvPr/>
        </p:nvSpPr>
        <p:spPr bwMode="auto">
          <a:xfrm>
            <a:off x="6211888" y="1916113"/>
            <a:ext cx="8048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target</a:t>
            </a:r>
          </a:p>
        </p:txBody>
      </p:sp>
      <p:cxnSp>
        <p:nvCxnSpPr>
          <p:cNvPr id="21520" name="Straight Arrow Connector 26"/>
          <p:cNvCxnSpPr>
            <a:cxnSpLocks noChangeShapeType="1"/>
          </p:cNvCxnSpPr>
          <p:nvPr/>
        </p:nvCxnSpPr>
        <p:spPr bwMode="auto">
          <a:xfrm flipV="1">
            <a:off x="5564188" y="3500438"/>
            <a:ext cx="288925" cy="1512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7"/>
          <p:cNvSpPr>
            <a:spLocks noChangeArrowheads="1"/>
          </p:cNvSpPr>
          <p:nvPr/>
        </p:nvSpPr>
        <p:spPr bwMode="auto">
          <a:xfrm>
            <a:off x="5492750" y="4941888"/>
            <a:ext cx="144463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1522" name="TextBox 7"/>
          <p:cNvSpPr txBox="1">
            <a:spLocks noChangeArrowheads="1"/>
          </p:cNvSpPr>
          <p:nvPr/>
        </p:nvSpPr>
        <p:spPr bwMode="auto">
          <a:xfrm>
            <a:off x="1331913" y="2924175"/>
            <a:ext cx="927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desired</a:t>
            </a:r>
          </a:p>
          <a:p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</p:txBody>
      </p:sp>
      <p:sp>
        <p:nvSpPr>
          <p:cNvPr id="21523" name="TextBox 7"/>
          <p:cNvSpPr txBox="1">
            <a:spLocks noChangeArrowheads="1"/>
          </p:cNvSpPr>
          <p:nvPr/>
        </p:nvSpPr>
        <p:spPr bwMode="auto">
          <a:xfrm>
            <a:off x="4377913" y="3429000"/>
            <a:ext cx="11993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desired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normalize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times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max speed</a:t>
            </a:r>
          </a:p>
        </p:txBody>
      </p:sp>
      <p:cxnSp>
        <p:nvCxnSpPr>
          <p:cNvPr id="21524" name="Straight Arrow Connector 32"/>
          <p:cNvCxnSpPr>
            <a:cxnSpLocks noChangeShapeType="1"/>
          </p:cNvCxnSpPr>
          <p:nvPr/>
        </p:nvCxnSpPr>
        <p:spPr bwMode="auto">
          <a:xfrm flipH="1" flipV="1">
            <a:off x="5853113" y="3500438"/>
            <a:ext cx="2303462" cy="73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5" name="TextBox 7"/>
          <p:cNvSpPr txBox="1">
            <a:spLocks noChangeArrowheads="1"/>
          </p:cNvSpPr>
          <p:nvPr/>
        </p:nvSpPr>
        <p:spPr bwMode="auto">
          <a:xfrm>
            <a:off x="6140450" y="3141663"/>
            <a:ext cx="2319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optimal steering force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21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seeking continued</a:t>
            </a:r>
          </a:p>
        </p:txBody>
      </p:sp>
      <p:cxnSp>
        <p:nvCxnSpPr>
          <p:cNvPr id="22532" name="Straight Arrow Connector 3"/>
          <p:cNvCxnSpPr>
            <a:cxnSpLocks noChangeShapeType="1"/>
          </p:cNvCxnSpPr>
          <p:nvPr/>
        </p:nvCxnSpPr>
        <p:spPr bwMode="auto">
          <a:xfrm flipV="1">
            <a:off x="3476625" y="4006081"/>
            <a:ext cx="2663825" cy="1439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4411663" y="4869681"/>
            <a:ext cx="92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908425" y="2572568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3476625" y="5517381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position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3903241" y="2196330"/>
            <a:ext cx="80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target</a:t>
            </a:r>
          </a:p>
        </p:txBody>
      </p:sp>
      <p:cxnSp>
        <p:nvCxnSpPr>
          <p:cNvPr id="22537" name="Straight Arrow Connector 8"/>
          <p:cNvCxnSpPr>
            <a:cxnSpLocks noChangeShapeType="1"/>
          </p:cNvCxnSpPr>
          <p:nvPr/>
        </p:nvCxnSpPr>
        <p:spPr bwMode="auto">
          <a:xfrm flipV="1">
            <a:off x="3476625" y="3933056"/>
            <a:ext cx="287338" cy="1512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3403600" y="5374506"/>
            <a:ext cx="144463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2539" name="TextBox 7"/>
          <p:cNvSpPr txBox="1">
            <a:spLocks noChangeArrowheads="1"/>
          </p:cNvSpPr>
          <p:nvPr/>
        </p:nvSpPr>
        <p:spPr bwMode="auto">
          <a:xfrm>
            <a:off x="2316554" y="3933056"/>
            <a:ext cx="11993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desired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normalize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times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max speed</a:t>
            </a:r>
          </a:p>
        </p:txBody>
      </p:sp>
      <p:cxnSp>
        <p:nvCxnSpPr>
          <p:cNvPr id="22540" name="Straight Arrow Connector 11"/>
          <p:cNvCxnSpPr>
            <a:cxnSpLocks noChangeShapeType="1"/>
          </p:cNvCxnSpPr>
          <p:nvPr/>
        </p:nvCxnSpPr>
        <p:spPr bwMode="auto">
          <a:xfrm flipH="1" flipV="1">
            <a:off x="5184775" y="3983856"/>
            <a:ext cx="884238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1" name="TextBox 7"/>
          <p:cNvSpPr txBox="1">
            <a:spLocks noChangeArrowheads="1"/>
          </p:cNvSpPr>
          <p:nvPr/>
        </p:nvSpPr>
        <p:spPr bwMode="auto">
          <a:xfrm>
            <a:off x="4427538" y="3574281"/>
            <a:ext cx="2474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steering force </a:t>
            </a:r>
            <a:r>
              <a:rPr lang="nl-NL" altLang="nl-NL" sz="1600" dirty="0" err="1">
                <a:latin typeface="Frutiger LT Std 55 Roman" panose="020B0602020204020204" pitchFamily="34" charset="0"/>
              </a:rPr>
              <a:t>adjusted</a:t>
            </a:r>
            <a:endParaRPr lang="nl-NL" altLang="nl-NL" sz="1600" dirty="0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63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Algorithm</a:t>
            </a:r>
            <a:endParaRPr lang="nl-NL" alt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29786" y="2086830"/>
            <a:ext cx="3959814" cy="403933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nl-NL" dirty="0" err="1"/>
              <a:t>Compute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has a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maxSpeed</a:t>
            </a:r>
            <a:r>
              <a:rPr lang="nl-NL" dirty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nl-NL" dirty="0" err="1"/>
              <a:t>Compute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steering vector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nl-NL" altLang="nl-NL" dirty="0"/>
              <a:t>Make </a:t>
            </a:r>
            <a:r>
              <a:rPr lang="nl-NL" altLang="nl-NL" dirty="0" err="1"/>
              <a:t>sure</a:t>
            </a:r>
            <a:r>
              <a:rPr lang="nl-NL" altLang="nl-NL" dirty="0"/>
              <a:t> </a:t>
            </a:r>
            <a:r>
              <a:rPr lang="nl-NL" altLang="nl-NL" dirty="0" err="1"/>
              <a:t>that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</a:t>
            </a:r>
            <a:r>
              <a:rPr lang="nl-NL" altLang="nl-NL" dirty="0" err="1"/>
              <a:t>length</a:t>
            </a:r>
            <a:r>
              <a:rPr lang="nl-NL" altLang="nl-NL" dirty="0"/>
              <a:t> of </a:t>
            </a:r>
            <a:r>
              <a:rPr lang="nl-NL" altLang="nl-NL" dirty="0" err="1"/>
              <a:t>the</a:t>
            </a:r>
            <a:r>
              <a:rPr lang="nl-NL" altLang="nl-NL" dirty="0"/>
              <a:t> steering vector is </a:t>
            </a:r>
            <a:r>
              <a:rPr lang="nl-NL" altLang="nl-NL" dirty="0" err="1"/>
              <a:t>not</a:t>
            </a:r>
            <a:r>
              <a:rPr lang="nl-NL" altLang="nl-NL" dirty="0"/>
              <a:t> </a:t>
            </a:r>
            <a:r>
              <a:rPr lang="nl-NL" altLang="nl-NL" dirty="0" err="1"/>
              <a:t>larger</a:t>
            </a:r>
            <a:r>
              <a:rPr lang="nl-NL" altLang="nl-NL" dirty="0"/>
              <a:t> </a:t>
            </a:r>
            <a:r>
              <a:rPr lang="nl-NL" altLang="nl-NL" dirty="0" err="1"/>
              <a:t>than</a:t>
            </a:r>
            <a:r>
              <a:rPr lang="nl-NL" altLang="nl-NL" dirty="0"/>
              <a:t> </a:t>
            </a:r>
            <a:r>
              <a:rPr lang="nl-NL" altLang="nl-NL" dirty="0" err="1"/>
              <a:t>maxSteering</a:t>
            </a:r>
            <a:r>
              <a:rPr lang="nl-NL" altLang="nl-NL" dirty="0"/>
              <a:t> </a:t>
            </a:r>
            <a:r>
              <a:rPr lang="nl-NL" altLang="nl-NL" dirty="0" err="1"/>
              <a:t>and</a:t>
            </a:r>
            <a:r>
              <a:rPr lang="nl-NL" altLang="nl-NL" dirty="0"/>
              <a:t> </a:t>
            </a:r>
            <a:r>
              <a:rPr lang="nl-NL" altLang="nl-NL" dirty="0" err="1"/>
              <a:t>divide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vector </a:t>
            </a:r>
            <a:r>
              <a:rPr lang="nl-NL" altLang="nl-NL" dirty="0" err="1"/>
              <a:t>by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</a:t>
            </a:r>
            <a:r>
              <a:rPr lang="nl-NL" altLang="nl-NL" dirty="0" err="1"/>
              <a:t>mass</a:t>
            </a:r>
            <a:r>
              <a:rPr lang="nl-NL" altLang="nl-NL" dirty="0"/>
              <a:t> of </a:t>
            </a:r>
            <a:r>
              <a:rPr lang="nl-NL" altLang="nl-NL" dirty="0" err="1"/>
              <a:t>the</a:t>
            </a:r>
            <a:r>
              <a:rPr lang="nl-NL" altLang="nl-NL" dirty="0"/>
              <a:t> </a:t>
            </a:r>
            <a:r>
              <a:rPr lang="nl-NL" altLang="nl-NL" dirty="0" err="1"/>
              <a:t>ship</a:t>
            </a:r>
            <a:r>
              <a:rPr lang="nl-NL" altLang="nl-NL" dirty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nl-NL" altLang="nl-NL" dirty="0" err="1"/>
              <a:t>Add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steering vector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</a:t>
            </a:r>
            <a:r>
              <a:rPr lang="nl-NL" altLang="nl-NL" dirty="0" err="1"/>
              <a:t>current</a:t>
            </a:r>
            <a:r>
              <a:rPr lang="nl-NL" altLang="nl-NL" dirty="0"/>
              <a:t> </a:t>
            </a:r>
            <a:r>
              <a:rPr lang="nl-NL" altLang="nl-NL" dirty="0" err="1"/>
              <a:t>velocity</a:t>
            </a:r>
            <a:r>
              <a:rPr lang="nl-NL" altLang="nl-NL" dirty="0"/>
              <a:t> </a:t>
            </a:r>
            <a:r>
              <a:rPr lang="nl-NL" altLang="nl-NL" dirty="0" err="1"/>
              <a:t>and</a:t>
            </a:r>
            <a:r>
              <a:rPr lang="nl-NL" altLang="nl-NL" dirty="0"/>
              <a:t> make </a:t>
            </a:r>
            <a:r>
              <a:rPr lang="nl-NL" altLang="nl-NL" dirty="0" err="1"/>
              <a:t>sure</a:t>
            </a:r>
            <a:r>
              <a:rPr lang="nl-NL" altLang="nl-NL" dirty="0"/>
              <a:t> </a:t>
            </a:r>
            <a:r>
              <a:rPr lang="nl-NL" altLang="nl-NL" dirty="0" err="1"/>
              <a:t>that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</a:t>
            </a:r>
            <a:r>
              <a:rPr lang="nl-NL" altLang="nl-NL" dirty="0" err="1"/>
              <a:t>length</a:t>
            </a:r>
            <a:r>
              <a:rPr lang="nl-NL" altLang="nl-NL" dirty="0"/>
              <a:t> new </a:t>
            </a:r>
            <a:r>
              <a:rPr lang="nl-NL" altLang="nl-NL" dirty="0" err="1"/>
              <a:t>velocity</a:t>
            </a:r>
            <a:r>
              <a:rPr lang="nl-NL" altLang="nl-NL" dirty="0"/>
              <a:t> is </a:t>
            </a:r>
            <a:r>
              <a:rPr lang="nl-NL" altLang="nl-NL" dirty="0" err="1"/>
              <a:t>not</a:t>
            </a:r>
            <a:r>
              <a:rPr lang="nl-NL" altLang="nl-NL" dirty="0"/>
              <a:t> </a:t>
            </a:r>
            <a:r>
              <a:rPr lang="nl-NL" altLang="nl-NL" dirty="0" err="1"/>
              <a:t>larger</a:t>
            </a:r>
            <a:r>
              <a:rPr lang="nl-NL" altLang="nl-NL" dirty="0"/>
              <a:t> </a:t>
            </a:r>
            <a:r>
              <a:rPr lang="nl-NL" altLang="nl-NL" dirty="0" err="1"/>
              <a:t>than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</a:t>
            </a:r>
            <a:r>
              <a:rPr lang="nl-NL" altLang="nl-NL" dirty="0" err="1"/>
              <a:t>maxSpeed</a:t>
            </a:r>
            <a:r>
              <a:rPr lang="nl-NL" altLang="nl-NL" dirty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nl-NL" dirty="0"/>
          </a:p>
        </p:txBody>
      </p:sp>
      <p:cxnSp>
        <p:nvCxnSpPr>
          <p:cNvPr id="22532" name="Straight Arrow Connector 3"/>
          <p:cNvCxnSpPr>
            <a:cxnSpLocks noChangeShapeType="1"/>
          </p:cNvCxnSpPr>
          <p:nvPr/>
        </p:nvCxnSpPr>
        <p:spPr bwMode="auto">
          <a:xfrm flipV="1">
            <a:off x="1355890" y="4004861"/>
            <a:ext cx="2663825" cy="1439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2290928" y="4868461"/>
            <a:ext cx="92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1787690" y="2571348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1203961" y="5479177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position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1851661" y="2310527"/>
            <a:ext cx="8032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target</a:t>
            </a:r>
          </a:p>
        </p:txBody>
      </p:sp>
      <p:cxnSp>
        <p:nvCxnSpPr>
          <p:cNvPr id="22537" name="Straight Arrow Connector 8"/>
          <p:cNvCxnSpPr>
            <a:cxnSpLocks noChangeShapeType="1"/>
          </p:cNvCxnSpPr>
          <p:nvPr/>
        </p:nvCxnSpPr>
        <p:spPr bwMode="auto">
          <a:xfrm flipV="1">
            <a:off x="1355890" y="3931836"/>
            <a:ext cx="287338" cy="1512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1282865" y="5373286"/>
            <a:ext cx="144463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nl-NL" altLang="nl-NL" dirty="0">
              <a:latin typeface="Frutiger LT Std 55 Roman" panose="020B0602020204020204" pitchFamily="34" charset="0"/>
            </a:endParaRPr>
          </a:p>
        </p:txBody>
      </p:sp>
      <p:sp>
        <p:nvSpPr>
          <p:cNvPr id="22539" name="TextBox 7"/>
          <p:cNvSpPr txBox="1">
            <a:spLocks noChangeArrowheads="1"/>
          </p:cNvSpPr>
          <p:nvPr/>
        </p:nvSpPr>
        <p:spPr bwMode="auto">
          <a:xfrm>
            <a:off x="195819" y="3931836"/>
            <a:ext cx="11993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desired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velocity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normalize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times</a:t>
            </a:r>
          </a:p>
          <a:p>
            <a:pPr algn="ctr"/>
            <a:r>
              <a:rPr lang="nl-NL" altLang="nl-NL" sz="1600" dirty="0">
                <a:latin typeface="Frutiger LT Std 55 Roman" panose="020B0602020204020204" pitchFamily="34" charset="0"/>
              </a:rPr>
              <a:t>max speed</a:t>
            </a:r>
          </a:p>
        </p:txBody>
      </p:sp>
      <p:cxnSp>
        <p:nvCxnSpPr>
          <p:cNvPr id="22540" name="Straight Arrow Connector 11"/>
          <p:cNvCxnSpPr>
            <a:cxnSpLocks noChangeShapeType="1"/>
          </p:cNvCxnSpPr>
          <p:nvPr/>
        </p:nvCxnSpPr>
        <p:spPr bwMode="auto">
          <a:xfrm flipH="1" flipV="1">
            <a:off x="3064040" y="3982636"/>
            <a:ext cx="884238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1" name="TextBox 7"/>
          <p:cNvSpPr txBox="1">
            <a:spLocks noChangeArrowheads="1"/>
          </p:cNvSpPr>
          <p:nvPr/>
        </p:nvSpPr>
        <p:spPr bwMode="auto">
          <a:xfrm>
            <a:off x="2154874" y="3536077"/>
            <a:ext cx="2474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437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1600" dirty="0">
                <a:latin typeface="Frutiger LT Std 55 Roman" panose="020B0602020204020204" pitchFamily="34" charset="0"/>
              </a:rPr>
              <a:t>steering force </a:t>
            </a:r>
            <a:r>
              <a:rPr lang="nl-NL" altLang="nl-NL" sz="1600" dirty="0" err="1">
                <a:latin typeface="Frutiger LT Std 55 Roman" panose="020B0602020204020204" pitchFamily="34" charset="0"/>
              </a:rPr>
              <a:t>adjusted</a:t>
            </a:r>
            <a:endParaRPr lang="nl-NL" altLang="nl-NL" sz="1600" dirty="0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0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ival behav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4502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/>
              <a:t>Arriving</a:t>
            </a:r>
            <a:r>
              <a:rPr lang="nl-NL" altLang="nl-NL" dirty="0"/>
              <a:t> and stopping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altLang="nl-NL" dirty="0" err="1"/>
              <a:t>Seek</a:t>
            </a:r>
            <a:r>
              <a:rPr lang="nl-NL" altLang="nl-NL" dirty="0"/>
              <a:t> when far away (out of range)</a:t>
            </a:r>
          </a:p>
          <a:p>
            <a:r>
              <a:rPr lang="nl-NL" altLang="nl-NL" dirty="0" err="1"/>
              <a:t>Ease</a:t>
            </a:r>
            <a:r>
              <a:rPr lang="nl-NL" altLang="nl-NL" dirty="0"/>
              <a:t> when close by (within range)</a:t>
            </a:r>
          </a:p>
          <a:p>
            <a:pPr lvl="1"/>
            <a:r>
              <a:rPr lang="nl-NL" altLang="nl-NL" dirty="0"/>
              <a:t>Speed proportional to distance</a:t>
            </a:r>
          </a:p>
          <a:p>
            <a:r>
              <a:rPr lang="nl-NL" altLang="nl-NL" dirty="0"/>
              <a:t>Range is easingRadius</a:t>
            </a:r>
          </a:p>
          <a:p>
            <a:r>
              <a:rPr lang="nl-NL" altLang="nl-NL" dirty="0"/>
              <a:t>Stop when </a:t>
            </a:r>
            <a:r>
              <a:rPr lang="nl-NL" altLang="nl-NL" dirty="0" err="1"/>
              <a:t>very</a:t>
            </a:r>
            <a:r>
              <a:rPr lang="nl-NL" altLang="nl-NL" dirty="0"/>
              <a:t> close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673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vA_HBO-ICT">
  <a:themeElements>
    <a:clrScheme name="HvA_HBO-ICT">
      <a:dk1>
        <a:sysClr val="windowText" lastClr="000000"/>
      </a:dk1>
      <a:lt1>
        <a:sysClr val="window" lastClr="FFFFFF"/>
      </a:lt1>
      <a:dk2>
        <a:srgbClr val="4543E8"/>
      </a:dk2>
      <a:lt2>
        <a:srgbClr val="E7E6E6"/>
      </a:lt2>
      <a:accent1>
        <a:srgbClr val="4543E8"/>
      </a:accent1>
      <a:accent2>
        <a:srgbClr val="F95D62"/>
      </a:accent2>
      <a:accent3>
        <a:srgbClr val="25167A"/>
      </a:accent3>
      <a:accent4>
        <a:srgbClr val="E7E6E6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vA_HBO-ICT Huisstijl 2015 GD donker.pptx" id="{2807E695-4A48-A340-9D8A-3E97C43BE810}" vid="{BCCECCE2-8924-3947-96C4-D88488A3FCE3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34b8a7b6-5344-45ab-83f0-554cff71fef0">2015-04-06T22:00:00+00:00</Datum>
    <_dlc_DocId xmlns="7508efd3-3f04-4761-b968-dd47c32a1739">CKRFM5ZMKWA6-35-180</_dlc_DocId>
    <_dlc_DocIdUrl xmlns="7508efd3-3f04-4761-b968-dd47c32a1739">
      <Url>https://dlwo.dmci.hva.nl/samenwerken/ICT/kern/_layouts/DocIdRedir.aspx?ID=CKRFM5ZMKWA6-35-180</Url>
      <Description>CKRFM5ZMKWA6-35-180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315D38371D148AD8EAB52731EC9BD" ma:contentTypeVersion="2" ma:contentTypeDescription="Een nieuw document maken." ma:contentTypeScope="" ma:versionID="3e4ad841e855bdf60e17a64b3ac4c522">
  <xsd:schema xmlns:xsd="http://www.w3.org/2001/XMLSchema" xmlns:xs="http://www.w3.org/2001/XMLSchema" xmlns:p="http://schemas.microsoft.com/office/2006/metadata/properties" xmlns:ns2="7508efd3-3f04-4761-b968-dd47c32a1739" xmlns:ns3="34b8a7b6-5344-45ab-83f0-554cff71fef0" targetNamespace="http://schemas.microsoft.com/office/2006/metadata/properties" ma:root="true" ma:fieldsID="9ad3ccd628b2911b0a757eb7eeeef46a" ns2:_="" ns3:_="">
    <xsd:import namespace="7508efd3-3f04-4761-b968-dd47c32a1739"/>
    <xsd:import namespace="34b8a7b6-5344-45ab-83f0-554cff71f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efd3-3f04-4761-b968-dd47c32a173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a7b6-5344-45ab-83f0-554cff71fef0" elementFormDefault="qualified">
    <xsd:import namespace="http://schemas.microsoft.com/office/2006/documentManagement/types"/>
    <xsd:import namespace="http://schemas.microsoft.com/office/infopath/2007/PartnerControls"/>
    <xsd:element name="Datum" ma:index="11" nillable="true" ma:displayName="Datum" ma:format="DateOnly" ma:internalName="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12" ma:displayName="Categorie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8ACA12-9C51-472D-8D4C-5B2491B1B8AF}">
  <ds:schemaRefs>
    <ds:schemaRef ds:uri="http://purl.org/dc/terms/"/>
    <ds:schemaRef ds:uri="http://schemas.openxmlformats.org/package/2006/metadata/core-properties"/>
    <ds:schemaRef ds:uri="7508efd3-3f04-4761-b968-dd47c32a173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4b8a7b6-5344-45ab-83f0-554cff71fef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DED042-5309-4301-99E5-7A4386BAF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9E6EE-F2E7-4F6F-ABEB-53BCDE9FF6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ACFF540-E7DA-45DF-8964-4E6C35323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efd3-3f04-4761-b968-dd47c32a1739"/>
    <ds:schemaRef ds:uri="34b8a7b6-5344-45ab-83f0-554cff71f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299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Consolas</vt:lpstr>
      <vt:lpstr>Frutiger LT Std 45 Light</vt:lpstr>
      <vt:lpstr>Frutiger LT Std 55 Roman</vt:lpstr>
      <vt:lpstr>HvA_HBO-ICT</vt:lpstr>
      <vt:lpstr>Simulation &amp; Physics</vt:lpstr>
      <vt:lpstr>PRACTICAL 3</vt:lpstr>
      <vt:lpstr>steered objects</vt:lpstr>
      <vt:lpstr>Keep within bounds</vt:lpstr>
      <vt:lpstr>seeking behaviour</vt:lpstr>
      <vt:lpstr>seeking</vt:lpstr>
      <vt:lpstr>seeking continued</vt:lpstr>
      <vt:lpstr>Algorithm</vt:lpstr>
      <vt:lpstr>Arriving and stopping</vt:lpstr>
      <vt:lpstr>Arriving algorithm</vt:lpstr>
      <vt:lpstr>Practical 3</vt:lpstr>
    </vt:vector>
  </TitlesOfParts>
  <Manager>s.a.b.van.der.feest@hva.nl</Manager>
  <Company>Hogeschool van Amsterdam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Physics</dc:title>
  <dc:subject/>
  <dc:creator>s.a.b.van.der.feest@hva.nl</dc:creator>
  <cp:keywords/>
  <dc:description>HVA HBO-ICT</dc:description>
  <cp:lastModifiedBy>Stephan van der Feest</cp:lastModifiedBy>
  <cp:revision>58</cp:revision>
  <dcterms:created xsi:type="dcterms:W3CDTF">2015-03-27T10:55:41Z</dcterms:created>
  <dcterms:modified xsi:type="dcterms:W3CDTF">2017-04-17T02:09:31Z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0x010100BA3315D38371D148AD8EAB52731EC9BD</vt:lpwstr>
  </property>
  <property fmtid="{D5CDD505-2E9C-101B-9397-08002B2CF9AE}" pid="3" name="_dlc_DocIdItemGuid">
    <vt:lpwstr>55dda64a-ff07-41f3-925f-16574e747c7b</vt:lpwstr>
  </property>
  <property fmtid="{D5CDD505-2E9C-101B-9397-08002B2CF9AE}" pid="4" name="ArticulateGUID">
    <vt:lpwstr>1F8B45BD-9648-47A7-B658-61161EC17A8A</vt:lpwstr>
  </property>
  <property fmtid="{D5CDD505-2E9C-101B-9397-08002B2CF9AE}" pid="5" name="ArticulatePath">
    <vt:lpwstr>Simulation &amp; Physics practical 2 - Movement</vt:lpwstr>
  </property>
</Properties>
</file>