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256" r:id="rId6"/>
    <p:sldId id="332" r:id="rId7"/>
    <p:sldId id="311" r:id="rId8"/>
    <p:sldId id="312" r:id="rId9"/>
    <p:sldId id="313" r:id="rId10"/>
    <p:sldId id="314" r:id="rId11"/>
    <p:sldId id="333" r:id="rId12"/>
    <p:sldId id="316" r:id="rId13"/>
    <p:sldId id="334" r:id="rId14"/>
    <p:sldId id="319" r:id="rId15"/>
    <p:sldId id="320" r:id="rId16"/>
    <p:sldId id="321" r:id="rId17"/>
    <p:sldId id="335" r:id="rId18"/>
    <p:sldId id="336" r:id="rId19"/>
    <p:sldId id="337" r:id="rId20"/>
    <p:sldId id="326" r:id="rId21"/>
    <p:sldId id="340" r:id="rId22"/>
    <p:sldId id="341" r:id="rId23"/>
    <p:sldId id="339" r:id="rId24"/>
    <p:sldId id="338" r:id="rId25"/>
    <p:sldId id="299" r:id="rId26"/>
  </p:sldIdLst>
  <p:sldSz cx="9144000" cy="6858000" type="screen4x3"/>
  <p:notesSz cx="6858000" cy="9144000"/>
  <p:custDataLst>
    <p:tags r:id="rId29"/>
  </p:custDataLst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46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E8"/>
    <a:srgbClr val="25167A"/>
    <a:srgbClr val="9F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6271" autoAdjust="0"/>
  </p:normalViewPr>
  <p:slideViewPr>
    <p:cSldViewPr snapToGrid="0" snapToObjects="1">
      <p:cViewPr varScale="1">
        <p:scale>
          <a:sx n="130" d="100"/>
          <a:sy n="130" d="100"/>
        </p:scale>
        <p:origin x="588" y="76"/>
      </p:cViewPr>
      <p:guideLst>
        <p:guide orient="horz" pos="2160"/>
        <p:guide pos="2880"/>
        <p:guide pos="46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>
              <a:latin typeface="Frutiger LT Std 45 Light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18153E2-5A23-9C4B-ABFD-85C34EE68D2E}" type="datetime1">
              <a:rPr lang="nl-NL">
                <a:latin typeface="Frutiger LT Std 45 Light" charset="0"/>
              </a:rPr>
              <a:pPr>
                <a:defRPr/>
              </a:pPr>
              <a:t>20-4-2017</a:t>
            </a:fld>
            <a:endParaRPr lang="nl-NL" dirty="0">
              <a:latin typeface="Frutiger LT Std 45 Light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>
              <a:latin typeface="Frutiger LT Std 45 Light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95A4000-AB18-BA45-8B08-03F3A0050F12}" type="slidenum">
              <a:rPr lang="nl-NL">
                <a:latin typeface="Frutiger LT Std 45 Light" charset="0"/>
              </a:rPr>
              <a:pPr>
                <a:defRPr/>
              </a:pPr>
              <a:t>‹#›</a:t>
            </a:fld>
            <a:endParaRPr lang="nl-NL" dirty="0">
              <a:latin typeface="Frutiger LT Std 45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389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Frutiger LT Std 45 Light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Frutiger LT Std 45 Light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178DF84-B348-DA4D-9998-A76BB457FE31}" type="datetime1">
              <a:rPr lang="nl-NL" smtClean="0"/>
              <a:pPr>
                <a:defRPr/>
              </a:pPr>
              <a:t>20-4-2017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</a:t>
            </a:r>
            <a:r>
              <a:rPr lang="en-US" noProof="0" dirty="0"/>
              <a:t> om de </a:t>
            </a:r>
            <a:r>
              <a:rPr lang="en-US" noProof="0" dirty="0" err="1"/>
              <a:t>tekststijl</a:t>
            </a:r>
            <a:r>
              <a:rPr lang="en-US" noProof="0" dirty="0"/>
              <a:t> van het model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bewerken</a:t>
            </a:r>
            <a:endParaRPr lang="en-US" noProof="0" dirty="0"/>
          </a:p>
          <a:p>
            <a:pPr lvl="1"/>
            <a:r>
              <a:rPr lang="en-US" noProof="0" dirty="0" err="1"/>
              <a:t>Tweede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Derde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Vierde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Vijfde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Frutiger LT Std 45 Light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Frutiger LT Std 45 Light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F9849F0-B82A-A442-AB4B-EDB93AD1F2DC}" type="slidenum">
              <a:rPr lang="nl-NL" smtClean="0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8709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Std 45 Light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Std 45 Light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Std 45 Light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Std 45 Light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Std 45 Light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735BA5B-B06F-834F-8532-C3F861981B04}" type="slidenum">
              <a:rPr lang="en-US">
                <a:latin typeface="Frutiger LT Std 55 Roman" panose="020B0602020204020204" pitchFamily="34" charset="0"/>
              </a:rPr>
              <a:pPr/>
              <a:t>3</a:t>
            </a:fld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061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849F0-B82A-A442-AB4B-EDB93AD1F2DC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6736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849F0-B82A-A442-AB4B-EDB93AD1F2DC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8686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849F0-B82A-A442-AB4B-EDB93AD1F2DC}" type="slidenum">
              <a:rPr lang="nl-NL" smtClean="0"/>
              <a:pPr>
                <a:defRPr/>
              </a:pPr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220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E55A581-B071-6448-84FC-A9BD71DEA004}" type="slidenum">
              <a:rPr lang="en-US">
                <a:latin typeface="Frutiger LT Std 55 Roman" panose="020B0602020204020204" pitchFamily="34" charset="0"/>
              </a:rPr>
              <a:pPr/>
              <a:t>5</a:t>
            </a:fld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26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E55A581-B071-6448-84FC-A9BD71DEA004}" type="slidenum">
              <a:rPr lang="en-US">
                <a:latin typeface="Frutiger LT Std 55 Roman" panose="020B0602020204020204" pitchFamily="34" charset="0"/>
              </a:rPr>
              <a:pPr/>
              <a:t>9</a:t>
            </a:fld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7778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Compare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baseline="0" dirty="0"/>
              <a:t>slide 7:  </a:t>
            </a:r>
            <a:r>
              <a:rPr lang="nl-NL" baseline="0" dirty="0" err="1"/>
              <a:t>assume</a:t>
            </a:r>
            <a:r>
              <a:rPr lang="nl-NL" baseline="0" dirty="0"/>
              <a:t> velocity2 = 0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849F0-B82A-A442-AB4B-EDB93AD1F2DC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9133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95355E27-BC01-E948-8D8E-EF8506E37A48}" type="slidenum">
              <a:rPr lang="en-US">
                <a:latin typeface="Frutiger LT Std 55 Roman" panose="020B0602020204020204" pitchFamily="34" charset="0"/>
              </a:rPr>
              <a:pPr/>
              <a:t>11</a:t>
            </a:fld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234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95355E27-BC01-E948-8D8E-EF8506E37A48}" type="slidenum">
              <a:rPr lang="en-US">
                <a:latin typeface="Frutiger LT Std 55 Roman" panose="020B0602020204020204" pitchFamily="34" charset="0"/>
              </a:rPr>
              <a:pPr/>
              <a:t>13</a:t>
            </a:fld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497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849F0-B82A-A442-AB4B-EDB93AD1F2DC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8998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95355E27-BC01-E948-8D8E-EF8506E37A48}" type="slidenum">
              <a:rPr lang="en-US">
                <a:latin typeface="Frutiger LT Std 55 Roman" panose="020B0602020204020204" pitchFamily="34" charset="0"/>
              </a:rPr>
              <a:pPr/>
              <a:t>15</a:t>
            </a:fld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579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849F0-B82A-A442-AB4B-EDB93AD1F2DC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336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000" y="1156059"/>
            <a:ext cx="7772400" cy="1470025"/>
          </a:xfrm>
        </p:spPr>
        <p:txBody>
          <a:bodyPr anchor="b" anchorCtr="0"/>
          <a:lstStyle>
            <a:lvl1pPr>
              <a:defRPr b="1" i="0">
                <a:latin typeface="Frutiger LT Std 55 Roman" panose="020B0602020204020204" pitchFamily="34" charset="0"/>
                <a:ea typeface="Frutiger LT Std 55 Roman" panose="020B0602020204020204" pitchFamily="34" charset="0"/>
                <a:cs typeface="Frutiger LT Std 55 Roman" panose="020B0602020204020204" pitchFamily="34" charset="0"/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0596" y="2626084"/>
            <a:ext cx="7771803" cy="9415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dirty="0"/>
              <a:t>Klik om de titelstijl van het model te bewerken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71" y="4695362"/>
            <a:ext cx="3026229" cy="2162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  <p:sp>
        <p:nvSpPr>
          <p:cNvPr id="8" name="Subtitel 2"/>
          <p:cNvSpPr txBox="1">
            <a:spLocks/>
          </p:cNvSpPr>
          <p:nvPr userDrawn="1"/>
        </p:nvSpPr>
        <p:spPr bwMode="auto">
          <a:xfrm>
            <a:off x="338228" y="6226628"/>
            <a:ext cx="3352029" cy="4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spcBef>
                <a:spcPct val="20000"/>
              </a:spcBef>
              <a:spcAft>
                <a:spcPct val="0"/>
              </a:spcAft>
              <a:buFont typeface="Arial"/>
              <a:buNone/>
              <a:defRPr sz="2400" kern="1200" cap="none" baseline="0">
                <a:solidFill>
                  <a:schemeClr val="bg1"/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50" dirty="0">
                <a:solidFill>
                  <a:srgbClr val="4F42E8"/>
                </a:solidFill>
              </a:rPr>
              <a:t>CREATING TOMORROW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 GD">
    <p:bg>
      <p:bgPr>
        <a:solidFill>
          <a:srgbClr val="4F4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2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 GD">
    <p:bg>
      <p:bgPr>
        <a:gradFill>
          <a:gsLst>
            <a:gs pos="0">
              <a:srgbClr val="4F42E8"/>
            </a:gs>
            <a:gs pos="20000">
              <a:srgbClr val="25167A"/>
            </a:gs>
            <a:gs pos="80000">
              <a:srgbClr val="25167A"/>
            </a:gs>
            <a:gs pos="100000">
              <a:srgbClr val="4F42E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266582"/>
            <a:ext cx="7772400" cy="1362075"/>
          </a:xfrm>
        </p:spPr>
        <p:txBody>
          <a:bodyPr anchor="b" anchorCtr="0"/>
          <a:lstStyle>
            <a:lvl1pPr algn="l">
              <a:defRPr sz="3200" b="0" cap="all"/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60000" y="2659949"/>
            <a:ext cx="7772400" cy="1500187"/>
          </a:xfrm>
        </p:spPr>
        <p:txBody>
          <a:bodyPr tIns="0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</p:txBody>
      </p:sp>
      <p:pic>
        <p:nvPicPr>
          <p:cNvPr id="4" name="Picture 3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ekop">
    <p:bg>
      <p:bgPr>
        <a:solidFill>
          <a:srgbClr val="4F4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266582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3600" b="0" cap="all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60000" y="2659949"/>
            <a:ext cx="7772400" cy="1500187"/>
          </a:xfrm>
        </p:spPr>
        <p:txBody>
          <a:bodyPr t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87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ekop">
    <p:bg>
      <p:bgPr>
        <a:gradFill>
          <a:gsLst>
            <a:gs pos="0">
              <a:srgbClr val="4F42E8"/>
            </a:gs>
            <a:gs pos="20000">
              <a:srgbClr val="25167A"/>
            </a:gs>
            <a:gs pos="80000">
              <a:srgbClr val="25167A"/>
            </a:gs>
            <a:gs pos="100000">
              <a:srgbClr val="4F42E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266582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3600" b="0" cap="all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60000" y="2659949"/>
            <a:ext cx="7772400" cy="1500187"/>
          </a:xfrm>
        </p:spPr>
        <p:txBody>
          <a:bodyPr t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3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>
          <a:xfrm>
            <a:off x="7962537" y="6124575"/>
            <a:ext cx="627063" cy="365125"/>
          </a:xfrm>
        </p:spPr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 BI&amp;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 S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Blauw">
    <p:bg>
      <p:bgPr>
        <a:solidFill>
          <a:srgbClr val="4F4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000" y="1156059"/>
            <a:ext cx="7772400" cy="1470025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0596" y="2626084"/>
            <a:ext cx="7771803" cy="9415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dirty="0"/>
              <a:t>Klik om de titelstijl van het model te bewerken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6" y="3848707"/>
            <a:ext cx="2579914" cy="3009293"/>
          </a:xfrm>
          <a:prstGeom prst="rect">
            <a:avLst/>
          </a:prstGeom>
        </p:spPr>
      </p:pic>
      <p:sp>
        <p:nvSpPr>
          <p:cNvPr id="6" name="Subtitel 2"/>
          <p:cNvSpPr txBox="1">
            <a:spLocks/>
          </p:cNvSpPr>
          <p:nvPr userDrawn="1"/>
        </p:nvSpPr>
        <p:spPr bwMode="auto">
          <a:xfrm>
            <a:off x="338228" y="6226628"/>
            <a:ext cx="3352029" cy="4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spcBef>
                <a:spcPct val="20000"/>
              </a:spcBef>
              <a:spcAft>
                <a:spcPct val="0"/>
              </a:spcAft>
              <a:buFont typeface="Arial"/>
              <a:buNone/>
              <a:defRPr sz="2400" kern="1200" cap="none" baseline="0">
                <a:solidFill>
                  <a:schemeClr val="bg1"/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50" dirty="0"/>
              <a:t>CREATING TOMORROW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 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 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 GD">
    <p:bg>
      <p:bgPr>
        <a:solidFill>
          <a:srgbClr val="4F4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309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 GD">
    <p:bg>
      <p:bgPr>
        <a:gradFill>
          <a:gsLst>
            <a:gs pos="0">
              <a:srgbClr val="4F42E8"/>
            </a:gs>
            <a:gs pos="20000">
              <a:srgbClr val="25167A"/>
            </a:gs>
            <a:gs pos="80000">
              <a:srgbClr val="25167A"/>
            </a:gs>
            <a:gs pos="100000">
              <a:srgbClr val="4F42E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26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 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4551000" y="2085608"/>
            <a:ext cx="4038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612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2000"/>
            </a:lvl2pPr>
            <a:lvl3pPr marL="900000" marR="0" indent="-288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3pPr>
            <a:lvl4pPr marL="1152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4pPr>
            <a:lvl5pPr marL="1404000" marR="0" indent="-2520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727753-D472-D54D-89CA-B792B41E551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60000" y="4662615"/>
            <a:ext cx="8424000" cy="11430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C951B0-0049-6344-AEBF-17358458F3BB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60000" y="4662615"/>
            <a:ext cx="8424000" cy="1143000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C951B0-0049-6344-AEBF-17358458F3BB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Frutiger LT Std 55 Roman" panose="020B06020202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4A8C4-B29B-754A-B8CC-8E602D78A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0654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Frutiger LT Std 55 Roman" panose="020B06020202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C3BA6-E005-FC42-BAC5-A467A63E2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59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 Blauw">
    <p:bg>
      <p:bgPr>
        <a:gradFill>
          <a:gsLst>
            <a:gs pos="0">
              <a:srgbClr val="4F42E8"/>
            </a:gs>
            <a:gs pos="20000">
              <a:srgbClr val="25167A"/>
            </a:gs>
            <a:gs pos="80000">
              <a:srgbClr val="25167A"/>
            </a:gs>
            <a:gs pos="100000">
              <a:srgbClr val="4F42E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000" y="1156059"/>
            <a:ext cx="7772400" cy="1470025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0596" y="2626084"/>
            <a:ext cx="7771803" cy="9415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dirty="0"/>
              <a:t>Klik om de titelstijl van het model te bewerken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6" y="3848707"/>
            <a:ext cx="2579914" cy="3009293"/>
          </a:xfrm>
          <a:prstGeom prst="rect">
            <a:avLst/>
          </a:prstGeom>
        </p:spPr>
      </p:pic>
      <p:sp>
        <p:nvSpPr>
          <p:cNvPr id="6" name="Subtitel 2"/>
          <p:cNvSpPr txBox="1">
            <a:spLocks/>
          </p:cNvSpPr>
          <p:nvPr userDrawn="1"/>
        </p:nvSpPr>
        <p:spPr bwMode="auto">
          <a:xfrm>
            <a:off x="338228" y="6226628"/>
            <a:ext cx="3352029" cy="4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spcBef>
                <a:spcPct val="20000"/>
              </a:spcBef>
              <a:spcAft>
                <a:spcPct val="0"/>
              </a:spcAft>
              <a:buFont typeface="Arial"/>
              <a:buNone/>
              <a:defRPr sz="2400" kern="1200" cap="none" baseline="0">
                <a:solidFill>
                  <a:schemeClr val="bg1"/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50" dirty="0"/>
              <a:t>CREATING TOMORROW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926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Frutiger LT Std 55 Roman" panose="020B06020202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11D24-3CC9-8F47-A17B-E43A12CEA6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2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7645958" y="6124575"/>
            <a:ext cx="627063" cy="365125"/>
          </a:xfrm>
        </p:spPr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4" y="5551714"/>
            <a:ext cx="1306286" cy="1306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solidFill>
          <a:srgbClr val="4F4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7645958" y="6124575"/>
            <a:ext cx="627063" cy="365125"/>
          </a:xfrm>
        </p:spPr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4" y="5551714"/>
            <a:ext cx="1306286" cy="1306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bg>
      <p:bgPr>
        <a:gradFill>
          <a:gsLst>
            <a:gs pos="0">
              <a:srgbClr val="4F42E8"/>
            </a:gs>
            <a:gs pos="20000">
              <a:srgbClr val="25167A"/>
            </a:gs>
            <a:gs pos="80000">
              <a:srgbClr val="25167A"/>
            </a:gs>
            <a:gs pos="100000">
              <a:srgbClr val="4F42E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>
                <a:solidFill>
                  <a:schemeClr val="bg1"/>
                </a:solidFill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>
                <a:solidFill>
                  <a:schemeClr val="bg1"/>
                </a:solidFill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>
                <a:solidFill>
                  <a:schemeClr val="bg1"/>
                </a:solidFill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7645958" y="6124575"/>
            <a:ext cx="627063" cy="365125"/>
          </a:xfrm>
        </p:spPr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4" y="5551714"/>
            <a:ext cx="1306286" cy="1306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4678"/>
            <a:ext cx="1904229" cy="258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01" y="433537"/>
            <a:ext cx="1230482" cy="4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I&amp;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S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BO_Logo_BI&amp;M_30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000" y="216000"/>
            <a:ext cx="1618542" cy="7925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noProof="0" dirty="0"/>
              <a:t>Klik om de tekststijl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78C02-9663-8F41-9A9C-C254456693DC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32015"/>
            <a:ext cx="1904999" cy="2588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60000" y="9445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noProof="0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360000" y="2100263"/>
            <a:ext cx="822960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dirty="0"/>
              <a:t>Klik om de titelstijl van het model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60000" y="6124575"/>
            <a:ext cx="2895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bg1">
                    <a:lumMod val="65000"/>
                  </a:schemeClr>
                </a:solidFill>
                <a:latin typeface="Frutiger LT Std 45 Light" charset="0"/>
                <a:ea typeface="+mn-ea"/>
                <a:cs typeface="Frutiger LT Std 45 Light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962537" y="6124575"/>
            <a:ext cx="6270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6A6A6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1pPr>
          </a:lstStyle>
          <a:p>
            <a:fld id="{49004725-3891-F142-B776-4F4F06198762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83" r:id="rId3"/>
    <p:sldLayoutId id="2147483659" r:id="rId4"/>
    <p:sldLayoutId id="2147483680" r:id="rId5"/>
    <p:sldLayoutId id="2147483684" r:id="rId6"/>
    <p:sldLayoutId id="2147483668" r:id="rId7"/>
    <p:sldLayoutId id="2147483671" r:id="rId8"/>
    <p:sldLayoutId id="2147483672" r:id="rId9"/>
    <p:sldLayoutId id="2147483673" r:id="rId10"/>
    <p:sldLayoutId id="2147483679" r:id="rId11"/>
    <p:sldLayoutId id="2147483685" r:id="rId12"/>
    <p:sldLayoutId id="2147483674" r:id="rId13"/>
    <p:sldLayoutId id="2147483663" r:id="rId14"/>
    <p:sldLayoutId id="2147483681" r:id="rId15"/>
    <p:sldLayoutId id="2147483686" r:id="rId16"/>
    <p:sldLayoutId id="2147483660" r:id="rId17"/>
    <p:sldLayoutId id="2147483670" r:id="rId18"/>
    <p:sldLayoutId id="2147483675" r:id="rId19"/>
    <p:sldLayoutId id="2147483676" r:id="rId20"/>
    <p:sldLayoutId id="2147483678" r:id="rId21"/>
    <p:sldLayoutId id="2147483682" r:id="rId22"/>
    <p:sldLayoutId id="2147483687" r:id="rId23"/>
    <p:sldLayoutId id="2147483677" r:id="rId24"/>
    <p:sldLayoutId id="2147483669" r:id="rId25"/>
    <p:sldLayoutId id="2147483664" r:id="rId26"/>
    <p:sldLayoutId id="2147483666" r:id="rId27"/>
    <p:sldLayoutId id="2147483688" r:id="rId28"/>
    <p:sldLayoutId id="2147483689" r:id="rId29"/>
    <p:sldLayoutId id="2147483690" r:id="rId30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i="0" kern="1200" cap="all">
          <a:solidFill>
            <a:schemeClr val="tx2"/>
          </a:solidFill>
          <a:latin typeface="Frutiger LT Std 55 Roman" panose="020B0602020204020204" pitchFamily="34" charset="0"/>
          <a:ea typeface="Frutiger LT Std 55 Roman" panose="020B0602020204020204" pitchFamily="34" charset="0"/>
          <a:cs typeface="Frutiger LT Std 55 Roman" panose="020B0602020204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25167A"/>
          </a:solidFill>
          <a:latin typeface="Arial" charset="0"/>
          <a:ea typeface="ＭＳ Ｐゴシック" charset="-128"/>
        </a:defRPr>
      </a:lvl9pPr>
    </p:titleStyle>
    <p:bodyStyle>
      <a:lvl1pPr marL="324000" indent="-324000" algn="l" defTabSz="457200" rtl="0" fontAlgn="base">
        <a:spcBef>
          <a:spcPct val="20000"/>
        </a:spcBef>
        <a:spcAft>
          <a:spcPct val="0"/>
        </a:spcAft>
        <a:buFont typeface="Arial"/>
        <a:buChar char="•"/>
        <a:defRPr sz="2800" kern="1200" cap="none" baseline="0">
          <a:solidFill>
            <a:srgbClr val="4543E8"/>
          </a:solidFill>
          <a:latin typeface="Frutiger LT Std 45 Light" charset="0"/>
          <a:ea typeface="ＭＳ Ｐゴシック" charset="-128"/>
          <a:cs typeface="Frutiger LT Std 45 Light" charset="0"/>
        </a:defRPr>
      </a:lvl1pPr>
      <a:lvl2pPr marL="612000" indent="-2880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4543E8"/>
          </a:solidFill>
          <a:latin typeface="Frutiger LT Std 45 Light" charset="0"/>
          <a:ea typeface="ＭＳ Ｐゴシック" charset="-128"/>
          <a:cs typeface="Frutiger LT Std 45 Light" charset="0"/>
        </a:defRPr>
      </a:lvl2pPr>
      <a:lvl3pPr marL="900000" indent="-2880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543E8"/>
          </a:solidFill>
          <a:latin typeface="Frutiger LT Std 45 Light" charset="0"/>
          <a:ea typeface="ＭＳ Ｐゴシック" charset="-128"/>
          <a:cs typeface="Frutiger LT Std 45 Light" charset="0"/>
        </a:defRPr>
      </a:lvl3pPr>
      <a:lvl4pPr marL="1152000" indent="-2520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543E8"/>
          </a:solidFill>
          <a:latin typeface="Frutiger LT Std 45 Light" charset="0"/>
          <a:ea typeface="ＭＳ Ｐゴシック" charset="-128"/>
          <a:cs typeface="Frutiger LT Std 45 Light" charset="0"/>
        </a:defRPr>
      </a:lvl4pPr>
      <a:lvl5pPr marL="1404000" indent="-2520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rgbClr val="4543E8"/>
          </a:solidFill>
          <a:latin typeface="Frutiger LT Std 45 Light" charset="0"/>
          <a:ea typeface="ＭＳ Ｐゴシック" charset="-128"/>
          <a:cs typeface="Frutiger LT Std 45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&amp; Physics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2016-2017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Line 11"/>
          <p:cNvSpPr>
            <a:spLocks noChangeShapeType="1"/>
          </p:cNvSpPr>
          <p:nvPr/>
        </p:nvSpPr>
        <p:spPr bwMode="auto">
          <a:xfrm rot="1523385" flipV="1">
            <a:off x="4386898" y="2674620"/>
            <a:ext cx="1139825" cy="538163"/>
          </a:xfrm>
          <a:prstGeom prst="line">
            <a:avLst/>
          </a:prstGeom>
          <a:noFill/>
          <a:ln w="15875">
            <a:solidFill>
              <a:srgbClr val="4F42E8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rot="1523385" flipH="1">
            <a:off x="5207836" y="2675420"/>
            <a:ext cx="1138735" cy="540461"/>
          </a:xfrm>
          <a:prstGeom prst="line">
            <a:avLst/>
          </a:prstGeom>
          <a:noFill/>
          <a:ln w="15875">
            <a:solidFill>
              <a:srgbClr val="4F42E8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moving</a:t>
            </a:r>
            <a:r>
              <a:rPr lang="nl-NL" dirty="0"/>
              <a:t> </a:t>
            </a:r>
            <a:r>
              <a:rPr lang="nl-NL" dirty="0" err="1"/>
              <a:t>balls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a different </a:t>
            </a:r>
            <a:r>
              <a:rPr lang="nl-NL" dirty="0" err="1"/>
              <a:t>perspective</a:t>
            </a:r>
            <a:endParaRPr lang="en-US" dirty="0"/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 rot="1523385" flipV="1">
            <a:off x="2446973" y="2514283"/>
            <a:ext cx="1797050" cy="854075"/>
          </a:xfrm>
          <a:prstGeom prst="line">
            <a:avLst/>
          </a:prstGeom>
          <a:noFill/>
          <a:ln w="15875">
            <a:solidFill>
              <a:srgbClr val="C00000"/>
            </a:solidFill>
            <a:round/>
            <a:headEnd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3141160" y="2522433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C00000"/>
                </a:solidFill>
                <a:latin typeface="Frutiger LT Std 55 Roman" panose="020B0602020204020204" pitchFamily="34" charset="0"/>
              </a:rPr>
              <a:t>velocity1</a:t>
            </a:r>
            <a:endParaRPr lang="en-US" dirty="0">
              <a:solidFill>
                <a:srgbClr val="4F42E8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1867535" y="2385695"/>
            <a:ext cx="768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000" dirty="0">
                <a:latin typeface="Frutiger LT Std 55 Roman" panose="020B0602020204020204" pitchFamily="34" charset="0"/>
              </a:rPr>
              <a:t>ball1</a:t>
            </a:r>
            <a:endParaRPr lang="en-US" sz="2000" dirty="0">
              <a:latin typeface="Frutiger LT Std 55 Roman" panose="020B0602020204020204" pitchFamily="34" charset="0"/>
            </a:endParaRP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6690360" y="2385695"/>
            <a:ext cx="7699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000" dirty="0">
                <a:latin typeface="Frutiger LT Std 55 Roman" panose="020B0602020204020204" pitchFamily="34" charset="0"/>
              </a:rPr>
              <a:t>ball2</a:t>
            </a:r>
            <a:endParaRPr lang="en-US" sz="2000" dirty="0">
              <a:latin typeface="Frutiger LT Std 55 Roman" panose="020B0602020204020204" pitchFamily="34" charset="0"/>
            </a:endParaRPr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1763713" y="4420488"/>
            <a:ext cx="6585157" cy="2215991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FontTx/>
              <a:buAutoNum type="arabicPeriod"/>
            </a:pPr>
            <a:r>
              <a:rPr lang="nl-NL" sz="2400" dirty="0" err="1">
                <a:latin typeface="Frutiger LT Std 55 Roman" panose="020B0602020204020204" pitchFamily="34" charset="0"/>
              </a:rPr>
              <a:t>What</a:t>
            </a:r>
            <a:r>
              <a:rPr lang="nl-NL" sz="2400" dirty="0">
                <a:latin typeface="Frutiger LT Std 55 Roman" panose="020B0602020204020204" pitchFamily="34" charset="0"/>
              </a:rPr>
              <a:t> is the change in </a:t>
            </a:r>
            <a:r>
              <a:rPr lang="nl-NL" sz="2400" dirty="0" err="1">
                <a:latin typeface="Frutiger LT Std 55 Roman" panose="020B0602020204020204" pitchFamily="34" charset="0"/>
              </a:rPr>
              <a:t>velocity</a:t>
            </a:r>
            <a:endParaRPr lang="nl-NL" sz="2400" dirty="0">
              <a:latin typeface="Frutiger LT Std 55 Roman" panose="020B0602020204020204" pitchFamily="34" charset="0"/>
            </a:endParaRPr>
          </a:p>
          <a:p>
            <a:pPr lvl="1"/>
            <a:r>
              <a:rPr lang="nl-NL" dirty="0" err="1">
                <a:latin typeface="Lucida Console" panose="020B0609040504020204" pitchFamily="49" charset="0"/>
              </a:rPr>
              <a:t>totalChange</a:t>
            </a:r>
            <a:r>
              <a:rPr lang="nl-NL" dirty="0">
                <a:latin typeface="Lucida Console" panose="020B0609040504020204" pitchFamily="49" charset="0"/>
              </a:rPr>
              <a:t> = 2*(</a:t>
            </a:r>
            <a:r>
              <a:rPr lang="nl-NL" dirty="0">
                <a:solidFill>
                  <a:srgbClr val="C00000"/>
                </a:solidFill>
                <a:latin typeface="Lucida Console" panose="020B0609040504020204" pitchFamily="49" charset="0"/>
              </a:rPr>
              <a:t>velocity1</a:t>
            </a:r>
            <a:r>
              <a:rPr lang="nl-NL" dirty="0">
                <a:latin typeface="Lucida Console" panose="020B0609040504020204" pitchFamily="49" charset="0"/>
              </a:rPr>
              <a:t> – </a:t>
            </a:r>
            <a:r>
              <a:rPr lang="nl-NL" dirty="0">
                <a:solidFill>
                  <a:srgbClr val="4F42E8"/>
                </a:solidFill>
                <a:latin typeface="Lucida Console" panose="020B0609040504020204" pitchFamily="49" charset="0"/>
              </a:rPr>
              <a:t>velocity2</a:t>
            </a:r>
            <a:r>
              <a:rPr lang="nl-NL" dirty="0">
                <a:latin typeface="Lucida Console" panose="020B0609040504020204" pitchFamily="49" charset="0"/>
              </a:rPr>
              <a:t>);</a:t>
            </a:r>
          </a:p>
          <a:p>
            <a:pPr marL="541338" lvl="1" indent="-84138"/>
            <a:r>
              <a:rPr lang="nl-NL" sz="2000" dirty="0" err="1">
                <a:latin typeface="Frutiger LT Std 55 Roman" panose="020B0602020204020204" pitchFamily="34" charset="0"/>
              </a:rPr>
              <a:t>equal</a:t>
            </a:r>
            <a:r>
              <a:rPr lang="nl-NL" sz="2000" dirty="0">
                <a:latin typeface="Frutiger LT Std 55 Roman" panose="020B0602020204020204" pitchFamily="34" charset="0"/>
              </a:rPr>
              <a:t> </a:t>
            </a:r>
            <a:r>
              <a:rPr lang="nl-NL" sz="2000" dirty="0" err="1">
                <a:latin typeface="Frutiger LT Std 55 Roman" panose="020B0602020204020204" pitchFamily="34" charset="0"/>
              </a:rPr>
              <a:t>mass</a:t>
            </a:r>
            <a:r>
              <a:rPr lang="nl-NL" sz="2000" dirty="0">
                <a:latin typeface="Frutiger LT Std 55 Roman" panose="020B0602020204020204" pitchFamily="34" charset="0"/>
              </a:rPr>
              <a:t>: </a:t>
            </a:r>
            <a:r>
              <a:rPr lang="nl-NL" sz="2000" dirty="0" err="1">
                <a:latin typeface="Frutiger LT Std 55 Roman" panose="020B0602020204020204" pitchFamily="34" charset="0"/>
              </a:rPr>
              <a:t>apply</a:t>
            </a:r>
            <a:r>
              <a:rPr lang="nl-NL" sz="2000" dirty="0">
                <a:latin typeface="Frutiger LT Std 55 Roman" panose="020B0602020204020204" pitchFamily="34" charset="0"/>
              </a:rPr>
              <a:t> </a:t>
            </a:r>
            <a:r>
              <a:rPr lang="nl-NL" sz="2000" dirty="0" err="1">
                <a:latin typeface="Frutiger LT Std 55 Roman" panose="020B0602020204020204" pitchFamily="34" charset="0"/>
              </a:rPr>
              <a:t>this</a:t>
            </a:r>
            <a:r>
              <a:rPr lang="nl-NL" sz="2000" dirty="0">
                <a:latin typeface="Frutiger LT Std 55 Roman" panose="020B0602020204020204" pitchFamily="34" charset="0"/>
              </a:rPr>
              <a:t> change </a:t>
            </a:r>
            <a:r>
              <a:rPr lang="nl-NL" sz="2000" dirty="0" err="1">
                <a:latin typeface="Frutiger LT Std 55 Roman" panose="020B0602020204020204" pitchFamily="34" charset="0"/>
              </a:rPr>
              <a:t>equally</a:t>
            </a:r>
            <a:r>
              <a:rPr lang="nl-NL" sz="2000" dirty="0">
                <a:latin typeface="Frutiger LT Std 55 Roman" panose="020B0602020204020204" pitchFamily="34" charset="0"/>
              </a:rPr>
              <a:t>, </a:t>
            </a:r>
            <a:r>
              <a:rPr lang="nl-NL" sz="2000" dirty="0" err="1">
                <a:latin typeface="Frutiger LT Std 55 Roman" panose="020B0602020204020204" pitchFamily="34" charset="0"/>
              </a:rPr>
              <a:t>each</a:t>
            </a:r>
            <a:r>
              <a:rPr lang="nl-NL" sz="2000" dirty="0">
                <a:latin typeface="Frutiger LT Std 55 Roman" panose="020B0602020204020204" pitchFamily="34" charset="0"/>
              </a:rPr>
              <a:t> </a:t>
            </a:r>
            <a:r>
              <a:rPr lang="nl-NL" sz="2000" dirty="0" err="1">
                <a:latin typeface="Frutiger LT Std 55 Roman" panose="020B0602020204020204" pitchFamily="34" charset="0"/>
              </a:rPr>
              <a:t>ball</a:t>
            </a:r>
            <a:br>
              <a:rPr lang="nl-NL" sz="2000" dirty="0">
                <a:latin typeface="Frutiger LT Std 55 Roman" panose="020B0602020204020204" pitchFamily="34" charset="0"/>
              </a:rPr>
            </a:br>
            <a:r>
              <a:rPr lang="nl-NL" sz="2000" dirty="0" err="1">
                <a:latin typeface="Frutiger LT Std 55 Roman" panose="020B0602020204020204" pitchFamily="34" charset="0"/>
              </a:rPr>
              <a:t>gets</a:t>
            </a:r>
            <a:r>
              <a:rPr lang="nl-NL" sz="2000" dirty="0">
                <a:latin typeface="Frutiger LT Std 55 Roman" panose="020B0602020204020204" pitchFamily="34" charset="0"/>
              </a:rPr>
              <a:t> half of </a:t>
            </a:r>
            <a:r>
              <a:rPr lang="nl-NL" sz="2000" dirty="0" err="1">
                <a:latin typeface="Frutiger LT Std 55 Roman" panose="020B0602020204020204" pitchFamily="34" charset="0"/>
              </a:rPr>
              <a:t>the</a:t>
            </a:r>
            <a:r>
              <a:rPr lang="nl-NL" sz="2000" dirty="0">
                <a:latin typeface="Frutiger LT Std 55 Roman" panose="020B0602020204020204" pitchFamily="34" charset="0"/>
              </a:rPr>
              <a:t> </a:t>
            </a:r>
            <a:r>
              <a:rPr lang="nl-NL" sz="2000" dirty="0" err="1">
                <a:latin typeface="Frutiger LT Std 55 Roman" panose="020B0602020204020204" pitchFamily="34" charset="0"/>
              </a:rPr>
              <a:t>totalChange</a:t>
            </a:r>
            <a:r>
              <a:rPr lang="nl-NL" sz="2000" dirty="0">
                <a:latin typeface="Frutiger LT Std 55 Roman" panose="020B0602020204020204" pitchFamily="34" charset="0"/>
              </a:rPr>
              <a:t> in </a:t>
            </a:r>
            <a:r>
              <a:rPr lang="nl-NL" sz="2000" dirty="0" err="1">
                <a:latin typeface="Frutiger LT Std 55 Roman" panose="020B0602020204020204" pitchFamily="34" charset="0"/>
              </a:rPr>
              <a:t>own</a:t>
            </a:r>
            <a:r>
              <a:rPr lang="nl-NL" sz="2000" dirty="0">
                <a:latin typeface="Frutiger LT Std 55 Roman" panose="020B0602020204020204" pitchFamily="34" charset="0"/>
              </a:rPr>
              <a:t> </a:t>
            </a:r>
            <a:r>
              <a:rPr lang="nl-NL" sz="2000" dirty="0" err="1">
                <a:latin typeface="Frutiger LT Std 55 Roman" panose="020B0602020204020204" pitchFamily="34" charset="0"/>
              </a:rPr>
              <a:t>direction</a:t>
            </a:r>
            <a:endParaRPr lang="nl-NL" sz="2000" dirty="0">
              <a:latin typeface="Frutiger LT Std 55 Roman" panose="020B0602020204020204" pitchFamily="34" charset="0"/>
            </a:endParaRPr>
          </a:p>
          <a:p>
            <a:pPr>
              <a:buFontTx/>
              <a:buAutoNum type="arabicPeriod"/>
            </a:pPr>
            <a:r>
              <a:rPr lang="nl-NL" sz="2400" dirty="0" err="1">
                <a:latin typeface="Frutiger LT Std 55 Roman" panose="020B0602020204020204" pitchFamily="34" charset="0"/>
              </a:rPr>
              <a:t>After</a:t>
            </a:r>
            <a:r>
              <a:rPr lang="nl-NL" sz="2400" dirty="0">
                <a:latin typeface="Frutiger LT Std 55 Roman" panose="020B0602020204020204" pitchFamily="34" charset="0"/>
              </a:rPr>
              <a:t> </a:t>
            </a:r>
            <a:r>
              <a:rPr lang="nl-NL" sz="2400" dirty="0" err="1">
                <a:latin typeface="Frutiger LT Std 55 Roman" panose="020B0602020204020204" pitchFamily="34" charset="0"/>
              </a:rPr>
              <a:t>bounce</a:t>
            </a:r>
            <a:endParaRPr lang="nl-NL" sz="2400" dirty="0">
              <a:latin typeface="Frutiger LT Std 55 Roman" panose="020B0602020204020204" pitchFamily="34" charset="0"/>
            </a:endParaRPr>
          </a:p>
          <a:p>
            <a:pPr lvl="1"/>
            <a:r>
              <a:rPr lang="nl-NL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velocity1</a:t>
            </a:r>
            <a:r>
              <a:rPr lang="nl-NL" sz="1600" dirty="0">
                <a:latin typeface="Lucida Console" panose="020B0609040504020204" pitchFamily="49" charset="0"/>
              </a:rPr>
              <a:t> = </a:t>
            </a:r>
            <a:r>
              <a:rPr lang="nl-NL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velocity1</a:t>
            </a:r>
            <a:r>
              <a:rPr lang="nl-NL" sz="1600" dirty="0">
                <a:latin typeface="Lucida Console" panose="020B0609040504020204" pitchFamily="49" charset="0"/>
              </a:rPr>
              <a:t> − (</a:t>
            </a:r>
            <a:r>
              <a:rPr lang="nl-NL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velocity1</a:t>
            </a:r>
            <a:r>
              <a:rPr lang="nl-NL" sz="1600" dirty="0">
                <a:latin typeface="Lucida Console" panose="020B0609040504020204" pitchFamily="49" charset="0"/>
              </a:rPr>
              <a:t> − </a:t>
            </a:r>
            <a:r>
              <a:rPr lang="nl-NL" sz="1600" dirty="0">
                <a:solidFill>
                  <a:srgbClr val="4F42E8"/>
                </a:solidFill>
                <a:latin typeface="Lucida Console" panose="020B0609040504020204" pitchFamily="49" charset="0"/>
              </a:rPr>
              <a:t>velocity2</a:t>
            </a:r>
            <a:r>
              <a:rPr lang="nl-NL" sz="1600" dirty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nl-NL" sz="1600" dirty="0">
                <a:solidFill>
                  <a:srgbClr val="4F42E8"/>
                </a:solidFill>
                <a:latin typeface="Lucida Console" panose="020B0609040504020204" pitchFamily="49" charset="0"/>
              </a:rPr>
              <a:t>velocity2</a:t>
            </a:r>
            <a:r>
              <a:rPr lang="nl-NL" sz="1600" dirty="0">
                <a:latin typeface="Lucida Console" panose="020B0609040504020204" pitchFamily="49" charset="0"/>
              </a:rPr>
              <a:t> = </a:t>
            </a:r>
            <a:r>
              <a:rPr lang="nl-NL" sz="1600" dirty="0">
                <a:solidFill>
                  <a:srgbClr val="4F42E8"/>
                </a:solidFill>
                <a:latin typeface="Lucida Console" panose="020B0609040504020204" pitchFamily="49" charset="0"/>
              </a:rPr>
              <a:t>velocity2</a:t>
            </a:r>
            <a:r>
              <a:rPr lang="nl-NL" sz="1600" dirty="0">
                <a:latin typeface="Lucida Console" panose="020B0609040504020204" pitchFamily="49" charset="0"/>
              </a:rPr>
              <a:t> + (</a:t>
            </a:r>
            <a:r>
              <a:rPr lang="nl-NL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velocity1</a:t>
            </a:r>
            <a:r>
              <a:rPr lang="nl-NL" sz="1600" dirty="0">
                <a:latin typeface="Lucida Console" panose="020B0609040504020204" pitchFamily="49" charset="0"/>
              </a:rPr>
              <a:t> − </a:t>
            </a:r>
            <a:r>
              <a:rPr lang="nl-NL" sz="1600" dirty="0">
                <a:solidFill>
                  <a:srgbClr val="4F42E8"/>
                </a:solidFill>
                <a:latin typeface="Lucida Console" panose="020B0609040504020204" pitchFamily="49" charset="0"/>
              </a:rPr>
              <a:t>velocity2</a:t>
            </a:r>
            <a:r>
              <a:rPr lang="nl-NL" sz="1600" dirty="0">
                <a:latin typeface="Lucida Console" panose="020B0609040504020204" pitchFamily="49" charset="0"/>
              </a:rPr>
              <a:t>);</a:t>
            </a:r>
            <a:endParaRPr lang="nl-NL" dirty="0">
              <a:latin typeface="Lucida Console" panose="020B06090405040202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926330" y="5995986"/>
            <a:ext cx="3256887" cy="686213"/>
          </a:xfrm>
          <a:prstGeom prst="round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LT Std 55 Roman" panose="020B0602020204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172848" y="4777402"/>
            <a:ext cx="3659188" cy="378798"/>
          </a:xfrm>
          <a:prstGeom prst="round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LT Std 55 Roman" panose="020B0602020204020204" pitchFamily="34" charset="0"/>
            </a:endParaRPr>
          </a:p>
        </p:txBody>
      </p:sp>
      <p:sp>
        <p:nvSpPr>
          <p:cNvPr id="17" name="Rounded Rectangular Callout 4"/>
          <p:cNvSpPr>
            <a:spLocks noChangeArrowheads="1"/>
          </p:cNvSpPr>
          <p:nvPr/>
        </p:nvSpPr>
        <p:spPr bwMode="auto">
          <a:xfrm>
            <a:off x="6202680" y="3762109"/>
            <a:ext cx="2695900" cy="501394"/>
          </a:xfrm>
          <a:prstGeom prst="wedgeRoundRectCallout">
            <a:avLst>
              <a:gd name="adj1" fmla="val 2606"/>
              <a:gd name="adj2" fmla="val -113784"/>
              <a:gd name="adj3" fmla="val 16667"/>
            </a:avLst>
          </a:prstGeom>
          <a:gradFill>
            <a:gsLst>
              <a:gs pos="63000">
                <a:srgbClr val="4F42E8"/>
              </a:gs>
              <a:gs pos="0">
                <a:srgbClr val="4F42E8">
                  <a:lumMod val="70000"/>
                  <a:lumOff val="30000"/>
                </a:srgbClr>
              </a:gs>
            </a:gsLst>
            <a:lin ang="5400000" scaled="1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25000">
                  <a:schemeClr val="accent1">
                    <a:lumMod val="14000"/>
                    <a:lumOff val="86000"/>
                  </a:schemeClr>
                </a:gs>
                <a:gs pos="100000">
                  <a:srgbClr val="B9B9F7">
                    <a:lumMod val="60000"/>
                    <a:lumOff val="40000"/>
                  </a:srgbClr>
                </a:gs>
                <a:gs pos="41000">
                  <a:schemeClr val="accent1">
                    <a:lumMod val="30000"/>
                    <a:lumOff val="70000"/>
                  </a:schemeClr>
                </a:gs>
              </a:gsLst>
              <a:lin ang="4800000" scaled="0"/>
            </a:gradFill>
            <a:headEnd/>
            <a:tailEnd/>
          </a:ln>
          <a:effectLst>
            <a:outerShdw blurRad="152400" dist="12700" dir="2700000" sx="101000" sy="101000" algn="tl" rotWithShape="0">
              <a:srgbClr val="4F42E8">
                <a:alpha val="60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72000" rIns="108000" bIns="720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nl-NL" altLang="nl-NL" sz="2000" dirty="0">
                <a:solidFill>
                  <a:schemeClr val="bg1"/>
                </a:solidFill>
                <a:latin typeface="Frutiger LT Std 45 Light" panose="020B0402020204020204" pitchFamily="34" charset="0"/>
                <a:ea typeface="+mn-ea"/>
                <a:cs typeface="+mn-cs"/>
              </a:rPr>
              <a:t>Assume velocity2 =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5569" y="3260781"/>
            <a:ext cx="3177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solidFill>
                  <a:schemeClr val="accent1"/>
                </a:solidFill>
                <a:latin typeface="Frutiger LT Std 45 Light"/>
                <a:cs typeface="Times New Roman" pitchFamily="18" charset="0"/>
              </a:rPr>
              <a:t>Treat as one moving ball</a:t>
            </a:r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6415705" y="2285763"/>
            <a:ext cx="1299654" cy="1245949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1667343" y="2285763"/>
            <a:ext cx="1299653" cy="124594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985922" y="2398331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C00000"/>
                </a:solidFill>
                <a:latin typeface="Frutiger LT Std 55 Roman" panose="020B0602020204020204" pitchFamily="34" charset="0"/>
              </a:rPr>
              <a:t>ball1</a:t>
            </a:r>
            <a:endParaRPr lang="en-US" dirty="0">
              <a:solidFill>
                <a:srgbClr val="C00000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7715359" y="2398331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4F42E8"/>
                </a:solidFill>
                <a:latin typeface="Frutiger LT Std 55 Roman" panose="020B0602020204020204" pitchFamily="34" charset="0"/>
              </a:rPr>
              <a:t>ball2</a:t>
            </a:r>
            <a:endParaRPr lang="en-US" dirty="0">
              <a:solidFill>
                <a:srgbClr val="4F42E8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80" y="5791050"/>
            <a:ext cx="1560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dirty="0">
                <a:solidFill>
                  <a:schemeClr val="accent1"/>
                </a:solidFill>
                <a:latin typeface="Frutiger LT Std 45 Light"/>
                <a:cs typeface="Times New Roman" pitchFamily="18" charset="0"/>
              </a:rPr>
              <a:t>Correct afterwards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4135370" y="2522433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latin typeface="Frutiger LT Std 55 Roman" panose="020B0602020204020204" pitchFamily="34" charset="0"/>
              </a:rPr>
              <a:t>−</a:t>
            </a:r>
            <a:endParaRPr lang="en-US" dirty="0">
              <a:solidFill>
                <a:srgbClr val="4F42E8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160732" y="2523271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4F42E8"/>
                </a:solidFill>
                <a:latin typeface="Frutiger LT Std 55 Roman" panose="020B0602020204020204" pitchFamily="34" charset="0"/>
              </a:rPr>
              <a:t>velocity2</a:t>
            </a:r>
            <a:endParaRPr lang="en-US" dirty="0">
              <a:solidFill>
                <a:srgbClr val="4F42E8"/>
              </a:solidFill>
              <a:latin typeface="Frutiger LT Std 55 Roman" panose="020B0602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877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0901 -0.0004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4" y="-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-0.0908 0.000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92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 animBg="1"/>
      <p:bldP spid="28" grpId="0" animBg="1"/>
      <p:bldP spid="28" grpId="1" animBg="1"/>
      <p:bldP spid="8205" grpId="0" animBg="1"/>
      <p:bldP spid="15" grpId="0" animBg="1"/>
      <p:bldP spid="16" grpId="0" animBg="1"/>
      <p:bldP spid="17" grpId="0" animBg="1"/>
      <p:bldP spid="18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/>
              <a:t>One moving ball:</a:t>
            </a:r>
            <a:br>
              <a:rPr lang="nl-NL"/>
            </a:br>
            <a:r>
              <a:rPr lang="nl-NL"/>
              <a:t>not hitting straight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>
                <a:solidFill>
                  <a:schemeClr val="accent1"/>
                </a:solidFill>
                <a:latin typeface="Frutiger LT Std 45 Light"/>
                <a:cs typeface="Times New Roman" pitchFamily="18" charset="0"/>
              </a:rPr>
              <a:t>Now</a:t>
            </a:r>
            <a:r>
              <a:rPr lang="nl-NL" dirty="0">
                <a:solidFill>
                  <a:schemeClr val="accent1"/>
                </a:solidFill>
                <a:latin typeface="Frutiger LT Std 45 Light"/>
                <a:cs typeface="Times New Roman" pitchFamily="18" charset="0"/>
              </a:rPr>
              <a:t> </a:t>
            </a:r>
            <a:r>
              <a:rPr lang="nl-NL" dirty="0" err="1">
                <a:solidFill>
                  <a:schemeClr val="accent1"/>
                </a:solidFill>
                <a:latin typeface="Frutiger LT Std 45 Light"/>
                <a:cs typeface="Times New Roman" pitchFamily="18" charset="0"/>
              </a:rPr>
              <a:t>what</a:t>
            </a:r>
            <a:r>
              <a:rPr lang="nl-NL" dirty="0">
                <a:solidFill>
                  <a:schemeClr val="accent1"/>
                </a:solidFill>
                <a:latin typeface="Frutiger LT Std 45 Light"/>
                <a:cs typeface="Times New Roman" pitchFamily="18" charset="0"/>
              </a:rPr>
              <a:t>?</a:t>
            </a:r>
          </a:p>
        </p:txBody>
      </p:sp>
      <p:sp>
        <p:nvSpPr>
          <p:cNvPr id="9219" name="Oval 2"/>
          <p:cNvSpPr>
            <a:spLocks noChangeArrowheads="1"/>
          </p:cNvSpPr>
          <p:nvPr/>
        </p:nvSpPr>
        <p:spPr bwMode="auto">
          <a:xfrm>
            <a:off x="534414" y="3439823"/>
            <a:ext cx="1324076" cy="12693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89984" y="2968675"/>
            <a:ext cx="774506" cy="28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 err="1">
                <a:latin typeface="Frutiger LT Std 55 Roman" panose="020B0602020204020204" pitchFamily="34" charset="0"/>
              </a:rPr>
              <a:t>velocity</a:t>
            </a:r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844549" y="4269432"/>
            <a:ext cx="768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000" dirty="0">
                <a:solidFill>
                  <a:srgbClr val="C00000"/>
                </a:solidFill>
                <a:latin typeface="Frutiger LT Std 55 Roman" panose="020B0602020204020204" pitchFamily="34" charset="0"/>
              </a:rPr>
              <a:t>ball1</a:t>
            </a:r>
            <a:endParaRPr lang="en-US" sz="2000" dirty="0">
              <a:solidFill>
                <a:srgbClr val="C00000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2298633" y="2667748"/>
            <a:ext cx="1324077" cy="1269362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973221" y="5166425"/>
            <a:ext cx="1324076" cy="12693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9224" name="Oval 10"/>
          <p:cNvSpPr>
            <a:spLocks noChangeArrowheads="1"/>
          </p:cNvSpPr>
          <p:nvPr/>
        </p:nvSpPr>
        <p:spPr bwMode="auto">
          <a:xfrm>
            <a:off x="2296082" y="5167641"/>
            <a:ext cx="1324076" cy="1269362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9226" name="Text Box 17"/>
          <p:cNvSpPr txBox="1">
            <a:spLocks noChangeArrowheads="1"/>
          </p:cNvSpPr>
          <p:nvPr/>
        </p:nvSpPr>
        <p:spPr bwMode="auto">
          <a:xfrm>
            <a:off x="3621785" y="2663254"/>
            <a:ext cx="768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000" dirty="0">
                <a:solidFill>
                  <a:srgbClr val="4F42E8"/>
                </a:solidFill>
                <a:latin typeface="Frutiger LT Std 55 Roman" panose="020B0602020204020204" pitchFamily="34" charset="0"/>
              </a:rPr>
              <a:t>ball2</a:t>
            </a:r>
            <a:endParaRPr lang="en-US" sz="2000" dirty="0">
              <a:solidFill>
                <a:srgbClr val="4F42E8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9228" name="Line 21"/>
          <p:cNvSpPr>
            <a:spLocks noChangeShapeType="1"/>
          </p:cNvSpPr>
          <p:nvPr/>
        </p:nvSpPr>
        <p:spPr bwMode="auto">
          <a:xfrm rot="1523385" flipV="1">
            <a:off x="1883903" y="4785859"/>
            <a:ext cx="550787" cy="1219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9230" name="Line 23"/>
          <p:cNvSpPr>
            <a:spLocks noChangeShapeType="1"/>
          </p:cNvSpPr>
          <p:nvPr/>
        </p:nvSpPr>
        <p:spPr bwMode="auto">
          <a:xfrm rot="1523385" flipV="1">
            <a:off x="1471845" y="3054393"/>
            <a:ext cx="550787" cy="1219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3719914" y="5612347"/>
            <a:ext cx="4445616" cy="55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  <a:latin typeface="Frutiger LT Std 45 Light"/>
              </a:rPr>
              <a:t>ball1</a:t>
            </a:r>
            <a:r>
              <a:rPr lang="en-US" dirty="0">
                <a:latin typeface="Frutiger LT Std 45 Light"/>
              </a:rPr>
              <a:t> can only push </a:t>
            </a:r>
            <a:r>
              <a:rPr lang="en-US" dirty="0">
                <a:solidFill>
                  <a:srgbClr val="4F42E8"/>
                </a:solidFill>
                <a:latin typeface="Frutiger LT Std 45 Light"/>
              </a:rPr>
              <a:t>ball2</a:t>
            </a:r>
            <a:r>
              <a:rPr lang="en-US" dirty="0">
                <a:latin typeface="Frutiger LT Std 45 Light"/>
              </a:rPr>
              <a:t> away from itself</a:t>
            </a:r>
            <a:endParaRPr lang="nl-NL" dirty="0">
              <a:latin typeface="Frutiger LT Std 45 Light"/>
            </a:endParaRPr>
          </a:p>
        </p:txBody>
      </p:sp>
      <p:sp>
        <p:nvSpPr>
          <p:cNvPr id="38" name="Content Placeholder 1"/>
          <p:cNvSpPr txBox="1">
            <a:spLocks/>
          </p:cNvSpPr>
          <p:nvPr/>
        </p:nvSpPr>
        <p:spPr bwMode="auto">
          <a:xfrm>
            <a:off x="3033879" y="4629868"/>
            <a:ext cx="4445616" cy="55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Frutiger LT Std 45 Light"/>
              </a:rPr>
              <a:t>It can’t push it in this direction, so…</a:t>
            </a:r>
            <a:endParaRPr lang="nl-NL" dirty="0">
              <a:latin typeface="Frutiger LT Std 45 Light"/>
            </a:endParaRPr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 flipV="1">
            <a:off x="2947149" y="4285823"/>
            <a:ext cx="0" cy="881818"/>
          </a:xfrm>
          <a:prstGeom prst="line">
            <a:avLst/>
          </a:prstGeom>
          <a:noFill/>
          <a:ln w="19050">
            <a:solidFill>
              <a:srgbClr val="4F42E8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Frutiger LT Std 55 Roman" panose="020B0602020204020204" pitchFamily="34" charset="0"/>
            </a:endParaRPr>
          </a:p>
        </p:txBody>
      </p:sp>
      <p:sp>
        <p:nvSpPr>
          <p:cNvPr id="41" name="Line 21"/>
          <p:cNvSpPr>
            <a:spLocks noChangeShapeType="1"/>
          </p:cNvSpPr>
          <p:nvPr/>
        </p:nvSpPr>
        <p:spPr bwMode="auto">
          <a:xfrm rot="1523385" flipV="1">
            <a:off x="2346766" y="5591311"/>
            <a:ext cx="910085" cy="441424"/>
          </a:xfrm>
          <a:prstGeom prst="line">
            <a:avLst/>
          </a:prstGeom>
          <a:noFill/>
          <a:ln w="19050">
            <a:solidFill>
              <a:srgbClr val="4F42E8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42" name="Content Placeholder 1"/>
          <p:cNvSpPr txBox="1">
            <a:spLocks/>
          </p:cNvSpPr>
          <p:nvPr/>
        </p:nvSpPr>
        <p:spPr bwMode="auto">
          <a:xfrm>
            <a:off x="4576741" y="2444521"/>
            <a:ext cx="4445616" cy="169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Tx/>
              <a:buAutoNum type="arabicPeriod"/>
            </a:pPr>
            <a:r>
              <a:rPr lang="nl-NL" dirty="0">
                <a:latin typeface="Frutiger LT Std 45 Light"/>
              </a:rPr>
              <a:t> </a:t>
            </a:r>
            <a:r>
              <a:rPr lang="nl-NL" dirty="0" err="1">
                <a:latin typeface="Frutiger LT Std 45 Light"/>
              </a:rPr>
              <a:t>Compute</a:t>
            </a:r>
            <a:r>
              <a:rPr lang="nl-NL" dirty="0">
                <a:latin typeface="Frutiger LT Std 45 Light"/>
              </a:rPr>
              <a:t> the collision normal</a:t>
            </a:r>
          </a:p>
          <a:p>
            <a:pPr>
              <a:spcAft>
                <a:spcPts val="600"/>
              </a:spcAft>
              <a:buFontTx/>
              <a:buAutoNum type="arabicPeriod"/>
            </a:pPr>
            <a:r>
              <a:rPr lang="nl-NL" dirty="0">
                <a:latin typeface="Frutiger LT Std 45 Light"/>
              </a:rPr>
              <a:t> </a:t>
            </a:r>
            <a:r>
              <a:rPr lang="nl-NL" dirty="0">
                <a:solidFill>
                  <a:srgbClr val="4F42E8"/>
                </a:solidFill>
                <a:latin typeface="Frutiger LT Std 45 Light"/>
              </a:rPr>
              <a:t>ball2</a:t>
            </a:r>
            <a:r>
              <a:rPr lang="nl-NL" dirty="0">
                <a:latin typeface="Frutiger LT Std 45 Light"/>
              </a:rPr>
              <a:t> gets the component of </a:t>
            </a:r>
            <a:r>
              <a:rPr lang="nl-NL" dirty="0" err="1">
                <a:latin typeface="Frutiger LT Std 45 Light"/>
              </a:rPr>
              <a:t>velocity</a:t>
            </a:r>
            <a:r>
              <a:rPr lang="nl-NL" dirty="0">
                <a:latin typeface="Frutiger LT Std 45 Light"/>
              </a:rPr>
              <a:t> in</a:t>
            </a:r>
            <a:br>
              <a:rPr lang="nl-NL" dirty="0">
                <a:latin typeface="Frutiger LT Std 45 Light"/>
              </a:rPr>
            </a:br>
            <a:r>
              <a:rPr lang="nl-NL" dirty="0">
                <a:latin typeface="Frutiger LT Std 45 Light"/>
              </a:rPr>
              <a:t>    </a:t>
            </a:r>
            <a:r>
              <a:rPr lang="nl-NL" dirty="0" err="1">
                <a:latin typeface="Frutiger LT Std 45 Light"/>
              </a:rPr>
              <a:t>the</a:t>
            </a:r>
            <a:r>
              <a:rPr lang="nl-NL" dirty="0">
                <a:latin typeface="Frutiger LT Std 45 Light"/>
              </a:rPr>
              <a:t> direction of the </a:t>
            </a:r>
            <a:r>
              <a:rPr lang="nl-NL" dirty="0" err="1">
                <a:latin typeface="Frutiger LT Std 45 Light"/>
              </a:rPr>
              <a:t>collision</a:t>
            </a:r>
            <a:r>
              <a:rPr lang="nl-NL" dirty="0">
                <a:latin typeface="Frutiger LT Std 45 Light"/>
              </a:rPr>
              <a:t> </a:t>
            </a:r>
            <a:r>
              <a:rPr lang="nl-NL" dirty="0" err="1">
                <a:latin typeface="Frutiger LT Std 45 Light"/>
              </a:rPr>
              <a:t>normal</a:t>
            </a:r>
            <a:r>
              <a:rPr lang="nl-NL" dirty="0">
                <a:latin typeface="Frutiger LT Std 45 Light"/>
              </a:rPr>
              <a:t>    ‖</a:t>
            </a:r>
          </a:p>
          <a:p>
            <a:pPr>
              <a:spcAft>
                <a:spcPts val="600"/>
              </a:spcAft>
              <a:buFontTx/>
              <a:buAutoNum type="arabicPeriod"/>
            </a:pPr>
            <a:r>
              <a:rPr lang="nl-NL" dirty="0">
                <a:latin typeface="Frutiger LT Std 45 Light"/>
              </a:rPr>
              <a:t> </a:t>
            </a:r>
            <a:r>
              <a:rPr lang="nl-NL" dirty="0">
                <a:solidFill>
                  <a:srgbClr val="C00000"/>
                </a:solidFill>
                <a:latin typeface="Frutiger LT Std 45 Light"/>
              </a:rPr>
              <a:t>ball1</a:t>
            </a:r>
            <a:r>
              <a:rPr lang="nl-NL" dirty="0">
                <a:latin typeface="Frutiger LT Std 45 Light"/>
              </a:rPr>
              <a:t> gets the component of </a:t>
            </a:r>
            <a:r>
              <a:rPr lang="nl-NL" dirty="0" err="1">
                <a:latin typeface="Frutiger LT Std 45 Light"/>
              </a:rPr>
              <a:t>the</a:t>
            </a:r>
            <a:r>
              <a:rPr lang="nl-NL" dirty="0">
                <a:latin typeface="Frutiger LT Std 45 Light"/>
              </a:rPr>
              <a:t> </a:t>
            </a:r>
            <a:r>
              <a:rPr lang="nl-NL" dirty="0" err="1">
                <a:latin typeface="Frutiger LT Std 45 Light"/>
              </a:rPr>
              <a:t>velocity</a:t>
            </a:r>
            <a:br>
              <a:rPr lang="nl-NL" dirty="0">
                <a:latin typeface="Frutiger LT Std 45 Light"/>
              </a:rPr>
            </a:br>
            <a:r>
              <a:rPr lang="nl-NL" dirty="0">
                <a:latin typeface="Frutiger LT Std 45 Light"/>
              </a:rPr>
              <a:t>    </a:t>
            </a:r>
            <a:r>
              <a:rPr lang="nl-NL" dirty="0" err="1">
                <a:latin typeface="Frutiger LT Std 45 Light"/>
              </a:rPr>
              <a:t>perpendicular</a:t>
            </a:r>
            <a:r>
              <a:rPr lang="nl-NL" dirty="0">
                <a:latin typeface="Frutiger LT Std 45 Light"/>
              </a:rPr>
              <a:t> to the </a:t>
            </a:r>
            <a:r>
              <a:rPr lang="nl-NL" dirty="0" err="1">
                <a:latin typeface="Frutiger LT Std 45 Light"/>
              </a:rPr>
              <a:t>collision</a:t>
            </a:r>
            <a:r>
              <a:rPr lang="nl-NL" dirty="0">
                <a:latin typeface="Frutiger LT Std 45 Light"/>
              </a:rPr>
              <a:t> </a:t>
            </a:r>
            <a:r>
              <a:rPr lang="nl-NL" dirty="0" err="1">
                <a:latin typeface="Frutiger LT Std 45 Light"/>
              </a:rPr>
              <a:t>normal</a:t>
            </a:r>
            <a:r>
              <a:rPr lang="nl-NL" dirty="0">
                <a:latin typeface="Frutiger LT Std 45 Light"/>
              </a:rPr>
              <a:t>  ꓕ</a:t>
            </a:r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 flipH="1">
            <a:off x="3046905" y="3249539"/>
            <a:ext cx="1730503" cy="244227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Frutiger LT Std 55 Roman" panose="020B0602020204020204" pitchFamily="34" charset="0"/>
            </a:endParaRPr>
          </a:p>
        </p:txBody>
      </p:sp>
      <p:sp>
        <p:nvSpPr>
          <p:cNvPr id="44" name="Line 4"/>
          <p:cNvSpPr>
            <a:spLocks noChangeShapeType="1"/>
          </p:cNvSpPr>
          <p:nvPr/>
        </p:nvSpPr>
        <p:spPr bwMode="auto">
          <a:xfrm flipH="1">
            <a:off x="3046906" y="3945182"/>
            <a:ext cx="1790464" cy="626813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Frutiger LT Std 55 Roman" panose="020B0602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850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0" grpId="0" animBg="1"/>
      <p:bldP spid="41" grpId="0" animBg="1"/>
      <p:bldP spid="42" grpId="0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/>
              <a:t>collision</a:t>
            </a:r>
            <a:r>
              <a:rPr lang="nl-NL" dirty="0"/>
              <a:t> </a:t>
            </a:r>
            <a:r>
              <a:rPr lang="nl-NL" dirty="0" err="1"/>
              <a:t>normal</a:t>
            </a:r>
            <a:r>
              <a:rPr lang="nl-NL" dirty="0"/>
              <a:t>?</a:t>
            </a:r>
            <a:endParaRPr lang="en-US" dirty="0"/>
          </a:p>
        </p:txBody>
      </p:sp>
      <p:sp>
        <p:nvSpPr>
          <p:cNvPr id="10244" name="Oval 5"/>
          <p:cNvSpPr>
            <a:spLocks noChangeArrowheads="1"/>
          </p:cNvSpPr>
          <p:nvPr/>
        </p:nvSpPr>
        <p:spPr bwMode="auto">
          <a:xfrm>
            <a:off x="2740343" y="2904490"/>
            <a:ext cx="1728787" cy="165735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10245" name="Oval 6"/>
          <p:cNvSpPr>
            <a:spLocks noChangeArrowheads="1"/>
          </p:cNvSpPr>
          <p:nvPr/>
        </p:nvSpPr>
        <p:spPr bwMode="auto">
          <a:xfrm>
            <a:off x="4467543" y="2906078"/>
            <a:ext cx="1728787" cy="1657350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>
            <a:off x="3619183" y="3739198"/>
            <a:ext cx="1728787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10251" name="Text Box 13"/>
          <p:cNvSpPr txBox="1">
            <a:spLocks noChangeArrowheads="1"/>
          </p:cNvSpPr>
          <p:nvPr/>
        </p:nvSpPr>
        <p:spPr bwMode="auto">
          <a:xfrm>
            <a:off x="1079183" y="5118913"/>
            <a:ext cx="6776719" cy="70788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latin typeface="Frutiger LT Std 55 Roman" panose="020B0602020204020204" pitchFamily="34" charset="0"/>
              </a:rPr>
              <a:t>The collision normal vector is the normalized difference between the centers (positions) of the balls. 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5085356" y="5133337"/>
            <a:ext cx="1454592" cy="346437"/>
          </a:xfrm>
          <a:prstGeom prst="round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LT Std 55 Roman" panose="020B0602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28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0250"/>
                                        </p:tgtEl>
                                      </p:cBhvr>
                                      <p:by x="7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animBg="1"/>
      <p:bldP spid="10250" grpId="1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>
            <a:cxnSpLocks/>
          </p:cNvCxnSpPr>
          <p:nvPr/>
        </p:nvCxnSpPr>
        <p:spPr>
          <a:xfrm>
            <a:off x="5892100" y="4357985"/>
            <a:ext cx="1" cy="1356352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Line 21"/>
          <p:cNvSpPr>
            <a:spLocks noChangeShapeType="1"/>
          </p:cNvSpPr>
          <p:nvPr/>
        </p:nvSpPr>
        <p:spPr bwMode="auto">
          <a:xfrm rot="1523385" flipV="1">
            <a:off x="6023566" y="5178479"/>
            <a:ext cx="2229487" cy="1073325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/>
              <a:t>One moving ball:</a:t>
            </a:r>
            <a:br>
              <a:rPr lang="nl-NL"/>
            </a:br>
            <a:r>
              <a:rPr lang="nl-NL"/>
              <a:t>not hitting straight</a:t>
            </a:r>
            <a:endParaRPr lang="nl-NL" dirty="0"/>
          </a:p>
        </p:txBody>
      </p:sp>
      <p:sp>
        <p:nvSpPr>
          <p:cNvPr id="9219" name="Oval 2"/>
          <p:cNvSpPr>
            <a:spLocks noChangeArrowheads="1"/>
          </p:cNvSpPr>
          <p:nvPr/>
        </p:nvSpPr>
        <p:spPr bwMode="auto">
          <a:xfrm>
            <a:off x="514094" y="3175663"/>
            <a:ext cx="1324076" cy="12693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69664" y="2704515"/>
            <a:ext cx="774506" cy="28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 err="1">
                <a:latin typeface="Frutiger LT Std 55 Roman" panose="020B0602020204020204" pitchFamily="34" charset="0"/>
              </a:rPr>
              <a:t>velocity</a:t>
            </a:r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824229" y="4005272"/>
            <a:ext cx="768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000" dirty="0">
                <a:solidFill>
                  <a:srgbClr val="C00000"/>
                </a:solidFill>
                <a:latin typeface="Frutiger LT Std 55 Roman" panose="020B0602020204020204" pitchFamily="34" charset="0"/>
              </a:rPr>
              <a:t>ball1</a:t>
            </a:r>
            <a:endParaRPr lang="en-US" sz="2000" dirty="0">
              <a:solidFill>
                <a:srgbClr val="C00000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2278313" y="2403588"/>
            <a:ext cx="1324077" cy="1269362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957981" y="5044505"/>
            <a:ext cx="1324076" cy="12693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9224" name="Oval 10"/>
          <p:cNvSpPr>
            <a:spLocks noChangeArrowheads="1"/>
          </p:cNvSpPr>
          <p:nvPr/>
        </p:nvSpPr>
        <p:spPr bwMode="auto">
          <a:xfrm>
            <a:off x="2280842" y="5045721"/>
            <a:ext cx="1324076" cy="1269362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9226" name="Text Box 17"/>
          <p:cNvSpPr txBox="1">
            <a:spLocks noChangeArrowheads="1"/>
          </p:cNvSpPr>
          <p:nvPr/>
        </p:nvSpPr>
        <p:spPr bwMode="auto">
          <a:xfrm>
            <a:off x="3601465" y="2399094"/>
            <a:ext cx="768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000" dirty="0">
                <a:solidFill>
                  <a:srgbClr val="4F42E8"/>
                </a:solidFill>
                <a:latin typeface="Frutiger LT Std 55 Roman" panose="020B0602020204020204" pitchFamily="34" charset="0"/>
              </a:rPr>
              <a:t>ball2</a:t>
            </a:r>
            <a:endParaRPr lang="en-US" sz="2000" dirty="0">
              <a:solidFill>
                <a:srgbClr val="4F42E8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9228" name="Line 21"/>
          <p:cNvSpPr>
            <a:spLocks noChangeShapeType="1"/>
          </p:cNvSpPr>
          <p:nvPr/>
        </p:nvSpPr>
        <p:spPr bwMode="auto">
          <a:xfrm rot="1523385" flipV="1">
            <a:off x="1868663" y="4663939"/>
            <a:ext cx="550787" cy="1219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9230" name="Line 23"/>
          <p:cNvSpPr>
            <a:spLocks noChangeShapeType="1"/>
          </p:cNvSpPr>
          <p:nvPr/>
        </p:nvSpPr>
        <p:spPr bwMode="auto">
          <a:xfrm rot="1523385" flipV="1">
            <a:off x="1451525" y="2790233"/>
            <a:ext cx="550787" cy="1219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771719" y="5796993"/>
            <a:ext cx="2069797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nl-NL" dirty="0">
                <a:latin typeface="Frutiger LT Std 45 Light" panose="020B0402020204020204" pitchFamily="34" charset="0"/>
              </a:rPr>
              <a:t>      </a:t>
            </a:r>
            <a:r>
              <a:rPr lang="nl-NL" dirty="0" err="1">
                <a:latin typeface="Frutiger LT Std 45 Light" panose="020B0402020204020204" pitchFamily="34" charset="0"/>
              </a:rPr>
              <a:t>velocity</a:t>
            </a:r>
            <a:r>
              <a:rPr lang="nl-NL" dirty="0">
                <a:latin typeface="Frutiger LT Std 45 Light" panose="020B0402020204020204" pitchFamily="34" charset="0"/>
              </a:rPr>
              <a:t> parallel</a:t>
            </a:r>
          </a:p>
          <a:p>
            <a:pPr>
              <a:lnSpc>
                <a:spcPts val="2200"/>
              </a:lnSpc>
            </a:pPr>
            <a:r>
              <a:rPr lang="nl-NL" sz="2800" b="1" dirty="0">
                <a:solidFill>
                  <a:prstClr val="black"/>
                </a:solidFill>
                <a:latin typeface="Frutiger LT Std 55 Roman" panose="020B0602020204020204" pitchFamily="34" charset="0"/>
                <a:ea typeface="ＭＳ Ｐゴシック" charset="-128"/>
              </a:rPr>
              <a:t>‖</a:t>
            </a:r>
            <a:r>
              <a:rPr lang="nl-NL" dirty="0">
                <a:solidFill>
                  <a:prstClr val="black"/>
                </a:solidFill>
                <a:latin typeface="Frutiger LT Std 45 Light" panose="020B0402020204020204" pitchFamily="34" charset="0"/>
                <a:ea typeface="ＭＳ Ｐゴシック" charset="-128"/>
              </a:rPr>
              <a:t>   </a:t>
            </a:r>
            <a:r>
              <a:rPr lang="nl-NL" dirty="0" err="1">
                <a:latin typeface="Frutiger LT Std 45 Light" panose="020B0402020204020204" pitchFamily="34" charset="0"/>
              </a:rPr>
              <a:t>to</a:t>
            </a:r>
            <a:r>
              <a:rPr lang="nl-NL" dirty="0">
                <a:latin typeface="Frutiger LT Std 45 Light" panose="020B0402020204020204" pitchFamily="34" charset="0"/>
              </a:rPr>
              <a:t> </a:t>
            </a:r>
            <a:r>
              <a:rPr lang="nl-NL" dirty="0" err="1">
                <a:latin typeface="Frutiger LT Std 45 Light" panose="020B0402020204020204" pitchFamily="34" charset="0"/>
              </a:rPr>
              <a:t>normal</a:t>
            </a:r>
            <a:endParaRPr lang="en-US" dirty="0">
              <a:latin typeface="Frutiger LT Std 45 Light" panose="020B0402020204020204" pitchFamily="34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6900134" y="4691623"/>
            <a:ext cx="9156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1600" dirty="0" err="1">
                <a:latin typeface="Frutiger LT Std 55 Roman" panose="020B0602020204020204" pitchFamily="34" charset="0"/>
              </a:rPr>
              <a:t>velocity</a:t>
            </a:r>
            <a:endParaRPr lang="en-US" sz="1600" dirty="0">
              <a:latin typeface="Frutiger LT Std 55 Roman" panose="020B0602020204020204" pitchFamily="34" charset="0"/>
            </a:endParaRPr>
          </a:p>
        </p:txBody>
      </p:sp>
      <p:sp>
        <p:nvSpPr>
          <p:cNvPr id="30" name="Line 4"/>
          <p:cNvSpPr>
            <a:spLocks noChangeShapeType="1"/>
          </p:cNvSpPr>
          <p:nvPr/>
        </p:nvSpPr>
        <p:spPr bwMode="auto">
          <a:xfrm flipV="1">
            <a:off x="5890421" y="4850815"/>
            <a:ext cx="0" cy="8818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Frutiger LT Std 55 Roman" panose="020B0602020204020204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240531" y="4429106"/>
            <a:ext cx="153118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nl-NL" dirty="0" err="1">
                <a:latin typeface="Frutiger LT Std 45 Light" panose="020B0402020204020204" pitchFamily="34" charset="0"/>
              </a:rPr>
              <a:t>velocity</a:t>
            </a:r>
            <a:endParaRPr lang="nl-NL" dirty="0">
              <a:latin typeface="Frutiger LT Std 45 Light" panose="020B0402020204020204" pitchFamily="34" charset="0"/>
            </a:endParaRPr>
          </a:p>
          <a:p>
            <a:pPr algn="r"/>
            <a:r>
              <a:rPr lang="nl-NL" dirty="0" err="1">
                <a:latin typeface="Frutiger LT Std 45 Light" panose="020B0402020204020204" pitchFamily="34" charset="0"/>
              </a:rPr>
              <a:t>perpendicular</a:t>
            </a:r>
            <a:endParaRPr lang="nl-NL" dirty="0">
              <a:latin typeface="Frutiger LT Std 45 Light" panose="020B0402020204020204" pitchFamily="34" charset="0"/>
            </a:endParaRPr>
          </a:p>
          <a:p>
            <a:pPr algn="r"/>
            <a:r>
              <a:rPr lang="nl-NL" dirty="0" err="1">
                <a:latin typeface="Frutiger LT Std 45 Light" panose="020B0402020204020204" pitchFamily="34" charset="0"/>
              </a:rPr>
              <a:t>to</a:t>
            </a:r>
            <a:r>
              <a:rPr lang="nl-NL" dirty="0">
                <a:latin typeface="Frutiger LT Std 45 Light" panose="020B0402020204020204" pitchFamily="34" charset="0"/>
              </a:rPr>
              <a:t> </a:t>
            </a:r>
            <a:r>
              <a:rPr lang="nl-NL" dirty="0" err="1">
                <a:latin typeface="Frutiger LT Std 45 Light" panose="020B0402020204020204" pitchFamily="34" charset="0"/>
              </a:rPr>
              <a:t>normal</a:t>
            </a:r>
            <a:endParaRPr lang="nl-NL" dirty="0">
              <a:latin typeface="Frutiger LT Std 45 Light" panose="020B0402020204020204" pitchFamily="34" charset="0"/>
            </a:endParaRPr>
          </a:p>
          <a:p>
            <a:pPr algn="r"/>
            <a:r>
              <a:rPr lang="nl-NL" sz="2400" b="1" dirty="0">
                <a:latin typeface="Frutiger LT Std 55 Roman" panose="020B0602020204020204" pitchFamily="34" charset="0"/>
              </a:rPr>
              <a:t>ꓕ</a:t>
            </a:r>
            <a:r>
              <a:rPr lang="nl-NL" b="1" dirty="0">
                <a:latin typeface="Frutiger LT Std 55 Roman" panose="020B0602020204020204" pitchFamily="34" charset="0"/>
              </a:rPr>
              <a:t> </a:t>
            </a:r>
            <a:endParaRPr lang="en-US" b="1" dirty="0">
              <a:latin typeface="Frutiger LT Std 55 Roman" panose="020B0602020204020204" pitchFamily="34" charset="0"/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rot="1523385" flipV="1">
            <a:off x="6131939" y="4678703"/>
            <a:ext cx="550787" cy="1219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 rot="1523385" flipV="1">
            <a:off x="5951814" y="5497987"/>
            <a:ext cx="910085" cy="4414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 bwMode="auto">
          <a:xfrm>
            <a:off x="4576741" y="2444521"/>
            <a:ext cx="4445616" cy="169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Tx/>
              <a:buAutoNum type="arabicPeriod"/>
            </a:pPr>
            <a:r>
              <a:rPr lang="nl-NL" dirty="0">
                <a:latin typeface="Frutiger LT Std 45 Light"/>
              </a:rPr>
              <a:t> </a:t>
            </a:r>
            <a:r>
              <a:rPr lang="nl-NL" dirty="0" err="1">
                <a:latin typeface="Frutiger LT Std 45 Light"/>
              </a:rPr>
              <a:t>Compute</a:t>
            </a:r>
            <a:r>
              <a:rPr lang="nl-NL" dirty="0">
                <a:latin typeface="Frutiger LT Std 45 Light"/>
              </a:rPr>
              <a:t> the collision normal</a:t>
            </a:r>
          </a:p>
          <a:p>
            <a:pPr>
              <a:spcAft>
                <a:spcPts val="600"/>
              </a:spcAft>
              <a:buFontTx/>
              <a:buAutoNum type="arabicPeriod"/>
            </a:pPr>
            <a:r>
              <a:rPr lang="nl-NL" dirty="0">
                <a:latin typeface="Frutiger LT Std 45 Light"/>
              </a:rPr>
              <a:t> </a:t>
            </a:r>
            <a:r>
              <a:rPr lang="nl-NL" dirty="0">
                <a:solidFill>
                  <a:srgbClr val="4F42E8"/>
                </a:solidFill>
                <a:latin typeface="Frutiger LT Std 45 Light"/>
              </a:rPr>
              <a:t>ball2</a:t>
            </a:r>
            <a:r>
              <a:rPr lang="nl-NL" dirty="0">
                <a:latin typeface="Frutiger LT Std 45 Light"/>
              </a:rPr>
              <a:t> gets the component of </a:t>
            </a:r>
            <a:r>
              <a:rPr lang="nl-NL" dirty="0" err="1">
                <a:latin typeface="Frutiger LT Std 45 Light"/>
              </a:rPr>
              <a:t>velocity</a:t>
            </a:r>
            <a:r>
              <a:rPr lang="nl-NL" dirty="0">
                <a:latin typeface="Frutiger LT Std 45 Light"/>
              </a:rPr>
              <a:t> in</a:t>
            </a:r>
            <a:br>
              <a:rPr lang="nl-NL" dirty="0">
                <a:latin typeface="Frutiger LT Std 45 Light"/>
              </a:rPr>
            </a:br>
            <a:r>
              <a:rPr lang="nl-NL" dirty="0">
                <a:latin typeface="Frutiger LT Std 45 Light"/>
              </a:rPr>
              <a:t>    </a:t>
            </a:r>
            <a:r>
              <a:rPr lang="nl-NL" dirty="0" err="1">
                <a:latin typeface="Frutiger LT Std 45 Light"/>
              </a:rPr>
              <a:t>the</a:t>
            </a:r>
            <a:r>
              <a:rPr lang="nl-NL" dirty="0">
                <a:latin typeface="Frutiger LT Std 45 Light"/>
              </a:rPr>
              <a:t> direction of the </a:t>
            </a:r>
            <a:r>
              <a:rPr lang="nl-NL" dirty="0" err="1">
                <a:latin typeface="Frutiger LT Std 45 Light"/>
              </a:rPr>
              <a:t>collision</a:t>
            </a:r>
            <a:r>
              <a:rPr lang="nl-NL" dirty="0">
                <a:latin typeface="Frutiger LT Std 45 Light"/>
              </a:rPr>
              <a:t> </a:t>
            </a:r>
            <a:r>
              <a:rPr lang="nl-NL" dirty="0" err="1">
                <a:latin typeface="Frutiger LT Std 45 Light"/>
              </a:rPr>
              <a:t>normal</a:t>
            </a:r>
            <a:r>
              <a:rPr lang="nl-NL" dirty="0">
                <a:latin typeface="Frutiger LT Std 45 Light"/>
              </a:rPr>
              <a:t>    ‖</a:t>
            </a:r>
          </a:p>
          <a:p>
            <a:pPr>
              <a:spcAft>
                <a:spcPts val="600"/>
              </a:spcAft>
              <a:buFontTx/>
              <a:buAutoNum type="arabicPeriod"/>
            </a:pPr>
            <a:r>
              <a:rPr lang="nl-NL" dirty="0">
                <a:latin typeface="Frutiger LT Std 45 Light"/>
              </a:rPr>
              <a:t> </a:t>
            </a:r>
            <a:r>
              <a:rPr lang="nl-NL" dirty="0">
                <a:solidFill>
                  <a:srgbClr val="C00000"/>
                </a:solidFill>
                <a:latin typeface="Frutiger LT Std 45 Light"/>
              </a:rPr>
              <a:t>ball1</a:t>
            </a:r>
            <a:r>
              <a:rPr lang="nl-NL" dirty="0">
                <a:latin typeface="Frutiger LT Std 45 Light"/>
              </a:rPr>
              <a:t> gets the component of </a:t>
            </a:r>
            <a:r>
              <a:rPr lang="nl-NL" dirty="0" err="1">
                <a:latin typeface="Frutiger LT Std 45 Light"/>
              </a:rPr>
              <a:t>the</a:t>
            </a:r>
            <a:r>
              <a:rPr lang="nl-NL" dirty="0">
                <a:latin typeface="Frutiger LT Std 45 Light"/>
              </a:rPr>
              <a:t> </a:t>
            </a:r>
            <a:r>
              <a:rPr lang="nl-NL" dirty="0" err="1">
                <a:latin typeface="Frutiger LT Std 45 Light"/>
              </a:rPr>
              <a:t>velocity</a:t>
            </a:r>
            <a:br>
              <a:rPr lang="nl-NL" dirty="0">
                <a:latin typeface="Frutiger LT Std 45 Light"/>
              </a:rPr>
            </a:br>
            <a:r>
              <a:rPr lang="nl-NL" dirty="0">
                <a:latin typeface="Frutiger LT Std 45 Light"/>
              </a:rPr>
              <a:t>    </a:t>
            </a:r>
            <a:r>
              <a:rPr lang="nl-NL" dirty="0" err="1">
                <a:latin typeface="Frutiger LT Std 45 Light"/>
              </a:rPr>
              <a:t>perpendicular</a:t>
            </a:r>
            <a:r>
              <a:rPr lang="nl-NL" dirty="0">
                <a:latin typeface="Frutiger LT Std 45 Light"/>
              </a:rPr>
              <a:t> to the </a:t>
            </a:r>
            <a:r>
              <a:rPr lang="nl-NL" dirty="0" err="1">
                <a:latin typeface="Frutiger LT Std 45 Light"/>
              </a:rPr>
              <a:t>collision</a:t>
            </a:r>
            <a:r>
              <a:rPr lang="nl-NL" dirty="0">
                <a:latin typeface="Frutiger LT Std 45 Light"/>
              </a:rPr>
              <a:t> </a:t>
            </a:r>
            <a:r>
              <a:rPr lang="nl-NL" dirty="0" err="1">
                <a:latin typeface="Frutiger LT Std 45 Light"/>
              </a:rPr>
              <a:t>normal</a:t>
            </a:r>
            <a:r>
              <a:rPr lang="nl-NL" dirty="0">
                <a:latin typeface="Frutiger LT Std 45 Light"/>
              </a:rPr>
              <a:t>  ꓕ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rot="1523385" flipV="1">
            <a:off x="1756251" y="5162001"/>
            <a:ext cx="2229487" cy="1073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646003" y="5732633"/>
            <a:ext cx="9621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Frutiger LT Std 55 Roman" panose="020B0602020204020204" pitchFamily="34" charset="0"/>
              </a:rPr>
              <a:t>collision</a:t>
            </a:r>
          </a:p>
          <a:p>
            <a:r>
              <a:rPr lang="en-US" sz="1600" dirty="0">
                <a:latin typeface="Frutiger LT Std 55 Roman" panose="020B0602020204020204" pitchFamily="34" charset="0"/>
              </a:rPr>
              <a:t>normal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7913318" y="5781408"/>
            <a:ext cx="9621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Frutiger LT Std 55 Roman" panose="020B0602020204020204" pitchFamily="34" charset="0"/>
              </a:rPr>
              <a:t>collision</a:t>
            </a:r>
          </a:p>
          <a:p>
            <a:r>
              <a:rPr lang="en-US" sz="1600" dirty="0">
                <a:latin typeface="Frutiger LT Std 55 Roman" panose="020B0602020204020204" pitchFamily="34" charset="0"/>
              </a:rPr>
              <a:t>normal</a:t>
            </a:r>
          </a:p>
        </p:txBody>
      </p:sp>
      <p:cxnSp>
        <p:nvCxnSpPr>
          <p:cNvPr id="7" name="Straight Connector 6"/>
          <p:cNvCxnSpPr>
            <a:stCxn id="33" idx="1"/>
          </p:cNvCxnSpPr>
          <p:nvPr/>
        </p:nvCxnSpPr>
        <p:spPr>
          <a:xfrm flipH="1">
            <a:off x="6912583" y="4855680"/>
            <a:ext cx="4991" cy="866088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33" idx="1"/>
            <a:endCxn id="30" idx="1"/>
          </p:cNvCxnSpPr>
          <p:nvPr/>
        </p:nvCxnSpPr>
        <p:spPr>
          <a:xfrm flipH="1" flipV="1">
            <a:off x="5890422" y="4850815"/>
            <a:ext cx="1027152" cy="4865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5253644" y="5723906"/>
            <a:ext cx="643642" cy="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505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666 -0.00208 L 4.44444E-6 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684 -0.00231 L 4.44444E-6 -3.33333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11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737 -0.00741 L -2.22222E-6 -2.96296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/>
      <p:bldP spid="29" grpId="0"/>
      <p:bldP spid="30" grpId="0" animBg="1"/>
      <p:bldP spid="31" grpId="0"/>
      <p:bldP spid="33" grpId="0" animBg="1"/>
      <p:bldP spid="33" grpId="1" animBg="1"/>
      <p:bldP spid="35" grpId="0" animBg="1"/>
      <p:bldP spid="24" grpId="0" animBg="1"/>
      <p:bldP spid="25" grpId="0"/>
      <p:bldP spid="28" grpId="0"/>
      <p:bldP spid="2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9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3" b="12032"/>
          <a:stretch/>
        </p:blipFill>
        <p:spPr bwMode="auto">
          <a:xfrm>
            <a:off x="519431" y="3069930"/>
            <a:ext cx="4668837" cy="349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760461" y="5170659"/>
            <a:ext cx="18245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000" u="sng" dirty="0" err="1">
                <a:latin typeface="Frutiger LT Std 55 Roman" panose="020B0602020204020204" pitchFamily="34" charset="0"/>
              </a:rPr>
              <a:t>v</a:t>
            </a:r>
            <a:r>
              <a:rPr lang="nl-NL" sz="2000" u="sng" baseline="-25000" dirty="0" err="1">
                <a:latin typeface="Frutiger LT Std 55 Roman" panose="020B0602020204020204" pitchFamily="34" charset="0"/>
              </a:rPr>
              <a:t>proj</a:t>
            </a:r>
            <a:r>
              <a:rPr lang="nl-NL" sz="2000" dirty="0">
                <a:latin typeface="Frutiger LT Std 55 Roman" panose="020B0602020204020204" pitchFamily="34" charset="0"/>
              </a:rPr>
              <a:t> = (</a:t>
            </a:r>
            <a:r>
              <a:rPr lang="nl-NL" sz="2000" u="sng" dirty="0">
                <a:latin typeface="Frutiger LT Std 55 Roman" panose="020B0602020204020204" pitchFamily="34" charset="0"/>
              </a:rPr>
              <a:t>v</a:t>
            </a:r>
            <a:r>
              <a:rPr lang="nl-NL" sz="2000" dirty="0">
                <a:latin typeface="Frutiger LT Std 55 Roman" panose="020B0602020204020204" pitchFamily="34" charset="0"/>
              </a:rPr>
              <a:t> </a:t>
            </a:r>
            <a:r>
              <a:rPr lang="en-US" sz="2000" dirty="0">
                <a:latin typeface="Frutiger LT Std 55 Roman" panose="020B0602020204020204" pitchFamily="34" charset="0"/>
              </a:rPr>
              <a:t>· </a:t>
            </a:r>
            <a:r>
              <a:rPr lang="en-US" sz="2000" u="sng" dirty="0">
                <a:latin typeface="Frutiger LT Std 55 Roman" panose="020B0602020204020204" pitchFamily="34" charset="0"/>
              </a:rPr>
              <a:t>n</a:t>
            </a:r>
            <a:r>
              <a:rPr lang="en-US" sz="2000" dirty="0">
                <a:latin typeface="Frutiger LT Std 55 Roman" panose="020B0602020204020204" pitchFamily="34" charset="0"/>
              </a:rPr>
              <a:t>) </a:t>
            </a:r>
            <a:r>
              <a:rPr lang="en-US" sz="2000" u="sng" dirty="0">
                <a:latin typeface="Frutiger LT Std 55 Roman" panose="020B0602020204020204" pitchFamily="34" charset="0"/>
              </a:rPr>
              <a:t>n</a:t>
            </a:r>
            <a:endParaRPr lang="en-US" sz="2000" dirty="0">
              <a:latin typeface="Frutiger LT Std 55 Roman" panose="020B0602020204020204" pitchFamily="34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272656" y="5385942"/>
            <a:ext cx="2010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000" u="sng" dirty="0" err="1">
                <a:latin typeface="Frutiger LT Std 55 Roman" panose="020B0602020204020204" pitchFamily="34" charset="0"/>
              </a:rPr>
              <a:t>v</a:t>
            </a:r>
            <a:r>
              <a:rPr lang="nl-NL" sz="2000" u="sng" baseline="-25000" dirty="0" err="1">
                <a:latin typeface="Frutiger LT Std 55 Roman" panose="020B0602020204020204" pitchFamily="34" charset="0"/>
              </a:rPr>
              <a:t>new</a:t>
            </a:r>
            <a:r>
              <a:rPr lang="nl-NL" sz="2000" dirty="0">
                <a:latin typeface="Frutiger LT Std 55 Roman" panose="020B0602020204020204" pitchFamily="34" charset="0"/>
              </a:rPr>
              <a:t> = </a:t>
            </a:r>
            <a:r>
              <a:rPr lang="nl-NL" sz="2000" u="sng" dirty="0">
                <a:latin typeface="Frutiger LT Std 55 Roman" panose="020B0602020204020204" pitchFamily="34" charset="0"/>
              </a:rPr>
              <a:t>v</a:t>
            </a:r>
            <a:r>
              <a:rPr lang="nl-NL" sz="2000" dirty="0">
                <a:latin typeface="Frutiger LT Std 55 Roman" panose="020B0602020204020204" pitchFamily="34" charset="0"/>
              </a:rPr>
              <a:t> – 2</a:t>
            </a:r>
            <a:r>
              <a:rPr lang="nl-NL" sz="2000" u="sng" dirty="0">
                <a:latin typeface="Frutiger LT Std 55 Roman" panose="020B0602020204020204" pitchFamily="34" charset="0"/>
              </a:rPr>
              <a:t>v</a:t>
            </a:r>
            <a:r>
              <a:rPr lang="nl-NL" sz="2000" u="sng" baseline="-25000" dirty="0">
                <a:latin typeface="Frutiger LT Std 55 Roman" panose="020B0602020204020204" pitchFamily="34" charset="0"/>
              </a:rPr>
              <a:t>proj</a:t>
            </a:r>
            <a:endParaRPr lang="en-US" sz="2000" baseline="-25000" dirty="0">
              <a:latin typeface="Frutiger LT Std 55 Roman" panose="020B0602020204020204" pitchFamily="34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60000" y="584200"/>
            <a:ext cx="8229600" cy="1143000"/>
          </a:xfrm>
        </p:spPr>
        <p:txBody>
          <a:bodyPr>
            <a:normAutofit/>
          </a:bodyPr>
          <a:lstStyle/>
          <a:p>
            <a:r>
              <a:rPr lang="nl-NL" dirty="0"/>
              <a:t>Components of velocity</a:t>
            </a:r>
            <a:endParaRPr lang="nl-NL" altLang="nl-NL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52359" y="5550184"/>
            <a:ext cx="26769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1500" u="sng" dirty="0">
                <a:latin typeface="Frutiger LT Std 45 Light"/>
              </a:rPr>
              <a:t>v</a:t>
            </a:r>
            <a:r>
              <a:rPr lang="nl-NL" sz="1500" dirty="0">
                <a:latin typeface="Frutiger LT Std 45 Light"/>
              </a:rPr>
              <a:t> : </a:t>
            </a:r>
            <a:r>
              <a:rPr lang="nl-NL" sz="1500" dirty="0" err="1">
                <a:latin typeface="Frutiger LT Std 45 Light"/>
              </a:rPr>
              <a:t>velocity</a:t>
            </a:r>
            <a:r>
              <a:rPr lang="nl-NL" sz="1500" dirty="0">
                <a:latin typeface="Frutiger LT Std 45 Light"/>
              </a:rPr>
              <a:t> </a:t>
            </a:r>
            <a:r>
              <a:rPr lang="nl-NL" sz="1500" dirty="0" err="1">
                <a:latin typeface="Frutiger LT Std 45 Light"/>
              </a:rPr>
              <a:t>before</a:t>
            </a:r>
            <a:r>
              <a:rPr lang="nl-NL" sz="1500" dirty="0">
                <a:latin typeface="Frutiger LT Std 45 Light"/>
              </a:rPr>
              <a:t> </a:t>
            </a:r>
            <a:r>
              <a:rPr lang="nl-NL" sz="1500" dirty="0" err="1">
                <a:latin typeface="Frutiger LT Std 45 Light"/>
              </a:rPr>
              <a:t>bounce</a:t>
            </a:r>
            <a:endParaRPr lang="nl-NL" sz="1500" dirty="0">
              <a:latin typeface="Frutiger LT Std 45 Light"/>
            </a:endParaRPr>
          </a:p>
          <a:p>
            <a:r>
              <a:rPr lang="nl-NL" sz="1500" u="sng" dirty="0">
                <a:latin typeface="Frutiger LT Std 45 Light"/>
              </a:rPr>
              <a:t>n</a:t>
            </a:r>
            <a:r>
              <a:rPr lang="nl-NL" sz="1500" dirty="0">
                <a:latin typeface="Frutiger LT Std 45 Light"/>
              </a:rPr>
              <a:t> : </a:t>
            </a:r>
            <a:r>
              <a:rPr lang="nl-NL" sz="1500" dirty="0" err="1">
                <a:latin typeface="Frutiger LT Std 45 Light"/>
              </a:rPr>
              <a:t>normalized</a:t>
            </a:r>
            <a:r>
              <a:rPr lang="nl-NL" sz="1500" dirty="0">
                <a:latin typeface="Frutiger LT Std 45 Light"/>
              </a:rPr>
              <a:t> </a:t>
            </a:r>
            <a:r>
              <a:rPr lang="nl-NL" sz="1500" dirty="0" err="1">
                <a:latin typeface="Frutiger LT Std 45 Light"/>
              </a:rPr>
              <a:t>normalvector</a:t>
            </a:r>
            <a:endParaRPr lang="nl-NL" sz="1500" dirty="0">
              <a:latin typeface="Frutiger LT Std 45 Light"/>
            </a:endParaRPr>
          </a:p>
          <a:p>
            <a:r>
              <a:rPr lang="nl-NL" sz="1500" u="sng" dirty="0" err="1">
                <a:latin typeface="Frutiger LT Std 45 Light"/>
              </a:rPr>
              <a:t>vProj</a:t>
            </a:r>
            <a:r>
              <a:rPr lang="nl-NL" sz="1500" dirty="0">
                <a:latin typeface="Frutiger LT Std 45 Light"/>
              </a:rPr>
              <a:t> : </a:t>
            </a:r>
            <a:r>
              <a:rPr lang="nl-NL" sz="1500" dirty="0" err="1">
                <a:latin typeface="Frutiger LT Std 45 Light"/>
              </a:rPr>
              <a:t>projection</a:t>
            </a:r>
            <a:r>
              <a:rPr lang="nl-NL" sz="1500" dirty="0">
                <a:latin typeface="Frutiger LT Std 45 Light"/>
              </a:rPr>
              <a:t> of </a:t>
            </a:r>
            <a:r>
              <a:rPr lang="nl-NL" sz="1500" u="sng" dirty="0">
                <a:latin typeface="Frutiger LT Std 45 Light"/>
              </a:rPr>
              <a:t>v</a:t>
            </a:r>
            <a:r>
              <a:rPr lang="nl-NL" sz="1500" dirty="0">
                <a:latin typeface="Frutiger LT Std 45 Light"/>
              </a:rPr>
              <a:t> </a:t>
            </a:r>
            <a:r>
              <a:rPr lang="nl-NL" sz="1500" dirty="0" err="1">
                <a:latin typeface="Frutiger LT Std 45 Light"/>
              </a:rPr>
              <a:t>onto</a:t>
            </a:r>
            <a:r>
              <a:rPr lang="nl-NL" sz="1500" dirty="0">
                <a:latin typeface="Frutiger LT Std 45 Light"/>
              </a:rPr>
              <a:t> </a:t>
            </a:r>
            <a:r>
              <a:rPr lang="nl-NL" sz="1500" u="sng" dirty="0">
                <a:latin typeface="Frutiger LT Std 45 Light"/>
              </a:rPr>
              <a:t>n</a:t>
            </a:r>
            <a:endParaRPr lang="nl-NL" sz="1500" dirty="0">
              <a:latin typeface="Frutiger LT Std 45 Light"/>
            </a:endParaRPr>
          </a:p>
          <a:p>
            <a:r>
              <a:rPr lang="nl-NL" sz="1500" u="sng" dirty="0" err="1">
                <a:latin typeface="Frutiger LT Std 45 Light"/>
              </a:rPr>
              <a:t>vNew</a:t>
            </a:r>
            <a:r>
              <a:rPr lang="nl-NL" sz="1500" dirty="0">
                <a:latin typeface="Frutiger LT Std 45 Light"/>
              </a:rPr>
              <a:t> : </a:t>
            </a:r>
            <a:r>
              <a:rPr lang="nl-NL" sz="1500" dirty="0" err="1">
                <a:latin typeface="Frutiger LT Std 45 Light"/>
              </a:rPr>
              <a:t>velocity</a:t>
            </a:r>
            <a:r>
              <a:rPr lang="nl-NL" sz="1500" dirty="0">
                <a:latin typeface="Frutiger LT Std 45 Light"/>
              </a:rPr>
              <a:t> </a:t>
            </a:r>
            <a:r>
              <a:rPr lang="nl-NL" sz="1500" dirty="0" err="1">
                <a:latin typeface="Frutiger LT Std 45 Light"/>
              </a:rPr>
              <a:t>after</a:t>
            </a:r>
            <a:r>
              <a:rPr lang="nl-NL" sz="1500" dirty="0">
                <a:latin typeface="Frutiger LT Std 45 Light"/>
              </a:rPr>
              <a:t> </a:t>
            </a:r>
            <a:r>
              <a:rPr lang="nl-NL" sz="1500" dirty="0" err="1">
                <a:latin typeface="Frutiger LT Std 45 Light"/>
              </a:rPr>
              <a:t>bounce</a:t>
            </a:r>
            <a:endParaRPr lang="en-US" sz="1500" u="sng" dirty="0">
              <a:latin typeface="Frutiger LT Std 45 Light"/>
            </a:endParaRPr>
          </a:p>
        </p:txBody>
      </p:sp>
      <p:sp>
        <p:nvSpPr>
          <p:cNvPr id="12" name="Tekstvak 3"/>
          <p:cNvSpPr txBox="1"/>
          <p:nvPr/>
        </p:nvSpPr>
        <p:spPr>
          <a:xfrm>
            <a:off x="4145452" y="1615685"/>
            <a:ext cx="48461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l-NL" sz="1700" dirty="0">
                <a:solidFill>
                  <a:schemeClr val="accent1"/>
                </a:solidFill>
                <a:latin typeface="Frutiger LT Std 45 Light"/>
              </a:rPr>
              <a:t>How </a:t>
            </a:r>
            <a:r>
              <a:rPr lang="nl-NL" sz="1700" dirty="0" err="1">
                <a:solidFill>
                  <a:schemeClr val="accent1"/>
                </a:solidFill>
                <a:latin typeface="Frutiger LT Std 45 Light"/>
              </a:rPr>
              <a:t>to</a:t>
            </a:r>
            <a:r>
              <a:rPr lang="nl-NL" sz="17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700" dirty="0" err="1">
                <a:solidFill>
                  <a:schemeClr val="accent1"/>
                </a:solidFill>
                <a:latin typeface="Frutiger LT Std 45 Light"/>
              </a:rPr>
              <a:t>compute</a:t>
            </a:r>
            <a:r>
              <a:rPr lang="nl-NL" sz="17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700" b="1" dirty="0">
                <a:solidFill>
                  <a:schemeClr val="accent1"/>
                </a:solidFill>
                <a:latin typeface="Frutiger LT Std 45 Light"/>
              </a:rPr>
              <a:t>parallel</a:t>
            </a:r>
            <a:r>
              <a:rPr lang="nl-NL" sz="1700" dirty="0">
                <a:solidFill>
                  <a:schemeClr val="accent1"/>
                </a:solidFill>
                <a:latin typeface="Frutiger LT Std 45 Light"/>
              </a:rPr>
              <a:t> component of </a:t>
            </a:r>
            <a:r>
              <a:rPr lang="nl-NL" sz="1700" dirty="0" err="1">
                <a:solidFill>
                  <a:schemeClr val="accent1"/>
                </a:solidFill>
                <a:latin typeface="Frutiger LT Std 45 Light"/>
              </a:rPr>
              <a:t>velocity</a:t>
            </a:r>
            <a:r>
              <a:rPr lang="nl-NL" sz="1700" dirty="0">
                <a:solidFill>
                  <a:schemeClr val="accent1"/>
                </a:solidFill>
                <a:latin typeface="Frutiger LT Std 45 Light"/>
              </a:rPr>
              <a:t>? </a:t>
            </a:r>
            <a:endParaRPr lang="nl-NL" sz="1600" dirty="0">
              <a:latin typeface="Frutiger LT Std 45 Ligh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32780" y="1840946"/>
            <a:ext cx="28264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400" u="sng" dirty="0" err="1">
                <a:latin typeface="Frutiger LT Std 55 Roman" panose="020B0602020204020204" pitchFamily="34" charset="0"/>
              </a:rPr>
              <a:t>v</a:t>
            </a:r>
            <a:r>
              <a:rPr lang="nl-NL" sz="2400" u="sng" baseline="-25000" dirty="0" err="1">
                <a:latin typeface="Frutiger LT Std 55 Roman" panose="020B0602020204020204" pitchFamily="34" charset="0"/>
              </a:rPr>
              <a:t>new</a:t>
            </a:r>
            <a:r>
              <a:rPr lang="nl-NL" sz="2400" dirty="0">
                <a:latin typeface="Frutiger LT Std 55 Roman" panose="020B0602020204020204" pitchFamily="34" charset="0"/>
              </a:rPr>
              <a:t> = </a:t>
            </a:r>
            <a:r>
              <a:rPr lang="nl-NL" sz="2400" u="sng" dirty="0">
                <a:latin typeface="Frutiger LT Std 55 Roman" panose="020B0602020204020204" pitchFamily="34" charset="0"/>
              </a:rPr>
              <a:t>v</a:t>
            </a:r>
            <a:r>
              <a:rPr lang="nl-NL" sz="2400" dirty="0">
                <a:latin typeface="Frutiger LT Std 55 Roman" panose="020B0602020204020204" pitchFamily="34" charset="0"/>
              </a:rPr>
              <a:t> – 2(</a:t>
            </a:r>
            <a:r>
              <a:rPr lang="nl-NL" sz="2400" u="sng" dirty="0">
                <a:latin typeface="Frutiger LT Std 55 Roman" panose="020B0602020204020204" pitchFamily="34" charset="0"/>
              </a:rPr>
              <a:t>v</a:t>
            </a:r>
            <a:r>
              <a:rPr lang="nl-NL" sz="2400" dirty="0">
                <a:latin typeface="Frutiger LT Std 55 Roman" panose="020B0602020204020204" pitchFamily="34" charset="0"/>
              </a:rPr>
              <a:t> </a:t>
            </a:r>
            <a:r>
              <a:rPr lang="en-US" sz="2400" dirty="0">
                <a:latin typeface="Frutiger LT Std 55 Roman" panose="020B0602020204020204" pitchFamily="34" charset="0"/>
              </a:rPr>
              <a:t>· </a:t>
            </a:r>
            <a:r>
              <a:rPr lang="en-US" sz="2400" u="sng" dirty="0">
                <a:latin typeface="Frutiger LT Std 55 Roman" panose="020B0602020204020204" pitchFamily="34" charset="0"/>
              </a:rPr>
              <a:t>n</a:t>
            </a:r>
            <a:r>
              <a:rPr lang="en-US" sz="2400" dirty="0">
                <a:latin typeface="Frutiger LT Std 55 Roman" panose="020B0602020204020204" pitchFamily="34" charset="0"/>
              </a:rPr>
              <a:t>) </a:t>
            </a:r>
            <a:r>
              <a:rPr lang="en-US" sz="2400" u="sng" dirty="0">
                <a:latin typeface="Frutiger LT Std 55 Roman" panose="020B0602020204020204" pitchFamily="34" charset="0"/>
              </a:rPr>
              <a:t>n</a:t>
            </a:r>
            <a:endParaRPr lang="en-US" sz="2400" dirty="0">
              <a:latin typeface="Frutiger LT Std 55 Roman" panose="020B0602020204020204" pitchFamily="34" charset="0"/>
            </a:endParaRPr>
          </a:p>
        </p:txBody>
      </p:sp>
      <p:sp>
        <p:nvSpPr>
          <p:cNvPr id="27" name="Rounded Rectangle 8"/>
          <p:cNvSpPr/>
          <p:nvPr/>
        </p:nvSpPr>
        <p:spPr bwMode="auto">
          <a:xfrm>
            <a:off x="1722099" y="1750816"/>
            <a:ext cx="1718699" cy="648072"/>
          </a:xfrm>
          <a:prstGeom prst="round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LT Std 55 Roman" panose="020B06020202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71257" y="246134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rutiger LT Std 55 Roman" panose="020B0602020204020204" pitchFamily="34" charset="0"/>
              </a:rPr>
              <a:t>velocity change</a:t>
            </a:r>
          </a:p>
        </p:txBody>
      </p:sp>
      <p:sp>
        <p:nvSpPr>
          <p:cNvPr id="30" name="Tekstvak 3"/>
          <p:cNvSpPr txBox="1"/>
          <p:nvPr/>
        </p:nvSpPr>
        <p:spPr>
          <a:xfrm>
            <a:off x="4145452" y="3250094"/>
            <a:ext cx="48461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l-NL" sz="1700" dirty="0">
                <a:solidFill>
                  <a:schemeClr val="accent1"/>
                </a:solidFill>
                <a:latin typeface="Frutiger LT Std 45 Light"/>
              </a:rPr>
              <a:t>How </a:t>
            </a:r>
            <a:r>
              <a:rPr lang="nl-NL" sz="1700" dirty="0" err="1">
                <a:solidFill>
                  <a:schemeClr val="accent1"/>
                </a:solidFill>
                <a:latin typeface="Frutiger LT Std 45 Light"/>
              </a:rPr>
              <a:t>to</a:t>
            </a:r>
            <a:r>
              <a:rPr lang="nl-NL" sz="17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700" dirty="0" err="1">
                <a:solidFill>
                  <a:schemeClr val="accent1"/>
                </a:solidFill>
                <a:latin typeface="Frutiger LT Std 45 Light"/>
              </a:rPr>
              <a:t>compute</a:t>
            </a:r>
            <a:r>
              <a:rPr lang="nl-NL" sz="17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700" b="1" dirty="0" err="1">
                <a:solidFill>
                  <a:schemeClr val="accent1"/>
                </a:solidFill>
                <a:latin typeface="Frutiger LT Std 45 Light"/>
              </a:rPr>
              <a:t>perpendicular</a:t>
            </a:r>
            <a:r>
              <a:rPr lang="nl-NL" sz="1700" dirty="0">
                <a:solidFill>
                  <a:schemeClr val="accent1"/>
                </a:solidFill>
                <a:latin typeface="Frutiger LT Std 45 Light"/>
              </a:rPr>
              <a:t> component?</a:t>
            </a:r>
            <a:endParaRPr lang="nl-NL" sz="1600" dirty="0">
              <a:solidFill>
                <a:schemeClr val="accent1"/>
              </a:solidFill>
              <a:latin typeface="Frutiger LT Std 45 Light"/>
            </a:endParaRPr>
          </a:p>
          <a:p>
            <a:pPr>
              <a:spcAft>
                <a:spcPts val="600"/>
              </a:spcAft>
            </a:pPr>
            <a:r>
              <a:rPr lang="nl-NL" sz="1600" dirty="0" err="1">
                <a:solidFill>
                  <a:srgbClr val="4F42E8"/>
                </a:solidFill>
                <a:latin typeface="Frutiger LT Std 45 Light"/>
              </a:rPr>
              <a:t>What’s</a:t>
            </a:r>
            <a:r>
              <a:rPr lang="nl-NL" sz="1600" dirty="0">
                <a:solidFill>
                  <a:srgbClr val="4F42E8"/>
                </a:solidFill>
                <a:latin typeface="Frutiger LT Std 45 Light"/>
              </a:rPr>
              <a:t> </a:t>
            </a:r>
            <a:r>
              <a:rPr lang="nl-NL" sz="1600" dirty="0" err="1">
                <a:solidFill>
                  <a:srgbClr val="4F42E8"/>
                </a:solidFill>
                <a:latin typeface="Frutiger LT Std 45 Light"/>
              </a:rPr>
              <a:t>left</a:t>
            </a:r>
            <a:r>
              <a:rPr lang="nl-NL" sz="1600" dirty="0">
                <a:solidFill>
                  <a:srgbClr val="4F42E8"/>
                </a:solidFill>
                <a:latin typeface="Frutiger LT Std 45 Light"/>
              </a:rPr>
              <a:t> </a:t>
            </a:r>
            <a:r>
              <a:rPr lang="nl-NL" sz="1600" dirty="0" err="1">
                <a:solidFill>
                  <a:srgbClr val="4F42E8"/>
                </a:solidFill>
                <a:latin typeface="Frutiger LT Std 45 Light"/>
              </a:rPr>
              <a:t>after</a:t>
            </a:r>
            <a:r>
              <a:rPr lang="nl-NL" sz="1600" dirty="0">
                <a:solidFill>
                  <a:srgbClr val="4F42E8"/>
                </a:solidFill>
                <a:latin typeface="Frutiger LT Std 45 Light"/>
              </a:rPr>
              <a:t> </a:t>
            </a:r>
            <a:r>
              <a:rPr lang="nl-NL" sz="1600" dirty="0" err="1">
                <a:solidFill>
                  <a:srgbClr val="4F42E8"/>
                </a:solidFill>
                <a:latin typeface="Frutiger LT Std 45 Light"/>
              </a:rPr>
              <a:t>substracting</a:t>
            </a:r>
            <a:r>
              <a:rPr lang="nl-NL" sz="1600" dirty="0">
                <a:solidFill>
                  <a:srgbClr val="4F42E8"/>
                </a:solidFill>
                <a:latin typeface="Frutiger LT Std 45 Light"/>
              </a:rPr>
              <a:t> </a:t>
            </a:r>
            <a:r>
              <a:rPr lang="nl-NL" sz="1600" dirty="0" err="1">
                <a:solidFill>
                  <a:srgbClr val="4F42E8"/>
                </a:solidFill>
                <a:latin typeface="Frutiger LT Std 45 Light"/>
              </a:rPr>
              <a:t>other</a:t>
            </a:r>
            <a:r>
              <a:rPr lang="nl-NL" sz="1600" dirty="0">
                <a:solidFill>
                  <a:srgbClr val="4F42E8"/>
                </a:solidFill>
                <a:latin typeface="Frutiger LT Std 45 Light"/>
              </a:rPr>
              <a:t> component ;)</a:t>
            </a:r>
          </a:p>
          <a:p>
            <a:pPr>
              <a:spcAft>
                <a:spcPts val="600"/>
              </a:spcAft>
            </a:pPr>
            <a:r>
              <a:rPr lang="nl-NL" sz="1600" dirty="0" err="1">
                <a:latin typeface="Lucida Console" panose="020B0609040504020204" pitchFamily="49" charset="0"/>
                <a:cs typeface="Courier New" pitchFamily="49" charset="0"/>
              </a:rPr>
              <a:t>perpendicularComponent</a:t>
            </a:r>
            <a:r>
              <a:rPr lang="nl-NL" sz="1600" dirty="0">
                <a:latin typeface="Lucida Console" panose="020B0609040504020204" pitchFamily="49" charset="0"/>
                <a:cs typeface="Courier New" pitchFamily="49" charset="0"/>
              </a:rPr>
              <a:t> =</a:t>
            </a:r>
            <a:br>
              <a:rPr lang="nl-NL" sz="1600" dirty="0">
                <a:latin typeface="Lucida Console" panose="020B0609040504020204" pitchFamily="49" charset="0"/>
                <a:cs typeface="Courier New" pitchFamily="49" charset="0"/>
              </a:rPr>
            </a:br>
            <a:r>
              <a:rPr lang="nl-NL" sz="1600" dirty="0"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nl-NL" sz="1600" dirty="0" err="1">
                <a:latin typeface="Lucida Console" panose="020B0609040504020204" pitchFamily="49" charset="0"/>
                <a:cs typeface="Courier New" pitchFamily="49" charset="0"/>
              </a:rPr>
              <a:t>velocity</a:t>
            </a:r>
            <a:r>
              <a:rPr lang="nl-NL" sz="1600" dirty="0">
                <a:latin typeface="Lucida Console" panose="020B0609040504020204" pitchFamily="49" charset="0"/>
                <a:cs typeface="Courier New" pitchFamily="49" charset="0"/>
              </a:rPr>
              <a:t> – </a:t>
            </a:r>
            <a:r>
              <a:rPr lang="nl-NL" sz="1600" dirty="0" err="1">
                <a:latin typeface="Lucida Console" panose="020B0609040504020204" pitchFamily="49" charset="0"/>
                <a:cs typeface="Courier New" pitchFamily="49" charset="0"/>
              </a:rPr>
              <a:t>parallelComponent</a:t>
            </a:r>
            <a:r>
              <a:rPr lang="nl-NL" sz="1600" dirty="0"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lang="nl-NL" sz="1600" dirty="0">
              <a:latin typeface="Frutiger LT Std 45 Light"/>
            </a:endParaRPr>
          </a:p>
        </p:txBody>
      </p:sp>
      <p:sp>
        <p:nvSpPr>
          <p:cNvPr id="31" name="Tekstvak 3"/>
          <p:cNvSpPr txBox="1"/>
          <p:nvPr/>
        </p:nvSpPr>
        <p:spPr>
          <a:xfrm>
            <a:off x="4145452" y="1952118"/>
            <a:ext cx="4846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l-NL" sz="1700" b="1" dirty="0">
                <a:solidFill>
                  <a:schemeClr val="accent1"/>
                </a:solidFill>
                <a:latin typeface="Frutiger LT Std 45 Light"/>
              </a:rPr>
              <a:t>Dot product!</a:t>
            </a:r>
          </a:p>
          <a:p>
            <a:pPr>
              <a:spcAft>
                <a:spcPts val="600"/>
              </a:spcAft>
            </a:pPr>
            <a:r>
              <a:rPr lang="nl-NL" sz="1600" dirty="0" err="1">
                <a:latin typeface="Lucida Console" panose="020B0609040504020204" pitchFamily="49" charset="0"/>
                <a:cs typeface="Courier New" pitchFamily="49" charset="0"/>
              </a:rPr>
              <a:t>parallelComponent</a:t>
            </a:r>
            <a:r>
              <a:rPr lang="nl-NL" sz="1600" dirty="0">
                <a:latin typeface="Lucida Console" panose="020B0609040504020204" pitchFamily="49" charset="0"/>
                <a:cs typeface="Courier New" pitchFamily="49" charset="0"/>
              </a:rPr>
              <a:t> =</a:t>
            </a:r>
            <a:br>
              <a:rPr lang="nl-NL" sz="1600" dirty="0">
                <a:latin typeface="Lucida Console" panose="020B0609040504020204" pitchFamily="49" charset="0"/>
                <a:cs typeface="Courier New" pitchFamily="49" charset="0"/>
              </a:rPr>
            </a:br>
            <a:r>
              <a:rPr lang="nl-NL" sz="1600" dirty="0"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nl-NL" sz="1600" dirty="0" err="1">
                <a:latin typeface="Lucida Console" panose="020B0609040504020204" pitchFamily="49" charset="0"/>
                <a:cs typeface="Courier New" pitchFamily="49" charset="0"/>
              </a:rPr>
              <a:t>dotProduct</a:t>
            </a:r>
            <a:r>
              <a:rPr lang="nl-NL" sz="1600" dirty="0"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nl-NL" sz="1600" dirty="0" err="1">
                <a:latin typeface="Lucida Console" panose="020B0609040504020204" pitchFamily="49" charset="0"/>
                <a:cs typeface="Courier New" pitchFamily="49" charset="0"/>
              </a:rPr>
              <a:t>velocity,collisionNormal</a:t>
            </a:r>
            <a:r>
              <a:rPr lang="nl-NL" sz="160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  <a:br>
              <a:rPr lang="nl-NL" sz="1600" dirty="0">
                <a:latin typeface="Lucida Console" panose="020B0609040504020204" pitchFamily="49" charset="0"/>
                <a:cs typeface="Courier New" pitchFamily="49" charset="0"/>
              </a:rPr>
            </a:br>
            <a:r>
              <a:rPr lang="nl-NL" sz="1600" dirty="0">
                <a:latin typeface="Lucida Console" panose="020B0609040504020204" pitchFamily="49" charset="0"/>
                <a:cs typeface="Courier New" pitchFamily="49" charset="0"/>
              </a:rPr>
              <a:t>  * </a:t>
            </a:r>
            <a:r>
              <a:rPr lang="nl-NL" sz="1600" dirty="0" err="1">
                <a:latin typeface="Lucida Console" panose="020B0609040504020204" pitchFamily="49" charset="0"/>
                <a:cs typeface="Courier New" pitchFamily="49" charset="0"/>
              </a:rPr>
              <a:t>collisionNormal</a:t>
            </a:r>
            <a:r>
              <a:rPr lang="nl-NL" sz="1600" dirty="0"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lang="nl-NL" sz="1600" dirty="0">
              <a:latin typeface="Frutiger LT Std 45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163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/>
              <a:t>One moving ball:</a:t>
            </a:r>
            <a:br>
              <a:rPr lang="nl-NL"/>
            </a:br>
            <a:r>
              <a:rPr lang="nl-NL"/>
              <a:t>not hitting straight</a:t>
            </a:r>
            <a:endParaRPr lang="nl-NL" dirty="0"/>
          </a:p>
        </p:txBody>
      </p:sp>
      <p:sp>
        <p:nvSpPr>
          <p:cNvPr id="9219" name="Oval 2"/>
          <p:cNvSpPr>
            <a:spLocks noChangeArrowheads="1"/>
          </p:cNvSpPr>
          <p:nvPr/>
        </p:nvSpPr>
        <p:spPr bwMode="auto">
          <a:xfrm>
            <a:off x="514094" y="3175663"/>
            <a:ext cx="1324076" cy="12693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69664" y="2704515"/>
            <a:ext cx="774506" cy="28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 err="1">
                <a:latin typeface="Frutiger LT Std 55 Roman" panose="020B0602020204020204" pitchFamily="34" charset="0"/>
              </a:rPr>
              <a:t>velocity</a:t>
            </a:r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824229" y="4005272"/>
            <a:ext cx="768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000" dirty="0">
                <a:solidFill>
                  <a:srgbClr val="C00000"/>
                </a:solidFill>
                <a:latin typeface="Frutiger LT Std 55 Roman" panose="020B0602020204020204" pitchFamily="34" charset="0"/>
              </a:rPr>
              <a:t>ball1</a:t>
            </a:r>
            <a:endParaRPr lang="en-US" sz="2000" dirty="0">
              <a:solidFill>
                <a:srgbClr val="C00000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2278313" y="2403588"/>
            <a:ext cx="1324077" cy="1269362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957981" y="5044505"/>
            <a:ext cx="1324076" cy="126936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9224" name="Oval 10"/>
          <p:cNvSpPr>
            <a:spLocks noChangeArrowheads="1"/>
          </p:cNvSpPr>
          <p:nvPr/>
        </p:nvSpPr>
        <p:spPr bwMode="auto">
          <a:xfrm>
            <a:off x="2280842" y="5045721"/>
            <a:ext cx="1324076" cy="1269362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9226" name="Text Box 17"/>
          <p:cNvSpPr txBox="1">
            <a:spLocks noChangeArrowheads="1"/>
          </p:cNvSpPr>
          <p:nvPr/>
        </p:nvSpPr>
        <p:spPr bwMode="auto">
          <a:xfrm>
            <a:off x="3601465" y="2399094"/>
            <a:ext cx="768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000" dirty="0">
                <a:solidFill>
                  <a:srgbClr val="4F42E8"/>
                </a:solidFill>
                <a:latin typeface="Frutiger LT Std 55 Roman" panose="020B0602020204020204" pitchFamily="34" charset="0"/>
              </a:rPr>
              <a:t>ball2</a:t>
            </a:r>
            <a:endParaRPr lang="en-US" sz="2000" dirty="0">
              <a:solidFill>
                <a:srgbClr val="4F42E8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9230" name="Line 23"/>
          <p:cNvSpPr>
            <a:spLocks noChangeShapeType="1"/>
          </p:cNvSpPr>
          <p:nvPr/>
        </p:nvSpPr>
        <p:spPr bwMode="auto">
          <a:xfrm rot="1523385" flipV="1">
            <a:off x="1451525" y="2790233"/>
            <a:ext cx="550787" cy="1219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771719" y="5796993"/>
            <a:ext cx="2069797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nl-NL" dirty="0">
                <a:latin typeface="Frutiger LT Std 45 Light" panose="020B0402020204020204" pitchFamily="34" charset="0"/>
              </a:rPr>
              <a:t>      </a:t>
            </a:r>
            <a:r>
              <a:rPr lang="nl-NL" dirty="0" err="1">
                <a:latin typeface="Frutiger LT Std 45 Light" panose="020B0402020204020204" pitchFamily="34" charset="0"/>
              </a:rPr>
              <a:t>velocity</a:t>
            </a:r>
            <a:r>
              <a:rPr lang="nl-NL" dirty="0">
                <a:latin typeface="Frutiger LT Std 45 Light" panose="020B0402020204020204" pitchFamily="34" charset="0"/>
              </a:rPr>
              <a:t> parallel</a:t>
            </a:r>
          </a:p>
          <a:p>
            <a:pPr>
              <a:lnSpc>
                <a:spcPts val="2200"/>
              </a:lnSpc>
            </a:pPr>
            <a:r>
              <a:rPr lang="nl-NL" sz="2800" b="1" dirty="0">
                <a:solidFill>
                  <a:prstClr val="black"/>
                </a:solidFill>
                <a:latin typeface="Frutiger LT Std 55 Roman" panose="020B0602020204020204" pitchFamily="34" charset="0"/>
                <a:ea typeface="ＭＳ Ｐゴシック" charset="-128"/>
              </a:rPr>
              <a:t>‖</a:t>
            </a:r>
            <a:r>
              <a:rPr lang="nl-NL" dirty="0">
                <a:solidFill>
                  <a:prstClr val="black"/>
                </a:solidFill>
                <a:latin typeface="Frutiger LT Std 45 Light" panose="020B0402020204020204" pitchFamily="34" charset="0"/>
                <a:ea typeface="ＭＳ Ｐゴシック" charset="-128"/>
              </a:rPr>
              <a:t>   </a:t>
            </a:r>
            <a:r>
              <a:rPr lang="nl-NL" dirty="0" err="1">
                <a:latin typeface="Frutiger LT Std 45 Light" panose="020B0402020204020204" pitchFamily="34" charset="0"/>
              </a:rPr>
              <a:t>to</a:t>
            </a:r>
            <a:r>
              <a:rPr lang="nl-NL" dirty="0">
                <a:latin typeface="Frutiger LT Std 45 Light" panose="020B0402020204020204" pitchFamily="34" charset="0"/>
              </a:rPr>
              <a:t> </a:t>
            </a:r>
            <a:r>
              <a:rPr lang="nl-NL" dirty="0" err="1">
                <a:latin typeface="Frutiger LT Std 45 Light" panose="020B0402020204020204" pitchFamily="34" charset="0"/>
              </a:rPr>
              <a:t>normal</a:t>
            </a:r>
            <a:endParaRPr lang="en-US" dirty="0">
              <a:latin typeface="Frutiger LT Std 45 Light" panose="020B0402020204020204" pitchFamily="34" charset="0"/>
            </a:endParaRPr>
          </a:p>
        </p:txBody>
      </p:sp>
      <p:sp>
        <p:nvSpPr>
          <p:cNvPr id="30" name="Line 4"/>
          <p:cNvSpPr>
            <a:spLocks noChangeShapeType="1"/>
          </p:cNvSpPr>
          <p:nvPr/>
        </p:nvSpPr>
        <p:spPr bwMode="auto">
          <a:xfrm flipV="1">
            <a:off x="5890421" y="4850815"/>
            <a:ext cx="0" cy="8818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Frutiger LT Std 55 Roman" panose="020B0602020204020204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240531" y="4429106"/>
            <a:ext cx="153118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nl-NL" dirty="0" err="1">
                <a:latin typeface="Frutiger LT Std 45 Light" panose="020B0402020204020204" pitchFamily="34" charset="0"/>
              </a:rPr>
              <a:t>velocity</a:t>
            </a:r>
            <a:endParaRPr lang="nl-NL" dirty="0">
              <a:latin typeface="Frutiger LT Std 45 Light" panose="020B0402020204020204" pitchFamily="34" charset="0"/>
            </a:endParaRPr>
          </a:p>
          <a:p>
            <a:pPr algn="r"/>
            <a:r>
              <a:rPr lang="nl-NL" dirty="0" err="1">
                <a:latin typeface="Frutiger LT Std 45 Light" panose="020B0402020204020204" pitchFamily="34" charset="0"/>
              </a:rPr>
              <a:t>perpendicular</a:t>
            </a:r>
            <a:endParaRPr lang="nl-NL" dirty="0">
              <a:latin typeface="Frutiger LT Std 45 Light" panose="020B0402020204020204" pitchFamily="34" charset="0"/>
            </a:endParaRPr>
          </a:p>
          <a:p>
            <a:pPr algn="r"/>
            <a:r>
              <a:rPr lang="nl-NL" dirty="0" err="1">
                <a:latin typeface="Frutiger LT Std 45 Light" panose="020B0402020204020204" pitchFamily="34" charset="0"/>
              </a:rPr>
              <a:t>to</a:t>
            </a:r>
            <a:r>
              <a:rPr lang="nl-NL" dirty="0">
                <a:latin typeface="Frutiger LT Std 45 Light" panose="020B0402020204020204" pitchFamily="34" charset="0"/>
              </a:rPr>
              <a:t> </a:t>
            </a:r>
            <a:r>
              <a:rPr lang="nl-NL" dirty="0" err="1">
                <a:latin typeface="Frutiger LT Std 45 Light" panose="020B0402020204020204" pitchFamily="34" charset="0"/>
              </a:rPr>
              <a:t>normal</a:t>
            </a:r>
            <a:endParaRPr lang="nl-NL" dirty="0">
              <a:latin typeface="Frutiger LT Std 45 Light" panose="020B0402020204020204" pitchFamily="34" charset="0"/>
            </a:endParaRPr>
          </a:p>
          <a:p>
            <a:pPr algn="r"/>
            <a:r>
              <a:rPr lang="nl-NL" sz="2400" b="1" dirty="0">
                <a:latin typeface="Frutiger LT Std 55 Roman" panose="020B0602020204020204" pitchFamily="34" charset="0"/>
              </a:rPr>
              <a:t>ꓕ</a:t>
            </a:r>
            <a:r>
              <a:rPr lang="nl-NL" b="1" dirty="0">
                <a:latin typeface="Frutiger LT Std 55 Roman" panose="020B0602020204020204" pitchFamily="34" charset="0"/>
              </a:rPr>
              <a:t> </a:t>
            </a:r>
            <a:endParaRPr lang="en-US" b="1" dirty="0">
              <a:latin typeface="Frutiger LT Std 55 Roman" panose="020B0602020204020204" pitchFamily="34" charset="0"/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rot="1523385" flipV="1">
            <a:off x="6131939" y="4678703"/>
            <a:ext cx="550787" cy="1219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 rot="1523385" flipV="1">
            <a:off x="5951814" y="5497987"/>
            <a:ext cx="910085" cy="4414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 bwMode="auto">
          <a:xfrm>
            <a:off x="4576741" y="2444521"/>
            <a:ext cx="4445616" cy="169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Tx/>
              <a:buAutoNum type="arabicPeriod"/>
            </a:pPr>
            <a:r>
              <a:rPr lang="nl-NL" dirty="0">
                <a:latin typeface="Frutiger LT Std 45 Light"/>
              </a:rPr>
              <a:t> </a:t>
            </a:r>
            <a:r>
              <a:rPr lang="nl-NL" dirty="0" err="1">
                <a:latin typeface="Frutiger LT Std 45 Light"/>
              </a:rPr>
              <a:t>Compute</a:t>
            </a:r>
            <a:r>
              <a:rPr lang="nl-NL" dirty="0">
                <a:latin typeface="Frutiger LT Std 45 Light"/>
              </a:rPr>
              <a:t> the collision normal</a:t>
            </a:r>
          </a:p>
          <a:p>
            <a:pPr>
              <a:spcAft>
                <a:spcPts val="600"/>
              </a:spcAft>
              <a:buFontTx/>
              <a:buAutoNum type="arabicPeriod"/>
            </a:pPr>
            <a:r>
              <a:rPr lang="nl-NL" dirty="0">
                <a:latin typeface="Frutiger LT Std 45 Light"/>
              </a:rPr>
              <a:t> </a:t>
            </a:r>
            <a:r>
              <a:rPr lang="nl-NL" dirty="0">
                <a:solidFill>
                  <a:srgbClr val="4F42E8"/>
                </a:solidFill>
                <a:latin typeface="Frutiger LT Std 45 Light"/>
              </a:rPr>
              <a:t>ball2</a:t>
            </a:r>
            <a:r>
              <a:rPr lang="nl-NL" dirty="0">
                <a:latin typeface="Frutiger LT Std 45 Light"/>
              </a:rPr>
              <a:t> gets the component of </a:t>
            </a:r>
            <a:r>
              <a:rPr lang="nl-NL" dirty="0" err="1">
                <a:latin typeface="Frutiger LT Std 45 Light"/>
              </a:rPr>
              <a:t>velocity</a:t>
            </a:r>
            <a:r>
              <a:rPr lang="nl-NL" dirty="0">
                <a:latin typeface="Frutiger LT Std 45 Light"/>
              </a:rPr>
              <a:t> in</a:t>
            </a:r>
            <a:br>
              <a:rPr lang="nl-NL" dirty="0">
                <a:latin typeface="Frutiger LT Std 45 Light"/>
              </a:rPr>
            </a:br>
            <a:r>
              <a:rPr lang="nl-NL" dirty="0">
                <a:latin typeface="Frutiger LT Std 45 Light"/>
              </a:rPr>
              <a:t>    </a:t>
            </a:r>
            <a:r>
              <a:rPr lang="nl-NL" dirty="0" err="1">
                <a:latin typeface="Frutiger LT Std 45 Light"/>
              </a:rPr>
              <a:t>the</a:t>
            </a:r>
            <a:r>
              <a:rPr lang="nl-NL" dirty="0">
                <a:latin typeface="Frutiger LT Std 45 Light"/>
              </a:rPr>
              <a:t> direction of the </a:t>
            </a:r>
            <a:r>
              <a:rPr lang="nl-NL" dirty="0" err="1">
                <a:latin typeface="Frutiger LT Std 45 Light"/>
              </a:rPr>
              <a:t>collision</a:t>
            </a:r>
            <a:r>
              <a:rPr lang="nl-NL" dirty="0">
                <a:latin typeface="Frutiger LT Std 45 Light"/>
              </a:rPr>
              <a:t> </a:t>
            </a:r>
            <a:r>
              <a:rPr lang="nl-NL" dirty="0" err="1">
                <a:latin typeface="Frutiger LT Std 45 Light"/>
              </a:rPr>
              <a:t>normal</a:t>
            </a:r>
            <a:r>
              <a:rPr lang="nl-NL" dirty="0">
                <a:latin typeface="Frutiger LT Std 45 Light"/>
              </a:rPr>
              <a:t>    ‖</a:t>
            </a:r>
          </a:p>
          <a:p>
            <a:pPr>
              <a:spcAft>
                <a:spcPts val="600"/>
              </a:spcAft>
              <a:buFontTx/>
              <a:buAutoNum type="arabicPeriod"/>
            </a:pPr>
            <a:r>
              <a:rPr lang="nl-NL" dirty="0">
                <a:latin typeface="Frutiger LT Std 45 Light"/>
              </a:rPr>
              <a:t> </a:t>
            </a:r>
            <a:r>
              <a:rPr lang="nl-NL" dirty="0">
                <a:solidFill>
                  <a:srgbClr val="C00000"/>
                </a:solidFill>
                <a:latin typeface="Frutiger LT Std 45 Light"/>
              </a:rPr>
              <a:t>ball1</a:t>
            </a:r>
            <a:r>
              <a:rPr lang="nl-NL" dirty="0">
                <a:latin typeface="Frutiger LT Std 45 Light"/>
              </a:rPr>
              <a:t> gets the component of </a:t>
            </a:r>
            <a:r>
              <a:rPr lang="nl-NL" dirty="0" err="1">
                <a:latin typeface="Frutiger LT Std 45 Light"/>
              </a:rPr>
              <a:t>the</a:t>
            </a:r>
            <a:r>
              <a:rPr lang="nl-NL" dirty="0">
                <a:latin typeface="Frutiger LT Std 45 Light"/>
              </a:rPr>
              <a:t> </a:t>
            </a:r>
            <a:r>
              <a:rPr lang="nl-NL" dirty="0" err="1">
                <a:latin typeface="Frutiger LT Std 45 Light"/>
              </a:rPr>
              <a:t>velocity</a:t>
            </a:r>
            <a:br>
              <a:rPr lang="nl-NL" dirty="0">
                <a:latin typeface="Frutiger LT Std 45 Light"/>
              </a:rPr>
            </a:br>
            <a:r>
              <a:rPr lang="nl-NL" dirty="0">
                <a:latin typeface="Frutiger LT Std 45 Light"/>
              </a:rPr>
              <a:t>    </a:t>
            </a:r>
            <a:r>
              <a:rPr lang="nl-NL" dirty="0" err="1">
                <a:latin typeface="Frutiger LT Std 45 Light"/>
              </a:rPr>
              <a:t>perpendicular</a:t>
            </a:r>
            <a:r>
              <a:rPr lang="nl-NL" dirty="0">
                <a:latin typeface="Frutiger LT Std 45 Light"/>
              </a:rPr>
              <a:t> to the </a:t>
            </a:r>
            <a:r>
              <a:rPr lang="nl-NL" dirty="0" err="1">
                <a:latin typeface="Frutiger LT Std 45 Light"/>
              </a:rPr>
              <a:t>collision</a:t>
            </a:r>
            <a:r>
              <a:rPr lang="nl-NL" dirty="0">
                <a:latin typeface="Frutiger LT Std 45 Light"/>
              </a:rPr>
              <a:t> </a:t>
            </a:r>
            <a:r>
              <a:rPr lang="nl-NL" dirty="0" err="1">
                <a:latin typeface="Frutiger LT Std 45 Light"/>
              </a:rPr>
              <a:t>normal</a:t>
            </a:r>
            <a:r>
              <a:rPr lang="nl-NL" dirty="0">
                <a:latin typeface="Frutiger LT Std 45 Light"/>
              </a:rPr>
              <a:t>  ꓕ</a:t>
            </a:r>
          </a:p>
        </p:txBody>
      </p:sp>
      <p:cxnSp>
        <p:nvCxnSpPr>
          <p:cNvPr id="7" name="Straight Connector 6"/>
          <p:cNvCxnSpPr>
            <a:stCxn id="33" idx="1"/>
          </p:cNvCxnSpPr>
          <p:nvPr/>
        </p:nvCxnSpPr>
        <p:spPr>
          <a:xfrm flipH="1">
            <a:off x="6912583" y="4855680"/>
            <a:ext cx="4991" cy="866088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33" idx="1"/>
            <a:endCxn id="30" idx="1"/>
          </p:cNvCxnSpPr>
          <p:nvPr/>
        </p:nvCxnSpPr>
        <p:spPr>
          <a:xfrm flipH="1" flipV="1">
            <a:off x="5890422" y="4850815"/>
            <a:ext cx="1027152" cy="4865"/>
          </a:xfrm>
          <a:prstGeom prst="line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Line 4"/>
          <p:cNvSpPr>
            <a:spLocks noChangeShapeType="1"/>
          </p:cNvSpPr>
          <p:nvPr/>
        </p:nvSpPr>
        <p:spPr bwMode="auto">
          <a:xfrm flipV="1">
            <a:off x="1632497" y="4804601"/>
            <a:ext cx="0" cy="88181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Frutiger LT Std 55 Roman" panose="020B0602020204020204" pitchFamily="34" charset="0"/>
            </a:endParaRPr>
          </a:p>
        </p:txBody>
      </p:sp>
      <p:sp>
        <p:nvSpPr>
          <p:cNvPr id="38" name="Line 21"/>
          <p:cNvSpPr>
            <a:spLocks noChangeShapeType="1"/>
          </p:cNvSpPr>
          <p:nvPr/>
        </p:nvSpPr>
        <p:spPr bwMode="auto">
          <a:xfrm rot="1523385" flipV="1">
            <a:off x="2991034" y="5465707"/>
            <a:ext cx="910085" cy="441424"/>
          </a:xfrm>
          <a:prstGeom prst="line">
            <a:avLst/>
          </a:prstGeom>
          <a:noFill/>
          <a:ln w="19050">
            <a:solidFill>
              <a:srgbClr val="4F42E8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3583" y="4268244"/>
            <a:ext cx="4770782" cy="21752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/>
            <a:r>
              <a:rPr lang="nl-NL" dirty="0" err="1">
                <a:latin typeface="Frutiger LT Std 45 Light" panose="020B0402020204020204" pitchFamily="34" charset="0"/>
              </a:rPr>
              <a:t>Note</a:t>
            </a:r>
            <a:r>
              <a:rPr lang="nl-NL" dirty="0">
                <a:latin typeface="Frutiger LT Std 45 Light" panose="020B0402020204020204" pitchFamily="34" charset="0"/>
              </a:rPr>
              <a:t> </a:t>
            </a:r>
            <a:r>
              <a:rPr lang="nl-NL" dirty="0" err="1">
                <a:latin typeface="Frutiger LT Std 45 Light" panose="020B0402020204020204" pitchFamily="34" charset="0"/>
              </a:rPr>
              <a:t>that</a:t>
            </a:r>
            <a:r>
              <a:rPr lang="nl-NL" dirty="0">
                <a:latin typeface="Frutiger LT Std 45 Light" panose="020B0402020204020204" pitchFamily="34" charset="0"/>
              </a:rPr>
              <a:t> </a:t>
            </a:r>
            <a:r>
              <a:rPr lang="nl-NL" dirty="0" err="1">
                <a:latin typeface="Frutiger LT Std 45 Light" panose="020B0402020204020204" pitchFamily="34" charset="0"/>
              </a:rPr>
              <a:t>both</a:t>
            </a:r>
            <a:r>
              <a:rPr lang="nl-NL" dirty="0">
                <a:latin typeface="Frutiger LT Std 45 Light" panose="020B0402020204020204" pitchFamily="34" charset="0"/>
              </a:rPr>
              <a:t> </a:t>
            </a:r>
            <a:r>
              <a:rPr lang="nl-NL" dirty="0" err="1">
                <a:latin typeface="Frutiger LT Std 45 Light" panose="020B0402020204020204" pitchFamily="34" charset="0"/>
              </a:rPr>
              <a:t>balls</a:t>
            </a:r>
            <a:r>
              <a:rPr lang="nl-NL" dirty="0">
                <a:latin typeface="Frutiger LT Std 45 Light" panose="020B0402020204020204" pitchFamily="34" charset="0"/>
              </a:rPr>
              <a:t> change </a:t>
            </a:r>
            <a:r>
              <a:rPr lang="nl-NL" dirty="0" err="1">
                <a:latin typeface="Frutiger LT Std 45 Light" panose="020B0402020204020204" pitchFamily="34" charset="0"/>
              </a:rPr>
              <a:t>velocity</a:t>
            </a:r>
            <a:r>
              <a:rPr lang="nl-NL" dirty="0">
                <a:latin typeface="Frutiger LT Std 45 Light" panose="020B0402020204020204" pitchFamily="34" charset="0"/>
              </a:rPr>
              <a:t>,</a:t>
            </a:r>
            <a:br>
              <a:rPr lang="nl-NL" dirty="0">
                <a:latin typeface="Frutiger LT Std 45 Light" panose="020B0402020204020204" pitchFamily="34" charset="0"/>
              </a:rPr>
            </a:br>
            <a:r>
              <a:rPr lang="nl-NL" dirty="0" err="1">
                <a:latin typeface="Frutiger LT Std 45 Light" panose="020B0402020204020204" pitchFamily="34" charset="0"/>
              </a:rPr>
              <a:t>so</a:t>
            </a:r>
            <a:r>
              <a:rPr lang="nl-NL" dirty="0">
                <a:latin typeface="Frutiger LT Std 45 Light" panose="020B0402020204020204" pitchFamily="34" charset="0"/>
              </a:rPr>
              <a:t> </a:t>
            </a:r>
            <a:r>
              <a:rPr lang="nl-NL" dirty="0" err="1">
                <a:latin typeface="Frutiger LT Std 45 Light" panose="020B0402020204020204" pitchFamily="34" charset="0"/>
              </a:rPr>
              <a:t>the</a:t>
            </a:r>
            <a:r>
              <a:rPr lang="nl-NL" dirty="0">
                <a:latin typeface="Frutiger LT Std 45 Light" panose="020B0402020204020204" pitchFamily="34" charset="0"/>
              </a:rPr>
              <a:t> </a:t>
            </a:r>
            <a:r>
              <a:rPr lang="nl-NL" b="1" dirty="0" err="1">
                <a:latin typeface="Frutiger LT Std 45 Light" panose="020B0402020204020204" pitchFamily="34" charset="0"/>
              </a:rPr>
              <a:t>total</a:t>
            </a:r>
            <a:r>
              <a:rPr lang="nl-NL" b="1" dirty="0">
                <a:latin typeface="Frutiger LT Std 45 Light" panose="020B0402020204020204" pitchFamily="34" charset="0"/>
              </a:rPr>
              <a:t> change </a:t>
            </a:r>
            <a:r>
              <a:rPr lang="nl-NL" dirty="0">
                <a:latin typeface="Frutiger LT Std 45 Light" panose="020B0402020204020204" pitchFamily="34" charset="0"/>
              </a:rPr>
              <a:t>in </a:t>
            </a:r>
            <a:r>
              <a:rPr lang="nl-NL" dirty="0" err="1">
                <a:latin typeface="Frutiger LT Std 45 Light" panose="020B0402020204020204" pitchFamily="34" charset="0"/>
              </a:rPr>
              <a:t>velocity</a:t>
            </a:r>
            <a:r>
              <a:rPr lang="nl-NL" dirty="0">
                <a:latin typeface="Frutiger LT Std 45 Light" panose="020B0402020204020204" pitchFamily="34" charset="0"/>
              </a:rPr>
              <a:t> is</a:t>
            </a:r>
            <a:br>
              <a:rPr lang="nl-NL" dirty="0">
                <a:latin typeface="Frutiger LT Std 45 Light" panose="020B0402020204020204" pitchFamily="34" charset="0"/>
              </a:rPr>
            </a:br>
            <a:r>
              <a:rPr lang="nl-NL" dirty="0">
                <a:latin typeface="Lucida Console" panose="020B0609040504020204" pitchFamily="49" charset="0"/>
              </a:rPr>
              <a:t>2*</a:t>
            </a:r>
            <a:r>
              <a:rPr lang="nl-NL" dirty="0" err="1">
                <a:latin typeface="Lucida Console" panose="020B0609040504020204" pitchFamily="49" charset="0"/>
              </a:rPr>
              <a:t>parallelComponent</a:t>
            </a:r>
            <a:endParaRPr lang="nl-NL" dirty="0">
              <a:latin typeface="Frutiger LT Std 45 Light" panose="020B0402020204020204" pitchFamily="34" charset="0"/>
            </a:endParaRPr>
          </a:p>
        </p:txBody>
      </p:sp>
      <p:sp>
        <p:nvSpPr>
          <p:cNvPr id="39" name="Rounded Rectangular Callout 4"/>
          <p:cNvSpPr>
            <a:spLocks noChangeArrowheads="1"/>
          </p:cNvSpPr>
          <p:nvPr/>
        </p:nvSpPr>
        <p:spPr bwMode="auto">
          <a:xfrm>
            <a:off x="4599035" y="5522043"/>
            <a:ext cx="4154617" cy="1101994"/>
          </a:xfrm>
          <a:prstGeom prst="wedgeRoundRectCallout">
            <a:avLst>
              <a:gd name="adj1" fmla="val -10728"/>
              <a:gd name="adj2" fmla="val -73005"/>
              <a:gd name="adj3" fmla="val 16667"/>
            </a:avLst>
          </a:prstGeom>
          <a:gradFill>
            <a:gsLst>
              <a:gs pos="63000">
                <a:srgbClr val="4F42E8"/>
              </a:gs>
              <a:gs pos="0">
                <a:srgbClr val="4F42E8">
                  <a:lumMod val="70000"/>
                  <a:lumOff val="30000"/>
                </a:srgbClr>
              </a:gs>
            </a:gsLst>
            <a:lin ang="5400000" scaled="1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25000">
                  <a:schemeClr val="accent1">
                    <a:lumMod val="14000"/>
                    <a:lumOff val="86000"/>
                  </a:schemeClr>
                </a:gs>
                <a:gs pos="100000">
                  <a:srgbClr val="B9B9F7">
                    <a:lumMod val="60000"/>
                    <a:lumOff val="40000"/>
                  </a:srgbClr>
                </a:gs>
                <a:gs pos="41000">
                  <a:schemeClr val="accent1">
                    <a:lumMod val="30000"/>
                    <a:lumOff val="70000"/>
                  </a:schemeClr>
                </a:gs>
              </a:gsLst>
              <a:lin ang="4800000" scaled="0"/>
            </a:gradFill>
            <a:headEnd/>
            <a:tailEnd/>
          </a:ln>
          <a:effectLst>
            <a:outerShdw blurRad="152400" dist="12700" dir="2700000" sx="101000" sy="101000" algn="tl" rotWithShape="0">
              <a:srgbClr val="4F42E8">
                <a:alpha val="60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36000" rIns="108000" bIns="360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nl-NL" altLang="nl-NL" sz="2000" dirty="0">
                <a:solidFill>
                  <a:schemeClr val="bg1"/>
                </a:solidFill>
                <a:latin typeface="Frutiger LT Std 45 Light" panose="020B0402020204020204" pitchFamily="34" charset="0"/>
                <a:ea typeface="+mn-ea"/>
                <a:cs typeface="+mn-cs"/>
              </a:rPr>
              <a:t>Put </a:t>
            </a:r>
            <a:r>
              <a:rPr lang="nl-NL" altLang="nl-NL" sz="2000" dirty="0" err="1">
                <a:solidFill>
                  <a:schemeClr val="bg1"/>
                </a:solidFill>
                <a:latin typeface="Frutiger LT Std 45 Light" panose="020B0402020204020204" pitchFamily="34" charset="0"/>
                <a:ea typeface="+mn-ea"/>
                <a:cs typeface="+mn-cs"/>
              </a:rPr>
              <a:t>differently</a:t>
            </a:r>
            <a:r>
              <a:rPr lang="nl-NL" altLang="nl-NL" sz="2000" dirty="0">
                <a:solidFill>
                  <a:schemeClr val="bg1"/>
                </a:solidFill>
                <a:latin typeface="Frutiger LT Std 45 Light" panose="020B0402020204020204" pitchFamily="34" charset="0"/>
                <a:ea typeface="+mn-ea"/>
                <a:cs typeface="+mn-cs"/>
              </a:rPr>
              <a:t>:</a:t>
            </a:r>
          </a:p>
          <a:p>
            <a:pPr algn="ctr"/>
            <a:r>
              <a:rPr lang="nl-NL" altLang="nl-NL" sz="2000" dirty="0" err="1">
                <a:solidFill>
                  <a:schemeClr val="bg1"/>
                </a:solidFill>
                <a:latin typeface="Frutiger LT Std 45 Light" panose="020B0402020204020204" pitchFamily="34" charset="0"/>
                <a:ea typeface="+mn-ea"/>
                <a:cs typeface="+mn-cs"/>
              </a:rPr>
              <a:t>Calculate</a:t>
            </a:r>
            <a:r>
              <a:rPr lang="nl-NL" altLang="nl-NL" sz="2000" dirty="0">
                <a:solidFill>
                  <a:schemeClr val="bg1"/>
                </a:solidFill>
                <a:latin typeface="Frutiger LT Std 45 Light" panose="020B0402020204020204" pitchFamily="34" charset="0"/>
                <a:ea typeface="+mn-ea"/>
                <a:cs typeface="+mn-cs"/>
              </a:rPr>
              <a:t> </a:t>
            </a:r>
            <a:r>
              <a:rPr lang="nl-NL" altLang="nl-NL" sz="2000" dirty="0" err="1">
                <a:solidFill>
                  <a:schemeClr val="bg1"/>
                </a:solidFill>
                <a:latin typeface="Frutiger LT Std 45 Light" panose="020B0402020204020204" pitchFamily="34" charset="0"/>
                <a:ea typeface="+mn-ea"/>
                <a:cs typeface="+mn-cs"/>
              </a:rPr>
              <a:t>TotalChangeInVelocity</a:t>
            </a:r>
            <a:endParaRPr lang="nl-NL" altLang="nl-NL" sz="2000" dirty="0">
              <a:solidFill>
                <a:schemeClr val="bg1"/>
              </a:solidFill>
              <a:latin typeface="Frutiger LT Std 45 Light" panose="020B0402020204020204" pitchFamily="34" charset="0"/>
            </a:endParaRPr>
          </a:p>
          <a:p>
            <a:pPr algn="ctr"/>
            <a:r>
              <a:rPr lang="nl-NL" altLang="nl-NL" sz="2000" dirty="0" err="1">
                <a:solidFill>
                  <a:schemeClr val="bg1"/>
                </a:solidFill>
                <a:latin typeface="Frutiger LT Std 45 Light" panose="020B0402020204020204" pitchFamily="34" charset="0"/>
                <a:ea typeface="+mn-ea"/>
                <a:cs typeface="+mn-cs"/>
              </a:rPr>
              <a:t>and</a:t>
            </a:r>
            <a:r>
              <a:rPr lang="nl-NL" altLang="nl-NL" sz="2000" dirty="0">
                <a:solidFill>
                  <a:schemeClr val="bg1"/>
                </a:solidFill>
                <a:latin typeface="Frutiger LT Std 45 Light" panose="020B0402020204020204" pitchFamily="34" charset="0"/>
                <a:ea typeface="+mn-ea"/>
                <a:cs typeface="+mn-cs"/>
              </a:rPr>
              <a:t> </a:t>
            </a:r>
            <a:r>
              <a:rPr lang="nl-NL" altLang="nl-NL" sz="2000" dirty="0" err="1">
                <a:solidFill>
                  <a:schemeClr val="bg1"/>
                </a:solidFill>
                <a:latin typeface="Frutiger LT Std 45 Light" panose="020B0402020204020204" pitchFamily="34" charset="0"/>
                <a:ea typeface="+mn-ea"/>
                <a:cs typeface="+mn-cs"/>
              </a:rPr>
              <a:t>give</a:t>
            </a:r>
            <a:r>
              <a:rPr lang="nl-NL" altLang="nl-NL" sz="2000" dirty="0">
                <a:solidFill>
                  <a:schemeClr val="bg1"/>
                </a:solidFill>
                <a:latin typeface="Frutiger LT Std 45 Light" panose="020B0402020204020204" pitchFamily="34" charset="0"/>
                <a:ea typeface="+mn-ea"/>
                <a:cs typeface="+mn-cs"/>
              </a:rPr>
              <a:t> </a:t>
            </a:r>
            <a:r>
              <a:rPr lang="nl-NL" altLang="nl-NL" sz="2000" dirty="0" err="1">
                <a:solidFill>
                  <a:schemeClr val="bg1"/>
                </a:solidFill>
                <a:latin typeface="Frutiger LT Std 45 Light" panose="020B0402020204020204" pitchFamily="34" charset="0"/>
                <a:ea typeface="+mn-ea"/>
                <a:cs typeface="+mn-cs"/>
              </a:rPr>
              <a:t>each</a:t>
            </a:r>
            <a:r>
              <a:rPr lang="nl-NL" altLang="nl-NL" sz="2000" dirty="0">
                <a:solidFill>
                  <a:schemeClr val="bg1"/>
                </a:solidFill>
                <a:latin typeface="Frutiger LT Std 45 Light" panose="020B0402020204020204" pitchFamily="34" charset="0"/>
                <a:ea typeface="+mn-ea"/>
                <a:cs typeface="+mn-cs"/>
              </a:rPr>
              <a:t> </a:t>
            </a:r>
            <a:r>
              <a:rPr lang="nl-NL" altLang="nl-NL" sz="2000" dirty="0" err="1">
                <a:solidFill>
                  <a:schemeClr val="bg1"/>
                </a:solidFill>
                <a:latin typeface="Frutiger LT Std 45 Light" panose="020B0402020204020204" pitchFamily="34" charset="0"/>
                <a:ea typeface="+mn-ea"/>
                <a:cs typeface="+mn-cs"/>
              </a:rPr>
              <a:t>ball</a:t>
            </a:r>
            <a:r>
              <a:rPr lang="nl-NL" altLang="nl-NL" sz="2000" dirty="0">
                <a:solidFill>
                  <a:schemeClr val="bg1"/>
                </a:solidFill>
                <a:latin typeface="Frutiger LT Std 45 Light" panose="020B0402020204020204" pitchFamily="34" charset="0"/>
                <a:ea typeface="+mn-ea"/>
                <a:cs typeface="+mn-cs"/>
              </a:rPr>
              <a:t> half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8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65 0.00463 L 1.38889E-6 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63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93 0.00625 L -2.22222E-6 3.703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4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 animBg="1"/>
      <p:bldP spid="31" grpId="0"/>
      <p:bldP spid="33" grpId="0" animBg="1"/>
      <p:bldP spid="35" grpId="0" animBg="1"/>
      <p:bldP spid="37" grpId="0" animBg="1"/>
      <p:bldP spid="37" grpId="1" animBg="1"/>
      <p:bldP spid="38" grpId="0" animBg="1"/>
      <p:bldP spid="38" grpId="1" animBg="1"/>
      <p:bldP spid="6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l-NL" sz="4000" dirty="0"/>
              <a:t>different </a:t>
            </a:r>
            <a:r>
              <a:rPr lang="nl-NL" sz="4000" dirty="0" err="1"/>
              <a:t>angle</a:t>
            </a:r>
            <a:r>
              <a:rPr lang="nl-NL" sz="4000" dirty="0"/>
              <a:t>, </a:t>
            </a:r>
            <a:r>
              <a:rPr lang="nl-NL" sz="4000" dirty="0" err="1"/>
              <a:t>same</a:t>
            </a:r>
            <a:r>
              <a:rPr lang="nl-NL" sz="4000" dirty="0"/>
              <a:t> story</a:t>
            </a:r>
            <a:endParaRPr lang="en-US" sz="4000" dirty="0"/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 rot="1410939">
            <a:off x="3027471" y="2409762"/>
            <a:ext cx="1728788" cy="17250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 rot="1410939">
            <a:off x="4610570" y="3100429"/>
            <a:ext cx="1728788" cy="1725076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13322" name="Line 8"/>
          <p:cNvSpPr>
            <a:spLocks noChangeShapeType="1"/>
          </p:cNvSpPr>
          <p:nvPr/>
        </p:nvSpPr>
        <p:spPr bwMode="auto">
          <a:xfrm rot="2934324" flipV="1">
            <a:off x="4377716" y="2158334"/>
            <a:ext cx="708592" cy="166652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13323" name="Text Box 9"/>
          <p:cNvSpPr txBox="1">
            <a:spLocks noChangeArrowheads="1"/>
          </p:cNvSpPr>
          <p:nvPr/>
        </p:nvSpPr>
        <p:spPr bwMode="auto">
          <a:xfrm>
            <a:off x="5028625" y="2334903"/>
            <a:ext cx="1011238" cy="38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 err="1">
                <a:latin typeface="Frutiger LT Std 55 Roman" panose="020B0602020204020204" pitchFamily="34" charset="0"/>
              </a:rPr>
              <a:t>velocity</a:t>
            </a:r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 rot="1410939">
            <a:off x="3801478" y="3623451"/>
            <a:ext cx="1763874" cy="178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13316" name="Text Box 12"/>
          <p:cNvSpPr txBox="1">
            <a:spLocks noChangeArrowheads="1"/>
          </p:cNvSpPr>
          <p:nvPr/>
        </p:nvSpPr>
        <p:spPr bwMode="auto">
          <a:xfrm>
            <a:off x="1507443" y="5509752"/>
            <a:ext cx="5934714" cy="70788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latin typeface="Frutiger LT Std 55 Roman" panose="020B0602020204020204" pitchFamily="34" charset="0"/>
              </a:rPr>
              <a:t>The collision normal vector is the connection between the centers (positions) of the balls</a:t>
            </a:r>
            <a:endParaRPr lang="en-US" dirty="0">
              <a:latin typeface="Frutiger LT Std 55 Roman" panose="020B0602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55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60000" y="584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/>
              <a:t>Two </a:t>
            </a:r>
            <a:r>
              <a:rPr lang="nl-NL" dirty="0" err="1"/>
              <a:t>balls</a:t>
            </a:r>
            <a:r>
              <a:rPr lang="nl-NL" dirty="0"/>
              <a:t> </a:t>
            </a:r>
            <a:r>
              <a:rPr lang="nl-NL" dirty="0" err="1"/>
              <a:t>moving</a:t>
            </a:r>
            <a:br>
              <a:rPr lang="nl-NL" dirty="0"/>
            </a:br>
            <a:r>
              <a:rPr lang="nl-NL" dirty="0"/>
              <a:t>in different directions</a:t>
            </a:r>
            <a:endParaRPr lang="nl-NL" altLang="nl-NL" dirty="0"/>
          </a:p>
        </p:txBody>
      </p:sp>
      <p:grpSp>
        <p:nvGrpSpPr>
          <p:cNvPr id="22" name="Group 21"/>
          <p:cNvGrpSpPr/>
          <p:nvPr/>
        </p:nvGrpSpPr>
        <p:grpSpPr>
          <a:xfrm>
            <a:off x="4307926" y="3449104"/>
            <a:ext cx="3544570" cy="3067229"/>
            <a:chOff x="2876809" y="3821093"/>
            <a:chExt cx="3544570" cy="3067229"/>
          </a:xfrm>
        </p:grpSpPr>
        <p:sp>
          <p:nvSpPr>
            <p:cNvPr id="20" name="Explosie 1 10"/>
            <p:cNvSpPr/>
            <p:nvPr/>
          </p:nvSpPr>
          <p:spPr>
            <a:xfrm>
              <a:off x="2876809" y="3821093"/>
              <a:ext cx="3544570" cy="3067229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>
                <a:latin typeface="Frutiger LT Std 55 Roman" panose="020B0602020204020204" pitchFamily="34" charset="0"/>
              </a:endParaRPr>
            </a:p>
          </p:txBody>
        </p:sp>
        <p:sp>
          <p:nvSpPr>
            <p:cNvPr id="21" name="Tekstvak 11"/>
            <p:cNvSpPr txBox="1"/>
            <p:nvPr/>
          </p:nvSpPr>
          <p:spPr>
            <a:xfrm>
              <a:off x="3734211" y="4943970"/>
              <a:ext cx="1802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b="1" dirty="0">
                  <a:latin typeface="Frutiger LT Std 55 Roman" panose="020B0602020204020204" pitchFamily="34" charset="0"/>
                </a:rPr>
                <a:t>OMG!</a:t>
              </a:r>
            </a:p>
          </p:txBody>
        </p:sp>
      </p:grpSp>
      <p:sp>
        <p:nvSpPr>
          <p:cNvPr id="31" name="Oval 14"/>
          <p:cNvSpPr>
            <a:spLocks noChangeArrowheads="1"/>
          </p:cNvSpPr>
          <p:nvPr/>
        </p:nvSpPr>
        <p:spPr bwMode="auto">
          <a:xfrm rot="1410939">
            <a:off x="560004" y="1863064"/>
            <a:ext cx="1728788" cy="173773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>
              <a:latin typeface="Frutiger LT Std 55 Roman" panose="020B0602020204020204" pitchFamily="34" charset="0"/>
            </a:endParaRPr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 rot="1410939">
            <a:off x="2144329" y="2555214"/>
            <a:ext cx="1728788" cy="1737737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>
              <a:latin typeface="Frutiger LT Std 55 Roman" panose="020B0602020204020204" pitchFamily="34" charset="0"/>
            </a:endParaRPr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 rot="2934325" flipV="1">
            <a:off x="1894150" y="1667137"/>
            <a:ext cx="719137" cy="159226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Frutiger LT Std 55 Roman" panose="020B0602020204020204" pitchFamily="34" charset="0"/>
            </a:endParaRP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060837" y="1817950"/>
            <a:ext cx="1025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latin typeface="Calibri" panose="020F0502020204030204" pitchFamily="34" charset="0"/>
              </a:rPr>
              <a:t>velocity1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rot="1410939">
            <a:off x="2494225" y="2962537"/>
            <a:ext cx="647700" cy="344488"/>
          </a:xfrm>
          <a:prstGeom prst="line">
            <a:avLst/>
          </a:prstGeom>
          <a:noFill/>
          <a:ln w="19050">
            <a:solidFill>
              <a:srgbClr val="4F42E8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Frutiger LT Std 55 Roman" panose="020B0602020204020204" pitchFamily="34" charset="0"/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718101" y="2769072"/>
            <a:ext cx="1025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latin typeface="Calibri" panose="020F0502020204030204" pitchFamily="34" charset="0"/>
              </a:rPr>
              <a:t>velocity2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366823" y="3522649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C00000"/>
                </a:solidFill>
                <a:latin typeface="Frutiger LT Std 55 Roman" panose="020B0602020204020204" pitchFamily="34" charset="0"/>
              </a:rPr>
              <a:t>ball1</a:t>
            </a:r>
            <a:endParaRPr lang="en-US" dirty="0">
              <a:solidFill>
                <a:srgbClr val="C00000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1766284" y="4093944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4F42E8"/>
                </a:solidFill>
                <a:latin typeface="Frutiger LT Std 55 Roman" panose="020B0602020204020204" pitchFamily="34" charset="0"/>
              </a:rPr>
              <a:t>ball2</a:t>
            </a:r>
            <a:endParaRPr lang="en-US" dirty="0">
              <a:solidFill>
                <a:srgbClr val="4F42E8"/>
              </a:solidFill>
              <a:latin typeface="Frutiger LT Std 55 Roman" panose="020B0602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11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60000" y="584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/>
              <a:t>Two </a:t>
            </a:r>
            <a:r>
              <a:rPr lang="nl-NL" dirty="0" err="1"/>
              <a:t>balls</a:t>
            </a:r>
            <a:r>
              <a:rPr lang="nl-NL" dirty="0"/>
              <a:t> </a:t>
            </a:r>
            <a:r>
              <a:rPr lang="nl-NL" dirty="0" err="1"/>
              <a:t>moving</a:t>
            </a:r>
            <a:br>
              <a:rPr lang="nl-NL" dirty="0"/>
            </a:br>
            <a:r>
              <a:rPr lang="nl-NL" dirty="0"/>
              <a:t>in different directions</a:t>
            </a:r>
            <a:endParaRPr lang="nl-NL" altLang="nl-NL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957875" y="1501053"/>
            <a:ext cx="29504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nl-NL" sz="2400" dirty="0">
                <a:latin typeface="Frutiger LT Std 45 Light"/>
              </a:rPr>
              <a:t>Same trick: </a:t>
            </a:r>
            <a:r>
              <a:rPr lang="nl-NL" sz="2400" dirty="0" err="1">
                <a:latin typeface="Frutiger LT Std 45 Light"/>
              </a:rPr>
              <a:t>assume</a:t>
            </a:r>
            <a:endParaRPr lang="nl-NL" sz="2400" dirty="0">
              <a:latin typeface="Frutiger LT Std 45 Light"/>
            </a:endParaRPr>
          </a:p>
          <a:p>
            <a:pPr algn="r"/>
            <a:r>
              <a:rPr lang="nl-NL" sz="2400" dirty="0">
                <a:solidFill>
                  <a:srgbClr val="4F42E8"/>
                </a:solidFill>
                <a:latin typeface="Frutiger LT Std 45 Light"/>
              </a:rPr>
              <a:t>ball2</a:t>
            </a:r>
            <a:r>
              <a:rPr lang="nl-NL" sz="2400" dirty="0">
                <a:latin typeface="Frutiger LT Std 45 Light"/>
              </a:rPr>
              <a:t> does not move</a:t>
            </a:r>
            <a:endParaRPr lang="en-US" sz="2000" u="sng" dirty="0">
              <a:latin typeface="Frutiger LT Std 45 Light"/>
            </a:endParaRPr>
          </a:p>
        </p:txBody>
      </p:sp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204465" y="5721988"/>
            <a:ext cx="8668601" cy="54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nl-NL" sz="1600" dirty="0">
                <a:latin typeface="Frutiger LT Std 45 Light"/>
              </a:rPr>
              <a:t>2. </a:t>
            </a:r>
            <a:r>
              <a:rPr lang="nl-NL" sz="1600" dirty="0" err="1">
                <a:latin typeface="Frutiger LT Std 45 Light"/>
              </a:rPr>
              <a:t>Use</a:t>
            </a:r>
            <a:r>
              <a:rPr lang="nl-NL" sz="1600" dirty="0">
                <a:latin typeface="Frutiger LT Std 45 Light"/>
              </a:rPr>
              <a:t> component of this vector in the direction of collisionNormal to calculate </a:t>
            </a:r>
            <a:r>
              <a:rPr lang="nl-NL" sz="1600" dirty="0" err="1">
                <a:latin typeface="Frutiger LT Std 45 Light"/>
              </a:rPr>
              <a:t>changeVelocity</a:t>
            </a:r>
            <a:r>
              <a:rPr lang="nl-NL" sz="1600" dirty="0">
                <a:latin typeface="Frutiger LT Std 45 Light"/>
              </a:rPr>
              <a:t> </a:t>
            </a:r>
          </a:p>
        </p:txBody>
      </p:sp>
      <p:sp>
        <p:nvSpPr>
          <p:cNvPr id="33" name="Rounded Rectangular Callout 4"/>
          <p:cNvSpPr>
            <a:spLocks noChangeArrowheads="1"/>
          </p:cNvSpPr>
          <p:nvPr/>
        </p:nvSpPr>
        <p:spPr bwMode="auto">
          <a:xfrm>
            <a:off x="3180558" y="4583311"/>
            <a:ext cx="2703165" cy="625268"/>
          </a:xfrm>
          <a:prstGeom prst="wedgeRoundRectCallout">
            <a:avLst>
              <a:gd name="adj1" fmla="val -49646"/>
              <a:gd name="adj2" fmla="val 100894"/>
              <a:gd name="adj3" fmla="val 16667"/>
            </a:avLst>
          </a:prstGeom>
          <a:gradFill>
            <a:gsLst>
              <a:gs pos="63000">
                <a:srgbClr val="4F42E8"/>
              </a:gs>
              <a:gs pos="0">
                <a:srgbClr val="4F42E8">
                  <a:lumMod val="70000"/>
                  <a:lumOff val="30000"/>
                </a:srgbClr>
              </a:gs>
            </a:gsLst>
            <a:lin ang="5400000" scaled="1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25000">
                  <a:schemeClr val="accent1">
                    <a:lumMod val="14000"/>
                    <a:lumOff val="86000"/>
                  </a:schemeClr>
                </a:gs>
                <a:gs pos="100000">
                  <a:srgbClr val="B9B9F7">
                    <a:lumMod val="60000"/>
                    <a:lumOff val="40000"/>
                  </a:srgbClr>
                </a:gs>
                <a:gs pos="41000">
                  <a:schemeClr val="accent1">
                    <a:lumMod val="30000"/>
                    <a:lumOff val="70000"/>
                  </a:schemeClr>
                </a:gs>
              </a:gsLst>
              <a:lin ang="4800000" scaled="0"/>
            </a:gradFill>
            <a:headEnd/>
            <a:tailEnd/>
          </a:ln>
          <a:effectLst>
            <a:outerShdw blurRad="152400" dist="12700" dir="2700000" sx="101000" sy="101000" algn="tl" rotWithShape="0">
              <a:srgbClr val="4F42E8">
                <a:alpha val="60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36000" rIns="108000" bIns="360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nl-NL" altLang="nl-NL" sz="1600" dirty="0">
                <a:solidFill>
                  <a:schemeClr val="bg1"/>
                </a:solidFill>
                <a:latin typeface="Frutiger LT Std 45 Light" panose="020B0402020204020204" pitchFamily="34" charset="0"/>
                <a:ea typeface="+mn-ea"/>
                <a:cs typeface="+mn-cs"/>
              </a:rPr>
              <a:t>Mental picture: subtract  velocity2 from both sides</a:t>
            </a:r>
          </a:p>
        </p:txBody>
      </p:sp>
      <p:sp>
        <p:nvSpPr>
          <p:cNvPr id="34" name="Rounded Rectangular Callout 4"/>
          <p:cNvSpPr>
            <a:spLocks noChangeArrowheads="1"/>
          </p:cNvSpPr>
          <p:nvPr/>
        </p:nvSpPr>
        <p:spPr bwMode="auto">
          <a:xfrm>
            <a:off x="3090050" y="6283373"/>
            <a:ext cx="3145674" cy="352853"/>
          </a:xfrm>
          <a:prstGeom prst="wedgeRoundRectCallout">
            <a:avLst>
              <a:gd name="adj1" fmla="val -37706"/>
              <a:gd name="adj2" fmla="val -101659"/>
              <a:gd name="adj3" fmla="val 16667"/>
            </a:avLst>
          </a:prstGeom>
          <a:gradFill>
            <a:gsLst>
              <a:gs pos="63000">
                <a:srgbClr val="4F42E8"/>
              </a:gs>
              <a:gs pos="0">
                <a:srgbClr val="4F42E8">
                  <a:lumMod val="70000"/>
                  <a:lumOff val="30000"/>
                </a:srgbClr>
              </a:gs>
            </a:gsLst>
            <a:lin ang="5400000" scaled="1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25000">
                  <a:schemeClr val="accent1">
                    <a:lumMod val="14000"/>
                    <a:lumOff val="86000"/>
                  </a:schemeClr>
                </a:gs>
                <a:gs pos="100000">
                  <a:srgbClr val="B9B9F7">
                    <a:lumMod val="60000"/>
                    <a:lumOff val="40000"/>
                  </a:srgbClr>
                </a:gs>
                <a:gs pos="41000">
                  <a:schemeClr val="accent1">
                    <a:lumMod val="30000"/>
                    <a:lumOff val="70000"/>
                  </a:schemeClr>
                </a:gs>
              </a:gsLst>
              <a:lin ang="4800000" scaled="0"/>
            </a:gradFill>
            <a:headEnd/>
            <a:tailEnd/>
          </a:ln>
          <a:effectLst>
            <a:outerShdw blurRad="152400" dist="12700" dir="2700000" sx="101000" sy="101000" algn="tl" rotWithShape="0">
              <a:srgbClr val="4F42E8">
                <a:alpha val="60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36000" rIns="108000" bIns="360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nl-NL" altLang="nl-NL" sz="1600" dirty="0">
                <a:solidFill>
                  <a:schemeClr val="bg1"/>
                </a:solidFill>
                <a:latin typeface="Frutiger LT Std 45 Light" panose="020B0402020204020204" pitchFamily="34" charset="0"/>
                <a:ea typeface="+mn-ea"/>
                <a:cs typeface="+mn-cs"/>
              </a:rPr>
              <a:t>Note: instead of ball1.velocity</a:t>
            </a:r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 rot="1410939">
            <a:off x="560004" y="1863064"/>
            <a:ext cx="1728788" cy="173773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>
              <a:latin typeface="Frutiger LT Std 55 Roman" panose="020B0602020204020204" pitchFamily="34" charset="0"/>
            </a:endParaRP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 rot="1410939">
            <a:off x="2144329" y="2555214"/>
            <a:ext cx="1728788" cy="1737737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>
              <a:latin typeface="Frutiger LT Std 55 Roman" panose="020B0602020204020204" pitchFamily="34" charset="0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rot="2934325" flipV="1">
            <a:off x="1894150" y="1667137"/>
            <a:ext cx="719137" cy="159226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Frutiger LT Std 55 Roman" panose="020B0602020204020204" pitchFamily="34" charset="0"/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2060837" y="1817950"/>
            <a:ext cx="1025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C00000"/>
                </a:solidFill>
                <a:latin typeface="Calibri" panose="020F0502020204030204" pitchFamily="34" charset="0"/>
              </a:rPr>
              <a:t>velocity1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 rot="1410939">
            <a:off x="2494225" y="2962537"/>
            <a:ext cx="647700" cy="344488"/>
          </a:xfrm>
          <a:prstGeom prst="line">
            <a:avLst/>
          </a:prstGeom>
          <a:noFill/>
          <a:ln w="19050">
            <a:solidFill>
              <a:srgbClr val="4F42E8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Frutiger LT Std 55 Roman" panose="020B0602020204020204" pitchFamily="34" charset="0"/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718101" y="2769072"/>
            <a:ext cx="1025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4F42E8"/>
                </a:solidFill>
                <a:latin typeface="Calibri" panose="020F0502020204030204" pitchFamily="34" charset="0"/>
              </a:rPr>
              <a:t>velocity2</a:t>
            </a:r>
            <a:endParaRPr lang="en-US" dirty="0">
              <a:solidFill>
                <a:srgbClr val="4F42E8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366823" y="3522649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C00000"/>
                </a:solidFill>
                <a:latin typeface="Frutiger LT Std 55 Roman" panose="020B0602020204020204" pitchFamily="34" charset="0"/>
              </a:rPr>
              <a:t>ball1</a:t>
            </a:r>
            <a:endParaRPr lang="en-US" dirty="0">
              <a:solidFill>
                <a:srgbClr val="C00000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1766284" y="4093944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4F42E8"/>
                </a:solidFill>
                <a:latin typeface="Frutiger LT Std 55 Roman" panose="020B0602020204020204" pitchFamily="34" charset="0"/>
              </a:rPr>
              <a:t>ball2</a:t>
            </a:r>
            <a:endParaRPr lang="en-US" dirty="0">
              <a:solidFill>
                <a:srgbClr val="4F42E8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50" name="Oval 14"/>
          <p:cNvSpPr>
            <a:spLocks noChangeArrowheads="1"/>
          </p:cNvSpPr>
          <p:nvPr/>
        </p:nvSpPr>
        <p:spPr bwMode="auto">
          <a:xfrm rot="1410939">
            <a:off x="5050790" y="2456161"/>
            <a:ext cx="1728788" cy="173773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alpha val="50000"/>
                </a:schemeClr>
              </a:gs>
              <a:gs pos="50000">
                <a:schemeClr val="accent2">
                  <a:lumMod val="40000"/>
                  <a:lumOff val="60000"/>
                  <a:alpha val="50000"/>
                </a:schemeClr>
              </a:gs>
              <a:gs pos="100000">
                <a:schemeClr val="accent2">
                  <a:lumMod val="20000"/>
                  <a:lumOff val="80000"/>
                  <a:alpha val="50000"/>
                </a:schemeClr>
              </a:gs>
            </a:gsLst>
            <a:lin ang="13500000" scaled="1"/>
            <a:tileRect/>
          </a:gradFill>
          <a:ln w="38100">
            <a:solidFill>
              <a:srgbClr val="C00000">
                <a:alpha val="30000"/>
              </a:srgb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>
              <a:latin typeface="Frutiger LT Std 55 Roman" panose="020B0602020204020204" pitchFamily="34" charset="0"/>
            </a:endParaRPr>
          </a:p>
        </p:txBody>
      </p:sp>
      <p:sp>
        <p:nvSpPr>
          <p:cNvPr id="51" name="Oval 15"/>
          <p:cNvSpPr>
            <a:spLocks noChangeArrowheads="1"/>
          </p:cNvSpPr>
          <p:nvPr/>
        </p:nvSpPr>
        <p:spPr bwMode="auto">
          <a:xfrm rot="1410939">
            <a:off x="6635115" y="3148311"/>
            <a:ext cx="1728788" cy="1737737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  <a:alpha val="50000"/>
                </a:schemeClr>
              </a:gs>
              <a:gs pos="50000">
                <a:schemeClr val="tx2">
                  <a:tint val="44500"/>
                  <a:satMod val="160000"/>
                  <a:alpha val="50000"/>
                </a:schemeClr>
              </a:gs>
              <a:gs pos="100000">
                <a:schemeClr val="tx2">
                  <a:tint val="23500"/>
                  <a:satMod val="160000"/>
                  <a:alpha val="50000"/>
                </a:schemeClr>
              </a:gs>
            </a:gsLst>
            <a:lin ang="13500000" scaled="1"/>
            <a:tileRect/>
          </a:gradFill>
          <a:ln w="38100">
            <a:solidFill>
              <a:schemeClr val="tx2">
                <a:alpha val="3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>
              <a:latin typeface="Frutiger LT Std 55 Roman" panose="020B0602020204020204" pitchFamily="34" charset="0"/>
            </a:endParaRP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 rot="2934325" flipV="1">
            <a:off x="6384936" y="2260234"/>
            <a:ext cx="719137" cy="159226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Frutiger LT Std 55 Roman" panose="020B0602020204020204" pitchFamily="34" charset="0"/>
            </a:endParaRPr>
          </a:p>
        </p:txBody>
      </p:sp>
      <p:sp>
        <p:nvSpPr>
          <p:cNvPr id="53" name="Text Box 19"/>
          <p:cNvSpPr txBox="1">
            <a:spLocks noChangeArrowheads="1"/>
          </p:cNvSpPr>
          <p:nvPr/>
        </p:nvSpPr>
        <p:spPr bwMode="auto">
          <a:xfrm>
            <a:off x="6551623" y="2411047"/>
            <a:ext cx="1025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C00000"/>
                </a:solidFill>
                <a:latin typeface="Calibri" panose="020F0502020204030204" pitchFamily="34" charset="0"/>
              </a:rPr>
              <a:t>velocity1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 rot="1410939">
            <a:off x="7474911" y="2923136"/>
            <a:ext cx="647700" cy="344488"/>
          </a:xfrm>
          <a:prstGeom prst="line">
            <a:avLst/>
          </a:prstGeom>
          <a:noFill/>
          <a:ln w="19050">
            <a:solidFill>
              <a:srgbClr val="4F42E8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Frutiger LT Std 55 Roman" panose="020B0602020204020204" pitchFamily="34" charset="0"/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664668" y="2690910"/>
            <a:ext cx="1193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latin typeface="Calibri" panose="020F0502020204030204" pitchFamily="34" charset="0"/>
              </a:rPr>
              <a:t>− </a:t>
            </a:r>
            <a:r>
              <a:rPr lang="nl-NL" dirty="0">
                <a:solidFill>
                  <a:srgbClr val="4F42E8"/>
                </a:solidFill>
                <a:latin typeface="Calibri" panose="020F0502020204030204" pitchFamily="34" charset="0"/>
              </a:rPr>
              <a:t>velocity2</a:t>
            </a:r>
            <a:endParaRPr lang="en-US" dirty="0">
              <a:solidFill>
                <a:srgbClr val="4F42E8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Line 18"/>
          <p:cNvSpPr>
            <a:spLocks noChangeShapeType="1"/>
          </p:cNvSpPr>
          <p:nvPr/>
        </p:nvSpPr>
        <p:spPr bwMode="auto">
          <a:xfrm rot="2934325" flipV="1">
            <a:off x="6241925" y="2578370"/>
            <a:ext cx="1423746" cy="15331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Frutiger LT Std 55 Roman" panose="020B0602020204020204" pitchFamily="34" charset="0"/>
            </a:endParaRPr>
          </a:p>
        </p:txBody>
      </p: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5743155" y="3328706"/>
            <a:ext cx="20877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C00000"/>
                </a:solidFill>
                <a:latin typeface="Calibri" panose="020F0502020204030204" pitchFamily="34" charset="0"/>
              </a:rPr>
              <a:t>velocity1 </a:t>
            </a:r>
            <a:r>
              <a:rPr lang="nl-NL" dirty="0">
                <a:latin typeface="Calibri" panose="020F0502020204030204" pitchFamily="34" charset="0"/>
              </a:rPr>
              <a:t>− </a:t>
            </a:r>
            <a:r>
              <a:rPr lang="nl-NL" dirty="0">
                <a:solidFill>
                  <a:srgbClr val="4F42E8"/>
                </a:solidFill>
                <a:latin typeface="Calibri" panose="020F0502020204030204" pitchFamily="34" charset="0"/>
              </a:rPr>
              <a:t>velocity2</a:t>
            </a:r>
            <a:endParaRPr lang="en-US" dirty="0">
              <a:solidFill>
                <a:srgbClr val="4F42E8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Content Placeholder 1"/>
          <p:cNvSpPr txBox="1">
            <a:spLocks/>
          </p:cNvSpPr>
          <p:nvPr/>
        </p:nvSpPr>
        <p:spPr bwMode="auto">
          <a:xfrm>
            <a:off x="197841" y="5384059"/>
            <a:ext cx="8668601" cy="4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nl-NL" sz="1600" dirty="0">
                <a:latin typeface="Frutiger LT Std 45 Light"/>
              </a:rPr>
              <a:t>1. </a:t>
            </a:r>
            <a:r>
              <a:rPr lang="nl-NL" sz="1600" dirty="0" err="1">
                <a:latin typeface="Frutiger LT Std 45 Light"/>
              </a:rPr>
              <a:t>Calculate</a:t>
            </a:r>
            <a:r>
              <a:rPr lang="nl-NL" sz="1600" dirty="0">
                <a:latin typeface="Frutiger LT Std 45 Light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Frutiger LT Std 45 Light"/>
              </a:rPr>
              <a:t>velocity1</a:t>
            </a:r>
            <a:r>
              <a:rPr lang="nl-NL" sz="1600" dirty="0">
                <a:latin typeface="Frutiger LT Std 45 Light"/>
              </a:rPr>
              <a:t> − </a:t>
            </a:r>
            <a:r>
              <a:rPr lang="nl-NL" sz="1600" dirty="0">
                <a:solidFill>
                  <a:srgbClr val="4F42E8"/>
                </a:solidFill>
                <a:latin typeface="Frutiger LT Std 45 Light"/>
              </a:rPr>
              <a:t>velocity2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66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50" grpId="0" animBg="1"/>
      <p:bldP spid="51" grpId="0" animBg="1"/>
      <p:bldP spid="52" grpId="0" animBg="1"/>
      <p:bldP spid="53" grpId="0"/>
      <p:bldP spid="54" grpId="0" animBg="1"/>
      <p:bldP spid="55" grpId="0"/>
      <p:bldP spid="58" grpId="0" animBg="1"/>
      <p:bldP spid="60" grpId="0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Find coLlision</a:t>
            </a:r>
            <a:endParaRPr lang="nl-NL" alt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First resolve interpenetration (this code can be copied)</a:t>
            </a:r>
          </a:p>
          <a:p>
            <a:r>
              <a:rPr lang="en-US" sz="2000" dirty="0"/>
              <a:t>Step 1 and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Step 5</a:t>
            </a: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478356" y="2915717"/>
            <a:ext cx="7645227" cy="1169551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 err="1">
                <a:latin typeface="Lucida Console" panose="020B0609040504020204" pitchFamily="49" charset="0"/>
                <a:cs typeface="Courier New" pitchFamily="49" charset="0"/>
              </a:rPr>
              <a:t>positionDifference</a:t>
            </a:r>
            <a:r>
              <a:rPr lang="en-US" sz="1400" dirty="0"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  <a:cs typeface="Courier New" pitchFamily="49" charset="0"/>
              </a:rPr>
              <a:t>other.Position</a:t>
            </a:r>
            <a:r>
              <a:rPr lang="en-US" sz="1400" dirty="0">
                <a:latin typeface="Lucida Console" panose="020B0609040504020204" pitchFamily="49" charset="0"/>
                <a:cs typeface="Courier New" pitchFamily="49" charset="0"/>
              </a:rPr>
              <a:t> – </a:t>
            </a:r>
            <a:r>
              <a:rPr lang="en-US" sz="1400" dirty="0" err="1">
                <a:latin typeface="Lucida Console" panose="020B0609040504020204" pitchFamily="49" charset="0"/>
                <a:cs typeface="Courier New" pitchFamily="49" charset="0"/>
              </a:rPr>
              <a:t>this.position</a:t>
            </a:r>
            <a:endParaRPr lang="en-US" sz="1400" dirty="0">
              <a:latin typeface="Lucida Console" panose="020B0609040504020204" pitchFamily="49" charset="0"/>
              <a:cs typeface="Courier New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  <a:cs typeface="Courier New" pitchFamily="49" charset="0"/>
              </a:rPr>
              <a:t>distance</a:t>
            </a:r>
            <a:r>
              <a:rPr lang="nl-NL" sz="1400" dirty="0"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Lucida Console" panose="020B0609040504020204" pitchFamily="49" charset="0"/>
                <a:cs typeface="Courier New" pitchFamily="49" charset="0"/>
              </a:rPr>
              <a:t>positionDifference</a:t>
            </a:r>
            <a:r>
              <a:rPr lang="nl-NL" sz="1400" dirty="0"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nl-NL" sz="1400" dirty="0" err="1">
                <a:latin typeface="Lucida Console" panose="020B0609040504020204" pitchFamily="49" charset="0"/>
                <a:cs typeface="Courier New" pitchFamily="49" charset="0"/>
              </a:rPr>
              <a:t>Length</a:t>
            </a:r>
            <a:r>
              <a:rPr lang="nl-NL" sz="1400" dirty="0">
                <a:latin typeface="Lucida Console" panose="020B0609040504020204" pitchFamily="49" charset="0"/>
                <a:cs typeface="Courier New" pitchFamily="49" charset="0"/>
              </a:rPr>
              <a:t>() - (</a:t>
            </a:r>
            <a:r>
              <a:rPr lang="nl-NL" sz="1400" dirty="0" err="1">
                <a:latin typeface="Lucida Console" panose="020B0609040504020204" pitchFamily="49" charset="0"/>
                <a:cs typeface="Courier New" pitchFamily="49" charset="0"/>
              </a:rPr>
              <a:t>other.Radius</a:t>
            </a:r>
            <a:r>
              <a:rPr lang="nl-NL" sz="1400" dirty="0">
                <a:latin typeface="Lucida Console" panose="020B0609040504020204" pitchFamily="49" charset="0"/>
                <a:cs typeface="Courier New" pitchFamily="49" charset="0"/>
              </a:rPr>
              <a:t> + </a:t>
            </a:r>
            <a:r>
              <a:rPr lang="nl-NL" sz="1400" dirty="0" err="1">
                <a:latin typeface="Lucida Console" panose="020B0609040504020204" pitchFamily="49" charset="0"/>
                <a:cs typeface="Courier New" pitchFamily="49" charset="0"/>
              </a:rPr>
              <a:t>this.radius</a:t>
            </a:r>
            <a:r>
              <a:rPr lang="nl-NL" sz="1400" dirty="0">
                <a:latin typeface="Lucida Console" panose="020B0609040504020204" pitchFamily="49" charset="0"/>
                <a:cs typeface="Courier New" pitchFamily="49" charset="0"/>
              </a:rPr>
              <a:t>);</a:t>
            </a:r>
          </a:p>
          <a:p>
            <a:endParaRPr lang="nl-NL" sz="1400" dirty="0">
              <a:latin typeface="Lucida Console" panose="020B0609040504020204" pitchFamily="49" charset="0"/>
              <a:cs typeface="Courier New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  <a:cs typeface="Courier New" pitchFamily="49" charset="0"/>
              </a:rPr>
              <a:t>if</a:t>
            </a:r>
            <a:r>
              <a:rPr lang="nl-NL" sz="1400" dirty="0">
                <a:latin typeface="Lucida Console" panose="020B0609040504020204" pitchFamily="49" charset="0"/>
                <a:cs typeface="Courier New" pitchFamily="49" charset="0"/>
              </a:rPr>
              <a:t> (</a:t>
            </a:r>
            <a:r>
              <a:rPr lang="nl-NL" sz="1400" dirty="0" err="1">
                <a:latin typeface="Lucida Console" panose="020B0609040504020204" pitchFamily="49" charset="0"/>
                <a:cs typeface="Courier New" pitchFamily="49" charset="0"/>
              </a:rPr>
              <a:t>distance</a:t>
            </a:r>
            <a:r>
              <a:rPr lang="nl-NL" sz="1400" dirty="0">
                <a:latin typeface="Lucida Console" panose="020B0609040504020204" pitchFamily="49" charset="0"/>
                <a:cs typeface="Courier New" pitchFamily="49" charset="0"/>
              </a:rPr>
              <a:t> &lt; 0)</a:t>
            </a:r>
          </a:p>
          <a:p>
            <a:r>
              <a:rPr lang="nl-NL" sz="1400" dirty="0">
                <a:latin typeface="Lucida Console" panose="020B0609040504020204" pitchFamily="49" charset="0"/>
                <a:cs typeface="Courier New" pitchFamily="49" charset="0"/>
              </a:rPr>
              <a:t>{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78356" y="4750481"/>
            <a:ext cx="4265911" cy="9541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1400" dirty="0">
                <a:latin typeface="Lucida Console" panose="020B0609040504020204" pitchFamily="49" charset="0"/>
                <a:cs typeface="Courier New" pitchFamily="49" charset="0"/>
              </a:rPr>
              <a:t>Vector2 resetVector = </a:t>
            </a:r>
            <a:r>
              <a:rPr lang="en-US" sz="1400" dirty="0" err="1">
                <a:latin typeface="Lucida Console" panose="020B0609040504020204" pitchFamily="49" charset="0"/>
                <a:cs typeface="Courier New" pitchFamily="49" charset="0"/>
              </a:rPr>
              <a:t>collisionNormal</a:t>
            </a:r>
            <a:r>
              <a:rPr lang="nl-NL" sz="1400" dirty="0">
                <a:latin typeface="Lucida Console" panose="020B0609040504020204" pitchFamily="49" charset="0"/>
                <a:cs typeface="Courier New" pitchFamily="49" charset="0"/>
              </a:rPr>
              <a:t>;</a:t>
            </a:r>
          </a:p>
          <a:p>
            <a:r>
              <a:rPr lang="nl-NL" sz="1400" dirty="0">
                <a:latin typeface="Lucida Console" panose="020B0609040504020204" pitchFamily="49" charset="0"/>
                <a:cs typeface="Courier New" pitchFamily="49" charset="0"/>
              </a:rPr>
              <a:t>resetVector *= distance;</a:t>
            </a:r>
          </a:p>
          <a:p>
            <a:r>
              <a:rPr lang="nl-NL" sz="1400" dirty="0">
                <a:latin typeface="Lucida Console" panose="020B0609040504020204" pitchFamily="49" charset="0"/>
                <a:cs typeface="Courier New" pitchFamily="49" charset="0"/>
              </a:rPr>
              <a:t>this.position += resetVector / 2;</a:t>
            </a:r>
          </a:p>
          <a:p>
            <a:r>
              <a:rPr lang="nl-NL" sz="1400" dirty="0">
                <a:latin typeface="Lucida Console" panose="020B0609040504020204" pitchFamily="49" charset="0"/>
                <a:cs typeface="Courier New" pitchFamily="49" charset="0"/>
              </a:rPr>
              <a:t>other.Position -= resetVector / 2;</a:t>
            </a:r>
            <a:endParaRPr lang="en-US" sz="140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979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4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Collisions</a:t>
            </a:r>
          </a:p>
          <a:p>
            <a:endParaRPr lang="nl-NL" dirty="0"/>
          </a:p>
        </p:txBody>
      </p:sp>
      <p:pic>
        <p:nvPicPr>
          <p:cNvPr id="6" name="Picture 2" descr="https://what-if.xkcd.com/imgs/a/52/bouncy_thought4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9" y="3449095"/>
            <a:ext cx="3743325" cy="1876425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9978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Collision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alt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FontTx/>
              <a:buAutoNum type="arabicPeriod"/>
            </a:pP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Find</a:t>
            </a: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the</a:t>
            </a: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collision</a:t>
            </a: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normalvector</a:t>
            </a:r>
            <a:endParaRPr lang="nl-NL" sz="1800" dirty="0">
              <a:solidFill>
                <a:schemeClr val="accent1"/>
              </a:solidFill>
              <a:latin typeface="Frutiger LT Std 45 Light"/>
            </a:endParaRPr>
          </a:p>
          <a:p>
            <a:pPr>
              <a:spcBef>
                <a:spcPts val="1200"/>
              </a:spcBef>
              <a:buFontTx/>
              <a:buAutoNum type="arabicPeriod"/>
            </a:pP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Resolve</a:t>
            </a: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interpenetration</a:t>
            </a:r>
            <a:endParaRPr lang="nl-NL" sz="1800" dirty="0">
              <a:solidFill>
                <a:schemeClr val="accent1"/>
              </a:solidFill>
              <a:latin typeface="Frutiger LT Std 45 Light"/>
            </a:endParaRPr>
          </a:p>
          <a:p>
            <a:pPr>
              <a:spcBef>
                <a:spcPts val="1200"/>
              </a:spcBef>
              <a:buFontTx/>
              <a:buAutoNum type="arabicPeriod"/>
            </a:pP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Compute</a:t>
            </a: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the</a:t>
            </a: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velocity</a:t>
            </a: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component parallel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to</a:t>
            </a: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the</a:t>
            </a: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collision</a:t>
            </a: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normal</a:t>
            </a:r>
            <a:endParaRPr lang="nl-NL" sz="1800" dirty="0">
              <a:solidFill>
                <a:schemeClr val="accent1"/>
              </a:solidFill>
              <a:latin typeface="Frutiger LT Std 45 Light"/>
            </a:endParaRPr>
          </a:p>
          <a:p>
            <a:pPr marL="715963" lvl="1" indent="-287338">
              <a:spcBef>
                <a:spcPts val="1200"/>
              </a:spcBef>
            </a:pP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For </a:t>
            </a: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two</a:t>
            </a: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 </a:t>
            </a: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moving</a:t>
            </a: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 </a:t>
            </a: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balls</a:t>
            </a: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: </a:t>
            </a: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use</a:t>
            </a: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 </a:t>
            </a: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the</a:t>
            </a: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 </a:t>
            </a: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difference</a:t>
            </a: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 in </a:t>
            </a: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velocities</a:t>
            </a:r>
            <a:endParaRPr lang="nl-NL" sz="1400" dirty="0">
              <a:solidFill>
                <a:schemeClr val="tx1"/>
              </a:solidFill>
              <a:latin typeface="Frutiger LT Std 45 Light"/>
            </a:endParaRPr>
          </a:p>
          <a:p>
            <a:pPr marL="715963" lvl="1" indent="-287338">
              <a:spcBef>
                <a:spcPts val="0"/>
              </a:spcBef>
            </a:pP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Use</a:t>
            </a: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 dot product</a:t>
            </a:r>
            <a:endParaRPr lang="nl-NL" sz="1600" dirty="0">
              <a:solidFill>
                <a:schemeClr val="tx1"/>
              </a:solidFill>
              <a:latin typeface="Frutiger LT Std 45 Light"/>
            </a:endParaRPr>
          </a:p>
          <a:p>
            <a:pPr>
              <a:spcBef>
                <a:spcPts val="1200"/>
              </a:spcBef>
              <a:buFontTx/>
              <a:buAutoNum type="arabicPeriod"/>
            </a:pP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Compute</a:t>
            </a: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the</a:t>
            </a: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total</a:t>
            </a: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change in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velocity</a:t>
            </a:r>
            <a:endParaRPr lang="nl-NL" sz="1800" dirty="0">
              <a:solidFill>
                <a:schemeClr val="accent1"/>
              </a:solidFill>
              <a:latin typeface="Frutiger LT Std 45 Light"/>
            </a:endParaRPr>
          </a:p>
          <a:p>
            <a:pPr marL="715963" lvl="1" indent="-287338">
              <a:spcBef>
                <a:spcPts val="1200"/>
              </a:spcBef>
            </a:pP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Use</a:t>
            </a: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 </a:t>
            </a: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parallelComponent</a:t>
            </a:r>
            <a:endParaRPr lang="nl-NL" sz="1600" dirty="0">
              <a:solidFill>
                <a:schemeClr val="tx1"/>
              </a:solidFill>
              <a:latin typeface="Frutiger LT Std 45 Light"/>
            </a:endParaRPr>
          </a:p>
          <a:p>
            <a:pPr>
              <a:spcBef>
                <a:spcPts val="1200"/>
              </a:spcBef>
              <a:buFontTx/>
              <a:buAutoNum type="arabicPeriod"/>
            </a:pP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Change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the</a:t>
            </a: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velocity</a:t>
            </a: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of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both</a:t>
            </a:r>
            <a:r>
              <a:rPr lang="nl-NL" sz="1800" dirty="0">
                <a:solidFill>
                  <a:schemeClr val="accent1"/>
                </a:solidFill>
                <a:latin typeface="Frutiger LT Std 45 Light"/>
              </a:rPr>
              <a:t> </a:t>
            </a:r>
            <a:r>
              <a:rPr lang="nl-NL" sz="1800" dirty="0" err="1">
                <a:solidFill>
                  <a:schemeClr val="accent1"/>
                </a:solidFill>
                <a:latin typeface="Frutiger LT Std 45 Light"/>
              </a:rPr>
              <a:t>balls</a:t>
            </a:r>
            <a:endParaRPr lang="nl-NL" sz="1800" dirty="0">
              <a:solidFill>
                <a:schemeClr val="accent1"/>
              </a:solidFill>
              <a:latin typeface="Frutiger LT Std 45 Light"/>
            </a:endParaRPr>
          </a:p>
          <a:p>
            <a:pPr marL="715963" lvl="1" indent="-287338">
              <a:spcBef>
                <a:spcPts val="1200"/>
              </a:spcBef>
            </a:pP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Each</a:t>
            </a: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 </a:t>
            </a: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ball.velocity</a:t>
            </a: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 changes </a:t>
            </a: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by</a:t>
            </a: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 0.5 * </a:t>
            </a: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totalVelocityChange</a:t>
            </a:r>
            <a:br>
              <a:rPr lang="nl-NL" sz="1400" dirty="0">
                <a:solidFill>
                  <a:schemeClr val="tx1"/>
                </a:solidFill>
                <a:latin typeface="Frutiger LT Std 45 Light"/>
              </a:rPr>
            </a:b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(we are </a:t>
            </a: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assuming</a:t>
            </a: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 </a:t>
            </a: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that</a:t>
            </a: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 </a:t>
            </a: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balls</a:t>
            </a: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 have </a:t>
            </a: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equal</a:t>
            </a: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 </a:t>
            </a:r>
            <a:r>
              <a:rPr lang="nl-NL" sz="1400" dirty="0" err="1">
                <a:solidFill>
                  <a:schemeClr val="tx1"/>
                </a:solidFill>
                <a:latin typeface="Frutiger LT Std 45 Light"/>
              </a:rPr>
              <a:t>mass</a:t>
            </a:r>
            <a:r>
              <a:rPr lang="nl-NL" sz="1400" dirty="0">
                <a:solidFill>
                  <a:schemeClr val="tx1"/>
                </a:solidFill>
                <a:latin typeface="Frutiger LT Std 45 Light"/>
              </a:rPr>
              <a:t>!)</a:t>
            </a:r>
            <a:endParaRPr lang="nl-NL" sz="1600" dirty="0">
              <a:solidFill>
                <a:schemeClr val="tx1"/>
              </a:solidFill>
              <a:latin typeface="Frutiger LT Std 45 Light"/>
            </a:endParaRPr>
          </a:p>
          <a:p>
            <a:pPr>
              <a:spcBef>
                <a:spcPts val="1200"/>
              </a:spcBef>
            </a:pPr>
            <a:endParaRPr lang="nl-NL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6187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altLang="nl-NL" dirty="0"/>
              <a:t>Practical 4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type="subTitle" idx="1"/>
          </p:nvPr>
        </p:nvSpPr>
        <p:spPr>
          <a:xfrm>
            <a:off x="360596" y="2626084"/>
            <a:ext cx="7771803" cy="2956110"/>
          </a:xfrm>
        </p:spPr>
        <p:txBody>
          <a:bodyPr>
            <a:normAutofit lnSpcReduction="10000"/>
          </a:bodyPr>
          <a:lstStyle/>
          <a:p>
            <a:r>
              <a:rPr lang="nl-NL" altLang="nl-NL" dirty="0"/>
              <a:t>Download the instructions and the XNA solution</a:t>
            </a:r>
            <a:br>
              <a:rPr lang="nl-NL" altLang="nl-NL" dirty="0"/>
            </a:br>
            <a:r>
              <a:rPr lang="nl-NL" altLang="nl-NL" dirty="0"/>
              <a:t>for practical 4 from the VLO;</a:t>
            </a:r>
          </a:p>
          <a:p>
            <a:r>
              <a:rPr lang="en-US" altLang="nl-NL" dirty="0"/>
              <a:t>Make the assignment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nl-NL" dirty="0"/>
              <a:t>Collision</a:t>
            </a:r>
          </a:p>
          <a:p>
            <a:endParaRPr lang="en-US" altLang="nl-NL" dirty="0"/>
          </a:p>
          <a:p>
            <a:r>
              <a:rPr lang="en-US" altLang="nl-NL" dirty="0"/>
              <a:t>Hand in your report via VLO group assignments</a:t>
            </a:r>
          </a:p>
          <a:p>
            <a:r>
              <a:rPr lang="en-US" altLang="nl-NL" dirty="0"/>
              <a:t>before May 28</a:t>
            </a:r>
            <a:r>
              <a:rPr lang="en-US" altLang="nl-NL" baseline="30000" dirty="0"/>
              <a:t>th</a:t>
            </a:r>
            <a:r>
              <a:rPr lang="en-US" altLang="nl-NL" dirty="0"/>
              <a:t>, 23:00</a:t>
            </a:r>
            <a:endParaRPr lang="nl-NL" altLang="nl-NL" dirty="0"/>
          </a:p>
          <a:p>
            <a:endParaRPr lang="nl-NL" altLang="nl-N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69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Line 5"/>
          <p:cNvSpPr>
            <a:spLocks noChangeShapeType="1"/>
          </p:cNvSpPr>
          <p:nvPr/>
        </p:nvSpPr>
        <p:spPr bwMode="auto">
          <a:xfrm flipH="1">
            <a:off x="6748780" y="1997224"/>
            <a:ext cx="620" cy="3672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7172" name="Oval 6"/>
          <p:cNvSpPr>
            <a:spLocks noChangeArrowheads="1"/>
          </p:cNvSpPr>
          <p:nvPr/>
        </p:nvSpPr>
        <p:spPr bwMode="auto">
          <a:xfrm>
            <a:off x="5741337" y="2716536"/>
            <a:ext cx="1008063" cy="1008063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7173" name="Line 8"/>
          <p:cNvSpPr>
            <a:spLocks noChangeShapeType="1"/>
          </p:cNvSpPr>
          <p:nvPr/>
        </p:nvSpPr>
        <p:spPr bwMode="auto">
          <a:xfrm>
            <a:off x="6748879" y="3221361"/>
            <a:ext cx="1512689" cy="1296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7174" name="Line 9"/>
          <p:cNvSpPr>
            <a:spLocks noChangeShapeType="1"/>
          </p:cNvSpPr>
          <p:nvPr/>
        </p:nvSpPr>
        <p:spPr bwMode="auto">
          <a:xfrm flipV="1">
            <a:off x="5165075" y="3221361"/>
            <a:ext cx="158432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7179" name="Text Box 14"/>
          <p:cNvSpPr txBox="1">
            <a:spLocks noChangeArrowheads="1"/>
          </p:cNvSpPr>
          <p:nvPr/>
        </p:nvSpPr>
        <p:spPr bwMode="auto">
          <a:xfrm>
            <a:off x="710939" y="2694558"/>
            <a:ext cx="27573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000" dirty="0" err="1">
                <a:latin typeface="Frutiger LT Std 55 Roman" panose="020B0602020204020204" pitchFamily="34" charset="0"/>
              </a:rPr>
              <a:t>velocity</a:t>
            </a:r>
            <a:r>
              <a:rPr lang="nl-NL" sz="2000" dirty="0">
                <a:latin typeface="Frutiger LT Std 55 Roman" panose="020B0602020204020204" pitchFamily="34" charset="0"/>
              </a:rPr>
              <a:t> = </a:t>
            </a:r>
            <a:r>
              <a:rPr lang="nl-NL" sz="2000" dirty="0" err="1">
                <a:latin typeface="Frutiger LT Std 55 Roman" panose="020B0602020204020204" pitchFamily="34" charset="0"/>
              </a:rPr>
              <a:t>vel.x</a:t>
            </a:r>
            <a:r>
              <a:rPr lang="nl-NL" sz="2000" dirty="0">
                <a:latin typeface="Frutiger LT Std 55 Roman" panose="020B0602020204020204" pitchFamily="34" charset="0"/>
              </a:rPr>
              <a:t> + </a:t>
            </a:r>
            <a:r>
              <a:rPr lang="nl-NL" sz="2000" dirty="0" err="1">
                <a:latin typeface="Frutiger LT Std 55 Roman" panose="020B0602020204020204" pitchFamily="34" charset="0"/>
              </a:rPr>
              <a:t>vel.y</a:t>
            </a:r>
            <a:endParaRPr lang="en-US" sz="2000" dirty="0">
              <a:latin typeface="Frutiger LT Std 55 Roman" panose="020B0602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Bouncing</a:t>
            </a:r>
            <a:r>
              <a:rPr lang="nl-NL" dirty="0"/>
              <a:t> on </a:t>
            </a:r>
            <a:r>
              <a:rPr lang="nl-NL" dirty="0" err="1"/>
              <a:t>edge</a:t>
            </a:r>
            <a:r>
              <a:rPr lang="nl-NL" dirty="0"/>
              <a:t> of screen:</a:t>
            </a:r>
            <a:br>
              <a:rPr lang="nl-NL" dirty="0"/>
            </a:br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86830"/>
            <a:ext cx="8229600" cy="4039333"/>
          </a:xfrm>
        </p:spPr>
        <p:txBody>
          <a:bodyPr/>
          <a:lstStyle/>
          <a:p>
            <a:r>
              <a:rPr lang="en-US" dirty="0"/>
              <a:t>Velocity change</a:t>
            </a:r>
            <a:endParaRPr lang="nl-NL" dirty="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710939" y="4238664"/>
            <a:ext cx="28937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000" dirty="0" err="1">
                <a:latin typeface="Frutiger LT Std 55 Roman" panose="020B0602020204020204" pitchFamily="34" charset="0"/>
              </a:rPr>
              <a:t>velocity</a:t>
            </a:r>
            <a:r>
              <a:rPr lang="nl-NL" sz="2000" dirty="0">
                <a:latin typeface="Frutiger LT Std 55 Roman" panose="020B0602020204020204" pitchFamily="34" charset="0"/>
              </a:rPr>
              <a:t> = –</a:t>
            </a:r>
            <a:r>
              <a:rPr lang="nl-NL" sz="2000" dirty="0" err="1">
                <a:latin typeface="Frutiger LT Std 55 Roman" panose="020B0602020204020204" pitchFamily="34" charset="0"/>
              </a:rPr>
              <a:t>vel.x</a:t>
            </a:r>
            <a:r>
              <a:rPr lang="nl-NL" sz="2000" dirty="0">
                <a:latin typeface="Frutiger LT Std 55 Roman" panose="020B0602020204020204" pitchFamily="34" charset="0"/>
              </a:rPr>
              <a:t> + </a:t>
            </a:r>
            <a:r>
              <a:rPr lang="nl-NL" sz="2000" dirty="0" err="1">
                <a:latin typeface="Frutiger LT Std 55 Roman" panose="020B0602020204020204" pitchFamily="34" charset="0"/>
              </a:rPr>
              <a:t>vel.y</a:t>
            </a:r>
            <a:endParaRPr lang="en-US" sz="2000" dirty="0">
              <a:latin typeface="Frutiger LT Std 55 Roman" panose="020B0602020204020204" pitchFamily="34" charset="0"/>
            </a:endParaRPr>
          </a:p>
        </p:txBody>
      </p:sp>
      <p:cxnSp>
        <p:nvCxnSpPr>
          <p:cNvPr id="4" name="Straight Arrow Connector 3"/>
          <p:cNvCxnSpPr>
            <a:stCxn id="7173" idx="1"/>
          </p:cNvCxnSpPr>
          <p:nvPr/>
        </p:nvCxnSpPr>
        <p:spPr bwMode="auto">
          <a:xfrm flipH="1">
            <a:off x="6748879" y="4517505"/>
            <a:ext cx="15126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5236711" y="4517505"/>
            <a:ext cx="15126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6" name="Down Arrow 5"/>
          <p:cNvSpPr/>
          <p:nvPr/>
        </p:nvSpPr>
        <p:spPr bwMode="auto">
          <a:xfrm>
            <a:off x="1935075" y="3270622"/>
            <a:ext cx="216024" cy="8640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LT Std 55 Roman" panose="020B0602020204020204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956521" y="5845586"/>
            <a:ext cx="34980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000" dirty="0" err="1">
                <a:latin typeface="Frutiger LT Std 55 Roman" panose="020B0602020204020204" pitchFamily="34" charset="0"/>
              </a:rPr>
              <a:t>velocity</a:t>
            </a:r>
            <a:r>
              <a:rPr lang="nl-NL" sz="2000" dirty="0">
                <a:latin typeface="Frutiger LT Std 55 Roman" panose="020B0602020204020204" pitchFamily="34" charset="0"/>
              </a:rPr>
              <a:t> = </a:t>
            </a:r>
            <a:r>
              <a:rPr lang="nl-NL" sz="2000" dirty="0" err="1">
                <a:latin typeface="Frutiger LT Std 55 Roman" panose="020B0602020204020204" pitchFamily="34" charset="0"/>
              </a:rPr>
              <a:t>velocity</a:t>
            </a:r>
            <a:r>
              <a:rPr lang="nl-NL" sz="2000" dirty="0">
                <a:latin typeface="Frutiger LT Std 55 Roman" panose="020B0602020204020204" pitchFamily="34" charset="0"/>
              </a:rPr>
              <a:t> – 2*</a:t>
            </a:r>
            <a:r>
              <a:rPr lang="nl-NL" sz="2000" dirty="0" err="1">
                <a:latin typeface="Frutiger LT Std 55 Roman" panose="020B0602020204020204" pitchFamily="34" charset="0"/>
              </a:rPr>
              <a:t>vel.x</a:t>
            </a:r>
            <a:r>
              <a:rPr lang="nl-NL" sz="2000" dirty="0">
                <a:latin typeface="Frutiger LT Std 55 Roman" panose="020B0602020204020204" pitchFamily="34" charset="0"/>
              </a:rPr>
              <a:t> </a:t>
            </a:r>
            <a:endParaRPr lang="en-US" sz="2000" dirty="0">
              <a:latin typeface="Frutiger LT Std 55 Roman" panose="020B0602020204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73336" y="5741640"/>
            <a:ext cx="1224136" cy="576064"/>
          </a:xfrm>
          <a:prstGeom prst="round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LT Std 55 Roman" panose="020B0602020204020204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686837" y="3671641"/>
            <a:ext cx="822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1600" dirty="0" err="1">
                <a:latin typeface="Frutiger LT Std 55 Roman" panose="020B0602020204020204" pitchFamily="34" charset="0"/>
              </a:rPr>
              <a:t>before</a:t>
            </a:r>
            <a:endParaRPr lang="en-US" sz="1600" dirty="0">
              <a:latin typeface="Frutiger LT Std 55 Roman" panose="020B0602020204020204" pitchFamily="34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052814" y="3710784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nl-NL" sz="1600" dirty="0" err="1">
                <a:latin typeface="Frutiger LT Std 55 Roman" panose="020B0602020204020204" pitchFamily="34" charset="0"/>
              </a:rPr>
              <a:t>after</a:t>
            </a:r>
            <a:endParaRPr lang="en-US" sz="1600" dirty="0">
              <a:latin typeface="Frutiger LT Std 55 Roman" panose="020B0602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980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/>
              <a:t>bouncing</a:t>
            </a:r>
            <a:r>
              <a:rPr lang="nl-NL" dirty="0"/>
              <a:t> on </a:t>
            </a:r>
            <a:r>
              <a:rPr lang="nl-NL" dirty="0" err="1"/>
              <a:t>any</a:t>
            </a:r>
            <a:r>
              <a:rPr lang="nl-NL" dirty="0"/>
              <a:t> line</a:t>
            </a:r>
            <a:endParaRPr lang="en-US" dirty="0"/>
          </a:p>
        </p:txBody>
      </p:sp>
      <p:pic>
        <p:nvPicPr>
          <p:cNvPr id="16387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908" y="1795463"/>
            <a:ext cx="4668837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80791" y="2118995"/>
            <a:ext cx="35972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000" u="sng" dirty="0">
                <a:latin typeface="Frutiger LT Std 55 Roman" panose="020B0602020204020204" pitchFamily="34" charset="0"/>
              </a:rPr>
              <a:t>v</a:t>
            </a:r>
            <a:r>
              <a:rPr lang="nl-NL" sz="2000" dirty="0">
                <a:latin typeface="Frutiger LT Std 55 Roman" panose="020B0602020204020204" pitchFamily="34" charset="0"/>
              </a:rPr>
              <a:t> : </a:t>
            </a:r>
            <a:r>
              <a:rPr lang="nl-NL" sz="2000" dirty="0" err="1">
                <a:latin typeface="Frutiger LT Std 55 Roman" panose="020B0602020204020204" pitchFamily="34" charset="0"/>
              </a:rPr>
              <a:t>velocity</a:t>
            </a:r>
            <a:r>
              <a:rPr lang="nl-NL" sz="2000" dirty="0">
                <a:latin typeface="Frutiger LT Std 55 Roman" panose="020B0602020204020204" pitchFamily="34" charset="0"/>
              </a:rPr>
              <a:t> </a:t>
            </a:r>
            <a:r>
              <a:rPr lang="nl-NL" sz="2000" dirty="0" err="1">
                <a:latin typeface="Frutiger LT Std 55 Roman" panose="020B0602020204020204" pitchFamily="34" charset="0"/>
              </a:rPr>
              <a:t>before</a:t>
            </a:r>
            <a:r>
              <a:rPr lang="nl-NL" sz="2000" dirty="0">
                <a:latin typeface="Frutiger LT Std 55 Roman" panose="020B0602020204020204" pitchFamily="34" charset="0"/>
              </a:rPr>
              <a:t> </a:t>
            </a:r>
            <a:r>
              <a:rPr lang="nl-NL" sz="2000" dirty="0" err="1">
                <a:latin typeface="Frutiger LT Std 55 Roman" panose="020B0602020204020204" pitchFamily="34" charset="0"/>
              </a:rPr>
              <a:t>bounce</a:t>
            </a:r>
            <a:endParaRPr lang="nl-NL" sz="2000" dirty="0">
              <a:latin typeface="Frutiger LT Std 55 Roman" panose="020B0602020204020204" pitchFamily="34" charset="0"/>
            </a:endParaRPr>
          </a:p>
          <a:p>
            <a:r>
              <a:rPr lang="nl-NL" sz="2000" u="sng" dirty="0">
                <a:latin typeface="Frutiger LT Std 55 Roman" panose="020B0602020204020204" pitchFamily="34" charset="0"/>
              </a:rPr>
              <a:t>n</a:t>
            </a:r>
            <a:r>
              <a:rPr lang="nl-NL" sz="2000" dirty="0">
                <a:latin typeface="Frutiger LT Std 55 Roman" panose="020B0602020204020204" pitchFamily="34" charset="0"/>
              </a:rPr>
              <a:t> : </a:t>
            </a:r>
            <a:r>
              <a:rPr lang="nl-NL" sz="2000" dirty="0" err="1">
                <a:latin typeface="Frutiger LT Std 55 Roman" panose="020B0602020204020204" pitchFamily="34" charset="0"/>
              </a:rPr>
              <a:t>normalized</a:t>
            </a:r>
            <a:r>
              <a:rPr lang="nl-NL" sz="2000" dirty="0">
                <a:latin typeface="Frutiger LT Std 55 Roman" panose="020B0602020204020204" pitchFamily="34" charset="0"/>
              </a:rPr>
              <a:t> </a:t>
            </a:r>
            <a:r>
              <a:rPr lang="nl-NL" sz="2000" dirty="0" err="1">
                <a:latin typeface="Frutiger LT Std 55 Roman" panose="020B0602020204020204" pitchFamily="34" charset="0"/>
              </a:rPr>
              <a:t>normalvector</a:t>
            </a:r>
            <a:endParaRPr lang="nl-NL" sz="2000" dirty="0">
              <a:latin typeface="Frutiger LT Std 55 Roman" panose="020B0602020204020204" pitchFamily="34" charset="0"/>
            </a:endParaRPr>
          </a:p>
          <a:p>
            <a:r>
              <a:rPr lang="nl-NL" sz="2000" u="sng" dirty="0" err="1">
                <a:latin typeface="Frutiger LT Std 55 Roman" panose="020B0602020204020204" pitchFamily="34" charset="0"/>
              </a:rPr>
              <a:t>v</a:t>
            </a:r>
            <a:r>
              <a:rPr lang="nl-NL" sz="2000" u="sng" baseline="-25000" dirty="0" err="1">
                <a:latin typeface="Frutiger LT Std 55 Roman" panose="020B0602020204020204" pitchFamily="34" charset="0"/>
              </a:rPr>
              <a:t>proj</a:t>
            </a:r>
            <a:r>
              <a:rPr lang="nl-NL" sz="2000" dirty="0">
                <a:latin typeface="Frutiger LT Std 55 Roman" panose="020B0602020204020204" pitchFamily="34" charset="0"/>
              </a:rPr>
              <a:t> : </a:t>
            </a:r>
            <a:r>
              <a:rPr lang="nl-NL" sz="2000" dirty="0" err="1">
                <a:latin typeface="Frutiger LT Std 55 Roman" panose="020B0602020204020204" pitchFamily="34" charset="0"/>
              </a:rPr>
              <a:t>projection</a:t>
            </a:r>
            <a:r>
              <a:rPr lang="nl-NL" sz="2000" dirty="0">
                <a:latin typeface="Frutiger LT Std 55 Roman" panose="020B0602020204020204" pitchFamily="34" charset="0"/>
              </a:rPr>
              <a:t> of </a:t>
            </a:r>
            <a:r>
              <a:rPr lang="nl-NL" sz="2000" u="sng" dirty="0">
                <a:latin typeface="Frutiger LT Std 55 Roman" panose="020B0602020204020204" pitchFamily="34" charset="0"/>
              </a:rPr>
              <a:t>v</a:t>
            </a:r>
            <a:r>
              <a:rPr lang="nl-NL" sz="2000" dirty="0">
                <a:latin typeface="Frutiger LT Std 55 Roman" panose="020B0602020204020204" pitchFamily="34" charset="0"/>
              </a:rPr>
              <a:t> </a:t>
            </a:r>
            <a:r>
              <a:rPr lang="nl-NL" sz="2000" dirty="0" err="1">
                <a:latin typeface="Frutiger LT Std 55 Roman" panose="020B0602020204020204" pitchFamily="34" charset="0"/>
              </a:rPr>
              <a:t>onto</a:t>
            </a:r>
            <a:r>
              <a:rPr lang="nl-NL" sz="2000" dirty="0">
                <a:latin typeface="Frutiger LT Std 55 Roman" panose="020B0602020204020204" pitchFamily="34" charset="0"/>
              </a:rPr>
              <a:t> </a:t>
            </a:r>
            <a:r>
              <a:rPr lang="nl-NL" sz="2000" u="sng" dirty="0">
                <a:latin typeface="Frutiger LT Std 55 Roman" panose="020B0602020204020204" pitchFamily="34" charset="0"/>
              </a:rPr>
              <a:t>n</a:t>
            </a:r>
            <a:endParaRPr lang="nl-NL" sz="2000" dirty="0">
              <a:latin typeface="Frutiger LT Std 55 Roman" panose="020B0602020204020204" pitchFamily="34" charset="0"/>
            </a:endParaRPr>
          </a:p>
          <a:p>
            <a:r>
              <a:rPr lang="nl-NL" sz="2000" u="sng" dirty="0" err="1">
                <a:latin typeface="Frutiger LT Std 55 Roman" panose="020B0602020204020204" pitchFamily="34" charset="0"/>
              </a:rPr>
              <a:t>v</a:t>
            </a:r>
            <a:r>
              <a:rPr lang="nl-NL" sz="2000" u="sng" baseline="-25000" dirty="0" err="1">
                <a:latin typeface="Frutiger LT Std 55 Roman" panose="020B0602020204020204" pitchFamily="34" charset="0"/>
              </a:rPr>
              <a:t>new</a:t>
            </a:r>
            <a:r>
              <a:rPr lang="nl-NL" sz="2000" dirty="0">
                <a:latin typeface="Frutiger LT Std 55 Roman" panose="020B0602020204020204" pitchFamily="34" charset="0"/>
              </a:rPr>
              <a:t> : </a:t>
            </a:r>
            <a:r>
              <a:rPr lang="nl-NL" sz="2000" dirty="0" err="1">
                <a:latin typeface="Frutiger LT Std 55 Roman" panose="020B0602020204020204" pitchFamily="34" charset="0"/>
              </a:rPr>
              <a:t>velocity</a:t>
            </a:r>
            <a:r>
              <a:rPr lang="nl-NL" sz="2000" dirty="0">
                <a:latin typeface="Frutiger LT Std 55 Roman" panose="020B0602020204020204" pitchFamily="34" charset="0"/>
              </a:rPr>
              <a:t> </a:t>
            </a:r>
            <a:r>
              <a:rPr lang="nl-NL" sz="2000" dirty="0" err="1">
                <a:latin typeface="Frutiger LT Std 55 Roman" panose="020B0602020204020204" pitchFamily="34" charset="0"/>
              </a:rPr>
              <a:t>after</a:t>
            </a:r>
            <a:r>
              <a:rPr lang="nl-NL" sz="2000" dirty="0">
                <a:latin typeface="Frutiger LT Std 55 Roman" panose="020B0602020204020204" pitchFamily="34" charset="0"/>
              </a:rPr>
              <a:t> </a:t>
            </a:r>
            <a:r>
              <a:rPr lang="nl-NL" sz="2000" dirty="0" err="1">
                <a:latin typeface="Frutiger LT Std 55 Roman" panose="020B0602020204020204" pitchFamily="34" charset="0"/>
              </a:rPr>
              <a:t>bounce</a:t>
            </a:r>
            <a:endParaRPr lang="en-US" sz="2000" u="sng" dirty="0">
              <a:latin typeface="Frutiger LT Std 55 Roman" panose="020B0602020204020204" pitchFamily="34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875333" y="4941888"/>
            <a:ext cx="18245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000" u="sng" dirty="0" err="1">
                <a:latin typeface="Frutiger LT Std 55 Roman" panose="020B0602020204020204" pitchFamily="34" charset="0"/>
              </a:rPr>
              <a:t>v</a:t>
            </a:r>
            <a:r>
              <a:rPr lang="nl-NL" sz="2000" u="sng" baseline="-25000" dirty="0" err="1">
                <a:latin typeface="Frutiger LT Std 55 Roman" panose="020B0602020204020204" pitchFamily="34" charset="0"/>
              </a:rPr>
              <a:t>proj</a:t>
            </a:r>
            <a:r>
              <a:rPr lang="nl-NL" sz="2000" dirty="0">
                <a:latin typeface="Frutiger LT Std 55 Roman" panose="020B0602020204020204" pitchFamily="34" charset="0"/>
              </a:rPr>
              <a:t> = (</a:t>
            </a:r>
            <a:r>
              <a:rPr lang="nl-NL" sz="2000" u="sng" dirty="0">
                <a:latin typeface="Frutiger LT Std 55 Roman" panose="020B0602020204020204" pitchFamily="34" charset="0"/>
              </a:rPr>
              <a:t>v</a:t>
            </a:r>
            <a:r>
              <a:rPr lang="nl-NL" sz="2000" dirty="0">
                <a:latin typeface="Frutiger LT Std 55 Roman" panose="020B0602020204020204" pitchFamily="34" charset="0"/>
              </a:rPr>
              <a:t> </a:t>
            </a:r>
            <a:r>
              <a:rPr lang="en-US" sz="2000" dirty="0">
                <a:latin typeface="Frutiger LT Std 55 Roman" panose="020B0602020204020204" pitchFamily="34" charset="0"/>
              </a:rPr>
              <a:t>· </a:t>
            </a:r>
            <a:r>
              <a:rPr lang="en-US" sz="2000" u="sng" dirty="0">
                <a:latin typeface="Frutiger LT Std 55 Roman" panose="020B0602020204020204" pitchFamily="34" charset="0"/>
              </a:rPr>
              <a:t>n</a:t>
            </a:r>
            <a:r>
              <a:rPr lang="en-US" sz="2000" dirty="0">
                <a:latin typeface="Frutiger LT Std 55 Roman" panose="020B0602020204020204" pitchFamily="34" charset="0"/>
              </a:rPr>
              <a:t>) </a:t>
            </a:r>
            <a:r>
              <a:rPr lang="en-US" sz="2000" u="sng" dirty="0">
                <a:latin typeface="Frutiger LT Std 55 Roman" panose="020B0602020204020204" pitchFamily="34" charset="0"/>
              </a:rPr>
              <a:t>n</a:t>
            </a:r>
            <a:endParaRPr lang="en-US" sz="2000" dirty="0">
              <a:latin typeface="Frutiger LT Std 55 Roman" panose="020B0602020204020204" pitchFamily="34" charset="0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339845" y="4868863"/>
            <a:ext cx="2010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000" u="sng" dirty="0" err="1">
                <a:latin typeface="Frutiger LT Std 55 Roman" panose="020B0602020204020204" pitchFamily="34" charset="0"/>
              </a:rPr>
              <a:t>v</a:t>
            </a:r>
            <a:r>
              <a:rPr lang="nl-NL" sz="2000" u="sng" baseline="-25000" dirty="0" err="1">
                <a:latin typeface="Frutiger LT Std 55 Roman" panose="020B0602020204020204" pitchFamily="34" charset="0"/>
              </a:rPr>
              <a:t>new</a:t>
            </a:r>
            <a:r>
              <a:rPr lang="nl-NL" sz="2000" dirty="0">
                <a:latin typeface="Frutiger LT Std 55 Roman" panose="020B0602020204020204" pitchFamily="34" charset="0"/>
              </a:rPr>
              <a:t> = </a:t>
            </a:r>
            <a:r>
              <a:rPr lang="nl-NL" sz="2000" u="sng" dirty="0">
                <a:latin typeface="Frutiger LT Std 55 Roman" panose="020B0602020204020204" pitchFamily="34" charset="0"/>
              </a:rPr>
              <a:t>v</a:t>
            </a:r>
            <a:r>
              <a:rPr lang="nl-NL" sz="2000" dirty="0">
                <a:latin typeface="Frutiger LT Std 55 Roman" panose="020B0602020204020204" pitchFamily="34" charset="0"/>
              </a:rPr>
              <a:t> – 2</a:t>
            </a:r>
            <a:r>
              <a:rPr lang="nl-NL" sz="2000" u="sng" dirty="0">
                <a:latin typeface="Frutiger LT Std 55 Roman" panose="020B0602020204020204" pitchFamily="34" charset="0"/>
              </a:rPr>
              <a:t>v</a:t>
            </a:r>
            <a:r>
              <a:rPr lang="nl-NL" sz="2000" u="sng" baseline="-25000" dirty="0">
                <a:latin typeface="Frutiger LT Std 55 Roman" panose="020B0602020204020204" pitchFamily="34" charset="0"/>
              </a:rPr>
              <a:t>proj</a:t>
            </a:r>
            <a:endParaRPr lang="en-US" sz="2000" baseline="-25000" dirty="0">
              <a:latin typeface="Frutiger LT Std 55 Roman" panose="020B0602020204020204" pitchFamily="34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53816" y="3558858"/>
            <a:ext cx="2826415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sz="2400" u="sng" dirty="0" err="1">
                <a:latin typeface="Frutiger LT Std 55 Roman" panose="020B0602020204020204" pitchFamily="34" charset="0"/>
              </a:rPr>
              <a:t>v</a:t>
            </a:r>
            <a:r>
              <a:rPr lang="nl-NL" sz="2400" u="sng" baseline="-25000" dirty="0" err="1">
                <a:latin typeface="Frutiger LT Std 55 Roman" panose="020B0602020204020204" pitchFamily="34" charset="0"/>
              </a:rPr>
              <a:t>new</a:t>
            </a:r>
            <a:r>
              <a:rPr lang="nl-NL" sz="2400" dirty="0">
                <a:latin typeface="Frutiger LT Std 55 Roman" panose="020B0602020204020204" pitchFamily="34" charset="0"/>
              </a:rPr>
              <a:t> = </a:t>
            </a:r>
            <a:r>
              <a:rPr lang="nl-NL" sz="2400" u="sng" dirty="0">
                <a:latin typeface="Frutiger LT Std 55 Roman" panose="020B0602020204020204" pitchFamily="34" charset="0"/>
              </a:rPr>
              <a:t>v</a:t>
            </a:r>
            <a:r>
              <a:rPr lang="nl-NL" sz="2400" dirty="0">
                <a:latin typeface="Frutiger LT Std 55 Roman" panose="020B0602020204020204" pitchFamily="34" charset="0"/>
              </a:rPr>
              <a:t> – 2(</a:t>
            </a:r>
            <a:r>
              <a:rPr lang="nl-NL" sz="2400" u="sng" dirty="0">
                <a:latin typeface="Frutiger LT Std 55 Roman" panose="020B0602020204020204" pitchFamily="34" charset="0"/>
              </a:rPr>
              <a:t>v</a:t>
            </a:r>
            <a:r>
              <a:rPr lang="nl-NL" sz="2400" dirty="0">
                <a:latin typeface="Frutiger LT Std 55 Roman" panose="020B0602020204020204" pitchFamily="34" charset="0"/>
              </a:rPr>
              <a:t> </a:t>
            </a:r>
            <a:r>
              <a:rPr lang="en-US" sz="2400" dirty="0">
                <a:latin typeface="Frutiger LT Std 55 Roman" panose="020B0602020204020204" pitchFamily="34" charset="0"/>
              </a:rPr>
              <a:t>· </a:t>
            </a:r>
            <a:r>
              <a:rPr lang="en-US" sz="2400" u="sng" dirty="0">
                <a:latin typeface="Frutiger LT Std 55 Roman" panose="020B0602020204020204" pitchFamily="34" charset="0"/>
              </a:rPr>
              <a:t>n</a:t>
            </a:r>
            <a:r>
              <a:rPr lang="en-US" sz="2400" dirty="0">
                <a:latin typeface="Frutiger LT Std 55 Roman" panose="020B0602020204020204" pitchFamily="34" charset="0"/>
              </a:rPr>
              <a:t>) </a:t>
            </a:r>
            <a:r>
              <a:rPr lang="en-US" sz="2400" u="sng" dirty="0">
                <a:latin typeface="Frutiger LT Std 55 Roman" panose="020B0602020204020204" pitchFamily="34" charset="0"/>
              </a:rPr>
              <a:t>n</a:t>
            </a:r>
            <a:endParaRPr lang="en-US" sz="2400" dirty="0">
              <a:latin typeface="Frutiger LT Std 55 Roman" panose="020B0602020204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643135" y="3468728"/>
            <a:ext cx="1718699" cy="648072"/>
          </a:xfrm>
          <a:prstGeom prst="round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 LT Std 55 Roman" panose="020B0602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2184" y="4171384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rutiger LT Std 55 Roman" panose="020B0602020204020204" pitchFamily="34" charset="0"/>
              </a:rPr>
              <a:t>velocity change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63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Oval 27"/>
          <p:cNvSpPr>
            <a:spLocks noChangeArrowheads="1"/>
          </p:cNvSpPr>
          <p:nvPr/>
        </p:nvSpPr>
        <p:spPr bwMode="auto">
          <a:xfrm>
            <a:off x="4734034" y="2324742"/>
            <a:ext cx="1299654" cy="1245949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4105" name="Oval 28"/>
          <p:cNvSpPr>
            <a:spLocks noChangeArrowheads="1"/>
          </p:cNvSpPr>
          <p:nvPr/>
        </p:nvSpPr>
        <p:spPr bwMode="auto">
          <a:xfrm>
            <a:off x="3434734" y="3762392"/>
            <a:ext cx="1299653" cy="124594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4107" name="Oval 30"/>
          <p:cNvSpPr>
            <a:spLocks noChangeArrowheads="1"/>
          </p:cNvSpPr>
          <p:nvPr/>
        </p:nvSpPr>
        <p:spPr bwMode="auto">
          <a:xfrm>
            <a:off x="4734388" y="3762392"/>
            <a:ext cx="1299654" cy="1245949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4108" name="Oval 31"/>
          <p:cNvSpPr>
            <a:spLocks noChangeArrowheads="1"/>
          </p:cNvSpPr>
          <p:nvPr/>
        </p:nvSpPr>
        <p:spPr bwMode="auto">
          <a:xfrm>
            <a:off x="3457338" y="5165520"/>
            <a:ext cx="1299654" cy="124594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4110" name="Oval 33"/>
          <p:cNvSpPr>
            <a:spLocks noChangeArrowheads="1"/>
          </p:cNvSpPr>
          <p:nvPr/>
        </p:nvSpPr>
        <p:spPr bwMode="auto">
          <a:xfrm>
            <a:off x="5546355" y="5165520"/>
            <a:ext cx="1299654" cy="1245949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4099" name="Oval 4"/>
          <p:cNvSpPr>
            <a:spLocks noChangeArrowheads="1"/>
          </p:cNvSpPr>
          <p:nvPr/>
        </p:nvSpPr>
        <p:spPr bwMode="auto">
          <a:xfrm>
            <a:off x="2243330" y="2324742"/>
            <a:ext cx="1299653" cy="124594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4100" name="Line 8"/>
          <p:cNvSpPr>
            <a:spLocks noChangeShapeType="1"/>
          </p:cNvSpPr>
          <p:nvPr/>
        </p:nvSpPr>
        <p:spPr bwMode="auto">
          <a:xfrm rot="1523385" flipV="1">
            <a:off x="3002356" y="2650551"/>
            <a:ext cx="1356938" cy="6301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4101" name="Text Box 16"/>
          <p:cNvSpPr txBox="1">
            <a:spLocks noChangeArrowheads="1"/>
          </p:cNvSpPr>
          <p:nvPr/>
        </p:nvSpPr>
        <p:spPr bwMode="auto">
          <a:xfrm>
            <a:off x="3565158" y="2575787"/>
            <a:ext cx="760219" cy="27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 err="1">
                <a:latin typeface="Frutiger LT Std 55 Roman" panose="020B0602020204020204" pitchFamily="34" charset="0"/>
              </a:rPr>
              <a:t>velocity</a:t>
            </a:r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4103" name="Text Box 25"/>
          <p:cNvSpPr txBox="1">
            <a:spLocks noChangeArrowheads="1"/>
          </p:cNvSpPr>
          <p:nvPr/>
        </p:nvSpPr>
        <p:spPr bwMode="auto">
          <a:xfrm>
            <a:off x="882983" y="4172608"/>
            <a:ext cx="2263635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nl-NL" sz="2400" dirty="0" err="1">
                <a:solidFill>
                  <a:srgbClr val="4F42E8"/>
                </a:solidFill>
                <a:latin typeface="Frutiger LT Std 55 Roman" panose="020B0602020204020204" pitchFamily="34" charset="0"/>
              </a:rPr>
              <a:t>Collision</a:t>
            </a:r>
            <a:r>
              <a:rPr lang="nl-NL" sz="2400" dirty="0">
                <a:solidFill>
                  <a:srgbClr val="4F42E8"/>
                </a:solidFill>
                <a:latin typeface="Frutiger LT Std 55 Roman" panose="020B0602020204020204" pitchFamily="34" charset="0"/>
              </a:rPr>
              <a:t> test?</a:t>
            </a:r>
            <a:endParaRPr lang="en-US" sz="2400" dirty="0">
              <a:solidFill>
                <a:srgbClr val="4F42E8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4106" name="Line 29"/>
          <p:cNvSpPr>
            <a:spLocks noChangeShapeType="1"/>
          </p:cNvSpPr>
          <p:nvPr/>
        </p:nvSpPr>
        <p:spPr bwMode="auto">
          <a:xfrm rot="1523385" flipV="1">
            <a:off x="4193761" y="4088200"/>
            <a:ext cx="1356938" cy="6301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4109" name="Line 32"/>
          <p:cNvSpPr>
            <a:spLocks noChangeShapeType="1"/>
          </p:cNvSpPr>
          <p:nvPr/>
        </p:nvSpPr>
        <p:spPr bwMode="auto">
          <a:xfrm rot="1523385" flipV="1">
            <a:off x="6296395" y="5490135"/>
            <a:ext cx="1356939" cy="6301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4111" name="Text Box 34"/>
          <p:cNvSpPr txBox="1">
            <a:spLocks noChangeArrowheads="1"/>
          </p:cNvSpPr>
          <p:nvPr/>
        </p:nvSpPr>
        <p:spPr bwMode="auto">
          <a:xfrm>
            <a:off x="6941756" y="5406051"/>
            <a:ext cx="760220" cy="27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 err="1">
                <a:latin typeface="Frutiger LT Std 55 Roman" panose="020B0602020204020204" pitchFamily="34" charset="0"/>
              </a:rPr>
              <a:t>velocity</a:t>
            </a:r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Collision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balls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moving</a:t>
            </a:r>
            <a:r>
              <a:rPr lang="nl-NL" dirty="0"/>
              <a:t> </a:t>
            </a:r>
            <a:r>
              <a:rPr lang="nl-NL" dirty="0" err="1"/>
              <a:t>ball</a:t>
            </a:r>
            <a:endParaRPr lang="nl-NL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1561909" y="2437310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C00000"/>
                </a:solidFill>
                <a:latin typeface="Frutiger LT Std 55 Roman" panose="020B0602020204020204" pitchFamily="34" charset="0"/>
              </a:rPr>
              <a:t>ball1</a:t>
            </a:r>
            <a:endParaRPr lang="en-US" dirty="0">
              <a:solidFill>
                <a:srgbClr val="C00000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070725" y="2437310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4F42E8"/>
                </a:solidFill>
                <a:latin typeface="Frutiger LT Std 55 Roman" panose="020B0602020204020204" pitchFamily="34" charset="0"/>
              </a:rPr>
              <a:t>ball2</a:t>
            </a:r>
            <a:endParaRPr lang="en-US" dirty="0">
              <a:solidFill>
                <a:srgbClr val="4F42E8"/>
              </a:solidFill>
              <a:latin typeface="Frutiger LT Std 55 Roman" panose="020B0602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25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04 0.0007 L -1.38889E-6 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59 -0.00139 L -2.5E-6 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28 -1.48148E-6 L -5.55556E-7 -1.48148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07 -0.00231 L -3.61111E-6 3.7037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animBg="1"/>
      <p:bldP spid="4105" grpId="1" animBg="1"/>
      <p:bldP spid="4107" grpId="0" animBg="1"/>
      <p:bldP spid="4108" grpId="0" animBg="1"/>
      <p:bldP spid="4110" grpId="0" animBg="1"/>
      <p:bldP spid="4110" grpId="1" animBg="1"/>
      <p:bldP spid="4103" grpId="0" animBg="1"/>
      <p:bldP spid="4106" grpId="0" animBg="1"/>
      <p:bldP spid="4106" grpId="1" animBg="1"/>
      <p:bldP spid="4109" grpId="0" animBg="1"/>
      <p:bldP spid="4109" grpId="1" animBg="1"/>
      <p:bldP spid="41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Oval 4"/>
          <p:cNvSpPr>
            <a:spLocks noChangeArrowheads="1"/>
          </p:cNvSpPr>
          <p:nvPr/>
        </p:nvSpPr>
        <p:spPr bwMode="auto">
          <a:xfrm>
            <a:off x="2987229" y="3760642"/>
            <a:ext cx="1728787" cy="165735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5124" name="Oval 6"/>
          <p:cNvSpPr>
            <a:spLocks noChangeArrowheads="1"/>
          </p:cNvSpPr>
          <p:nvPr/>
        </p:nvSpPr>
        <p:spPr bwMode="auto">
          <a:xfrm>
            <a:off x="4355976" y="3760642"/>
            <a:ext cx="1728787" cy="165735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12337" y="5844930"/>
            <a:ext cx="3996445" cy="338554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nl-NL" sz="1600" dirty="0">
                <a:latin typeface="Frutiger LT Std 55 Roman" panose="020B0602020204020204" pitchFamily="34" charset="0"/>
              </a:rPr>
              <a:t>length ( ball1.position – ball2.position )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983696" y="5844930"/>
            <a:ext cx="2751919" cy="338554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nl-NL" sz="1600" dirty="0">
                <a:solidFill>
                  <a:srgbClr val="C00000"/>
                </a:solidFill>
                <a:latin typeface="Frutiger LT Std 55 Roman" panose="020B0602020204020204" pitchFamily="34" charset="0"/>
              </a:rPr>
              <a:t>ball1.radius </a:t>
            </a:r>
            <a:r>
              <a:rPr lang="en-US" altLang="nl-NL" sz="1600" dirty="0">
                <a:latin typeface="Frutiger LT Std 55 Roman" panose="020B0602020204020204" pitchFamily="34" charset="0"/>
              </a:rPr>
              <a:t>+ </a:t>
            </a:r>
            <a:r>
              <a:rPr lang="en-US" altLang="nl-NL" sz="1600" dirty="0">
                <a:solidFill>
                  <a:srgbClr val="4F42E8"/>
                </a:solidFill>
                <a:latin typeface="Frutiger LT Std 55 Roman" panose="020B0602020204020204" pitchFamily="34" charset="0"/>
              </a:rPr>
              <a:t>ball2.radius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626807" y="5784605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nl-NL" altLang="nl-NL" sz="2000" dirty="0">
                <a:latin typeface="Frutiger LT Std 55 Roman" panose="020B0602020204020204" pitchFamily="34" charset="0"/>
              </a:rPr>
              <a:t>&lt;</a:t>
            </a:r>
            <a:endParaRPr lang="en-US" altLang="nl-NL" sz="2000" dirty="0">
              <a:latin typeface="Frutiger LT Std 55 Roman" panose="020B0602020204020204" pitchFamily="34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2987229" y="3760642"/>
            <a:ext cx="1728787" cy="1657350"/>
          </a:xfrm>
          <a:prstGeom prst="ellips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Collision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balls</a:t>
            </a:r>
            <a:r>
              <a:rPr lang="nl-NL" dirty="0"/>
              <a:t>: </a:t>
            </a:r>
            <a:r>
              <a:rPr lang="nl-NL" dirty="0" err="1"/>
              <a:t>Collision</a:t>
            </a:r>
            <a:r>
              <a:rPr lang="nl-NL" dirty="0"/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86831"/>
            <a:ext cx="8229600" cy="647912"/>
          </a:xfrm>
        </p:spPr>
        <p:txBody>
          <a:bodyPr/>
          <a:lstStyle/>
          <a:p>
            <a:r>
              <a:rPr lang="en-US" dirty="0"/>
              <a:t>How do we do that?</a:t>
            </a:r>
            <a:endParaRPr lang="nl-NL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60000" y="2524571"/>
            <a:ext cx="8229600" cy="118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24000" marR="0" indent="-324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 kern="1200" cap="none" baseline="0">
                <a:solidFill>
                  <a:srgbClr val="4543E8"/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1pPr>
            <a:lvl2pPr marL="612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rgbClr val="4543E8"/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2pPr>
            <a:lvl3pPr marL="900000" marR="0" indent="-288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 kern="1200">
                <a:solidFill>
                  <a:srgbClr val="4543E8"/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3pPr>
            <a:lvl4pPr marL="1152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kern="1200">
                <a:solidFill>
                  <a:srgbClr val="4543E8"/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4pPr>
            <a:lvl5pPr marL="1404000" marR="0" indent="-252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kern="1200">
                <a:solidFill>
                  <a:srgbClr val="4543E8"/>
                </a:solidFill>
                <a:latin typeface="Frutiger LT Std 45 Light" charset="0"/>
                <a:ea typeface="ＭＳ Ｐゴシック" charset="-128"/>
                <a:cs typeface="Frutiger LT Std 45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Answer:</a:t>
            </a:r>
            <a:br>
              <a:rPr lang="en-US" dirty="0"/>
            </a:br>
            <a:r>
              <a:rPr lang="en-US" dirty="0"/>
              <a:t>distance between centers is less than sum of radii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846786" y="4577561"/>
            <a:ext cx="13951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46786" y="4518106"/>
            <a:ext cx="8748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67045" y="4635487"/>
            <a:ext cx="874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4360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Oval 4"/>
          <p:cNvSpPr>
            <a:spLocks noChangeArrowheads="1"/>
          </p:cNvSpPr>
          <p:nvPr/>
        </p:nvSpPr>
        <p:spPr bwMode="auto">
          <a:xfrm>
            <a:off x="751462" y="4288180"/>
            <a:ext cx="1728787" cy="165735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5124" name="Oval 6"/>
          <p:cNvSpPr>
            <a:spLocks noChangeArrowheads="1"/>
          </p:cNvSpPr>
          <p:nvPr/>
        </p:nvSpPr>
        <p:spPr bwMode="auto">
          <a:xfrm>
            <a:off x="2120209" y="4288180"/>
            <a:ext cx="1728787" cy="165735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751462" y="4288180"/>
            <a:ext cx="1728787" cy="1657350"/>
          </a:xfrm>
          <a:prstGeom prst="ellips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Collision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balls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 err="1"/>
              <a:t>Resolve</a:t>
            </a:r>
            <a:r>
              <a:rPr lang="nl-NL" dirty="0"/>
              <a:t> </a:t>
            </a:r>
            <a:r>
              <a:rPr lang="nl-NL" dirty="0" err="1"/>
              <a:t>interpenetration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2086831"/>
            <a:ext cx="8229600" cy="1590846"/>
          </a:xfrm>
        </p:spPr>
        <p:txBody>
          <a:bodyPr>
            <a:normAutofit/>
          </a:bodyPr>
          <a:lstStyle/>
          <a:p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ball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colliding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edges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screen?</a:t>
            </a:r>
          </a:p>
          <a:p>
            <a:r>
              <a:rPr lang="nl-NL" dirty="0"/>
              <a:t>How do we move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balls</a:t>
            </a:r>
            <a:r>
              <a:rPr lang="nl-NL" dirty="0"/>
              <a:t>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11019" y="5045644"/>
            <a:ext cx="8748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31278" y="5163025"/>
            <a:ext cx="874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1611019" y="5105099"/>
            <a:ext cx="13951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982305" y="3760642"/>
            <a:ext cx="3097534" cy="1657350"/>
            <a:chOff x="3139629" y="3913042"/>
            <a:chExt cx="3097534" cy="1657350"/>
          </a:xfrm>
        </p:grpSpPr>
        <p:sp>
          <p:nvSpPr>
            <p:cNvPr id="47" name="Oval 4"/>
            <p:cNvSpPr>
              <a:spLocks noChangeArrowheads="1"/>
            </p:cNvSpPr>
            <p:nvPr/>
          </p:nvSpPr>
          <p:spPr bwMode="auto">
            <a:xfrm>
              <a:off x="3139629" y="3913042"/>
              <a:ext cx="1728787" cy="165735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 w="38100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 dirty="0">
                <a:latin typeface="Frutiger LT Std 55 Roman" panose="020B0602020204020204" pitchFamily="34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508376" y="3913042"/>
              <a:ext cx="1728787" cy="16573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 dirty="0">
                <a:latin typeface="Frutiger LT Std 55 Roman" panose="020B0602020204020204" pitchFamily="34" charset="0"/>
              </a:endParaRPr>
            </a:p>
          </p:txBody>
        </p:sp>
        <p:sp>
          <p:nvSpPr>
            <p:cNvPr id="49" name="Oval 4"/>
            <p:cNvSpPr>
              <a:spLocks noChangeArrowheads="1"/>
            </p:cNvSpPr>
            <p:nvPr/>
          </p:nvSpPr>
          <p:spPr bwMode="auto">
            <a:xfrm>
              <a:off x="3139629" y="3913042"/>
              <a:ext cx="1728787" cy="165735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NL" dirty="0">
                <a:latin typeface="Frutiger LT Std 55 Roman" panose="020B0602020204020204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999186" y="4670506"/>
              <a:ext cx="87485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19445" y="4787887"/>
              <a:ext cx="87485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/>
          </p:nvCxnSpPr>
          <p:spPr>
            <a:xfrm>
              <a:off x="3999186" y="4729961"/>
              <a:ext cx="139510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Content Placeholder 1"/>
          <p:cNvSpPr txBox="1">
            <a:spLocks/>
          </p:cNvSpPr>
          <p:nvPr/>
        </p:nvSpPr>
        <p:spPr bwMode="auto">
          <a:xfrm>
            <a:off x="4194844" y="4042759"/>
            <a:ext cx="4303829" cy="230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69875" indent="-269875">
              <a:spcAft>
                <a:spcPts val="600"/>
              </a:spcAft>
              <a:buAutoNum type="arabicPeriod"/>
            </a:pPr>
            <a:r>
              <a:rPr lang="nl-NL" sz="1600" dirty="0">
                <a:latin typeface="Frutiger LT Std 45 Light"/>
              </a:rPr>
              <a:t> </a:t>
            </a:r>
            <a:r>
              <a:rPr lang="nl-NL" dirty="0" err="1">
                <a:latin typeface="Frutiger LT Std 45 Light"/>
              </a:rPr>
              <a:t>Calculate</a:t>
            </a:r>
            <a:r>
              <a:rPr lang="nl-NL" dirty="0">
                <a:latin typeface="Frutiger LT Std 45 Light"/>
              </a:rPr>
              <a:t> difference in position</a:t>
            </a:r>
          </a:p>
          <a:p>
            <a:pPr marL="269875" indent="-269875">
              <a:spcAft>
                <a:spcPts val="600"/>
              </a:spcAft>
              <a:buAutoNum type="arabicPeriod"/>
            </a:pPr>
            <a:r>
              <a:rPr lang="nl-NL" sz="1600" dirty="0">
                <a:latin typeface="Frutiger LT Std 45 Light"/>
              </a:rPr>
              <a:t> </a:t>
            </a:r>
            <a:r>
              <a:rPr lang="nl-NL" dirty="0" err="1">
                <a:latin typeface="Frutiger LT Std 45 Light"/>
              </a:rPr>
              <a:t>Normalize</a:t>
            </a:r>
            <a:r>
              <a:rPr lang="nl-NL" dirty="0">
                <a:latin typeface="Frutiger LT Std 45 Light"/>
              </a:rPr>
              <a:t> </a:t>
            </a:r>
            <a:r>
              <a:rPr lang="nl-NL" dirty="0" err="1">
                <a:latin typeface="Frutiger LT Std 45 Light"/>
              </a:rPr>
              <a:t>that</a:t>
            </a:r>
            <a:r>
              <a:rPr lang="nl-NL" dirty="0">
                <a:latin typeface="Frutiger LT Std 45 Light"/>
              </a:rPr>
              <a:t> vector</a:t>
            </a:r>
            <a:br>
              <a:rPr lang="nl-NL" dirty="0">
                <a:latin typeface="Frutiger LT Std 45 Light"/>
              </a:rPr>
            </a:br>
            <a:r>
              <a:rPr lang="nl-NL" dirty="0">
                <a:latin typeface="Frutiger LT Std 45 Light"/>
              </a:rPr>
              <a:t> </a:t>
            </a:r>
            <a:r>
              <a:rPr lang="nl-NL" dirty="0" err="1">
                <a:latin typeface="Frutiger LT Std 45 Light"/>
              </a:rPr>
              <a:t>and</a:t>
            </a:r>
            <a:r>
              <a:rPr lang="nl-NL" dirty="0">
                <a:latin typeface="Frutiger LT Std 45 Light"/>
              </a:rPr>
              <a:t> factor it with the distance</a:t>
            </a:r>
          </a:p>
          <a:p>
            <a:pPr marL="269875" indent="-269875">
              <a:spcAft>
                <a:spcPts val="600"/>
              </a:spcAft>
              <a:buAutoNum type="arabicPeriod"/>
            </a:pPr>
            <a:r>
              <a:rPr lang="nl-NL" sz="1600" dirty="0">
                <a:latin typeface="Frutiger LT Std 45 Light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ball1</a:t>
            </a:r>
            <a:r>
              <a:rPr lang="nl-NL" sz="1600" dirty="0">
                <a:latin typeface="Lucida Console" panose="020B0609040504020204" pitchFamily="49" charset="0"/>
              </a:rPr>
              <a:t>.position −=</a:t>
            </a:r>
            <a:br>
              <a:rPr lang="nl-NL" sz="1600" dirty="0">
                <a:latin typeface="Lucida Console" panose="020B0609040504020204" pitchFamily="49" charset="0"/>
              </a:rPr>
            </a:br>
            <a:r>
              <a:rPr lang="nl-NL" sz="1600" dirty="0">
                <a:latin typeface="Lucida Console" panose="020B0609040504020204" pitchFamily="49" charset="0"/>
              </a:rPr>
              <a:t>  0.5*</a:t>
            </a:r>
            <a:r>
              <a:rPr lang="nl-NL" sz="1600" dirty="0" err="1">
                <a:latin typeface="Lucida Console" panose="020B0609040504020204" pitchFamily="49" charset="0"/>
              </a:rPr>
              <a:t>resizedDifferenceVector</a:t>
            </a:r>
            <a:r>
              <a:rPr lang="nl-NL" sz="1600" dirty="0">
                <a:latin typeface="Lucida Console" panose="020B0609040504020204" pitchFamily="49" charset="0"/>
              </a:rPr>
              <a:t>;</a:t>
            </a:r>
          </a:p>
          <a:p>
            <a:pPr marL="269875" indent="-269875">
              <a:spcAft>
                <a:spcPts val="600"/>
              </a:spcAft>
              <a:buAutoNum type="arabicPeriod"/>
            </a:pPr>
            <a:r>
              <a:rPr lang="nl-NL" sz="1600" dirty="0">
                <a:latin typeface="Frutiger LT Std 45 Light"/>
              </a:rPr>
              <a:t> </a:t>
            </a:r>
            <a:r>
              <a:rPr lang="nl-NL" sz="1600" dirty="0">
                <a:solidFill>
                  <a:srgbClr val="4F42E8"/>
                </a:solidFill>
                <a:latin typeface="Lucida Console" panose="020B0609040504020204" pitchFamily="49" charset="0"/>
              </a:rPr>
              <a:t>ball2</a:t>
            </a:r>
            <a:r>
              <a:rPr lang="nl-NL" sz="1600" dirty="0">
                <a:latin typeface="Lucida Console" panose="020B0609040504020204" pitchFamily="49" charset="0"/>
              </a:rPr>
              <a:t>.position +=</a:t>
            </a:r>
            <a:br>
              <a:rPr lang="nl-NL" sz="1600" dirty="0">
                <a:latin typeface="Lucida Console" panose="020B0609040504020204" pitchFamily="49" charset="0"/>
              </a:rPr>
            </a:br>
            <a:r>
              <a:rPr lang="nl-NL" sz="1600" dirty="0">
                <a:latin typeface="Lucida Console" panose="020B0609040504020204" pitchFamily="49" charset="0"/>
              </a:rPr>
              <a:t>  0.5*</a:t>
            </a:r>
            <a:r>
              <a:rPr lang="nl-NL" sz="1600" dirty="0" err="1">
                <a:latin typeface="Lucida Console" panose="020B0609040504020204" pitchFamily="49" charset="0"/>
              </a:rPr>
              <a:t>resizedDifferenceVector</a:t>
            </a:r>
            <a:r>
              <a:rPr lang="nl-NL" sz="16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0" name="Rounded Rectangular Callout 4"/>
          <p:cNvSpPr>
            <a:spLocks noChangeArrowheads="1"/>
          </p:cNvSpPr>
          <p:nvPr/>
        </p:nvSpPr>
        <p:spPr bwMode="auto">
          <a:xfrm>
            <a:off x="6582756" y="3259248"/>
            <a:ext cx="2125737" cy="501394"/>
          </a:xfrm>
          <a:prstGeom prst="wedgeRoundRectCallout">
            <a:avLst>
              <a:gd name="adj1" fmla="val -45571"/>
              <a:gd name="adj2" fmla="val 114323"/>
              <a:gd name="adj3" fmla="val 16667"/>
            </a:avLst>
          </a:prstGeom>
          <a:gradFill>
            <a:gsLst>
              <a:gs pos="63000">
                <a:srgbClr val="4F42E8"/>
              </a:gs>
              <a:gs pos="0">
                <a:srgbClr val="4F42E8">
                  <a:lumMod val="70000"/>
                  <a:lumOff val="30000"/>
                </a:srgbClr>
              </a:gs>
            </a:gsLst>
            <a:lin ang="5400000" scaled="1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25000">
                  <a:schemeClr val="accent1">
                    <a:lumMod val="14000"/>
                    <a:lumOff val="86000"/>
                  </a:schemeClr>
                </a:gs>
                <a:gs pos="100000">
                  <a:srgbClr val="B9B9F7">
                    <a:lumMod val="60000"/>
                    <a:lumOff val="40000"/>
                  </a:srgbClr>
                </a:gs>
                <a:gs pos="41000">
                  <a:schemeClr val="accent1">
                    <a:lumMod val="30000"/>
                    <a:lumOff val="70000"/>
                  </a:schemeClr>
                </a:gs>
              </a:gsLst>
              <a:lin ang="4800000" scaled="0"/>
            </a:gradFill>
            <a:headEnd/>
            <a:tailEnd/>
          </a:ln>
          <a:effectLst>
            <a:outerShdw blurRad="152400" dist="12700" dir="2700000" sx="101000" sy="101000" algn="tl" rotWithShape="0">
              <a:srgbClr val="4F42E8">
                <a:alpha val="60000"/>
              </a:srgbClr>
            </a:outerShdw>
          </a:effectLst>
        </p:spPr>
        <p:style>
          <a:lnRef idx="1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72000" rIns="108000" bIns="720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nl-NL" altLang="nl-NL" sz="2000" dirty="0">
                <a:solidFill>
                  <a:schemeClr val="bg1"/>
                </a:solidFill>
                <a:latin typeface="Frutiger LT Std 45 Light" panose="020B0402020204020204" pitchFamily="34" charset="0"/>
                <a:cs typeface="+mn-cs"/>
              </a:rPr>
              <a:t>Collision normal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68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C -0.12969 0.07662 -0.15052 0.07685 -0.24341 0.077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0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01997 1.85185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02083 -0.0002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01927 -0.0002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" y="-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01927 -0.0002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" y="-2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0.02014 2.22222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26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/>
      <p:bldP spid="5123" grpId="1" animBg="1"/>
      <p:bldP spid="5124" grpId="0" animBg="1"/>
      <p:bldP spid="5124" grpId="1" animBg="1"/>
      <p:bldP spid="15" grpId="0" animBg="1"/>
      <p:bldP spid="15" grpId="1" animBg="1"/>
      <p:bldP spid="39" grpId="0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l-NL" dirty="0" err="1"/>
              <a:t>Collision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balls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collision</a:t>
            </a:r>
            <a:endParaRPr lang="en-US" dirty="0"/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2627313" y="4581525"/>
            <a:ext cx="3336170" cy="646331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4F42E8"/>
                </a:solidFill>
                <a:latin typeface="Frutiger LT Std 55 Roman" panose="020B0602020204020204" pitchFamily="34" charset="0"/>
              </a:rPr>
              <a:t>ball2</a:t>
            </a:r>
            <a:r>
              <a:rPr lang="en-US" dirty="0">
                <a:latin typeface="Frutiger LT Std 55 Roman" panose="020B0602020204020204" pitchFamily="34" charset="0"/>
              </a:rPr>
              <a:t>.velocity = </a:t>
            </a:r>
            <a:r>
              <a:rPr lang="en-US" dirty="0">
                <a:solidFill>
                  <a:srgbClr val="C00000"/>
                </a:solidFill>
                <a:latin typeface="Frutiger LT Std 55 Roman" panose="020B0602020204020204" pitchFamily="34" charset="0"/>
              </a:rPr>
              <a:t>ball1</a:t>
            </a:r>
            <a:r>
              <a:rPr lang="en-US" dirty="0">
                <a:latin typeface="Frutiger LT Std 55 Roman" panose="020B0602020204020204" pitchFamily="34" charset="0"/>
              </a:rPr>
              <a:t>.velocity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Frutiger LT Std 55 Roman" panose="020B0602020204020204" pitchFamily="34" charset="0"/>
              </a:rPr>
              <a:t>ball1</a:t>
            </a:r>
            <a:r>
              <a:rPr lang="en-US" dirty="0">
                <a:latin typeface="Frutiger LT Std 55 Roman" panose="020B0602020204020204" pitchFamily="34" charset="0"/>
              </a:rPr>
              <a:t>.velocity = Vector2.Zero</a:t>
            </a:r>
          </a:p>
        </p:txBody>
      </p:sp>
      <p:sp>
        <p:nvSpPr>
          <p:cNvPr id="10" name="Oval 31"/>
          <p:cNvSpPr>
            <a:spLocks noChangeArrowheads="1"/>
          </p:cNvSpPr>
          <p:nvPr/>
        </p:nvSpPr>
        <p:spPr bwMode="auto">
          <a:xfrm>
            <a:off x="2627313" y="2952100"/>
            <a:ext cx="1299654" cy="124594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11" name="Oval 33"/>
          <p:cNvSpPr>
            <a:spLocks noChangeArrowheads="1"/>
          </p:cNvSpPr>
          <p:nvPr/>
        </p:nvSpPr>
        <p:spPr bwMode="auto">
          <a:xfrm>
            <a:off x="4716330" y="2952100"/>
            <a:ext cx="1299654" cy="1245949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rot="1523385" flipV="1">
            <a:off x="5466370" y="3276715"/>
            <a:ext cx="1356939" cy="6301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6111731" y="3192631"/>
            <a:ext cx="760220" cy="27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 err="1">
                <a:latin typeface="Frutiger LT Std 55 Roman" panose="020B0602020204020204" pitchFamily="34" charset="0"/>
              </a:rPr>
              <a:t>velocity</a:t>
            </a:r>
            <a:endParaRPr lang="en-US" dirty="0">
              <a:latin typeface="Frutiger LT Std 55 Roman" panose="020B0602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691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29 3.7037E-6 L 4.44444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06 -0.00231 L 5E-6 -1.11111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1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Oval 27"/>
          <p:cNvSpPr>
            <a:spLocks noChangeArrowheads="1"/>
          </p:cNvSpPr>
          <p:nvPr/>
        </p:nvSpPr>
        <p:spPr bwMode="auto">
          <a:xfrm>
            <a:off x="5444927" y="2324742"/>
            <a:ext cx="1299654" cy="1245949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4105" name="Oval 28"/>
          <p:cNvSpPr>
            <a:spLocks noChangeArrowheads="1"/>
          </p:cNvSpPr>
          <p:nvPr/>
        </p:nvSpPr>
        <p:spPr bwMode="auto">
          <a:xfrm>
            <a:off x="3434734" y="3762392"/>
            <a:ext cx="1299653" cy="124594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4107" name="Oval 30"/>
          <p:cNvSpPr>
            <a:spLocks noChangeArrowheads="1"/>
          </p:cNvSpPr>
          <p:nvPr/>
        </p:nvSpPr>
        <p:spPr bwMode="auto">
          <a:xfrm>
            <a:off x="4734388" y="3762392"/>
            <a:ext cx="1299654" cy="1245949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4108" name="Oval 31"/>
          <p:cNvSpPr>
            <a:spLocks noChangeArrowheads="1"/>
          </p:cNvSpPr>
          <p:nvPr/>
        </p:nvSpPr>
        <p:spPr bwMode="auto">
          <a:xfrm>
            <a:off x="2932795" y="5165520"/>
            <a:ext cx="1299654" cy="124594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4110" name="Oval 33"/>
          <p:cNvSpPr>
            <a:spLocks noChangeArrowheads="1"/>
          </p:cNvSpPr>
          <p:nvPr/>
        </p:nvSpPr>
        <p:spPr bwMode="auto">
          <a:xfrm>
            <a:off x="5546355" y="5165520"/>
            <a:ext cx="1299654" cy="1245949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4099" name="Oval 4"/>
          <p:cNvSpPr>
            <a:spLocks noChangeArrowheads="1"/>
          </p:cNvSpPr>
          <p:nvPr/>
        </p:nvSpPr>
        <p:spPr bwMode="auto">
          <a:xfrm>
            <a:off x="2243330" y="2324742"/>
            <a:ext cx="1299653" cy="124594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 dirty="0">
              <a:latin typeface="Frutiger LT Std 55 Roman" panose="020B0602020204020204" pitchFamily="34" charset="0"/>
            </a:endParaRPr>
          </a:p>
        </p:txBody>
      </p:sp>
      <p:sp>
        <p:nvSpPr>
          <p:cNvPr id="4100" name="Line 8"/>
          <p:cNvSpPr>
            <a:spLocks noChangeShapeType="1"/>
          </p:cNvSpPr>
          <p:nvPr/>
        </p:nvSpPr>
        <p:spPr bwMode="auto">
          <a:xfrm rot="1523385" flipV="1">
            <a:off x="3002356" y="2650551"/>
            <a:ext cx="1356938" cy="63013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4101" name="Text Box 16"/>
          <p:cNvSpPr txBox="1">
            <a:spLocks noChangeArrowheads="1"/>
          </p:cNvSpPr>
          <p:nvPr/>
        </p:nvSpPr>
        <p:spPr bwMode="auto">
          <a:xfrm>
            <a:off x="3544838" y="2575787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C00000"/>
                </a:solidFill>
                <a:latin typeface="Frutiger LT Std 55 Roman" panose="020B0602020204020204" pitchFamily="34" charset="0"/>
              </a:rPr>
              <a:t>velocity1</a:t>
            </a:r>
            <a:endParaRPr lang="en-US" dirty="0">
              <a:solidFill>
                <a:srgbClr val="C00000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4109" name="Line 32"/>
          <p:cNvSpPr>
            <a:spLocks noChangeShapeType="1"/>
          </p:cNvSpPr>
          <p:nvPr/>
        </p:nvSpPr>
        <p:spPr bwMode="auto">
          <a:xfrm rot="1523385" flipV="1">
            <a:off x="6296395" y="5490135"/>
            <a:ext cx="1356939" cy="6301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4111" name="Text Box 34"/>
          <p:cNvSpPr txBox="1">
            <a:spLocks noChangeArrowheads="1"/>
          </p:cNvSpPr>
          <p:nvPr/>
        </p:nvSpPr>
        <p:spPr bwMode="auto">
          <a:xfrm>
            <a:off x="7180516" y="5419162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latin typeface="Frutiger LT Std 55 Roman" panose="020B0602020204020204" pitchFamily="34" charset="0"/>
              </a:rPr>
              <a:t>?</a:t>
            </a:r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Collision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balls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moving</a:t>
            </a:r>
            <a:r>
              <a:rPr lang="nl-NL" dirty="0"/>
              <a:t> </a:t>
            </a:r>
            <a:r>
              <a:rPr lang="nl-NL" dirty="0" err="1"/>
              <a:t>balls</a:t>
            </a:r>
            <a:endParaRPr lang="nl-NL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1561909" y="2437310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C00000"/>
                </a:solidFill>
                <a:latin typeface="Frutiger LT Std 55 Roman" panose="020B0602020204020204" pitchFamily="34" charset="0"/>
              </a:rPr>
              <a:t>ball1</a:t>
            </a:r>
            <a:endParaRPr lang="en-US" dirty="0">
              <a:solidFill>
                <a:srgbClr val="C00000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744581" y="2437310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4F42E8"/>
                </a:solidFill>
                <a:latin typeface="Frutiger LT Std 55 Roman" panose="020B0602020204020204" pitchFamily="34" charset="0"/>
              </a:rPr>
              <a:t>ball2</a:t>
            </a:r>
            <a:endParaRPr lang="en-US" dirty="0">
              <a:solidFill>
                <a:srgbClr val="4F42E8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153" y="4576463"/>
            <a:ext cx="1904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000" dirty="0">
                <a:solidFill>
                  <a:schemeClr val="accent1"/>
                </a:solidFill>
                <a:latin typeface="Frutiger LT Std 45 Light"/>
                <a:cs typeface="Times New Roman" pitchFamily="18" charset="0"/>
              </a:rPr>
              <a:t>What are the new velocities?</a:t>
            </a: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rot="1523385" flipH="1">
            <a:off x="5051804" y="2735053"/>
            <a:ext cx="1000172" cy="464460"/>
          </a:xfrm>
          <a:prstGeom prst="line">
            <a:avLst/>
          </a:prstGeom>
          <a:noFill/>
          <a:ln w="9525">
            <a:solidFill>
              <a:srgbClr val="4F42E8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354536" y="2978770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4F42E8"/>
                </a:solidFill>
                <a:latin typeface="Frutiger LT Std 55 Roman" panose="020B0602020204020204" pitchFamily="34" charset="0"/>
              </a:rPr>
              <a:t>velocity2</a:t>
            </a:r>
            <a:endParaRPr lang="en-US" dirty="0">
              <a:solidFill>
                <a:srgbClr val="4F42E8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rot="1523385" flipH="1">
            <a:off x="2544686" y="5556264"/>
            <a:ext cx="1000172" cy="464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2561700" y="5386896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latin typeface="Frutiger LT Std 55 Roman" panose="020B0602020204020204" pitchFamily="34" charset="0"/>
              </a:rPr>
              <a:t>?</a:t>
            </a:r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826687" y="5386896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4F42E8"/>
                </a:solidFill>
                <a:latin typeface="Frutiger LT Std 55 Roman" panose="020B0602020204020204" pitchFamily="34" charset="0"/>
              </a:rPr>
              <a:t>velocity2</a:t>
            </a:r>
            <a:endParaRPr lang="en-US" dirty="0">
              <a:solidFill>
                <a:srgbClr val="4F42E8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6974864" y="5427037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nl-NL" dirty="0">
                <a:solidFill>
                  <a:srgbClr val="C00000"/>
                </a:solidFill>
                <a:latin typeface="Frutiger LT Std 55 Roman" panose="020B0602020204020204" pitchFamily="34" charset="0"/>
              </a:rPr>
              <a:t>velocity1</a:t>
            </a:r>
            <a:endParaRPr lang="en-US" dirty="0">
              <a:solidFill>
                <a:srgbClr val="C00000"/>
              </a:solidFill>
              <a:latin typeface="Frutiger LT Std 55 Roman" panose="020B0602020204020204" pitchFamily="34" charset="0"/>
            </a:endParaRPr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 rot="1523385" flipV="1">
            <a:off x="6296395" y="5490136"/>
            <a:ext cx="1356939" cy="63013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rot="1523385" flipH="1">
            <a:off x="2544686" y="5556265"/>
            <a:ext cx="1000172" cy="464460"/>
          </a:xfrm>
          <a:prstGeom prst="line">
            <a:avLst/>
          </a:prstGeom>
          <a:noFill/>
          <a:ln w="9525">
            <a:solidFill>
              <a:srgbClr val="4F42E8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Frutiger LT Std 55 Roman" panose="020B0602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124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0.0007 L 4.72222E-6 -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-4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04 0.0007 L -1.38889E-6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28 -1.48148E-6 L -5.55556E-7 -1.48148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07 -0.00231 L -3.61111E-6 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1 -1.48148E-6 L 3.33333E-6 3.78387E-1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-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68 -1.48148E-6 L -2.5E-6 -1.48148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3 -0.41134 L -3.33333E-6 3.78387E-1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205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89 -0.41366 L 2.77778E-6 -3.33333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3" y="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animBg="1"/>
      <p:bldP spid="4105" grpId="1" animBg="1"/>
      <p:bldP spid="4107" grpId="0" animBg="1"/>
      <p:bldP spid="4107" grpId="1" animBg="1"/>
      <p:bldP spid="4108" grpId="0" animBg="1"/>
      <p:bldP spid="4108" grpId="1" animBg="1"/>
      <p:bldP spid="4110" grpId="0" animBg="1"/>
      <p:bldP spid="4110" grpId="1" animBg="1"/>
      <p:bldP spid="4109" grpId="0" animBg="1"/>
      <p:bldP spid="4109" grpId="1" animBg="1"/>
      <p:bldP spid="4111" grpId="0"/>
      <p:bldP spid="4111" grpId="1"/>
      <p:bldP spid="17" grpId="0"/>
      <p:bldP spid="20" grpId="0" animBg="1"/>
      <p:bldP spid="20" grpId="1" animBg="1"/>
      <p:bldP spid="22" grpId="0"/>
      <p:bldP spid="22" grpId="1"/>
      <p:bldP spid="25" grpId="0"/>
      <p:bldP spid="26" grpId="0"/>
      <p:bldP spid="27" grpId="0" animBg="1"/>
      <p:bldP spid="27" grpId="1" animBg="1"/>
      <p:bldP spid="28" grpId="0" animBg="1"/>
      <p:bldP spid="2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HvA_HBO-ICT">
  <a:themeElements>
    <a:clrScheme name="HvA_HBO-ICT">
      <a:dk1>
        <a:sysClr val="windowText" lastClr="000000"/>
      </a:dk1>
      <a:lt1>
        <a:sysClr val="window" lastClr="FFFFFF"/>
      </a:lt1>
      <a:dk2>
        <a:srgbClr val="4543E8"/>
      </a:dk2>
      <a:lt2>
        <a:srgbClr val="E7E6E6"/>
      </a:lt2>
      <a:accent1>
        <a:srgbClr val="4543E8"/>
      </a:accent1>
      <a:accent2>
        <a:srgbClr val="F95D62"/>
      </a:accent2>
      <a:accent3>
        <a:srgbClr val="25167A"/>
      </a:accent3>
      <a:accent4>
        <a:srgbClr val="E7E6E6"/>
      </a:accent4>
      <a:accent5>
        <a:srgbClr val="FFFFFF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vA_HBO-ICT Huisstijl 2015 GD donker.pptx" id="{2807E695-4A48-A340-9D8A-3E97C43BE810}" vid="{BCCECCE2-8924-3947-96C4-D88488A3FCE3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 xmlns="34b8a7b6-5344-45ab-83f0-554cff71fef0">2015-04-06T22:00:00+00:00</Datum>
    <_dlc_DocId xmlns="7508efd3-3f04-4761-b968-dd47c32a1739">CKRFM5ZMKWA6-35-180</_dlc_DocId>
    <_dlc_DocIdUrl xmlns="7508efd3-3f04-4761-b968-dd47c32a1739">
      <Url>https://dlwo.dmci.hva.nl/samenwerken/ICT/kern/_layouts/DocIdRedir.aspx?ID=CKRFM5ZMKWA6-35-180</Url>
      <Description>CKRFM5ZMKWA6-35-180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3315D38371D148AD8EAB52731EC9BD" ma:contentTypeVersion="2" ma:contentTypeDescription="Een nieuw document maken." ma:contentTypeScope="" ma:versionID="3e4ad841e855bdf60e17a64b3ac4c522">
  <xsd:schema xmlns:xsd="http://www.w3.org/2001/XMLSchema" xmlns:xs="http://www.w3.org/2001/XMLSchema" xmlns:p="http://schemas.microsoft.com/office/2006/metadata/properties" xmlns:ns2="7508efd3-3f04-4761-b968-dd47c32a1739" xmlns:ns3="34b8a7b6-5344-45ab-83f0-554cff71fef0" targetNamespace="http://schemas.microsoft.com/office/2006/metadata/properties" ma:root="true" ma:fieldsID="9ad3ccd628b2911b0a757eb7eeeef46a" ns2:_="" ns3:_="">
    <xsd:import namespace="7508efd3-3f04-4761-b968-dd47c32a1739"/>
    <xsd:import namespace="34b8a7b6-5344-45ab-83f0-554cff71f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08efd3-3f04-4761-b968-dd47c32a173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b8a7b6-5344-45ab-83f0-554cff71fef0" elementFormDefault="qualified">
    <xsd:import namespace="http://schemas.microsoft.com/office/2006/documentManagement/types"/>
    <xsd:import namespace="http://schemas.microsoft.com/office/infopath/2007/PartnerControls"/>
    <xsd:element name="Datum" ma:index="11" nillable="true" ma:displayName="Datum" ma:format="DateOnly" ma:internalName="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12" ma:displayName="Categorie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8ACA12-9C51-472D-8D4C-5B2491B1B8AF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508efd3-3f04-4761-b968-dd47c32a1739"/>
    <ds:schemaRef ds:uri="http://purl.org/dc/dcmitype/"/>
    <ds:schemaRef ds:uri="http://schemas.microsoft.com/office/infopath/2007/PartnerControls"/>
    <ds:schemaRef ds:uri="http://purl.org/dc/elements/1.1/"/>
    <ds:schemaRef ds:uri="34b8a7b6-5344-45ab-83f0-554cff71fef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DED042-5309-4301-99E5-7A4386BAF9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89E6EE-F2E7-4F6F-ABEB-53BCDE9FF6B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ACFF540-E7DA-45DF-8964-4E6C353230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08efd3-3f04-4761-b968-dd47c32a1739"/>
    <ds:schemaRef ds:uri="34b8a7b6-5344-45ab-83f0-554cff71f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</TotalTime>
  <Words>735</Words>
  <Application>Microsoft Office PowerPoint</Application>
  <PresentationFormat>On-screen Show (4:3)</PresentationFormat>
  <Paragraphs>203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MS PGothic</vt:lpstr>
      <vt:lpstr>MS PGothic</vt:lpstr>
      <vt:lpstr>Arial</vt:lpstr>
      <vt:lpstr>Calibri</vt:lpstr>
      <vt:lpstr>Courier New</vt:lpstr>
      <vt:lpstr>Frutiger LT Std 45 Light</vt:lpstr>
      <vt:lpstr>Frutiger LT Std 55 Roman</vt:lpstr>
      <vt:lpstr>Lucida Console</vt:lpstr>
      <vt:lpstr>Times New Roman</vt:lpstr>
      <vt:lpstr>HvA_HBO-ICT</vt:lpstr>
      <vt:lpstr>Simulation &amp; Physics</vt:lpstr>
      <vt:lpstr>PRACTICAL 4</vt:lpstr>
      <vt:lpstr>Bouncing on edge of screen: another perspective</vt:lpstr>
      <vt:lpstr>bouncing on any line</vt:lpstr>
      <vt:lpstr>Collision between balls: One moving ball</vt:lpstr>
      <vt:lpstr>Collision between balls: Collision test</vt:lpstr>
      <vt:lpstr>Collision between balls: Resolve interpenetration</vt:lpstr>
      <vt:lpstr>Collision between balls: After the collision</vt:lpstr>
      <vt:lpstr>Collision between balls: Two moving balls</vt:lpstr>
      <vt:lpstr>Two moving balls: a different perspective</vt:lpstr>
      <vt:lpstr>One moving ball: not hitting straight</vt:lpstr>
      <vt:lpstr>collision normal?</vt:lpstr>
      <vt:lpstr>One moving ball: not hitting straight</vt:lpstr>
      <vt:lpstr>Components of velocity</vt:lpstr>
      <vt:lpstr>One moving ball: not hitting straight</vt:lpstr>
      <vt:lpstr>different angle, same story</vt:lpstr>
      <vt:lpstr>Two balls moving in different directions</vt:lpstr>
      <vt:lpstr>Two balls moving in different directions</vt:lpstr>
      <vt:lpstr>Find coLlision</vt:lpstr>
      <vt:lpstr>Collision algorithm</vt:lpstr>
      <vt:lpstr>Practical 4</vt:lpstr>
    </vt:vector>
  </TitlesOfParts>
  <Manager>s.a.b.van.der.feest@hva.nl</Manager>
  <Company>Hogeschool van Amsterdam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Physics</dc:title>
  <dc:subject/>
  <dc:creator>s.a.b.van.der.feest@hva.nl</dc:creator>
  <cp:keywords/>
  <dc:description>HVA HBO-ICT</dc:description>
  <cp:lastModifiedBy>Stephan van der Feest</cp:lastModifiedBy>
  <cp:revision>82</cp:revision>
  <dcterms:created xsi:type="dcterms:W3CDTF">2015-03-27T10:55:41Z</dcterms:created>
  <dcterms:modified xsi:type="dcterms:W3CDTF">2017-04-20T13:49:03Z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0x010100BA3315D38371D148AD8EAB52731EC9BD</vt:lpwstr>
  </property>
  <property fmtid="{D5CDD505-2E9C-101B-9397-08002B2CF9AE}" pid="3" name="_dlc_DocIdItemGuid">
    <vt:lpwstr>55dda64a-ff07-41f3-925f-16574e747c7b</vt:lpwstr>
  </property>
  <property fmtid="{D5CDD505-2E9C-101B-9397-08002B2CF9AE}" pid="4" name="ArticulateGUID">
    <vt:lpwstr>1F8B45BD-9648-47A7-B658-61161EC17A8A</vt:lpwstr>
  </property>
  <property fmtid="{D5CDD505-2E9C-101B-9397-08002B2CF9AE}" pid="5" name="ArticulatePath">
    <vt:lpwstr>Simulation &amp; Physics practical 2 - Movement</vt:lpwstr>
  </property>
</Properties>
</file>