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40"/>
  </p:notesMasterIdLst>
  <p:handoutMasterIdLst>
    <p:handoutMasterId r:id="rId41"/>
  </p:handoutMasterIdLst>
  <p:sldIdLst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9" r:id="rId15"/>
    <p:sldId id="366" r:id="rId16"/>
    <p:sldId id="365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49" r:id="rId35"/>
    <p:sldId id="384" r:id="rId36"/>
    <p:sldId id="351" r:id="rId37"/>
    <p:sldId id="364" r:id="rId38"/>
    <p:sldId id="385" r:id="rId39"/>
  </p:sldIdLst>
  <p:sldSz cx="9144000" cy="6858000" type="screen4x3"/>
  <p:notesSz cx="6858000" cy="9144000"/>
  <p:custDataLst>
    <p:tags r:id="rId42"/>
  </p:custDataLst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46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2E8"/>
    <a:srgbClr val="25167A"/>
    <a:srgbClr val="9FA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93182" autoAdjust="0"/>
  </p:normalViewPr>
  <p:slideViewPr>
    <p:cSldViewPr snapToGrid="0" snapToObjects="1">
      <p:cViewPr varScale="1">
        <p:scale>
          <a:sx n="126" d="100"/>
          <a:sy n="126" d="100"/>
        </p:scale>
        <p:origin x="708" y="72"/>
      </p:cViewPr>
      <p:guideLst>
        <p:guide orient="horz" pos="2160"/>
        <p:guide pos="2880"/>
        <p:guide pos="46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>
              <a:latin typeface="Frutiger LT Std 45 Light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18153E2-5A23-9C4B-ABFD-85C34EE68D2E}" type="datetime1">
              <a:rPr lang="nl-NL">
                <a:latin typeface="Frutiger LT Std 45 Light" charset="0"/>
              </a:rPr>
              <a:pPr>
                <a:defRPr/>
              </a:pPr>
              <a:t>17-4-2017</a:t>
            </a:fld>
            <a:endParaRPr lang="nl-NL" dirty="0">
              <a:latin typeface="Frutiger LT Std 45 Light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>
              <a:latin typeface="Frutiger LT Std 45 Light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95A4000-AB18-BA45-8B08-03F3A0050F12}" type="slidenum">
              <a:rPr lang="nl-NL">
                <a:latin typeface="Frutiger LT Std 45 Light" charset="0"/>
              </a:rPr>
              <a:pPr>
                <a:defRPr/>
              </a:pPr>
              <a:t>‹#›</a:t>
            </a:fld>
            <a:endParaRPr lang="nl-NL" dirty="0">
              <a:latin typeface="Frutiger LT Std 45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389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Frutiger LT Std 45 Light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Frutiger LT Std 45 Light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3178DF84-B348-DA4D-9998-A76BB457FE31}" type="datetime1">
              <a:rPr lang="nl-NL" smtClean="0"/>
              <a:pPr>
                <a:defRPr/>
              </a:pPr>
              <a:t>17-4-2017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Klik</a:t>
            </a:r>
            <a:r>
              <a:rPr lang="en-US" noProof="0" dirty="0"/>
              <a:t> om de </a:t>
            </a:r>
            <a:r>
              <a:rPr lang="en-US" noProof="0" dirty="0" err="1"/>
              <a:t>tekststijl</a:t>
            </a:r>
            <a:r>
              <a:rPr lang="en-US" noProof="0" dirty="0"/>
              <a:t> van het model </a:t>
            </a:r>
            <a:r>
              <a:rPr lang="en-US" noProof="0" dirty="0" err="1"/>
              <a:t>te</a:t>
            </a:r>
            <a:r>
              <a:rPr lang="en-US" noProof="0" dirty="0"/>
              <a:t> </a:t>
            </a:r>
            <a:r>
              <a:rPr lang="en-US" noProof="0" dirty="0" err="1"/>
              <a:t>bewerken</a:t>
            </a:r>
            <a:endParaRPr lang="en-US" noProof="0" dirty="0"/>
          </a:p>
          <a:p>
            <a:pPr lvl="1"/>
            <a:r>
              <a:rPr lang="en-US" noProof="0" dirty="0" err="1"/>
              <a:t>Tweede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2"/>
            <a:r>
              <a:rPr lang="en-US" noProof="0" dirty="0" err="1"/>
              <a:t>Derde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3"/>
            <a:r>
              <a:rPr lang="en-US" noProof="0" dirty="0" err="1"/>
              <a:t>Vierde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4"/>
            <a:r>
              <a:rPr lang="en-US" noProof="0" dirty="0" err="1"/>
              <a:t>Vijfde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Frutiger LT Std 45 Light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Frutiger LT Std 45 Light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F9849F0-B82A-A442-AB4B-EDB93AD1F2DC}" type="slidenum">
              <a:rPr lang="nl-NL" smtClean="0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087096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LT Std 45 Light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LT Std 45 Light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LT Std 45 Light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LT Std 45 Light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LT Std 45 Light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000" y="1156059"/>
            <a:ext cx="7772400" cy="1470025"/>
          </a:xfrm>
        </p:spPr>
        <p:txBody>
          <a:bodyPr anchor="b" anchorCtr="0"/>
          <a:lstStyle>
            <a:lvl1pPr>
              <a:defRPr b="1" i="0">
                <a:latin typeface="Frutiger LT Std 55 Roman" panose="020B0602020204020204" pitchFamily="34" charset="0"/>
                <a:ea typeface="Frutiger LT Std 55 Roman" panose="020B0602020204020204" pitchFamily="34" charset="0"/>
                <a:cs typeface="Frutiger LT Std 55 Roman" panose="020B0602020204020204" pitchFamily="34" charset="0"/>
              </a:defRPr>
            </a:lvl1pPr>
          </a:lstStyle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360596" y="2626084"/>
            <a:ext cx="7771803" cy="9415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dirty="0"/>
              <a:t>Klik om de titelstijl van het model te bewerken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771" y="4695362"/>
            <a:ext cx="3026229" cy="2162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  <p:sp>
        <p:nvSpPr>
          <p:cNvPr id="8" name="Subtitel 2"/>
          <p:cNvSpPr txBox="1">
            <a:spLocks/>
          </p:cNvSpPr>
          <p:nvPr userDrawn="1"/>
        </p:nvSpPr>
        <p:spPr bwMode="auto">
          <a:xfrm>
            <a:off x="338228" y="6226628"/>
            <a:ext cx="3352029" cy="47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fontAlgn="base">
              <a:spcBef>
                <a:spcPct val="20000"/>
              </a:spcBef>
              <a:spcAft>
                <a:spcPct val="0"/>
              </a:spcAft>
              <a:buFont typeface="Arial"/>
              <a:buNone/>
              <a:defRPr sz="2400" kern="1200" cap="none" baseline="0">
                <a:solidFill>
                  <a:schemeClr val="bg1"/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1pPr>
            <a:lvl2pPr marL="4572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2pPr>
            <a:lvl3pPr marL="9144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3pPr>
            <a:lvl4pPr marL="13716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4pPr>
            <a:lvl5pPr marL="18288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150" dirty="0">
                <a:solidFill>
                  <a:srgbClr val="4F42E8"/>
                </a:solidFill>
              </a:rPr>
              <a:t>CREATING TOMORROW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G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8229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/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 GD">
    <p:bg>
      <p:bgPr>
        <a:solidFill>
          <a:srgbClr val="4F4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8229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>
                <a:solidFill>
                  <a:schemeClr val="bg1"/>
                </a:solidFill>
              </a:defRPr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>
                <a:solidFill>
                  <a:schemeClr val="bg1"/>
                </a:solidFill>
              </a:defRPr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>
                <a:solidFill>
                  <a:schemeClr val="bg1"/>
                </a:solidFill>
              </a:defRPr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>
                <a:solidFill>
                  <a:schemeClr val="bg1"/>
                </a:solidFill>
              </a:defRPr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01" y="433537"/>
            <a:ext cx="1230482" cy="4310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5" y="324678"/>
            <a:ext cx="1904229" cy="25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2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 GD">
    <p:bg>
      <p:bgPr>
        <a:gradFill>
          <a:gsLst>
            <a:gs pos="0">
              <a:srgbClr val="4F42E8"/>
            </a:gs>
            <a:gs pos="20000">
              <a:srgbClr val="25167A"/>
            </a:gs>
            <a:gs pos="80000">
              <a:srgbClr val="25167A"/>
            </a:gs>
            <a:gs pos="100000">
              <a:srgbClr val="4F42E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8229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>
                <a:solidFill>
                  <a:schemeClr val="bg1"/>
                </a:solidFill>
              </a:defRPr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>
                <a:solidFill>
                  <a:schemeClr val="bg1"/>
                </a:solidFill>
              </a:defRPr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>
                <a:solidFill>
                  <a:schemeClr val="bg1"/>
                </a:solidFill>
              </a:defRPr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>
                <a:solidFill>
                  <a:schemeClr val="bg1"/>
                </a:solidFill>
              </a:defRPr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01" y="433537"/>
            <a:ext cx="1230482" cy="4310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5" y="324678"/>
            <a:ext cx="1904229" cy="25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61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8229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/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266582"/>
            <a:ext cx="7772400" cy="1362075"/>
          </a:xfrm>
        </p:spPr>
        <p:txBody>
          <a:bodyPr anchor="b" anchorCtr="0"/>
          <a:lstStyle>
            <a:lvl1pPr algn="l">
              <a:defRPr sz="3200" b="0" cap="all"/>
            </a:lvl1pPr>
          </a:lstStyle>
          <a:p>
            <a:r>
              <a:rPr lang="nl-NL" noProof="0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60000" y="2659949"/>
            <a:ext cx="7772400" cy="1500187"/>
          </a:xfrm>
        </p:spPr>
        <p:txBody>
          <a:bodyPr tIns="0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</p:txBody>
      </p:sp>
      <p:pic>
        <p:nvPicPr>
          <p:cNvPr id="4" name="Picture 3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ekop">
    <p:bg>
      <p:bgPr>
        <a:solidFill>
          <a:srgbClr val="4F4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266582"/>
            <a:ext cx="7772400" cy="1362075"/>
          </a:xfrm>
        </p:spPr>
        <p:txBody>
          <a:bodyPr anchor="b" anchorCtr="0">
            <a:normAutofit/>
          </a:bodyPr>
          <a:lstStyle>
            <a:lvl1pPr algn="l">
              <a:defRPr sz="3600" b="0" cap="all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60000" y="2659949"/>
            <a:ext cx="7772400" cy="1500187"/>
          </a:xfrm>
        </p:spPr>
        <p:txBody>
          <a:bodyPr t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01" y="433537"/>
            <a:ext cx="1230482" cy="4310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5" y="324678"/>
            <a:ext cx="1904229" cy="25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87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ekop">
    <p:bg>
      <p:bgPr>
        <a:gradFill>
          <a:gsLst>
            <a:gs pos="0">
              <a:srgbClr val="4F42E8"/>
            </a:gs>
            <a:gs pos="20000">
              <a:srgbClr val="25167A"/>
            </a:gs>
            <a:gs pos="80000">
              <a:srgbClr val="25167A"/>
            </a:gs>
            <a:gs pos="100000">
              <a:srgbClr val="4F42E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266582"/>
            <a:ext cx="7772400" cy="1362075"/>
          </a:xfrm>
        </p:spPr>
        <p:txBody>
          <a:bodyPr anchor="b" anchorCtr="0">
            <a:normAutofit/>
          </a:bodyPr>
          <a:lstStyle>
            <a:lvl1pPr algn="l">
              <a:defRPr sz="3600" b="0" cap="all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60000" y="2659949"/>
            <a:ext cx="7772400" cy="1500187"/>
          </a:xfrm>
        </p:spPr>
        <p:txBody>
          <a:bodyPr t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01" y="433537"/>
            <a:ext cx="1230482" cy="4310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5" y="324678"/>
            <a:ext cx="1904229" cy="25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35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/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551000" y="2085608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400"/>
            </a:lvl1pPr>
            <a:lvl2pPr marL="612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2000"/>
            </a:lvl2pPr>
            <a:lvl3pPr marL="900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3pPr>
            <a:lvl4pPr marL="1152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4pPr>
            <a:lvl5pPr marL="1404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5"/>
          </p:nvPr>
        </p:nvSpPr>
        <p:spPr>
          <a:xfrm>
            <a:off x="7962537" y="6124575"/>
            <a:ext cx="627063" cy="365125"/>
          </a:xfrm>
        </p:spPr>
        <p:txBody>
          <a:bodyPr/>
          <a:lstStyle>
            <a:lvl1pPr>
              <a:defRPr/>
            </a:lvl1pPr>
          </a:lstStyle>
          <a:p>
            <a:fld id="{91727753-D472-D54D-89CA-B792B41E5512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 BI&amp;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/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551000" y="2085608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400"/>
            </a:lvl1pPr>
            <a:lvl2pPr marL="612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2000"/>
            </a:lvl2pPr>
            <a:lvl3pPr marL="900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3pPr>
            <a:lvl4pPr marL="1152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4pPr>
            <a:lvl5pPr marL="1404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1727753-D472-D54D-89CA-B792B41E5512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 S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/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551000" y="2085608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400"/>
            </a:lvl1pPr>
            <a:lvl2pPr marL="612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2000"/>
            </a:lvl2pPr>
            <a:lvl3pPr marL="900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3pPr>
            <a:lvl4pPr marL="1152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4pPr>
            <a:lvl5pPr marL="1404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1727753-D472-D54D-89CA-B792B41E5512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Blauw">
    <p:bg>
      <p:bgPr>
        <a:solidFill>
          <a:srgbClr val="4F4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000" y="1156059"/>
            <a:ext cx="7772400" cy="1470025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360596" y="2626084"/>
            <a:ext cx="7771803" cy="9415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dirty="0"/>
              <a:t>Klik om de titelstijl van het model te bewerken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01" y="433537"/>
            <a:ext cx="1230482" cy="4310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86" y="3848707"/>
            <a:ext cx="2579914" cy="3009293"/>
          </a:xfrm>
          <a:prstGeom prst="rect">
            <a:avLst/>
          </a:prstGeom>
        </p:spPr>
      </p:pic>
      <p:sp>
        <p:nvSpPr>
          <p:cNvPr id="6" name="Subtitel 2"/>
          <p:cNvSpPr txBox="1">
            <a:spLocks/>
          </p:cNvSpPr>
          <p:nvPr userDrawn="1"/>
        </p:nvSpPr>
        <p:spPr bwMode="auto">
          <a:xfrm>
            <a:off x="338228" y="6226628"/>
            <a:ext cx="3352029" cy="47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fontAlgn="base">
              <a:spcBef>
                <a:spcPct val="20000"/>
              </a:spcBef>
              <a:spcAft>
                <a:spcPct val="0"/>
              </a:spcAft>
              <a:buFont typeface="Arial"/>
              <a:buNone/>
              <a:defRPr sz="2400" kern="1200" cap="none" baseline="0">
                <a:solidFill>
                  <a:schemeClr val="bg1"/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1pPr>
            <a:lvl2pPr marL="4572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2pPr>
            <a:lvl3pPr marL="9144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3pPr>
            <a:lvl4pPr marL="13716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4pPr>
            <a:lvl5pPr marL="18288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150" dirty="0"/>
              <a:t>CREATING TOMORROW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5" y="324678"/>
            <a:ext cx="1904229" cy="258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 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/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551000" y="2085608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400"/>
            </a:lvl1pPr>
            <a:lvl2pPr marL="612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2000"/>
            </a:lvl2pPr>
            <a:lvl3pPr marL="900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3pPr>
            <a:lvl4pPr marL="1152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4pPr>
            <a:lvl5pPr marL="1404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1727753-D472-D54D-89CA-B792B41E5512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 G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/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551000" y="2085608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400"/>
            </a:lvl1pPr>
            <a:lvl2pPr marL="612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2000"/>
            </a:lvl2pPr>
            <a:lvl3pPr marL="900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3pPr>
            <a:lvl4pPr marL="1152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4pPr>
            <a:lvl5pPr marL="1404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1727753-D472-D54D-89CA-B792B41E5512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 GD">
    <p:bg>
      <p:bgPr>
        <a:solidFill>
          <a:srgbClr val="4F4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>
                <a:solidFill>
                  <a:schemeClr val="bg1"/>
                </a:solidFill>
              </a:defRPr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>
                <a:solidFill>
                  <a:schemeClr val="bg1"/>
                </a:solidFill>
              </a:defRPr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>
                <a:solidFill>
                  <a:schemeClr val="bg1"/>
                </a:solidFill>
              </a:defRPr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>
                <a:solidFill>
                  <a:schemeClr val="bg1"/>
                </a:solidFill>
              </a:defRPr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551000" y="2085608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400">
                <a:solidFill>
                  <a:schemeClr val="bg1"/>
                </a:solidFill>
              </a:defRPr>
            </a:lvl1pPr>
            <a:lvl2pPr marL="612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2000">
                <a:solidFill>
                  <a:schemeClr val="bg1"/>
                </a:solidFill>
              </a:defRPr>
            </a:lvl2pPr>
            <a:lvl3pPr marL="900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>
                <a:solidFill>
                  <a:schemeClr val="bg1"/>
                </a:solidFill>
              </a:defRPr>
            </a:lvl3pPr>
            <a:lvl4pPr marL="1152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>
                <a:solidFill>
                  <a:schemeClr val="bg1"/>
                </a:solidFill>
              </a:defRPr>
            </a:lvl4pPr>
            <a:lvl5pPr marL="1404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1727753-D472-D54D-89CA-B792B41E5512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5" y="324678"/>
            <a:ext cx="1904229" cy="258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01" y="433537"/>
            <a:ext cx="1230482" cy="43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309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ee objecten GD">
    <p:bg>
      <p:bgPr>
        <a:gradFill>
          <a:gsLst>
            <a:gs pos="0">
              <a:srgbClr val="4F42E8"/>
            </a:gs>
            <a:gs pos="20000">
              <a:srgbClr val="25167A"/>
            </a:gs>
            <a:gs pos="80000">
              <a:srgbClr val="25167A"/>
            </a:gs>
            <a:gs pos="100000">
              <a:srgbClr val="4F42E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>
                <a:solidFill>
                  <a:schemeClr val="bg1"/>
                </a:solidFill>
              </a:defRPr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>
                <a:solidFill>
                  <a:schemeClr val="bg1"/>
                </a:solidFill>
              </a:defRPr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>
                <a:solidFill>
                  <a:schemeClr val="bg1"/>
                </a:solidFill>
              </a:defRPr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>
                <a:solidFill>
                  <a:schemeClr val="bg1"/>
                </a:solidFill>
              </a:defRPr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551000" y="2085608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400">
                <a:solidFill>
                  <a:schemeClr val="bg1"/>
                </a:solidFill>
              </a:defRPr>
            </a:lvl1pPr>
            <a:lvl2pPr marL="612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2000">
                <a:solidFill>
                  <a:schemeClr val="bg1"/>
                </a:solidFill>
              </a:defRPr>
            </a:lvl2pPr>
            <a:lvl3pPr marL="900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>
                <a:solidFill>
                  <a:schemeClr val="bg1"/>
                </a:solidFill>
              </a:defRPr>
            </a:lvl3pPr>
            <a:lvl4pPr marL="1152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>
                <a:solidFill>
                  <a:schemeClr val="bg1"/>
                </a:solidFill>
              </a:defRPr>
            </a:lvl4pPr>
            <a:lvl5pPr marL="1404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1727753-D472-D54D-89CA-B792B41E5512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5" y="324678"/>
            <a:ext cx="1904229" cy="258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01" y="433537"/>
            <a:ext cx="1230482" cy="43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265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 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/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551000" y="2085608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400"/>
            </a:lvl1pPr>
            <a:lvl2pPr marL="612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2000"/>
            </a:lvl2pPr>
            <a:lvl3pPr marL="900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3pPr>
            <a:lvl4pPr marL="1152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4pPr>
            <a:lvl5pPr marL="1404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1727753-D472-D54D-89CA-B792B41E5512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8229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/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60000" y="4662615"/>
            <a:ext cx="8424000" cy="1143000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nl-NL" noProof="0" dirty="0"/>
              <a:t>Titelstijl van model bewerken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C951B0-0049-6344-AEBF-17358458F3BB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g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60000" y="4662615"/>
            <a:ext cx="8424000" cy="1143000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Titelstijl van model bewerken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C951B0-0049-6344-AEBF-17358458F3BB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Frutiger LT Std 55 Roman" panose="020B0602020204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64A8C4-B29B-754A-B8CC-8E602D78A5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0654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Frutiger LT Std 55 Roman" panose="020B0602020204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5C3BA6-E005-FC42-BAC5-A467A63E2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59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 Blauw">
    <p:bg>
      <p:bgPr>
        <a:gradFill>
          <a:gsLst>
            <a:gs pos="0">
              <a:srgbClr val="4F42E8"/>
            </a:gs>
            <a:gs pos="20000">
              <a:srgbClr val="25167A"/>
            </a:gs>
            <a:gs pos="80000">
              <a:srgbClr val="25167A"/>
            </a:gs>
            <a:gs pos="100000">
              <a:srgbClr val="4F42E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000" y="1156059"/>
            <a:ext cx="7772400" cy="1470025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360596" y="2626084"/>
            <a:ext cx="7771803" cy="9415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dirty="0"/>
              <a:t>Klik om de titelstijl van het model te bewerken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01" y="433537"/>
            <a:ext cx="1230482" cy="4310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86" y="3848707"/>
            <a:ext cx="2579914" cy="3009293"/>
          </a:xfrm>
          <a:prstGeom prst="rect">
            <a:avLst/>
          </a:prstGeom>
        </p:spPr>
      </p:pic>
      <p:sp>
        <p:nvSpPr>
          <p:cNvPr id="6" name="Subtitel 2"/>
          <p:cNvSpPr txBox="1">
            <a:spLocks/>
          </p:cNvSpPr>
          <p:nvPr userDrawn="1"/>
        </p:nvSpPr>
        <p:spPr bwMode="auto">
          <a:xfrm>
            <a:off x="338228" y="6226628"/>
            <a:ext cx="3352029" cy="47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fontAlgn="base">
              <a:spcBef>
                <a:spcPct val="20000"/>
              </a:spcBef>
              <a:spcAft>
                <a:spcPct val="0"/>
              </a:spcAft>
              <a:buFont typeface="Arial"/>
              <a:buNone/>
              <a:defRPr sz="2400" kern="1200" cap="none" baseline="0">
                <a:solidFill>
                  <a:schemeClr val="bg1"/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1pPr>
            <a:lvl2pPr marL="4572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2pPr>
            <a:lvl3pPr marL="9144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3pPr>
            <a:lvl4pPr marL="13716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4pPr>
            <a:lvl5pPr marL="18288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150" dirty="0"/>
              <a:t>CREATING TOMORROW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5" y="324678"/>
            <a:ext cx="1904229" cy="25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9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8229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/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7645958" y="6124575"/>
            <a:ext cx="627063" cy="365125"/>
          </a:xfrm>
        </p:spPr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4" y="5551714"/>
            <a:ext cx="1306286" cy="1306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bg>
      <p:bgPr>
        <a:solidFill>
          <a:srgbClr val="4F4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8229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>
                <a:solidFill>
                  <a:schemeClr val="bg1"/>
                </a:solidFill>
              </a:defRPr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>
                <a:solidFill>
                  <a:schemeClr val="bg1"/>
                </a:solidFill>
              </a:defRPr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>
                <a:solidFill>
                  <a:schemeClr val="bg1"/>
                </a:solidFill>
              </a:defRPr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>
                <a:solidFill>
                  <a:schemeClr val="bg1"/>
                </a:solidFill>
              </a:defRPr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7645958" y="6124575"/>
            <a:ext cx="627063" cy="365125"/>
          </a:xfrm>
        </p:spPr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4" y="5551714"/>
            <a:ext cx="1306286" cy="13062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5" y="324678"/>
            <a:ext cx="1904229" cy="258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01" y="433537"/>
            <a:ext cx="1230482" cy="43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0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bg>
      <p:bgPr>
        <a:gradFill>
          <a:gsLst>
            <a:gs pos="0">
              <a:srgbClr val="4F42E8"/>
            </a:gs>
            <a:gs pos="20000">
              <a:srgbClr val="25167A"/>
            </a:gs>
            <a:gs pos="80000">
              <a:srgbClr val="25167A"/>
            </a:gs>
            <a:gs pos="100000">
              <a:srgbClr val="4F42E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8229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>
                <a:solidFill>
                  <a:schemeClr val="bg1"/>
                </a:solidFill>
              </a:defRPr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>
                <a:solidFill>
                  <a:schemeClr val="bg1"/>
                </a:solidFill>
              </a:defRPr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>
                <a:solidFill>
                  <a:schemeClr val="bg1"/>
                </a:solidFill>
              </a:defRPr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>
                <a:solidFill>
                  <a:schemeClr val="bg1"/>
                </a:solidFill>
              </a:defRPr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7645958" y="6124575"/>
            <a:ext cx="627063" cy="365125"/>
          </a:xfrm>
        </p:spPr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4" y="5551714"/>
            <a:ext cx="1306286" cy="13062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5" y="324678"/>
            <a:ext cx="1904229" cy="258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01" y="433537"/>
            <a:ext cx="1230482" cy="43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I&amp;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8229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/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S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8229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/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8229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/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360000" y="94456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noProof="0" dirty="0"/>
              <a:t>Titelstijl van model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360000" y="2100263"/>
            <a:ext cx="8229600" cy="402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dirty="0"/>
              <a:t>Klik om de titelstijl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60000" y="6124575"/>
            <a:ext cx="2895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dirty="0">
                <a:solidFill>
                  <a:schemeClr val="bg1">
                    <a:lumMod val="65000"/>
                  </a:schemeClr>
                </a:solidFill>
                <a:latin typeface="Frutiger LT Std 45 Light" charset="0"/>
                <a:ea typeface="+mn-ea"/>
                <a:cs typeface="Frutiger LT Std 45 Light" charset="0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962537" y="6124575"/>
            <a:ext cx="6270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A6A6A6"/>
                </a:solidFill>
                <a:latin typeface="Frutiger LT Std 45 Light" charset="0"/>
                <a:ea typeface="Frutiger LT Std 45 Light" charset="0"/>
                <a:cs typeface="Frutiger LT Std 45 Light" charset="0"/>
              </a:defRPr>
            </a:lvl1pPr>
          </a:lstStyle>
          <a:p>
            <a:fld id="{49004725-3891-F142-B776-4F4F06198762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83" r:id="rId3"/>
    <p:sldLayoutId id="2147483659" r:id="rId4"/>
    <p:sldLayoutId id="2147483680" r:id="rId5"/>
    <p:sldLayoutId id="2147483684" r:id="rId6"/>
    <p:sldLayoutId id="2147483668" r:id="rId7"/>
    <p:sldLayoutId id="2147483671" r:id="rId8"/>
    <p:sldLayoutId id="2147483672" r:id="rId9"/>
    <p:sldLayoutId id="2147483673" r:id="rId10"/>
    <p:sldLayoutId id="2147483679" r:id="rId11"/>
    <p:sldLayoutId id="2147483685" r:id="rId12"/>
    <p:sldLayoutId id="2147483674" r:id="rId13"/>
    <p:sldLayoutId id="2147483663" r:id="rId14"/>
    <p:sldLayoutId id="2147483681" r:id="rId15"/>
    <p:sldLayoutId id="2147483686" r:id="rId16"/>
    <p:sldLayoutId id="2147483660" r:id="rId17"/>
    <p:sldLayoutId id="2147483670" r:id="rId18"/>
    <p:sldLayoutId id="2147483675" r:id="rId19"/>
    <p:sldLayoutId id="2147483676" r:id="rId20"/>
    <p:sldLayoutId id="2147483678" r:id="rId21"/>
    <p:sldLayoutId id="2147483682" r:id="rId22"/>
    <p:sldLayoutId id="2147483687" r:id="rId23"/>
    <p:sldLayoutId id="2147483677" r:id="rId24"/>
    <p:sldLayoutId id="2147483669" r:id="rId25"/>
    <p:sldLayoutId id="2147483664" r:id="rId26"/>
    <p:sldLayoutId id="2147483666" r:id="rId27"/>
    <p:sldLayoutId id="2147483688" r:id="rId28"/>
    <p:sldLayoutId id="2147483689" r:id="rId29"/>
  </p:sldLayoutIdLst>
  <p:hf sldNum="0"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600" b="1" i="0" kern="1200" cap="all">
          <a:solidFill>
            <a:schemeClr val="tx2"/>
          </a:solidFill>
          <a:latin typeface="Frutiger LT Std 55 Roman" panose="020B0602020204020204" pitchFamily="34" charset="0"/>
          <a:ea typeface="Frutiger LT Std 55 Roman" panose="020B0602020204020204" pitchFamily="34" charset="0"/>
          <a:cs typeface="Frutiger LT Std 55 Roman" panose="020B0602020204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3200">
          <a:solidFill>
            <a:srgbClr val="25167A"/>
          </a:solidFill>
          <a:latin typeface="Arial" charset="0"/>
          <a:ea typeface="ＭＳ Ｐゴシック" charset="-128"/>
        </a:defRPr>
      </a:lvl2pPr>
      <a:lvl3pPr algn="l" defTabSz="457200" rtl="0" fontAlgn="base">
        <a:spcBef>
          <a:spcPct val="0"/>
        </a:spcBef>
        <a:spcAft>
          <a:spcPct val="0"/>
        </a:spcAft>
        <a:defRPr sz="3200">
          <a:solidFill>
            <a:srgbClr val="25167A"/>
          </a:solidFill>
          <a:latin typeface="Arial" charset="0"/>
          <a:ea typeface="ＭＳ Ｐゴシック" charset="-128"/>
        </a:defRPr>
      </a:lvl3pPr>
      <a:lvl4pPr algn="l" defTabSz="457200" rtl="0" fontAlgn="base">
        <a:spcBef>
          <a:spcPct val="0"/>
        </a:spcBef>
        <a:spcAft>
          <a:spcPct val="0"/>
        </a:spcAft>
        <a:defRPr sz="3200">
          <a:solidFill>
            <a:srgbClr val="25167A"/>
          </a:solidFill>
          <a:latin typeface="Arial" charset="0"/>
          <a:ea typeface="ＭＳ Ｐゴシック" charset="-128"/>
        </a:defRPr>
      </a:lvl4pPr>
      <a:lvl5pPr algn="l" defTabSz="457200" rtl="0" fontAlgn="base">
        <a:spcBef>
          <a:spcPct val="0"/>
        </a:spcBef>
        <a:spcAft>
          <a:spcPct val="0"/>
        </a:spcAft>
        <a:defRPr sz="3200">
          <a:solidFill>
            <a:srgbClr val="25167A"/>
          </a:solidFill>
          <a:latin typeface="Arial" charset="0"/>
          <a:ea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25167A"/>
          </a:solidFill>
          <a:latin typeface="Arial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25167A"/>
          </a:solidFill>
          <a:latin typeface="Arial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25167A"/>
          </a:solidFill>
          <a:latin typeface="Arial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25167A"/>
          </a:solidFill>
          <a:latin typeface="Arial" charset="0"/>
          <a:ea typeface="ＭＳ Ｐゴシック" charset="-128"/>
        </a:defRPr>
      </a:lvl9pPr>
    </p:titleStyle>
    <p:bodyStyle>
      <a:lvl1pPr marL="324000" indent="-324000" algn="l" defTabSz="457200" rtl="0" fontAlgn="base">
        <a:spcBef>
          <a:spcPct val="20000"/>
        </a:spcBef>
        <a:spcAft>
          <a:spcPct val="0"/>
        </a:spcAft>
        <a:buFont typeface="Arial"/>
        <a:buChar char="•"/>
        <a:defRPr sz="2800" kern="1200" cap="none" baseline="0">
          <a:solidFill>
            <a:srgbClr val="4543E8"/>
          </a:solidFill>
          <a:latin typeface="Frutiger LT Std 45 Light" charset="0"/>
          <a:ea typeface="ＭＳ Ｐゴシック" charset="-128"/>
          <a:cs typeface="Frutiger LT Std 45 Light" charset="0"/>
        </a:defRPr>
      </a:lvl1pPr>
      <a:lvl2pPr marL="612000" indent="-2880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rgbClr val="4543E8"/>
          </a:solidFill>
          <a:latin typeface="Frutiger LT Std 45 Light" charset="0"/>
          <a:ea typeface="ＭＳ Ｐゴシック" charset="-128"/>
          <a:cs typeface="Frutiger LT Std 45 Light" charset="0"/>
        </a:defRPr>
      </a:lvl2pPr>
      <a:lvl3pPr marL="900000" indent="-2880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543E8"/>
          </a:solidFill>
          <a:latin typeface="Frutiger LT Std 45 Light" charset="0"/>
          <a:ea typeface="ＭＳ Ｐゴシック" charset="-128"/>
          <a:cs typeface="Frutiger LT Std 45 Light" charset="0"/>
        </a:defRPr>
      </a:lvl3pPr>
      <a:lvl4pPr marL="1152000" indent="-2520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543E8"/>
          </a:solidFill>
          <a:latin typeface="Frutiger LT Std 45 Light" charset="0"/>
          <a:ea typeface="ＭＳ Ｐゴシック" charset="-128"/>
          <a:cs typeface="Frutiger LT Std 45 Light" charset="0"/>
        </a:defRPr>
      </a:lvl4pPr>
      <a:lvl5pPr marL="1404000" indent="-2520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rgbClr val="4543E8"/>
          </a:solidFill>
          <a:latin typeface="Frutiger LT Std 45 Light" charset="0"/>
          <a:ea typeface="ＭＳ Ｐゴシック" charset="-128"/>
          <a:cs typeface="Frutiger LT Std 45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 &amp; Physics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2016-2017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Order of multiplication</a:t>
            </a:r>
            <a:br>
              <a:rPr lang="en-US"/>
            </a:br>
            <a:r>
              <a:rPr lang="en-US"/>
              <a:t>3D rotation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7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rc 75"/>
          <p:cNvSpPr/>
          <p:nvPr/>
        </p:nvSpPr>
        <p:spPr>
          <a:xfrm rot="454775" flipV="1">
            <a:off x="4148535" y="4253325"/>
            <a:ext cx="499597" cy="163221"/>
          </a:xfrm>
          <a:prstGeom prst="arc">
            <a:avLst>
              <a:gd name="adj1" fmla="val 1666403"/>
              <a:gd name="adj2" fmla="val 13339508"/>
            </a:avLst>
          </a:prstGeom>
          <a:ln>
            <a:solidFill>
              <a:srgbClr val="FFC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/>
          <p:cNvSpPr/>
          <p:nvPr/>
        </p:nvSpPr>
        <p:spPr>
          <a:xfrm rot="1362417" flipH="1">
            <a:off x="552423" y="4839063"/>
            <a:ext cx="299632" cy="410823"/>
          </a:xfrm>
          <a:prstGeom prst="arc">
            <a:avLst>
              <a:gd name="adj1" fmla="val 9584672"/>
              <a:gd name="adj2" fmla="val 372783"/>
            </a:avLst>
          </a:prstGeom>
          <a:ln>
            <a:solidFill>
              <a:srgbClr val="FFC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Order of multiplication</a:t>
            </a:r>
            <a:br>
              <a:rPr lang="en-US"/>
            </a:br>
            <a:r>
              <a:rPr lang="en-US"/>
              <a:t>3D rotation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rotate around 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rotate around 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rotate around z</a:t>
            </a:r>
          </a:p>
        </p:txBody>
      </p:sp>
      <p:cxnSp>
        <p:nvCxnSpPr>
          <p:cNvPr id="35" name="Straight Connector 34"/>
          <p:cNvCxnSpPr/>
          <p:nvPr/>
        </p:nvCxnSpPr>
        <p:spPr>
          <a:xfrm rot="16200000">
            <a:off x="5791145" y="1764105"/>
            <a:ext cx="0" cy="1882189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642138" y="3348280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u="sng" dirty="0">
                <a:solidFill>
                  <a:schemeClr val="accent1"/>
                </a:solidFill>
                <a:latin typeface="Frutiger LT Std 45 Light"/>
              </a:rPr>
              <a:t>v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791145" y="1980128"/>
            <a:ext cx="0" cy="1440161"/>
          </a:xfrm>
          <a:prstGeom prst="line">
            <a:avLst/>
          </a:prstGeom>
          <a:ln w="19050" cmpd="sng">
            <a:solidFill>
              <a:srgbClr val="0063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012807" y="2276872"/>
            <a:ext cx="1440160" cy="936104"/>
          </a:xfrm>
          <a:prstGeom prst="line">
            <a:avLst/>
          </a:prstGeom>
          <a:ln w="19050" cmpd="sng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5-Point Star 33"/>
          <p:cNvSpPr/>
          <p:nvPr/>
        </p:nvSpPr>
        <p:spPr>
          <a:xfrm>
            <a:off x="5312016" y="2224803"/>
            <a:ext cx="916168" cy="916164"/>
          </a:xfrm>
          <a:prstGeom prst="star5">
            <a:avLst/>
          </a:prstGeom>
          <a:gradFill>
            <a:gsLst>
              <a:gs pos="0">
                <a:srgbClr val="FF0000"/>
              </a:gs>
              <a:gs pos="100000">
                <a:srgbClr val="FFFF00"/>
              </a:gs>
              <a:gs pos="36000">
                <a:srgbClr val="FF6600"/>
              </a:gs>
            </a:gsLst>
          </a:gradFill>
          <a:ln w="28575" cmpd="sng">
            <a:noFill/>
            <a:round/>
          </a:ln>
          <a:scene3d>
            <a:camera prst="obliqueTopRight"/>
            <a:lightRig rig="threePt" dir="t">
              <a:rot lat="0" lon="0" rev="0"/>
            </a:lightRig>
          </a:scene3d>
          <a:sp3d extrusionH="127000" contourW="12700" prstMaterial="plastic">
            <a:contourClr>
              <a:srgbClr val="FFFF00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rot="16200000">
            <a:off x="1660507" y="4005065"/>
            <a:ext cx="0" cy="1882189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89290" y="5589240"/>
            <a:ext cx="13227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 err="1">
                <a:solidFill>
                  <a:schemeClr val="accent1"/>
                </a:solidFill>
                <a:latin typeface="Frutiger LT Std 45 Light"/>
              </a:rPr>
              <a:t>M</a:t>
            </a:r>
            <a:r>
              <a:rPr lang="en-US" sz="3200" baseline="-25000" dirty="0" err="1">
                <a:solidFill>
                  <a:schemeClr val="accent1"/>
                </a:solidFill>
                <a:latin typeface="Frutiger LT Std 45 Light"/>
              </a:rPr>
              <a:t>rx</a:t>
            </a:r>
            <a:r>
              <a:rPr lang="en-US" sz="3200" dirty="0">
                <a:solidFill>
                  <a:schemeClr val="accent1"/>
                </a:solidFill>
                <a:latin typeface="Frutiger LT Std 45 Light"/>
              </a:rPr>
              <a:t> · </a:t>
            </a:r>
            <a:r>
              <a:rPr lang="en-US" sz="3200" u="sng" dirty="0">
                <a:solidFill>
                  <a:schemeClr val="accent1"/>
                </a:solidFill>
                <a:latin typeface="Frutiger LT Std 45 Light"/>
              </a:rPr>
              <a:t>v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1660507" y="4221088"/>
            <a:ext cx="0" cy="1440161"/>
          </a:xfrm>
          <a:prstGeom prst="line">
            <a:avLst/>
          </a:prstGeom>
          <a:ln w="19050" cmpd="sng">
            <a:solidFill>
              <a:srgbClr val="0063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882169" y="4517832"/>
            <a:ext cx="1440160" cy="936104"/>
          </a:xfrm>
          <a:prstGeom prst="line">
            <a:avLst/>
          </a:prstGeom>
          <a:ln w="19050" cmpd="sng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5-Point Star 59"/>
          <p:cNvSpPr/>
          <p:nvPr/>
        </p:nvSpPr>
        <p:spPr>
          <a:xfrm>
            <a:off x="1146437" y="4432488"/>
            <a:ext cx="968532" cy="968528"/>
          </a:xfrm>
          <a:prstGeom prst="star5">
            <a:avLst/>
          </a:prstGeom>
          <a:gradFill>
            <a:gsLst>
              <a:gs pos="0">
                <a:srgbClr val="FF0000"/>
              </a:gs>
              <a:gs pos="100000">
                <a:srgbClr val="FFFF00"/>
              </a:gs>
              <a:gs pos="36000">
                <a:srgbClr val="FF6600"/>
              </a:gs>
            </a:gsLst>
          </a:gradFill>
          <a:ln w="28575" cmpd="sng">
            <a:noFill/>
            <a:round/>
          </a:ln>
          <a:scene3d>
            <a:camera prst="isometricOffAxis2Right">
              <a:rot lat="17400000" lon="2460000" rev="19260000"/>
            </a:camera>
            <a:lightRig rig="threePt" dir="t">
              <a:rot lat="0" lon="0" rev="0"/>
            </a:lightRig>
          </a:scene3d>
          <a:sp3d extrusionH="127000" contourW="12700" prstMaterial="plastic">
            <a:contourClr>
              <a:srgbClr val="FFFF00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571238" y="2636912"/>
            <a:ext cx="5014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>
                <a:solidFill>
                  <a:srgbClr val="EB0400"/>
                </a:solidFill>
                <a:latin typeface="Frutiger LT Std 45 Light"/>
              </a:rPr>
              <a:t>x</a:t>
            </a:r>
            <a:r>
              <a:rPr lang="en-US" sz="2400" baseline="-25000">
                <a:solidFill>
                  <a:srgbClr val="EB0400"/>
                </a:solidFill>
                <a:latin typeface="Frutiger LT Std 45 Light"/>
              </a:rPr>
              <a:t> +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44208" y="2060848"/>
            <a:ext cx="5164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 dirty="0">
                <a:solidFill>
                  <a:srgbClr val="00B050"/>
                </a:solidFill>
                <a:latin typeface="Frutiger LT Std 45 Light"/>
              </a:rPr>
              <a:t>z</a:t>
            </a:r>
            <a:r>
              <a:rPr lang="en-US" sz="2400" baseline="-25000" dirty="0">
                <a:solidFill>
                  <a:srgbClr val="00B050"/>
                </a:solidFill>
                <a:latin typeface="Frutiger LT Std 45 Light"/>
              </a:rPr>
              <a:t> +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796136" y="1628800"/>
            <a:ext cx="5014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>
                <a:solidFill>
                  <a:srgbClr val="0063FF"/>
                </a:solidFill>
                <a:latin typeface="Frutiger LT Std 45 Light"/>
              </a:rPr>
              <a:t>y</a:t>
            </a:r>
            <a:r>
              <a:rPr lang="en-US" sz="2400" baseline="-25000">
                <a:solidFill>
                  <a:srgbClr val="0063FF"/>
                </a:solidFill>
                <a:latin typeface="Frutiger LT Std 45 Light"/>
              </a:rPr>
              <a:t> +</a:t>
            </a:r>
          </a:p>
        </p:txBody>
      </p:sp>
      <p:cxnSp>
        <p:nvCxnSpPr>
          <p:cNvPr id="64" name="Straight Connector 63"/>
          <p:cNvCxnSpPr/>
          <p:nvPr/>
        </p:nvCxnSpPr>
        <p:spPr>
          <a:xfrm rot="16200000">
            <a:off x="4396811" y="4005065"/>
            <a:ext cx="0" cy="1882189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125594" y="5589240"/>
            <a:ext cx="20281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>
                <a:solidFill>
                  <a:schemeClr val="accent1"/>
                </a:solidFill>
                <a:latin typeface="Frutiger LT Std 45 Light"/>
              </a:rPr>
              <a:t>M</a:t>
            </a:r>
            <a:r>
              <a:rPr lang="en-US" sz="3200" baseline="-25000">
                <a:solidFill>
                  <a:schemeClr val="accent1"/>
                </a:solidFill>
                <a:latin typeface="Frutiger LT Std 45 Light"/>
              </a:rPr>
              <a:t>ry</a:t>
            </a:r>
            <a:r>
              <a:rPr lang="en-US" sz="3200">
                <a:solidFill>
                  <a:schemeClr val="accent1"/>
                </a:solidFill>
                <a:latin typeface="Frutiger LT Std 45 Light"/>
              </a:rPr>
              <a:t>·M</a:t>
            </a:r>
            <a:r>
              <a:rPr lang="en-US" sz="3200" baseline="-25000">
                <a:solidFill>
                  <a:schemeClr val="accent1"/>
                </a:solidFill>
                <a:latin typeface="Frutiger LT Std 45 Light"/>
              </a:rPr>
              <a:t>rx</a:t>
            </a:r>
            <a:r>
              <a:rPr lang="en-US" sz="3200">
                <a:solidFill>
                  <a:schemeClr val="accent1"/>
                </a:solidFill>
                <a:latin typeface="Frutiger LT Std 45 Light"/>
              </a:rPr>
              <a:t> · </a:t>
            </a:r>
            <a:r>
              <a:rPr lang="en-US" sz="3200" u="sng">
                <a:solidFill>
                  <a:schemeClr val="accent1"/>
                </a:solidFill>
                <a:latin typeface="Frutiger LT Std 45 Light"/>
              </a:rPr>
              <a:t>v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4396811" y="4221088"/>
            <a:ext cx="0" cy="1440161"/>
          </a:xfrm>
          <a:prstGeom prst="line">
            <a:avLst/>
          </a:prstGeom>
          <a:ln w="19050" cmpd="sng">
            <a:solidFill>
              <a:srgbClr val="0063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618473" y="4517832"/>
            <a:ext cx="1440160" cy="936104"/>
          </a:xfrm>
          <a:prstGeom prst="line">
            <a:avLst/>
          </a:prstGeom>
          <a:ln w="19050" cmpd="sng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6200000">
            <a:off x="7133115" y="4005065"/>
            <a:ext cx="0" cy="1882189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861898" y="5589240"/>
            <a:ext cx="2505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 err="1">
                <a:solidFill>
                  <a:schemeClr val="accent1"/>
                </a:solidFill>
                <a:latin typeface="Frutiger LT Std 45 Light"/>
              </a:rPr>
              <a:t>M</a:t>
            </a:r>
            <a:r>
              <a:rPr lang="en-US" sz="3200" baseline="-25000" dirty="0" err="1">
                <a:solidFill>
                  <a:schemeClr val="accent1"/>
                </a:solidFill>
                <a:latin typeface="Frutiger LT Std 45 Light"/>
              </a:rPr>
              <a:t>rz</a:t>
            </a:r>
            <a:r>
              <a:rPr lang="en-US" sz="3200" dirty="0" err="1">
                <a:solidFill>
                  <a:schemeClr val="accent1"/>
                </a:solidFill>
                <a:latin typeface="Frutiger LT Std 45 Light"/>
              </a:rPr>
              <a:t>·M</a:t>
            </a:r>
            <a:r>
              <a:rPr lang="en-US" sz="3200" baseline="-25000" dirty="0" err="1">
                <a:solidFill>
                  <a:schemeClr val="accent1"/>
                </a:solidFill>
                <a:latin typeface="Frutiger LT Std 45 Light"/>
              </a:rPr>
              <a:t>ry</a:t>
            </a:r>
            <a:r>
              <a:rPr lang="en-US" sz="3200" dirty="0" err="1">
                <a:solidFill>
                  <a:schemeClr val="accent1"/>
                </a:solidFill>
                <a:latin typeface="Frutiger LT Std 45 Light"/>
              </a:rPr>
              <a:t>·M</a:t>
            </a:r>
            <a:r>
              <a:rPr lang="en-US" sz="3200" baseline="-25000" dirty="0" err="1">
                <a:solidFill>
                  <a:schemeClr val="accent1"/>
                </a:solidFill>
                <a:latin typeface="Frutiger LT Std 45 Light"/>
              </a:rPr>
              <a:t>rx</a:t>
            </a:r>
            <a:r>
              <a:rPr lang="en-US" sz="3200" dirty="0" err="1">
                <a:solidFill>
                  <a:schemeClr val="accent1"/>
                </a:solidFill>
                <a:latin typeface="Frutiger LT Std 45 Light"/>
              </a:rPr>
              <a:t>·</a:t>
            </a:r>
            <a:r>
              <a:rPr lang="en-US" sz="3200" u="sng" dirty="0" err="1">
                <a:solidFill>
                  <a:schemeClr val="accent1"/>
                </a:solidFill>
                <a:latin typeface="Frutiger LT Std 45 Light"/>
              </a:rPr>
              <a:t>v</a:t>
            </a:r>
            <a:endParaRPr lang="en-US" sz="3200" u="sng" dirty="0">
              <a:solidFill>
                <a:schemeClr val="accent1"/>
              </a:solidFill>
              <a:latin typeface="Frutiger LT Std 45 Light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7133115" y="4221088"/>
            <a:ext cx="0" cy="1440161"/>
          </a:xfrm>
          <a:prstGeom prst="line">
            <a:avLst/>
          </a:prstGeom>
          <a:ln w="19050" cmpd="sng">
            <a:solidFill>
              <a:srgbClr val="0063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6354777" y="4517832"/>
            <a:ext cx="1440160" cy="936104"/>
          </a:xfrm>
          <a:prstGeom prst="line">
            <a:avLst/>
          </a:prstGeom>
          <a:ln w="19050" cmpd="sng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5-Point Star 72"/>
          <p:cNvSpPr/>
          <p:nvPr/>
        </p:nvSpPr>
        <p:spPr>
          <a:xfrm>
            <a:off x="6579465" y="4458765"/>
            <a:ext cx="968532" cy="968528"/>
          </a:xfrm>
          <a:prstGeom prst="star5">
            <a:avLst/>
          </a:prstGeom>
          <a:gradFill>
            <a:gsLst>
              <a:gs pos="0">
                <a:srgbClr val="FF0000"/>
              </a:gs>
              <a:gs pos="100000">
                <a:srgbClr val="FFFF00"/>
              </a:gs>
              <a:gs pos="36000">
                <a:srgbClr val="FF6600"/>
              </a:gs>
            </a:gsLst>
          </a:gradFill>
          <a:ln w="28575" cmpd="sng">
            <a:noFill/>
            <a:round/>
          </a:ln>
          <a:scene3d>
            <a:camera prst="isometricOffAxis2Right">
              <a:rot lat="21000000" lon="15000000" rev="10860000"/>
            </a:camera>
            <a:lightRig rig="threePt" dir="t">
              <a:rot lat="0" lon="0" rev="0"/>
            </a:lightRig>
          </a:scene3d>
          <a:sp3d extrusionH="127000" contourW="12700" prstMaterial="plastic">
            <a:contourClr>
              <a:srgbClr val="FFFF00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5-Point Star 76"/>
          <p:cNvSpPr/>
          <p:nvPr/>
        </p:nvSpPr>
        <p:spPr>
          <a:xfrm>
            <a:off x="3950205" y="4382622"/>
            <a:ext cx="968532" cy="968528"/>
          </a:xfrm>
          <a:prstGeom prst="star5">
            <a:avLst/>
          </a:prstGeom>
          <a:gradFill>
            <a:gsLst>
              <a:gs pos="0">
                <a:srgbClr val="FF0000"/>
              </a:gs>
              <a:gs pos="100000">
                <a:srgbClr val="FFFF00"/>
              </a:gs>
              <a:gs pos="36000">
                <a:srgbClr val="FF6600"/>
              </a:gs>
            </a:gsLst>
          </a:gradFill>
          <a:ln w="28575" cmpd="sng">
            <a:noFill/>
            <a:round/>
          </a:ln>
          <a:scene3d>
            <a:camera prst="isometricOffAxis2Right">
              <a:rot lat="840000" lon="4440000" rev="16140000"/>
            </a:camera>
            <a:lightRig rig="threePt" dir="t">
              <a:rot lat="0" lon="0" rev="0"/>
            </a:lightRig>
          </a:scene3d>
          <a:sp3d extrusionH="127000" contourW="12700" prstMaterial="plastic">
            <a:contourClr>
              <a:srgbClr val="FFFF00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c 77"/>
          <p:cNvSpPr/>
          <p:nvPr/>
        </p:nvSpPr>
        <p:spPr>
          <a:xfrm rot="1362417" flipH="1">
            <a:off x="6223857" y="5271110"/>
            <a:ext cx="299632" cy="410823"/>
          </a:xfrm>
          <a:prstGeom prst="arc">
            <a:avLst>
              <a:gd name="adj1" fmla="val 9584672"/>
              <a:gd name="adj2" fmla="val 372783"/>
            </a:avLst>
          </a:prstGeom>
          <a:ln>
            <a:solidFill>
              <a:srgbClr val="FFC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iamond 78"/>
          <p:cNvSpPr/>
          <p:nvPr/>
        </p:nvSpPr>
        <p:spPr>
          <a:xfrm>
            <a:off x="5706488" y="2150494"/>
            <a:ext cx="144016" cy="144016"/>
          </a:xfrm>
          <a:prstGeom prst="diamond">
            <a:avLst/>
          </a:prstGeom>
          <a:solidFill>
            <a:srgbClr val="FF0000"/>
          </a:solidFill>
          <a:ln w="1905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Diamond 79"/>
          <p:cNvSpPr/>
          <p:nvPr/>
        </p:nvSpPr>
        <p:spPr>
          <a:xfrm>
            <a:off x="1674040" y="4695777"/>
            <a:ext cx="144016" cy="144016"/>
          </a:xfrm>
          <a:prstGeom prst="diamond">
            <a:avLst/>
          </a:prstGeom>
          <a:solidFill>
            <a:srgbClr val="FF0000"/>
          </a:solidFill>
          <a:ln w="1905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Diamond 80"/>
          <p:cNvSpPr/>
          <p:nvPr/>
        </p:nvSpPr>
        <p:spPr>
          <a:xfrm>
            <a:off x="4842392" y="4813336"/>
            <a:ext cx="144016" cy="144016"/>
          </a:xfrm>
          <a:prstGeom prst="diamond">
            <a:avLst/>
          </a:prstGeom>
          <a:solidFill>
            <a:srgbClr val="FF0000"/>
          </a:solidFill>
          <a:ln w="1905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Diamond 81"/>
          <p:cNvSpPr/>
          <p:nvPr/>
        </p:nvSpPr>
        <p:spPr>
          <a:xfrm>
            <a:off x="7119301" y="5373216"/>
            <a:ext cx="144016" cy="144016"/>
          </a:xfrm>
          <a:prstGeom prst="diamond">
            <a:avLst/>
          </a:prstGeom>
          <a:solidFill>
            <a:srgbClr val="FF0000"/>
          </a:solidFill>
          <a:ln w="1905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7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Diamond 80"/>
          <p:cNvSpPr/>
          <p:nvPr/>
        </p:nvSpPr>
        <p:spPr>
          <a:xfrm>
            <a:off x="3995936" y="5013176"/>
            <a:ext cx="144016" cy="144016"/>
          </a:xfrm>
          <a:prstGeom prst="diamond">
            <a:avLst/>
          </a:prstGeom>
          <a:solidFill>
            <a:srgbClr val="FF0000"/>
          </a:solidFill>
          <a:ln w="1905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/>
          <p:cNvSpPr/>
          <p:nvPr/>
        </p:nvSpPr>
        <p:spPr>
          <a:xfrm rot="454775" flipV="1">
            <a:off x="4148535" y="4253325"/>
            <a:ext cx="499597" cy="163221"/>
          </a:xfrm>
          <a:prstGeom prst="arc">
            <a:avLst>
              <a:gd name="adj1" fmla="val 1666403"/>
              <a:gd name="adj2" fmla="val 13339508"/>
            </a:avLst>
          </a:prstGeom>
          <a:ln>
            <a:solidFill>
              <a:srgbClr val="FFC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/>
          <p:cNvSpPr/>
          <p:nvPr/>
        </p:nvSpPr>
        <p:spPr>
          <a:xfrm rot="1362417" flipH="1">
            <a:off x="6007833" y="4839063"/>
            <a:ext cx="299632" cy="410823"/>
          </a:xfrm>
          <a:prstGeom prst="arc">
            <a:avLst>
              <a:gd name="adj1" fmla="val 9584672"/>
              <a:gd name="adj2" fmla="val 372783"/>
            </a:avLst>
          </a:prstGeom>
          <a:ln>
            <a:solidFill>
              <a:srgbClr val="FFC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Order of multiplication</a:t>
            </a:r>
            <a:br>
              <a:rPr lang="en-US"/>
            </a:br>
            <a:r>
              <a:rPr lang="en-US"/>
              <a:t>3D rotation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rotate around z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rotate around 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rotate around x</a:t>
            </a:r>
          </a:p>
        </p:txBody>
      </p:sp>
      <p:cxnSp>
        <p:nvCxnSpPr>
          <p:cNvPr id="35" name="Straight Connector 34"/>
          <p:cNvCxnSpPr/>
          <p:nvPr/>
        </p:nvCxnSpPr>
        <p:spPr>
          <a:xfrm rot="16200000">
            <a:off x="5791145" y="1764105"/>
            <a:ext cx="0" cy="1882189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642138" y="3348280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u="sng" dirty="0">
                <a:solidFill>
                  <a:schemeClr val="accent1"/>
                </a:solidFill>
                <a:latin typeface="Frutiger LT Std 45 Light"/>
              </a:rPr>
              <a:t>v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791145" y="1980128"/>
            <a:ext cx="0" cy="1440161"/>
          </a:xfrm>
          <a:prstGeom prst="line">
            <a:avLst/>
          </a:prstGeom>
          <a:ln w="19050" cmpd="sng">
            <a:solidFill>
              <a:srgbClr val="0063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012807" y="2276872"/>
            <a:ext cx="1440160" cy="936104"/>
          </a:xfrm>
          <a:prstGeom prst="line">
            <a:avLst/>
          </a:prstGeom>
          <a:ln w="19050" cmpd="sng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5-Point Star 33"/>
          <p:cNvSpPr/>
          <p:nvPr/>
        </p:nvSpPr>
        <p:spPr>
          <a:xfrm>
            <a:off x="5312016" y="2224803"/>
            <a:ext cx="916168" cy="916164"/>
          </a:xfrm>
          <a:prstGeom prst="star5">
            <a:avLst/>
          </a:prstGeom>
          <a:gradFill>
            <a:gsLst>
              <a:gs pos="0">
                <a:srgbClr val="FF0000"/>
              </a:gs>
              <a:gs pos="100000">
                <a:srgbClr val="FFFF00"/>
              </a:gs>
              <a:gs pos="36000">
                <a:srgbClr val="FF6600"/>
              </a:gs>
            </a:gsLst>
          </a:gradFill>
          <a:ln w="28575" cmpd="sng">
            <a:noFill/>
            <a:round/>
          </a:ln>
          <a:scene3d>
            <a:camera prst="obliqueTopRight"/>
            <a:lightRig rig="threePt" dir="t">
              <a:rot lat="0" lon="0" rev="0"/>
            </a:lightRig>
          </a:scene3d>
          <a:sp3d extrusionH="127000" contourW="12700" prstMaterial="plastic">
            <a:contourClr>
              <a:srgbClr val="FFFF00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rot="16200000">
            <a:off x="1660507" y="4005065"/>
            <a:ext cx="0" cy="1882189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89290" y="5589240"/>
            <a:ext cx="13227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 err="1">
                <a:solidFill>
                  <a:schemeClr val="accent1"/>
                </a:solidFill>
                <a:latin typeface="Frutiger LT Std 45 Light"/>
              </a:rPr>
              <a:t>M</a:t>
            </a:r>
            <a:r>
              <a:rPr lang="en-US" sz="3200" baseline="-25000" dirty="0" err="1">
                <a:solidFill>
                  <a:schemeClr val="accent1"/>
                </a:solidFill>
                <a:latin typeface="Frutiger LT Std 45 Light"/>
              </a:rPr>
              <a:t>rz</a:t>
            </a:r>
            <a:r>
              <a:rPr lang="en-US" sz="3200" dirty="0">
                <a:solidFill>
                  <a:schemeClr val="accent1"/>
                </a:solidFill>
                <a:latin typeface="Frutiger LT Std 45 Light"/>
              </a:rPr>
              <a:t> · </a:t>
            </a:r>
            <a:r>
              <a:rPr lang="en-US" sz="3200" u="sng" dirty="0">
                <a:solidFill>
                  <a:schemeClr val="accent1"/>
                </a:solidFill>
                <a:latin typeface="Frutiger LT Std 45 Light"/>
              </a:rPr>
              <a:t>v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1660507" y="4221088"/>
            <a:ext cx="0" cy="1440161"/>
          </a:xfrm>
          <a:prstGeom prst="line">
            <a:avLst/>
          </a:prstGeom>
          <a:ln w="19050" cmpd="sng">
            <a:solidFill>
              <a:srgbClr val="0063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882169" y="4517832"/>
            <a:ext cx="1440160" cy="936104"/>
          </a:xfrm>
          <a:prstGeom prst="line">
            <a:avLst/>
          </a:prstGeom>
          <a:ln w="19050" cmpd="sng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571238" y="2636912"/>
            <a:ext cx="5014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>
                <a:solidFill>
                  <a:srgbClr val="EB0400"/>
                </a:solidFill>
                <a:latin typeface="Frutiger LT Std 45 Light"/>
              </a:rPr>
              <a:t>x</a:t>
            </a:r>
            <a:r>
              <a:rPr lang="en-US" sz="2400" baseline="-25000">
                <a:solidFill>
                  <a:srgbClr val="EB0400"/>
                </a:solidFill>
                <a:latin typeface="Frutiger LT Std 45 Light"/>
              </a:rPr>
              <a:t> +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44208" y="2060848"/>
            <a:ext cx="516488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 dirty="0">
                <a:solidFill>
                  <a:srgbClr val="00B050"/>
                </a:solidFill>
                <a:latin typeface="Frutiger LT Std 45 Light"/>
              </a:rPr>
              <a:t>z</a:t>
            </a:r>
            <a:r>
              <a:rPr lang="en-US" sz="2400" baseline="-25000" dirty="0">
                <a:solidFill>
                  <a:srgbClr val="00B050"/>
                </a:solidFill>
                <a:latin typeface="Frutiger LT Std 45 Light"/>
              </a:rPr>
              <a:t> +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796136" y="1628800"/>
            <a:ext cx="5014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>
                <a:solidFill>
                  <a:srgbClr val="0063FF"/>
                </a:solidFill>
                <a:latin typeface="Frutiger LT Std 45 Light"/>
              </a:rPr>
              <a:t>y</a:t>
            </a:r>
            <a:r>
              <a:rPr lang="en-US" sz="2400" baseline="-25000">
                <a:solidFill>
                  <a:srgbClr val="0063FF"/>
                </a:solidFill>
                <a:latin typeface="Frutiger LT Std 45 Light"/>
              </a:rPr>
              <a:t> +</a:t>
            </a:r>
          </a:p>
        </p:txBody>
      </p:sp>
      <p:cxnSp>
        <p:nvCxnSpPr>
          <p:cNvPr id="64" name="Straight Connector 63"/>
          <p:cNvCxnSpPr/>
          <p:nvPr/>
        </p:nvCxnSpPr>
        <p:spPr>
          <a:xfrm rot="16200000">
            <a:off x="4396811" y="4005065"/>
            <a:ext cx="0" cy="1882189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125594" y="5589240"/>
            <a:ext cx="20281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>
                <a:solidFill>
                  <a:schemeClr val="accent1"/>
                </a:solidFill>
                <a:latin typeface="Frutiger LT Std 45 Light"/>
              </a:rPr>
              <a:t>M</a:t>
            </a:r>
            <a:r>
              <a:rPr lang="en-US" sz="3200" baseline="-25000">
                <a:solidFill>
                  <a:schemeClr val="accent1"/>
                </a:solidFill>
                <a:latin typeface="Frutiger LT Std 45 Light"/>
              </a:rPr>
              <a:t>ry</a:t>
            </a:r>
            <a:r>
              <a:rPr lang="en-US" sz="3200">
                <a:solidFill>
                  <a:schemeClr val="accent1"/>
                </a:solidFill>
                <a:latin typeface="Frutiger LT Std 45 Light"/>
              </a:rPr>
              <a:t>·M</a:t>
            </a:r>
            <a:r>
              <a:rPr lang="en-US" sz="3200" baseline="-25000">
                <a:solidFill>
                  <a:schemeClr val="accent1"/>
                </a:solidFill>
                <a:latin typeface="Frutiger LT Std 45 Light"/>
              </a:rPr>
              <a:t>rz</a:t>
            </a:r>
            <a:r>
              <a:rPr lang="en-US" sz="3200">
                <a:solidFill>
                  <a:schemeClr val="accent1"/>
                </a:solidFill>
                <a:latin typeface="Frutiger LT Std 45 Light"/>
              </a:rPr>
              <a:t> · </a:t>
            </a:r>
            <a:r>
              <a:rPr lang="en-US" sz="3200" u="sng">
                <a:solidFill>
                  <a:schemeClr val="accent1"/>
                </a:solidFill>
                <a:latin typeface="Frutiger LT Std 45 Light"/>
              </a:rPr>
              <a:t>v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4396811" y="4221088"/>
            <a:ext cx="0" cy="1440161"/>
          </a:xfrm>
          <a:prstGeom prst="line">
            <a:avLst/>
          </a:prstGeom>
          <a:ln w="19050" cmpd="sng">
            <a:solidFill>
              <a:srgbClr val="0063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618473" y="4517832"/>
            <a:ext cx="1440160" cy="936104"/>
          </a:xfrm>
          <a:prstGeom prst="line">
            <a:avLst/>
          </a:prstGeom>
          <a:ln w="19050" cmpd="sng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6200000">
            <a:off x="7133115" y="4005065"/>
            <a:ext cx="0" cy="1882189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861898" y="5589240"/>
            <a:ext cx="2505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 err="1">
                <a:solidFill>
                  <a:schemeClr val="accent1"/>
                </a:solidFill>
                <a:latin typeface="Frutiger LT Std 45 Light"/>
              </a:rPr>
              <a:t>M</a:t>
            </a:r>
            <a:r>
              <a:rPr lang="en-US" sz="3200" baseline="-25000" dirty="0" err="1">
                <a:solidFill>
                  <a:schemeClr val="accent1"/>
                </a:solidFill>
                <a:latin typeface="Frutiger LT Std 45 Light"/>
              </a:rPr>
              <a:t>rx</a:t>
            </a:r>
            <a:r>
              <a:rPr lang="en-US" sz="3200" dirty="0" err="1">
                <a:solidFill>
                  <a:schemeClr val="accent1"/>
                </a:solidFill>
                <a:latin typeface="Frutiger LT Std 45 Light"/>
              </a:rPr>
              <a:t>·M</a:t>
            </a:r>
            <a:r>
              <a:rPr lang="en-US" sz="3200" baseline="-25000" dirty="0" err="1">
                <a:solidFill>
                  <a:schemeClr val="accent1"/>
                </a:solidFill>
                <a:latin typeface="Frutiger LT Std 45 Light"/>
              </a:rPr>
              <a:t>ry</a:t>
            </a:r>
            <a:r>
              <a:rPr lang="en-US" sz="3200" dirty="0" err="1">
                <a:solidFill>
                  <a:schemeClr val="accent1"/>
                </a:solidFill>
                <a:latin typeface="Frutiger LT Std 45 Light"/>
              </a:rPr>
              <a:t>·M</a:t>
            </a:r>
            <a:r>
              <a:rPr lang="en-US" sz="3200" baseline="-25000" dirty="0" err="1">
                <a:solidFill>
                  <a:schemeClr val="accent1"/>
                </a:solidFill>
                <a:latin typeface="Frutiger LT Std 45 Light"/>
              </a:rPr>
              <a:t>rz</a:t>
            </a:r>
            <a:r>
              <a:rPr lang="en-US" sz="3200" dirty="0" err="1">
                <a:solidFill>
                  <a:schemeClr val="accent1"/>
                </a:solidFill>
                <a:latin typeface="Frutiger LT Std 45 Light"/>
              </a:rPr>
              <a:t>·</a:t>
            </a:r>
            <a:r>
              <a:rPr lang="en-US" sz="3200" u="sng" dirty="0" err="1">
                <a:solidFill>
                  <a:schemeClr val="accent1"/>
                </a:solidFill>
                <a:latin typeface="Frutiger LT Std 45 Light"/>
              </a:rPr>
              <a:t>v</a:t>
            </a:r>
            <a:endParaRPr lang="en-US" sz="3200" u="sng" dirty="0">
              <a:solidFill>
                <a:schemeClr val="accent1"/>
              </a:solidFill>
              <a:latin typeface="Frutiger LT Std 45 Light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7133115" y="4221088"/>
            <a:ext cx="0" cy="1440161"/>
          </a:xfrm>
          <a:prstGeom prst="line">
            <a:avLst/>
          </a:prstGeom>
          <a:ln w="19050" cmpd="sng">
            <a:solidFill>
              <a:srgbClr val="0063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6354777" y="4517832"/>
            <a:ext cx="1440160" cy="936104"/>
          </a:xfrm>
          <a:prstGeom prst="line">
            <a:avLst/>
          </a:prstGeom>
          <a:ln w="19050" cmpd="sng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5-Point Star 72"/>
          <p:cNvSpPr/>
          <p:nvPr/>
        </p:nvSpPr>
        <p:spPr>
          <a:xfrm>
            <a:off x="3851920" y="4458765"/>
            <a:ext cx="968532" cy="968528"/>
          </a:xfrm>
          <a:prstGeom prst="star5">
            <a:avLst/>
          </a:prstGeom>
          <a:gradFill>
            <a:gsLst>
              <a:gs pos="0">
                <a:schemeClr val="accent1"/>
              </a:gs>
              <a:gs pos="100000">
                <a:srgbClr val="000090"/>
              </a:gs>
            </a:gsLst>
          </a:gradFill>
          <a:ln w="28575" cmpd="sng">
            <a:noFill/>
            <a:round/>
          </a:ln>
          <a:scene3d>
            <a:camera prst="isometricOffAxis2Right">
              <a:rot lat="19380000" lon="7440000" rev="19920000"/>
            </a:camera>
            <a:lightRig rig="threePt" dir="t">
              <a:rot lat="0" lon="0" rev="0"/>
            </a:lightRig>
          </a:scene3d>
          <a:sp3d extrusionH="127000" contourW="12700" prstMaterial="plastic">
            <a:extrusionClr>
              <a:srgbClr val="FF6600"/>
            </a:extrusionClr>
            <a:contourClr>
              <a:srgbClr val="FFFF00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c 77"/>
          <p:cNvSpPr/>
          <p:nvPr/>
        </p:nvSpPr>
        <p:spPr>
          <a:xfrm rot="1362417" flipH="1">
            <a:off x="751249" y="5271110"/>
            <a:ext cx="299632" cy="410823"/>
          </a:xfrm>
          <a:prstGeom prst="arc">
            <a:avLst>
              <a:gd name="adj1" fmla="val 9584672"/>
              <a:gd name="adj2" fmla="val 372783"/>
            </a:avLst>
          </a:prstGeom>
          <a:ln>
            <a:solidFill>
              <a:srgbClr val="FFC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iamond 78"/>
          <p:cNvSpPr/>
          <p:nvPr/>
        </p:nvSpPr>
        <p:spPr>
          <a:xfrm>
            <a:off x="5706488" y="2150494"/>
            <a:ext cx="144016" cy="144016"/>
          </a:xfrm>
          <a:prstGeom prst="diamond">
            <a:avLst/>
          </a:prstGeom>
          <a:solidFill>
            <a:srgbClr val="FF0000"/>
          </a:solidFill>
          <a:ln w="1905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Diamond 81"/>
          <p:cNvSpPr/>
          <p:nvPr/>
        </p:nvSpPr>
        <p:spPr>
          <a:xfrm>
            <a:off x="6983544" y="4391561"/>
            <a:ext cx="144016" cy="144016"/>
          </a:xfrm>
          <a:prstGeom prst="diamond">
            <a:avLst/>
          </a:prstGeom>
          <a:solidFill>
            <a:srgbClr val="FF0000"/>
          </a:solidFill>
          <a:ln w="1905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/>
          <p:cNvSpPr/>
          <p:nvPr/>
        </p:nvSpPr>
        <p:spPr>
          <a:xfrm rot="5400000">
            <a:off x="1205264" y="4481207"/>
            <a:ext cx="916168" cy="916164"/>
          </a:xfrm>
          <a:prstGeom prst="star5">
            <a:avLst/>
          </a:prstGeom>
          <a:gradFill>
            <a:gsLst>
              <a:gs pos="0">
                <a:srgbClr val="FF0000"/>
              </a:gs>
              <a:gs pos="100000">
                <a:srgbClr val="FFFF00"/>
              </a:gs>
              <a:gs pos="36000">
                <a:srgbClr val="FF6600"/>
              </a:gs>
            </a:gsLst>
          </a:gradFill>
          <a:ln w="28575" cmpd="sng">
            <a:noFill/>
            <a:round/>
          </a:ln>
          <a:scene3d>
            <a:camera prst="obliqueTopRight"/>
            <a:lightRig rig="threePt" dir="t">
              <a:rot lat="0" lon="0" rev="0"/>
            </a:lightRig>
          </a:scene3d>
          <a:sp3d extrusionH="127000" contourW="12700" prstMaterial="plastic">
            <a:contourClr>
              <a:srgbClr val="FFFF00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iamond 39"/>
          <p:cNvSpPr/>
          <p:nvPr/>
        </p:nvSpPr>
        <p:spPr>
          <a:xfrm rot="5400000">
            <a:off x="2051720" y="4869160"/>
            <a:ext cx="144016" cy="144016"/>
          </a:xfrm>
          <a:prstGeom prst="diamond">
            <a:avLst/>
          </a:prstGeom>
          <a:solidFill>
            <a:srgbClr val="FF0000"/>
          </a:solidFill>
          <a:ln w="1905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/>
          <p:cNvSpPr/>
          <p:nvPr/>
        </p:nvSpPr>
        <p:spPr>
          <a:xfrm>
            <a:off x="6699812" y="4548704"/>
            <a:ext cx="968532" cy="968528"/>
          </a:xfrm>
          <a:prstGeom prst="star5">
            <a:avLst/>
          </a:prstGeom>
          <a:gradFill>
            <a:gsLst>
              <a:gs pos="0">
                <a:schemeClr val="accent1"/>
              </a:gs>
              <a:gs pos="100000">
                <a:srgbClr val="000090"/>
              </a:gs>
            </a:gsLst>
          </a:gradFill>
          <a:ln w="28575" cmpd="sng">
            <a:noFill/>
            <a:round/>
          </a:ln>
          <a:scene3d>
            <a:camera prst="isometricOffAxis2Right">
              <a:rot lat="9780000" lon="14820000" rev="20820000"/>
            </a:camera>
            <a:lightRig rig="threePt" dir="t">
              <a:rot lat="0" lon="0" rev="0"/>
            </a:lightRig>
          </a:scene3d>
          <a:sp3d extrusionH="127000" contourW="12700" prstMaterial="plastic">
            <a:extrusionClr>
              <a:srgbClr val="FF6600"/>
            </a:extrusionClr>
            <a:contourClr>
              <a:srgbClr val="FFFF00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 of multiplication</a:t>
            </a:r>
            <a:br>
              <a:rPr lang="en-US" dirty="0"/>
            </a:br>
            <a:r>
              <a:rPr lang="en-US" dirty="0"/>
              <a:t>Bone Systems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 of multiplication</a:t>
            </a:r>
            <a:br>
              <a:rPr lang="en-US" dirty="0"/>
            </a:br>
            <a:r>
              <a:rPr lang="en-US" dirty="0"/>
              <a:t>Bone Systems</a:t>
            </a:r>
            <a:br>
              <a:rPr lang="en-US" dirty="0"/>
            </a:b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rot="16200000">
            <a:off x="4514965" y="1772817"/>
            <a:ext cx="0" cy="18821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rot="16200000">
            <a:off x="2426733" y="4059648"/>
            <a:ext cx="0" cy="18821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16200000">
            <a:off x="4504983" y="4059648"/>
            <a:ext cx="0" cy="18821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14965" y="1988840"/>
            <a:ext cx="0" cy="144016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26733" y="4275671"/>
            <a:ext cx="0" cy="144016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04983" y="4275671"/>
            <a:ext cx="0" cy="144016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83233" y="4275671"/>
            <a:ext cx="0" cy="144016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>
            <a:off x="6583233" y="4059648"/>
            <a:ext cx="0" cy="18821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283968" y="2484077"/>
            <a:ext cx="504056" cy="504056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00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19750738">
            <a:off x="6482423" y="4724953"/>
            <a:ext cx="573036" cy="307126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00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16504755">
            <a:off x="6759974" y="4496775"/>
            <a:ext cx="385832" cy="251115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00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588225" y="4763344"/>
            <a:ext cx="354762" cy="228164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939554" y="4479446"/>
            <a:ext cx="15208" cy="276916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915816" y="3140968"/>
            <a:ext cx="936104" cy="936104"/>
          </a:xfrm>
          <a:prstGeom prst="straightConnector1">
            <a:avLst/>
          </a:prstGeom>
          <a:ln>
            <a:solidFill>
              <a:srgbClr val="9D6DD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03848" y="4653136"/>
            <a:ext cx="504056" cy="0"/>
          </a:xfrm>
          <a:prstGeom prst="straightConnector1">
            <a:avLst/>
          </a:prstGeom>
          <a:ln>
            <a:solidFill>
              <a:srgbClr val="9D6DD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220072" y="4653136"/>
            <a:ext cx="504056" cy="0"/>
          </a:xfrm>
          <a:prstGeom prst="straightConnector1">
            <a:avLst/>
          </a:prstGeom>
          <a:ln>
            <a:solidFill>
              <a:srgbClr val="9D6DD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11654" y="3193812"/>
            <a:ext cx="36420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9D6DD8"/>
                </a:solidFill>
                <a:latin typeface="Frutiger LT Std 65 Bold"/>
                <a:ea typeface="+mj-ea"/>
                <a:cs typeface="Frutiger LT Std 65 Bold"/>
              </a:rPr>
              <a:t>?</a:t>
            </a:r>
            <a:endParaRPr lang="en-US" sz="1200">
              <a:solidFill>
                <a:srgbClr val="9D6DD8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71694" y="4057908"/>
            <a:ext cx="36420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9D6DD8"/>
                </a:solidFill>
                <a:latin typeface="Frutiger LT Std 65 Bold"/>
                <a:ea typeface="+mj-ea"/>
                <a:cs typeface="Frutiger LT Std 65 Bold"/>
              </a:rPr>
              <a:t>?</a:t>
            </a:r>
            <a:endParaRPr lang="en-US" sz="1200">
              <a:solidFill>
                <a:srgbClr val="9D6DD8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92080" y="4057908"/>
            <a:ext cx="36420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9D6DD8"/>
                </a:solidFill>
                <a:latin typeface="Frutiger LT Std 65 Bold"/>
                <a:ea typeface="+mj-ea"/>
                <a:cs typeface="Frutiger LT Std 65 Bold"/>
              </a:rPr>
              <a:t>?</a:t>
            </a:r>
            <a:endParaRPr lang="en-US" sz="1200">
              <a:solidFill>
                <a:srgbClr val="9D6DD8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29600" y="2438526"/>
            <a:ext cx="504056" cy="504056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00"/>
              </a:gs>
            </a:gsLst>
            <a:lin ang="16200000" scaled="0"/>
            <a:tileRect/>
          </a:gradFill>
          <a:ln>
            <a:noFill/>
          </a:ln>
          <a:effectLst>
            <a:outerShdw blurRad="84455" dist="23000" dir="5400000" sx="103000" sy="103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732240" y="4994012"/>
            <a:ext cx="109036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  <a:latin typeface="Frutiger LT Std 45 Light"/>
                <a:ea typeface="+mj-ea"/>
                <a:cs typeface="Frutiger LT Std 45 Light"/>
              </a:rPr>
              <a:t>bone1</a:t>
            </a:r>
            <a:endParaRPr lang="en-US" sz="1100" b="1">
              <a:solidFill>
                <a:schemeClr val="accent1"/>
              </a:solidFill>
              <a:latin typeface="Frutiger LT Std 45 Light"/>
              <a:cs typeface="Frutiger LT Std 45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88118" y="4437112"/>
            <a:ext cx="109036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Frutiger LT Std 45 Light"/>
                <a:ea typeface="+mj-ea"/>
                <a:cs typeface="Frutiger LT Std 45 Light"/>
              </a:rPr>
              <a:t>bone2</a:t>
            </a:r>
            <a:endParaRPr lang="en-US" sz="1100" b="1" dirty="0">
              <a:solidFill>
                <a:schemeClr val="accent1"/>
              </a:solidFill>
              <a:latin typeface="Frutiger LT Std 45 Light"/>
              <a:cs typeface="Frutiger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24575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 of multiplication</a:t>
            </a:r>
            <a:br>
              <a:rPr lang="en-US" dirty="0"/>
            </a:br>
            <a:r>
              <a:rPr lang="en-US" dirty="0"/>
              <a:t>Bone Systems</a:t>
            </a:r>
            <a:br>
              <a:rPr lang="en-US" dirty="0"/>
            </a:b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rot="16200000">
            <a:off x="4514965" y="1772817"/>
            <a:ext cx="0" cy="18821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>
            <a:off x="2426733" y="4059648"/>
            <a:ext cx="0" cy="18821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>
            <a:off x="4504983" y="4059648"/>
            <a:ext cx="0" cy="18821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14965" y="1988840"/>
            <a:ext cx="0" cy="144016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26733" y="4275671"/>
            <a:ext cx="0" cy="144016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04983" y="4275671"/>
            <a:ext cx="0" cy="144016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83233" y="4275671"/>
            <a:ext cx="0" cy="144016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>
            <a:off x="6583233" y="4059648"/>
            <a:ext cx="0" cy="18821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266328" y="2457620"/>
            <a:ext cx="504056" cy="504056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00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9750738">
            <a:off x="6482423" y="4724953"/>
            <a:ext cx="573036" cy="307126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00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6588225" y="4763344"/>
            <a:ext cx="354762" cy="228164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915816" y="3140968"/>
            <a:ext cx="936104" cy="936104"/>
          </a:xfrm>
          <a:prstGeom prst="straightConnector1">
            <a:avLst/>
          </a:prstGeom>
          <a:ln>
            <a:solidFill>
              <a:srgbClr val="9D6DD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203848" y="4653136"/>
            <a:ext cx="504056" cy="0"/>
          </a:xfrm>
          <a:prstGeom prst="straightConnector1">
            <a:avLst/>
          </a:prstGeom>
          <a:ln>
            <a:solidFill>
              <a:srgbClr val="9D6DD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220072" y="4653136"/>
            <a:ext cx="504056" cy="0"/>
          </a:xfrm>
          <a:prstGeom prst="straightConnector1">
            <a:avLst/>
          </a:prstGeom>
          <a:ln>
            <a:solidFill>
              <a:srgbClr val="9D6DD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11654" y="3193812"/>
            <a:ext cx="36420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9D6DD8"/>
                </a:solidFill>
                <a:latin typeface="Frutiger LT Std 65 Bold"/>
                <a:ea typeface="+mj-ea"/>
                <a:cs typeface="Frutiger LT Std 65 Bold"/>
              </a:rPr>
              <a:t>?</a:t>
            </a:r>
            <a:endParaRPr lang="en-US" sz="1200">
              <a:solidFill>
                <a:srgbClr val="9D6DD8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71694" y="4057908"/>
            <a:ext cx="36420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9D6DD8"/>
                </a:solidFill>
                <a:latin typeface="Frutiger LT Std 65 Bold"/>
                <a:ea typeface="+mj-ea"/>
                <a:cs typeface="Frutiger LT Std 65 Bold"/>
              </a:rPr>
              <a:t>?</a:t>
            </a:r>
            <a:endParaRPr lang="en-US" sz="1200">
              <a:solidFill>
                <a:srgbClr val="9D6DD8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92080" y="4057908"/>
            <a:ext cx="36420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9D6DD8"/>
                </a:solidFill>
                <a:latin typeface="Frutiger LT Std 65 Bold"/>
                <a:ea typeface="+mj-ea"/>
                <a:cs typeface="Frutiger LT Std 65 Bold"/>
              </a:rPr>
              <a:t>?</a:t>
            </a:r>
            <a:endParaRPr lang="en-US" sz="1200">
              <a:solidFill>
                <a:srgbClr val="9D6D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 of multiplication</a:t>
            </a:r>
            <a:br>
              <a:rPr lang="en-US" dirty="0"/>
            </a:br>
            <a:r>
              <a:rPr lang="en-US" dirty="0"/>
              <a:t>Bone Systems</a:t>
            </a:r>
            <a:br>
              <a:rPr lang="en-US" dirty="0"/>
            </a:b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rot="16200000">
            <a:off x="4514965" y="1772817"/>
            <a:ext cx="0" cy="18821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>
            <a:off x="2426733" y="4059648"/>
            <a:ext cx="0" cy="18821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>
            <a:off x="4504983" y="4059648"/>
            <a:ext cx="0" cy="18821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14965" y="1988840"/>
            <a:ext cx="0" cy="144016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26733" y="4275671"/>
            <a:ext cx="0" cy="144016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504983" y="4275671"/>
            <a:ext cx="0" cy="144016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583233" y="4275671"/>
            <a:ext cx="0" cy="144016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>
            <a:off x="6583233" y="4059648"/>
            <a:ext cx="0" cy="18821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266328" y="2457620"/>
            <a:ext cx="504056" cy="504056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00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 rot="19750738">
            <a:off x="6482423" y="4724953"/>
            <a:ext cx="573036" cy="307126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00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6588225" y="4763344"/>
            <a:ext cx="354762" cy="228164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348572" y="4742782"/>
            <a:ext cx="504056" cy="504056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00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2420580" y="4994082"/>
            <a:ext cx="36004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410344" y="4869160"/>
            <a:ext cx="616982" cy="288032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00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4499992" y="5004357"/>
            <a:ext cx="432048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2915816" y="3140968"/>
            <a:ext cx="936104" cy="936104"/>
          </a:xfrm>
          <a:prstGeom prst="straightConnector1">
            <a:avLst/>
          </a:prstGeom>
          <a:ln>
            <a:solidFill>
              <a:srgbClr val="9D6DD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203848" y="4653136"/>
            <a:ext cx="504056" cy="0"/>
          </a:xfrm>
          <a:prstGeom prst="straightConnector1">
            <a:avLst/>
          </a:prstGeom>
          <a:ln>
            <a:solidFill>
              <a:srgbClr val="9D6DD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220072" y="4653136"/>
            <a:ext cx="504056" cy="0"/>
          </a:xfrm>
          <a:prstGeom prst="straightConnector1">
            <a:avLst/>
          </a:prstGeom>
          <a:ln>
            <a:solidFill>
              <a:srgbClr val="9D6DD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911654" y="3193812"/>
            <a:ext cx="38985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9D6DD8"/>
                </a:solidFill>
                <a:latin typeface="Frutiger LT Std 65 Bold"/>
                <a:ea typeface="+mj-ea"/>
                <a:cs typeface="Frutiger LT Std 65 Bold"/>
              </a:rPr>
              <a:t>T</a:t>
            </a:r>
            <a:endParaRPr lang="en-US" sz="1200">
              <a:solidFill>
                <a:srgbClr val="9D6DD8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1694" y="4057908"/>
            <a:ext cx="38431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9D6DD8"/>
                </a:solidFill>
                <a:latin typeface="Frutiger LT Std 65 Bold"/>
                <a:ea typeface="+mj-ea"/>
                <a:cs typeface="Frutiger LT Std 65 Bold"/>
              </a:rPr>
              <a:t>S</a:t>
            </a:r>
            <a:endParaRPr lang="en-US" sz="1200">
              <a:solidFill>
                <a:srgbClr val="9D6DD8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92080" y="4057908"/>
            <a:ext cx="40405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9D6DD8"/>
                </a:solidFill>
                <a:latin typeface="Frutiger LT Std 65 Bold"/>
                <a:ea typeface="+mj-ea"/>
                <a:cs typeface="Frutiger LT Std 65 Bold"/>
              </a:rPr>
              <a:t>R</a:t>
            </a:r>
            <a:endParaRPr lang="en-US" sz="1200">
              <a:solidFill>
                <a:srgbClr val="9D6DD8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59832" y="5877272"/>
            <a:ext cx="3570208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utiger LT Std 45 Light"/>
                <a:ea typeface="+mj-ea"/>
                <a:cs typeface="Frutiger LT Std 45 Light"/>
              </a:rPr>
              <a:t>M</a:t>
            </a:r>
            <a:r>
              <a:rPr lang="en-US" sz="3200" baseline="-25000" dirty="0">
                <a:solidFill>
                  <a:schemeClr val="accent1"/>
                </a:solidFill>
                <a:latin typeface="Frutiger LT Std 45 Light"/>
                <a:ea typeface="+mj-ea"/>
                <a:cs typeface="Frutiger LT Std 45 Light"/>
              </a:rPr>
              <a:t>bone1</a:t>
            </a:r>
            <a:r>
              <a:rPr lang="en-US" sz="3200" dirty="0">
                <a:solidFill>
                  <a:schemeClr val="accent1"/>
                </a:solidFill>
                <a:latin typeface="Frutiger LT Std 45 Light"/>
                <a:ea typeface="+mj-ea"/>
                <a:cs typeface="Frutiger LT Std 45 Light"/>
              </a:rPr>
              <a:t> = M</a:t>
            </a:r>
            <a:r>
              <a:rPr lang="en-US" sz="3200" baseline="-25000" dirty="0">
                <a:solidFill>
                  <a:schemeClr val="accent1"/>
                </a:solidFill>
                <a:latin typeface="Frutiger LT Std 45 Light"/>
                <a:ea typeface="+mj-ea"/>
                <a:cs typeface="Frutiger LT Std 45 Light"/>
              </a:rPr>
              <a:t>R</a:t>
            </a:r>
            <a:r>
              <a:rPr lang="en-US" sz="3200" dirty="0">
                <a:solidFill>
                  <a:schemeClr val="accent1"/>
                </a:solidFill>
                <a:latin typeface="Frutiger LT Std 45 Light"/>
              </a:rPr>
              <a:t>·</a:t>
            </a:r>
            <a:r>
              <a:rPr lang="en-US" sz="3200" dirty="0">
                <a:solidFill>
                  <a:schemeClr val="accent1"/>
                </a:solidFill>
                <a:latin typeface="Frutiger LT Std 45 Light"/>
                <a:ea typeface="+mj-ea"/>
                <a:cs typeface="Frutiger LT Std 45 Light"/>
              </a:rPr>
              <a:t>M</a:t>
            </a:r>
            <a:r>
              <a:rPr lang="en-US" sz="3200" baseline="-25000" dirty="0">
                <a:solidFill>
                  <a:schemeClr val="accent1"/>
                </a:solidFill>
                <a:latin typeface="Frutiger LT Std 45 Light"/>
                <a:ea typeface="+mj-ea"/>
                <a:cs typeface="Frutiger LT Std 45 Light"/>
              </a:rPr>
              <a:t>S</a:t>
            </a:r>
            <a:r>
              <a:rPr lang="en-US" sz="3200" dirty="0">
                <a:solidFill>
                  <a:schemeClr val="accent1"/>
                </a:solidFill>
                <a:latin typeface="Frutiger LT Std 45 Light"/>
              </a:rPr>
              <a:t>·</a:t>
            </a:r>
            <a:r>
              <a:rPr lang="en-US" sz="3200" dirty="0">
                <a:solidFill>
                  <a:schemeClr val="accent1"/>
                </a:solidFill>
                <a:latin typeface="Frutiger LT Std 45 Light"/>
                <a:ea typeface="+mj-ea"/>
                <a:cs typeface="Frutiger LT Std 45 Light"/>
              </a:rPr>
              <a:t>M</a:t>
            </a:r>
            <a:r>
              <a:rPr lang="en-US" sz="3200" baseline="-25000" dirty="0">
                <a:solidFill>
                  <a:schemeClr val="accent1"/>
                </a:solidFill>
                <a:latin typeface="Frutiger LT Std 45 Light"/>
                <a:ea typeface="+mj-ea"/>
                <a:cs typeface="Frutiger LT Std 45 Light"/>
              </a:rPr>
              <a:t>T</a:t>
            </a:r>
            <a:endParaRPr lang="en-US" sz="1400" baseline="-25000" dirty="0">
              <a:solidFill>
                <a:schemeClr val="accent1"/>
              </a:solidFill>
              <a:latin typeface="Frutiger LT Std 45 Light"/>
              <a:cs typeface="Frutiger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24575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 of multiplication</a:t>
            </a:r>
            <a:br>
              <a:rPr lang="en-US" dirty="0"/>
            </a:br>
            <a:r>
              <a:rPr lang="en-US" dirty="0"/>
              <a:t>Bone Systems</a:t>
            </a:r>
            <a:br>
              <a:rPr lang="en-US" dirty="0"/>
            </a:b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rot="16200000">
            <a:off x="4514965" y="1772817"/>
            <a:ext cx="0" cy="18821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>
            <a:off x="2426733" y="4059648"/>
            <a:ext cx="0" cy="18821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>
            <a:off x="4504983" y="4059648"/>
            <a:ext cx="0" cy="18821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14965" y="1988840"/>
            <a:ext cx="0" cy="144016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26733" y="4275671"/>
            <a:ext cx="0" cy="144016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04983" y="4275671"/>
            <a:ext cx="0" cy="144016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83233" y="4275671"/>
            <a:ext cx="0" cy="144016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>
            <a:off x="6583233" y="4059648"/>
            <a:ext cx="0" cy="18821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266328" y="2457620"/>
            <a:ext cx="504056" cy="504056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00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9750738">
            <a:off x="6482423" y="4724953"/>
            <a:ext cx="573036" cy="307126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00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16504755">
            <a:off x="6759974" y="4496775"/>
            <a:ext cx="385832" cy="251115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00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6588225" y="4763344"/>
            <a:ext cx="354762" cy="228164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939554" y="4479446"/>
            <a:ext cx="15208" cy="276916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915816" y="3140968"/>
            <a:ext cx="936104" cy="936104"/>
          </a:xfrm>
          <a:prstGeom prst="straightConnector1">
            <a:avLst/>
          </a:prstGeom>
          <a:ln>
            <a:solidFill>
              <a:srgbClr val="9D6DD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43808" y="3068960"/>
            <a:ext cx="66366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9D6DD8"/>
                </a:solidFill>
                <a:latin typeface="Frutiger LT Std 65 Bold"/>
                <a:ea typeface="+mj-ea"/>
                <a:cs typeface="Frutiger LT Std 65 Bold"/>
              </a:rPr>
              <a:t>T ?</a:t>
            </a:r>
            <a:endParaRPr lang="en-US" sz="1200">
              <a:solidFill>
                <a:srgbClr val="9D6DD8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 rot="19750738">
            <a:off x="4403011" y="2447536"/>
            <a:ext cx="573036" cy="307126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00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508813" y="2485927"/>
            <a:ext cx="354762" cy="228164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275148" y="2466439"/>
            <a:ext cx="504056" cy="504056"/>
          </a:xfrm>
          <a:prstGeom prst="ellipse">
            <a:avLst/>
          </a:prstGeom>
          <a:gradFill flip="none" rotWithShape="1">
            <a:gsLst>
              <a:gs pos="0">
                <a:srgbClr val="FF0000">
                  <a:alpha val="47000"/>
                </a:srgbClr>
              </a:gs>
              <a:gs pos="100000">
                <a:srgbClr val="FFFF00">
                  <a:alpha val="47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2915816" y="3140968"/>
            <a:ext cx="936104" cy="936104"/>
          </a:xfrm>
          <a:prstGeom prst="straightConnector1">
            <a:avLst/>
          </a:prstGeom>
          <a:ln>
            <a:solidFill>
              <a:srgbClr val="9D6DD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203848" y="4653136"/>
            <a:ext cx="504056" cy="0"/>
          </a:xfrm>
          <a:prstGeom prst="straightConnector1">
            <a:avLst/>
          </a:prstGeom>
          <a:ln>
            <a:solidFill>
              <a:srgbClr val="9D6DD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220072" y="4653136"/>
            <a:ext cx="504056" cy="0"/>
          </a:xfrm>
          <a:prstGeom prst="straightConnector1">
            <a:avLst/>
          </a:prstGeom>
          <a:ln>
            <a:solidFill>
              <a:srgbClr val="9D6DD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090947" y="4057908"/>
            <a:ext cx="66366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9D6DD8"/>
                </a:solidFill>
                <a:latin typeface="Frutiger LT Std 65 Bold"/>
                <a:ea typeface="+mj-ea"/>
                <a:cs typeface="Frutiger LT Std 65 Bold"/>
              </a:rPr>
              <a:t>S ?</a:t>
            </a:r>
            <a:endParaRPr lang="en-US" sz="1200">
              <a:solidFill>
                <a:srgbClr val="9D6DD8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111333" y="4057908"/>
            <a:ext cx="68480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9D6DD8"/>
                </a:solidFill>
                <a:latin typeface="Frutiger LT Std 65 Bold"/>
                <a:ea typeface="+mj-ea"/>
                <a:cs typeface="Frutiger LT Std 65 Bold"/>
              </a:rPr>
              <a:t>R ?</a:t>
            </a:r>
            <a:endParaRPr lang="en-US" sz="1200">
              <a:solidFill>
                <a:srgbClr val="9D6D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 of multiplication</a:t>
            </a:r>
            <a:br>
              <a:rPr lang="en-US" dirty="0"/>
            </a:br>
            <a:r>
              <a:rPr lang="en-US" dirty="0"/>
              <a:t>Bone Systems</a:t>
            </a:r>
            <a:br>
              <a:rPr lang="en-US" dirty="0"/>
            </a:b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rot="16200000">
            <a:off x="4499992" y="1272199"/>
            <a:ext cx="0" cy="5616624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499992" y="1916832"/>
            <a:ext cx="0" cy="429757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 rot="19750738">
            <a:off x="4165911" y="3285623"/>
            <a:ext cx="1709992" cy="916493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00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4481634" y="3400185"/>
            <a:ext cx="1058642" cy="680862"/>
          </a:xfrm>
          <a:prstGeom prst="line">
            <a:avLst/>
          </a:prstGeom>
          <a:ln w="38100" cmpd="sng"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758037" y="3315715"/>
            <a:ext cx="1504149" cy="1504149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00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3978385" y="4081496"/>
            <a:ext cx="1055403" cy="0"/>
          </a:xfrm>
          <a:prstGeom prst="line">
            <a:avLst/>
          </a:prstGeom>
          <a:ln w="38100" cmpd="sng"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5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 of multiplication</a:t>
            </a:r>
            <a:br>
              <a:rPr lang="en-US" dirty="0"/>
            </a:br>
            <a:r>
              <a:rPr lang="en-US" dirty="0"/>
              <a:t>Bone Systems</a:t>
            </a:r>
            <a:br>
              <a:rPr lang="en-US" dirty="0"/>
            </a:b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16200000">
            <a:off x="4499992" y="1272199"/>
            <a:ext cx="0" cy="5616624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99992" y="1916832"/>
            <a:ext cx="0" cy="429757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rot="19750738">
            <a:off x="4165911" y="3285623"/>
            <a:ext cx="1709992" cy="916493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00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481634" y="3400185"/>
            <a:ext cx="1058642" cy="680862"/>
          </a:xfrm>
          <a:prstGeom prst="line">
            <a:avLst/>
          </a:prstGeom>
          <a:ln w="38100" cmpd="sng"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74347" y="3315715"/>
            <a:ext cx="1504149" cy="1504149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00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494695" y="4081496"/>
            <a:ext cx="1055403" cy="0"/>
          </a:xfrm>
          <a:prstGeom prst="line">
            <a:avLst/>
          </a:prstGeom>
          <a:ln w="38100" cmpd="sng"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32040" y="5013176"/>
            <a:ext cx="2323097" cy="89255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D6DD8"/>
                </a:solidFill>
                <a:latin typeface="Frutiger LT Std 65 Bold"/>
                <a:ea typeface="+mj-ea"/>
                <a:cs typeface="Frutiger LT Std 65 Bold"/>
              </a:rPr>
              <a:t>Translate</a:t>
            </a:r>
          </a:p>
          <a:p>
            <a:r>
              <a:rPr lang="en-US" sz="2400" dirty="0">
                <a:solidFill>
                  <a:schemeClr val="accent1"/>
                </a:solidFill>
                <a:latin typeface="Frutiger LT Std 45 Light"/>
                <a:ea typeface="+mj-ea"/>
                <a:cs typeface="Frutiger LT Std 45 Light"/>
              </a:rPr>
              <a:t>e.g. </a:t>
            </a:r>
            <a:r>
              <a:rPr lang="en-US" sz="2400" dirty="0">
                <a:solidFill>
                  <a:srgbClr val="00B050"/>
                </a:solidFill>
                <a:latin typeface="Frutiger LT Std 45 Light"/>
                <a:ea typeface="+mj-ea"/>
                <a:cs typeface="Frutiger LT Std 45 Light"/>
              </a:rPr>
              <a:t>0.4</a:t>
            </a:r>
            <a:r>
              <a:rPr lang="en-US" sz="2400" dirty="0">
                <a:solidFill>
                  <a:schemeClr val="accent1"/>
                </a:solidFill>
                <a:latin typeface="Frutiger LT Std 45 Light"/>
                <a:ea typeface="+mj-ea"/>
                <a:cs typeface="Frutiger LT Std 45 Light"/>
              </a:rPr>
              <a:t> * radius</a:t>
            </a:r>
            <a:endParaRPr lang="en-US" sz="1100" dirty="0">
              <a:solidFill>
                <a:schemeClr val="accent1"/>
              </a:solidFill>
              <a:latin typeface="Frutiger LT Std 45 Light"/>
              <a:cs typeface="Frutiger LT Std 45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32040" y="5919663"/>
            <a:ext cx="291938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Frutiger LT Std 45 Light"/>
                <a:ea typeface="+mj-ea"/>
                <a:cs typeface="Frutiger LT Std 45 Light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Frutiger LT Std 45 Light"/>
                <a:ea typeface="+mj-ea"/>
                <a:cs typeface="Frutiger LT Std 45 Light"/>
              </a:rPr>
              <a:t>0.4</a:t>
            </a:r>
            <a:r>
              <a:rPr lang="en-US" sz="1600" dirty="0">
                <a:solidFill>
                  <a:schemeClr val="accent1"/>
                </a:solidFill>
                <a:latin typeface="Frutiger LT Std 45 Light"/>
                <a:ea typeface="+mj-ea"/>
                <a:cs typeface="Frutiger LT Std 45 Light"/>
              </a:rPr>
              <a:t> = bone length in body / 2)</a:t>
            </a:r>
            <a:endParaRPr lang="en-US" sz="900" dirty="0">
              <a:solidFill>
                <a:schemeClr val="accent1"/>
              </a:solidFill>
              <a:latin typeface="Frutiger LT Std 45 Light"/>
              <a:cs typeface="Frutiger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24575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6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Matrix transformations, relativity, order of multiplication</a:t>
            </a:r>
            <a:endParaRPr lang="en-US" dirty="0"/>
          </a:p>
          <a:p>
            <a:endParaRPr lang="nl-NL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0630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 of multiplication</a:t>
            </a:r>
            <a:br>
              <a:rPr lang="en-US" dirty="0"/>
            </a:br>
            <a:r>
              <a:rPr lang="en-US" dirty="0"/>
              <a:t>Bone Systems</a:t>
            </a:r>
            <a:br>
              <a:rPr lang="en-US" dirty="0"/>
            </a:b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16200000">
            <a:off x="4499992" y="1272199"/>
            <a:ext cx="0" cy="5616624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99992" y="1916832"/>
            <a:ext cx="0" cy="429757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 rot="19750738">
            <a:off x="4165911" y="3285623"/>
            <a:ext cx="1709992" cy="916493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00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481634" y="3400185"/>
            <a:ext cx="1058642" cy="680862"/>
          </a:xfrm>
          <a:prstGeom prst="line">
            <a:avLst/>
          </a:prstGeom>
          <a:ln w="38100" cmpd="sng"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300807" y="3645025"/>
            <a:ext cx="1305765" cy="84553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00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4494695" y="4081496"/>
            <a:ext cx="916205" cy="0"/>
          </a:xfrm>
          <a:prstGeom prst="line">
            <a:avLst/>
          </a:prstGeom>
          <a:ln w="38100" cmpd="sng"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32040" y="5013176"/>
            <a:ext cx="104387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9D6DD8"/>
                </a:solidFill>
                <a:latin typeface="Frutiger LT Std 65 Bold"/>
                <a:ea typeface="+mj-ea"/>
                <a:cs typeface="Frutiger LT Std 65 Bold"/>
              </a:rPr>
              <a:t>Scale</a:t>
            </a:r>
            <a:endParaRPr lang="en-US" sz="1200">
              <a:solidFill>
                <a:srgbClr val="9D6D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 of multiplication</a:t>
            </a:r>
            <a:br>
              <a:rPr lang="en-US" dirty="0"/>
            </a:br>
            <a:r>
              <a:rPr lang="en-US" dirty="0"/>
              <a:t>Bone Systems</a:t>
            </a:r>
            <a:br>
              <a:rPr lang="en-US" dirty="0"/>
            </a:b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16200000">
            <a:off x="4499992" y="1272199"/>
            <a:ext cx="0" cy="5616624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99992" y="1916832"/>
            <a:ext cx="0" cy="429757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19750738">
            <a:off x="4165911" y="3285623"/>
            <a:ext cx="1709992" cy="916493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00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481634" y="3400185"/>
            <a:ext cx="1058642" cy="680862"/>
          </a:xfrm>
          <a:prstGeom prst="line">
            <a:avLst/>
          </a:prstGeom>
          <a:ln w="38100" cmpd="sng"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3"/>
          <p:cNvGrpSpPr/>
          <p:nvPr/>
        </p:nvGrpSpPr>
        <p:grpSpPr>
          <a:xfrm rot="16711209">
            <a:off x="3894609" y="3192854"/>
            <a:ext cx="1305765" cy="845530"/>
            <a:chOff x="5355268" y="2961676"/>
            <a:chExt cx="1305765" cy="845530"/>
          </a:xfrm>
        </p:grpSpPr>
        <p:sp>
          <p:nvSpPr>
            <p:cNvPr id="15" name="Oval 14"/>
            <p:cNvSpPr/>
            <p:nvPr/>
          </p:nvSpPr>
          <p:spPr>
            <a:xfrm>
              <a:off x="5355268" y="2961676"/>
              <a:ext cx="1305765" cy="845530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100000">
                  <a:srgbClr val="FFFF00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5549156" y="3398147"/>
              <a:ext cx="916205" cy="0"/>
            </a:xfrm>
            <a:prstGeom prst="line">
              <a:avLst/>
            </a:prstGeom>
            <a:ln w="38100" cmpd="sng"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932040" y="5013176"/>
            <a:ext cx="3222419" cy="8002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D6DD8"/>
                </a:solidFill>
                <a:latin typeface="Frutiger LT Std 65 Bold"/>
                <a:ea typeface="+mj-ea"/>
                <a:cs typeface="Frutiger LT Std 65 Bold"/>
              </a:rPr>
              <a:t>Rotate</a:t>
            </a:r>
          </a:p>
          <a:p>
            <a:r>
              <a:rPr lang="en-US" dirty="0">
                <a:solidFill>
                  <a:schemeClr val="accent1"/>
                </a:solidFill>
                <a:latin typeface="Frutiger LT Std 45 Light"/>
                <a:cs typeface="Frutiger LT Std 45 Light"/>
              </a:rPr>
              <a:t>angle + orientation of bone1 !</a:t>
            </a:r>
          </a:p>
        </p:txBody>
      </p:sp>
    </p:spTree>
    <p:extLst>
      <p:ext uri="{BB962C8B-B14F-4D97-AF65-F5344CB8AC3E}">
        <p14:creationId xmlns:p14="http://schemas.microsoft.com/office/powerpoint/2010/main" val="24575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 of multiplication</a:t>
            </a:r>
            <a:br>
              <a:rPr lang="en-US" dirty="0"/>
            </a:br>
            <a:r>
              <a:rPr lang="en-US" dirty="0"/>
              <a:t>Bone Systems</a:t>
            </a:r>
            <a:br>
              <a:rPr lang="en-US" dirty="0"/>
            </a:b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rot="16200000">
            <a:off x="4499992" y="1272199"/>
            <a:ext cx="0" cy="5616624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99992" y="1916832"/>
            <a:ext cx="0" cy="429757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rot="19750738">
            <a:off x="4165911" y="3285623"/>
            <a:ext cx="1709992" cy="916493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00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16711209">
            <a:off x="4938002" y="2508049"/>
            <a:ext cx="1305765" cy="84553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00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481634" y="3400185"/>
            <a:ext cx="1058642" cy="680862"/>
          </a:xfrm>
          <a:prstGeom prst="line">
            <a:avLst/>
          </a:prstGeom>
          <a:ln w="38100" cmpd="sng"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711209">
            <a:off x="5146205" y="2933727"/>
            <a:ext cx="916205" cy="0"/>
          </a:xfrm>
          <a:prstGeom prst="line">
            <a:avLst/>
          </a:prstGeom>
          <a:ln w="38100" cmpd="sng"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32040" y="5013176"/>
            <a:ext cx="291864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9D6DD8"/>
                </a:solidFill>
                <a:latin typeface="Frutiger LT Std 65 Bold"/>
                <a:ea typeface="+mj-ea"/>
                <a:cs typeface="Frutiger LT Std 65 Bold"/>
              </a:rPr>
              <a:t>Translate again!</a:t>
            </a:r>
            <a:endParaRPr lang="en-US" sz="1200">
              <a:solidFill>
                <a:srgbClr val="9D6D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 of multiplication</a:t>
            </a:r>
            <a:br>
              <a:rPr lang="en-US" dirty="0"/>
            </a:br>
            <a:r>
              <a:rPr lang="en-US" dirty="0"/>
              <a:t>Bone Systems</a:t>
            </a:r>
            <a:br>
              <a:rPr lang="en-US" dirty="0"/>
            </a:b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16200000">
            <a:off x="4499992" y="1272199"/>
            <a:ext cx="0" cy="5616624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99992" y="1916832"/>
            <a:ext cx="0" cy="429757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19750738">
            <a:off x="4165911" y="3285623"/>
            <a:ext cx="1709992" cy="916493"/>
          </a:xfrm>
          <a:prstGeom prst="ellipse">
            <a:avLst/>
          </a:prstGeom>
          <a:noFill/>
          <a:ln w="2857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16711209">
            <a:off x="4938002" y="2508049"/>
            <a:ext cx="1305765" cy="845530"/>
          </a:xfrm>
          <a:prstGeom prst="ellipse">
            <a:avLst/>
          </a:prstGeom>
          <a:noFill/>
          <a:ln w="2857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481634" y="3400185"/>
            <a:ext cx="1058642" cy="680862"/>
          </a:xfrm>
          <a:prstGeom prst="line">
            <a:avLst/>
          </a:prstGeom>
          <a:ln w="38100" cmpd="sng"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711209">
            <a:off x="5146205" y="2933727"/>
            <a:ext cx="916205" cy="0"/>
          </a:xfrm>
          <a:prstGeom prst="line">
            <a:avLst/>
          </a:prstGeom>
          <a:ln w="38100" cmpd="sng"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32040" y="5013176"/>
            <a:ext cx="283923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9D6DD8"/>
                </a:solidFill>
                <a:latin typeface="Frutiger LT Std 65 Bold"/>
                <a:ea typeface="+mj-ea"/>
                <a:cs typeface="Frutiger LT Std 65 Bold"/>
              </a:rPr>
              <a:t>Translate to …?</a:t>
            </a:r>
            <a:endParaRPr lang="en-US" sz="1200">
              <a:solidFill>
                <a:srgbClr val="9D6DD8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482352" y="3402543"/>
            <a:ext cx="1058642" cy="680862"/>
          </a:xfrm>
          <a:prstGeom prst="line">
            <a:avLst/>
          </a:prstGeom>
          <a:ln w="101600" cmpd="sng">
            <a:solidFill>
              <a:srgbClr val="FFC000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5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 of multiplication</a:t>
            </a:r>
            <a:br>
              <a:rPr lang="en-US" dirty="0"/>
            </a:br>
            <a:r>
              <a:rPr lang="en-US" dirty="0"/>
              <a:t>Bone Systems</a:t>
            </a:r>
            <a:br>
              <a:rPr lang="en-US" dirty="0"/>
            </a:b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rot="16200000">
            <a:off x="4499992" y="1272199"/>
            <a:ext cx="0" cy="5616624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99992" y="1916832"/>
            <a:ext cx="0" cy="429757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rot="19750738">
            <a:off x="4165911" y="3285623"/>
            <a:ext cx="1709992" cy="916493"/>
          </a:xfrm>
          <a:prstGeom prst="ellipse">
            <a:avLst/>
          </a:prstGeom>
          <a:noFill/>
          <a:ln w="2857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481634" y="3400185"/>
            <a:ext cx="1058642" cy="680862"/>
          </a:xfrm>
          <a:prstGeom prst="line">
            <a:avLst/>
          </a:prstGeom>
          <a:ln w="38100" cmpd="sng"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49142" y="3284984"/>
            <a:ext cx="303390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Frutiger LT Std 65 Bold"/>
                <a:ea typeface="+mj-ea"/>
                <a:cs typeface="Frutiger LT Std 65 Bold"/>
              </a:rPr>
              <a:t>End of bone1 = ?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391996" y="3258527"/>
            <a:ext cx="288032" cy="288032"/>
          </a:xfrm>
          <a:prstGeom prst="ellipse">
            <a:avLst/>
          </a:prstGeom>
          <a:noFill/>
          <a:ln w="28575" cmpd="sng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 of multiplication</a:t>
            </a:r>
            <a:br>
              <a:rPr lang="en-US" dirty="0"/>
            </a:br>
            <a:r>
              <a:rPr lang="en-US" dirty="0"/>
              <a:t>Bone Systems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66607" y="4509120"/>
            <a:ext cx="955711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Frutiger LT Std 45 Light"/>
              </a:rPr>
              <a:t>(   )</a:t>
            </a:r>
            <a:endParaRPr lang="en-US" sz="1200" dirty="0">
              <a:solidFill>
                <a:schemeClr val="accent1"/>
              </a:solidFill>
              <a:latin typeface="Frutiger LT Std 45 Light"/>
              <a:cs typeface="Frutiger LT Std 45 Light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16200000">
            <a:off x="4499992" y="1272199"/>
            <a:ext cx="0" cy="5616624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99992" y="1916832"/>
            <a:ext cx="0" cy="429757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19750738">
            <a:off x="4165911" y="3285623"/>
            <a:ext cx="1709992" cy="916493"/>
          </a:xfrm>
          <a:prstGeom prst="ellipse">
            <a:avLst/>
          </a:prstGeom>
          <a:noFill/>
          <a:ln w="2857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481634" y="3400185"/>
            <a:ext cx="1058642" cy="680862"/>
          </a:xfrm>
          <a:prstGeom prst="line">
            <a:avLst/>
          </a:prstGeom>
          <a:ln w="38100" cmpd="sng"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49142" y="3284984"/>
            <a:ext cx="303390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Frutiger LT Std 65 Bold"/>
                <a:ea typeface="+mj-ea"/>
                <a:cs typeface="Frutiger LT Std 65 Bold"/>
              </a:rPr>
              <a:t>End of bone1 = ?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58037" y="3315715"/>
            <a:ext cx="1504149" cy="1504149"/>
          </a:xfrm>
          <a:prstGeom prst="ellipse">
            <a:avLst/>
          </a:prstGeom>
          <a:noFill/>
          <a:ln w="2857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978385" y="4081496"/>
            <a:ext cx="1055403" cy="0"/>
          </a:xfrm>
          <a:prstGeom prst="line">
            <a:avLst/>
          </a:prstGeom>
          <a:ln w="28575" cmpd="sng">
            <a:solidFill>
              <a:srgbClr val="00A7FF"/>
            </a:solidFill>
            <a:prstDash val="sysDash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44208" y="4634165"/>
            <a:ext cx="543739" cy="59503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dirty="0">
                <a:solidFill>
                  <a:schemeClr val="accent1"/>
                </a:solidFill>
                <a:latin typeface="Frutiger LT Std 45 Light"/>
                <a:ea typeface="+mj-ea"/>
                <a:cs typeface="Frutiger LT Std 45 Light"/>
              </a:rPr>
              <a:t>0.4</a:t>
            </a:r>
          </a:p>
          <a:p>
            <a:pPr algn="ctr">
              <a:lnSpc>
                <a:spcPct val="80000"/>
              </a:lnSpc>
            </a:pPr>
            <a:r>
              <a:rPr lang="en-US" sz="2000" dirty="0">
                <a:solidFill>
                  <a:schemeClr val="accent1"/>
                </a:solidFill>
                <a:latin typeface="Frutiger LT Std 45 Light"/>
                <a:ea typeface="+mj-ea"/>
                <a:cs typeface="Frutiger LT Std 45 Light"/>
              </a:rPr>
              <a:t>0</a:t>
            </a:r>
            <a:endParaRPr lang="en-US" sz="1050" dirty="0">
              <a:solidFill>
                <a:schemeClr val="accent1"/>
              </a:solidFill>
              <a:latin typeface="Frutiger LT Std 45 Light"/>
              <a:cs typeface="Frutiger LT Std 45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391996" y="3258527"/>
            <a:ext cx="288032" cy="288032"/>
          </a:xfrm>
          <a:prstGeom prst="ellipse">
            <a:avLst/>
          </a:prstGeom>
          <a:noFill/>
          <a:ln w="28575" cmpd="sng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86492" y="3933056"/>
            <a:ext cx="288032" cy="288032"/>
          </a:xfrm>
          <a:prstGeom prst="ellipse">
            <a:avLst/>
          </a:prstGeom>
          <a:noFill/>
          <a:ln w="28575" cmpd="sng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836187" y="4589947"/>
            <a:ext cx="58702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accent1"/>
                </a:solidFill>
                <a:latin typeface="Frutiger LT Std 45 Light"/>
                <a:ea typeface="+mj-ea"/>
                <a:cs typeface="Frutiger LT Std 45 Light"/>
              </a:rPr>
              <a:t>?</a:t>
            </a:r>
            <a:r>
              <a:rPr lang="en-US" sz="2800" baseline="-25000">
                <a:solidFill>
                  <a:schemeClr val="accent1"/>
                </a:solidFill>
                <a:latin typeface="Frutiger LT Std 45 Light"/>
                <a:ea typeface="+mj-ea"/>
                <a:cs typeface="Frutiger LT Std 45 Light"/>
              </a:rPr>
              <a:t> </a:t>
            </a:r>
            <a:r>
              <a:rPr lang="en-US" sz="3200">
                <a:solidFill>
                  <a:schemeClr val="accent1"/>
                </a:solidFill>
                <a:latin typeface="Frutiger LT Std 45 Light"/>
              </a:rPr>
              <a:t>·</a:t>
            </a:r>
            <a:endParaRPr lang="en-US" sz="1200">
              <a:solidFill>
                <a:schemeClr val="accent1"/>
              </a:solidFill>
              <a:latin typeface="Frutiger LT Std 45 Light"/>
              <a:cs typeface="Frutiger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24575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 of multiplication</a:t>
            </a:r>
            <a:br>
              <a:rPr lang="en-US" dirty="0"/>
            </a:br>
            <a:r>
              <a:rPr lang="en-US" dirty="0"/>
              <a:t>Bone Systems</a:t>
            </a:r>
            <a:br>
              <a:rPr lang="en-US" dirty="0"/>
            </a:b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66607" y="4509120"/>
            <a:ext cx="955711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Frutiger LT Std 45 Light"/>
              </a:rPr>
              <a:t>(   )</a:t>
            </a:r>
            <a:endParaRPr lang="en-US" sz="1200" dirty="0">
              <a:solidFill>
                <a:schemeClr val="accent1"/>
              </a:solidFill>
              <a:latin typeface="Frutiger LT Std 45 Light"/>
              <a:cs typeface="Frutiger LT Std 45 Light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16200000">
            <a:off x="4499992" y="1272199"/>
            <a:ext cx="0" cy="5616624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499992" y="1916832"/>
            <a:ext cx="0" cy="429757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 rot="19750738">
            <a:off x="4165911" y="3285623"/>
            <a:ext cx="1709992" cy="916493"/>
          </a:xfrm>
          <a:prstGeom prst="ellipse">
            <a:avLst/>
          </a:prstGeom>
          <a:noFill/>
          <a:ln w="2857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481634" y="3400185"/>
            <a:ext cx="1058642" cy="680862"/>
          </a:xfrm>
          <a:prstGeom prst="line">
            <a:avLst/>
          </a:prstGeom>
          <a:ln w="38100" cmpd="sng"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49142" y="3284984"/>
            <a:ext cx="303390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accent1"/>
                </a:solidFill>
                <a:latin typeface="Frutiger LT Std 65 Bold"/>
                <a:ea typeface="+mj-ea"/>
                <a:cs typeface="Frutiger LT Std 65 Bold"/>
              </a:rPr>
              <a:t>End of bone1 = ?</a:t>
            </a:r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48148" y="4589947"/>
            <a:ext cx="135165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accent1"/>
                </a:solidFill>
                <a:latin typeface="Frutiger LT Std 45 Light"/>
                <a:ea typeface="+mj-ea"/>
                <a:cs typeface="Frutiger LT Std 45 Light"/>
              </a:rPr>
              <a:t>M</a:t>
            </a:r>
            <a:r>
              <a:rPr lang="en-US" sz="2800" baseline="-25000">
                <a:solidFill>
                  <a:schemeClr val="accent1"/>
                </a:solidFill>
                <a:latin typeface="Frutiger LT Std 45 Light"/>
                <a:ea typeface="+mj-ea"/>
                <a:cs typeface="Frutiger LT Std 45 Light"/>
              </a:rPr>
              <a:t>bone1 </a:t>
            </a:r>
            <a:r>
              <a:rPr lang="en-US" sz="3200">
                <a:solidFill>
                  <a:schemeClr val="accent1"/>
                </a:solidFill>
                <a:latin typeface="Frutiger LT Std 45 Light"/>
              </a:rPr>
              <a:t>·</a:t>
            </a:r>
            <a:endParaRPr lang="en-US" sz="1200">
              <a:solidFill>
                <a:schemeClr val="accent1"/>
              </a:solidFill>
              <a:latin typeface="Frutiger LT Std 45 Light"/>
              <a:cs typeface="Frutiger LT Std 45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44208" y="4634165"/>
            <a:ext cx="543739" cy="59503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dirty="0">
                <a:solidFill>
                  <a:schemeClr val="accent1"/>
                </a:solidFill>
                <a:latin typeface="Frutiger LT Std 45 Light"/>
                <a:ea typeface="+mj-ea"/>
                <a:cs typeface="Frutiger LT Std 45 Light"/>
              </a:rPr>
              <a:t>0.4</a:t>
            </a:r>
          </a:p>
          <a:p>
            <a:pPr algn="ctr">
              <a:lnSpc>
                <a:spcPct val="80000"/>
              </a:lnSpc>
            </a:pPr>
            <a:r>
              <a:rPr lang="en-US" sz="2000" dirty="0">
                <a:solidFill>
                  <a:schemeClr val="accent1"/>
                </a:solidFill>
                <a:latin typeface="Frutiger LT Std 45 Light"/>
                <a:ea typeface="+mj-ea"/>
                <a:cs typeface="Frutiger LT Std 45 Light"/>
              </a:rPr>
              <a:t>0</a:t>
            </a:r>
            <a:endParaRPr lang="en-US" sz="1050" dirty="0">
              <a:solidFill>
                <a:schemeClr val="accent1"/>
              </a:solidFill>
              <a:latin typeface="Frutiger LT Std 45 Light"/>
              <a:cs typeface="Frutiger LT Std 45 Ligh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3758037" y="3315715"/>
            <a:ext cx="1504149" cy="1504149"/>
          </a:xfrm>
          <a:prstGeom prst="ellipse">
            <a:avLst/>
          </a:prstGeom>
          <a:noFill/>
          <a:ln w="2857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978385" y="4081496"/>
            <a:ext cx="1055403" cy="0"/>
          </a:xfrm>
          <a:prstGeom prst="line">
            <a:avLst/>
          </a:prstGeom>
          <a:ln w="28575" cmpd="sng">
            <a:solidFill>
              <a:srgbClr val="00A7FF"/>
            </a:solidFill>
            <a:prstDash val="sysDash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039328" y="3377739"/>
            <a:ext cx="499550" cy="699334"/>
          </a:xfrm>
          <a:prstGeom prst="line">
            <a:avLst/>
          </a:prstGeom>
          <a:ln w="101600" cmpd="sng">
            <a:solidFill>
              <a:srgbClr val="FF6600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5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 of multiplication</a:t>
            </a:r>
            <a:br>
              <a:rPr lang="en-US" dirty="0"/>
            </a:br>
            <a:r>
              <a:rPr lang="en-US" dirty="0"/>
              <a:t>Bone Systems</a:t>
            </a:r>
            <a:br>
              <a:rPr lang="en-US" dirty="0"/>
            </a:b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50499" y="5229200"/>
            <a:ext cx="955711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Frutiger LT Std 45 Light"/>
              </a:rPr>
              <a:t>(   )</a:t>
            </a:r>
            <a:endParaRPr lang="en-US" sz="1200" dirty="0">
              <a:solidFill>
                <a:schemeClr val="accent1"/>
              </a:solidFill>
              <a:latin typeface="Frutiger LT Std 45 Light"/>
              <a:cs typeface="Frutiger LT Std 45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28100" y="5354245"/>
            <a:ext cx="543739" cy="59503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dirty="0">
                <a:solidFill>
                  <a:schemeClr val="accent1"/>
                </a:solidFill>
                <a:latin typeface="Frutiger LT Std 45 Light"/>
                <a:ea typeface="+mj-ea"/>
                <a:cs typeface="Frutiger LT Std 45 Light"/>
              </a:rPr>
              <a:t>0.4</a:t>
            </a:r>
          </a:p>
          <a:p>
            <a:pPr algn="ctr">
              <a:lnSpc>
                <a:spcPct val="80000"/>
              </a:lnSpc>
            </a:pPr>
            <a:r>
              <a:rPr lang="en-US" sz="2000" dirty="0">
                <a:solidFill>
                  <a:schemeClr val="accent1"/>
                </a:solidFill>
                <a:latin typeface="Frutiger LT Std 45 Light"/>
                <a:ea typeface="+mj-ea"/>
                <a:cs typeface="Frutiger LT Std 45 Light"/>
              </a:rPr>
              <a:t>0</a:t>
            </a:r>
            <a:endParaRPr lang="en-US" sz="1050" dirty="0">
              <a:solidFill>
                <a:schemeClr val="accent1"/>
              </a:solidFill>
              <a:latin typeface="Frutiger LT Std 45 Light"/>
              <a:cs typeface="Frutiger LT Std 45 Light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rot="16200000">
            <a:off x="4499992" y="1272199"/>
            <a:ext cx="0" cy="5616624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99992" y="1916832"/>
            <a:ext cx="0" cy="429757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 rot="19750738">
            <a:off x="4165911" y="3285623"/>
            <a:ext cx="1709992" cy="916493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00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16711209">
            <a:off x="4938002" y="2508049"/>
            <a:ext cx="1305765" cy="84553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00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4481634" y="3400185"/>
            <a:ext cx="1058642" cy="680862"/>
          </a:xfrm>
          <a:prstGeom prst="line">
            <a:avLst/>
          </a:prstGeom>
          <a:ln w="38100" cmpd="sng"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711209">
            <a:off x="5146205" y="2933727"/>
            <a:ext cx="916205" cy="0"/>
          </a:xfrm>
          <a:prstGeom prst="line">
            <a:avLst/>
          </a:prstGeom>
          <a:ln w="38100" cmpd="sng"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32040" y="4437112"/>
            <a:ext cx="2200140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9D6DD8"/>
                </a:solidFill>
                <a:latin typeface="Frutiger LT Std 65 Bold"/>
                <a:ea typeface="+mj-ea"/>
                <a:cs typeface="Frutiger LT Std 65 Bold"/>
              </a:rPr>
              <a:t>Last step =</a:t>
            </a:r>
          </a:p>
          <a:p>
            <a:r>
              <a:rPr lang="en-US" sz="2800">
                <a:solidFill>
                  <a:srgbClr val="9D6DD8"/>
                </a:solidFill>
                <a:latin typeface="Frutiger LT Std 65 Bold"/>
                <a:ea typeface="+mj-ea"/>
                <a:cs typeface="Frutiger LT Std 65 Bold"/>
              </a:rPr>
              <a:t>Translate to</a:t>
            </a:r>
            <a:endParaRPr lang="en-US" sz="1200">
              <a:solidFill>
                <a:srgbClr val="9D6DD8"/>
              </a:solidFill>
            </a:endParaRPr>
          </a:p>
        </p:txBody>
      </p:sp>
      <p:grpSp>
        <p:nvGrpSpPr>
          <p:cNvPr id="34" name="Group 9"/>
          <p:cNvGrpSpPr/>
          <p:nvPr/>
        </p:nvGrpSpPr>
        <p:grpSpPr>
          <a:xfrm rot="16711209">
            <a:off x="3894609" y="3192854"/>
            <a:ext cx="1305765" cy="845530"/>
            <a:chOff x="5355268" y="2961676"/>
            <a:chExt cx="1305765" cy="845530"/>
          </a:xfrm>
          <a:noFill/>
        </p:grpSpPr>
        <p:sp>
          <p:nvSpPr>
            <p:cNvPr id="35" name="Oval 34"/>
            <p:cNvSpPr/>
            <p:nvPr/>
          </p:nvSpPr>
          <p:spPr>
            <a:xfrm>
              <a:off x="5355268" y="2961676"/>
              <a:ext cx="1305765" cy="845530"/>
            </a:xfrm>
            <a:prstGeom prst="ellipse">
              <a:avLst/>
            </a:prstGeom>
            <a:grpFill/>
            <a:ln w="28575" cmpd="sng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5549156" y="3398147"/>
              <a:ext cx="916205" cy="0"/>
            </a:xfrm>
            <a:prstGeom prst="line">
              <a:avLst/>
            </a:prstGeom>
            <a:grpFill/>
            <a:ln w="28575" cmpd="sng">
              <a:solidFill>
                <a:schemeClr val="tx1"/>
              </a:solidFill>
              <a:prstDash val="sysDash"/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932040" y="5310027"/>
            <a:ext cx="135165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accent1"/>
                </a:solidFill>
                <a:latin typeface="Frutiger LT Std 45 Light"/>
                <a:ea typeface="+mj-ea"/>
                <a:cs typeface="Frutiger LT Std 45 Light"/>
              </a:rPr>
              <a:t>M</a:t>
            </a:r>
            <a:r>
              <a:rPr lang="en-US" sz="2800" baseline="-25000">
                <a:solidFill>
                  <a:schemeClr val="accent1"/>
                </a:solidFill>
                <a:latin typeface="Frutiger LT Std 45 Light"/>
                <a:ea typeface="+mj-ea"/>
                <a:cs typeface="Frutiger LT Std 45 Light"/>
              </a:rPr>
              <a:t>bone1 </a:t>
            </a:r>
            <a:r>
              <a:rPr lang="en-US" sz="3200">
                <a:solidFill>
                  <a:schemeClr val="accent1"/>
                </a:solidFill>
                <a:latin typeface="Frutiger LT Std 45 Light"/>
              </a:rPr>
              <a:t>·</a:t>
            </a:r>
            <a:endParaRPr lang="en-US" sz="1200">
              <a:solidFill>
                <a:schemeClr val="accent1"/>
              </a:solidFill>
              <a:latin typeface="Frutiger LT Std 45 Light"/>
              <a:cs typeface="Frutiger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24575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 of multiplication</a:t>
            </a:r>
            <a:br>
              <a:rPr lang="en-US" dirty="0"/>
            </a:br>
            <a:r>
              <a:rPr lang="en-US" dirty="0"/>
              <a:t>Bone Systems</a:t>
            </a:r>
            <a:br>
              <a:rPr lang="en-US" dirty="0"/>
            </a:b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16200000">
            <a:off x="4499992" y="1272199"/>
            <a:ext cx="0" cy="5616624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99992" y="1916832"/>
            <a:ext cx="0" cy="429757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 rot="19750738">
            <a:off x="4165911" y="3285623"/>
            <a:ext cx="1709992" cy="916493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00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16711209">
            <a:off x="4938002" y="2508049"/>
            <a:ext cx="1305765" cy="84553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00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481634" y="3400185"/>
            <a:ext cx="1058642" cy="680862"/>
          </a:xfrm>
          <a:prstGeom prst="line">
            <a:avLst/>
          </a:prstGeom>
          <a:ln w="38100" cmpd="sng"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28184" y="1844824"/>
            <a:ext cx="152149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9D6DD8"/>
                </a:solidFill>
                <a:latin typeface="Frutiger LT Std 65 Bold"/>
                <a:ea typeface="+mj-ea"/>
                <a:cs typeface="Frutiger LT Std 65 Bold"/>
              </a:rPr>
              <a:t>bone3 ?</a:t>
            </a:r>
            <a:endParaRPr lang="en-US" sz="1200">
              <a:solidFill>
                <a:srgbClr val="9D6DD8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758037" y="3315715"/>
            <a:ext cx="1504149" cy="1504149"/>
          </a:xfrm>
          <a:prstGeom prst="ellipse">
            <a:avLst/>
          </a:prstGeom>
          <a:noFill/>
          <a:ln w="2857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3978385" y="4081496"/>
            <a:ext cx="1055403" cy="0"/>
          </a:xfrm>
          <a:prstGeom prst="line">
            <a:avLst/>
          </a:prstGeom>
          <a:ln w="28575" cmpd="sng">
            <a:solidFill>
              <a:srgbClr val="00A7FF"/>
            </a:solidFill>
            <a:prstDash val="sysDash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 rot="15811209">
            <a:off x="5139462" y="1726381"/>
            <a:ext cx="952681" cy="844041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00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rot="16711209">
            <a:off x="5146205" y="2933727"/>
            <a:ext cx="916205" cy="0"/>
          </a:xfrm>
          <a:prstGeom prst="line">
            <a:avLst/>
          </a:prstGeom>
          <a:ln w="38100" cmpd="sng"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5811209">
            <a:off x="5295065" y="2146987"/>
            <a:ext cx="668460" cy="0"/>
          </a:xfrm>
          <a:prstGeom prst="line">
            <a:avLst/>
          </a:prstGeom>
          <a:ln w="38100" cmpd="sng"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1"/>
            <a:endCxn id="30" idx="7"/>
          </p:cNvCxnSpPr>
          <p:nvPr/>
        </p:nvCxnSpPr>
        <p:spPr>
          <a:xfrm flipV="1">
            <a:off x="3978315" y="1847407"/>
            <a:ext cx="1302969" cy="1688586"/>
          </a:xfrm>
          <a:prstGeom prst="line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0" idx="3"/>
          </p:cNvCxnSpPr>
          <p:nvPr/>
        </p:nvCxnSpPr>
        <p:spPr>
          <a:xfrm flipV="1">
            <a:off x="5220072" y="2449396"/>
            <a:ext cx="730249" cy="1915709"/>
          </a:xfrm>
          <a:prstGeom prst="line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995936" y="2492896"/>
            <a:ext cx="1656184" cy="1584177"/>
          </a:xfrm>
          <a:prstGeom prst="line">
            <a:avLst/>
          </a:prstGeom>
          <a:ln w="12700" cmpd="sng">
            <a:solidFill>
              <a:srgbClr val="00A7FF"/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004048" y="1844824"/>
            <a:ext cx="576064" cy="2232248"/>
          </a:xfrm>
          <a:prstGeom prst="line">
            <a:avLst/>
          </a:prstGeom>
          <a:ln w="12700" cmpd="sng">
            <a:solidFill>
              <a:srgbClr val="00A7FF"/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5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 of multiplication</a:t>
            </a:r>
            <a:br>
              <a:rPr lang="en-US" dirty="0"/>
            </a:br>
            <a:r>
              <a:rPr lang="en-US" dirty="0"/>
              <a:t>Bone Systems</a:t>
            </a:r>
            <a:br>
              <a:rPr lang="en-US" dirty="0"/>
            </a:b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58695" y="4674622"/>
            <a:ext cx="955711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Frutiger LT Std 45 Light"/>
              </a:rPr>
              <a:t>(   )</a:t>
            </a:r>
            <a:endParaRPr lang="en-US" sz="1200" dirty="0">
              <a:solidFill>
                <a:schemeClr val="accent1"/>
              </a:solidFill>
              <a:latin typeface="Frutiger LT Std 45 Light"/>
              <a:cs typeface="Frutiger LT Std 45 Light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39552" y="4801001"/>
            <a:ext cx="2736304" cy="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475656" y="2280721"/>
            <a:ext cx="0" cy="360040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 rot="19750738">
            <a:off x="1141575" y="4009552"/>
            <a:ext cx="1709992" cy="916493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00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rot="16711209">
            <a:off x="1913666" y="3231978"/>
            <a:ext cx="1305765" cy="84553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00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1457298" y="4124114"/>
            <a:ext cx="1058642" cy="680862"/>
          </a:xfrm>
          <a:prstGeom prst="line">
            <a:avLst/>
          </a:prstGeom>
          <a:ln w="38100" cmpd="sng"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35896" y="2226350"/>
            <a:ext cx="269889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9D6DD8"/>
                </a:solidFill>
                <a:latin typeface="Frutiger LT Std 65 Bold"/>
                <a:ea typeface="+mj-ea"/>
                <a:cs typeface="Frutiger LT Std 65 Bold"/>
              </a:rPr>
              <a:t>For any bone i:</a:t>
            </a:r>
            <a:endParaRPr lang="en-US" sz="1200">
              <a:solidFill>
                <a:srgbClr val="9D6DD8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36296" y="4799667"/>
            <a:ext cx="543739" cy="59503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dirty="0">
                <a:solidFill>
                  <a:srgbClr val="00B050"/>
                </a:solidFill>
                <a:latin typeface="Frutiger LT Std 45 Light"/>
                <a:ea typeface="+mj-ea"/>
                <a:cs typeface="Frutiger LT Std 45 Light"/>
              </a:rPr>
              <a:t>0.4</a:t>
            </a:r>
          </a:p>
          <a:p>
            <a:pPr algn="ctr">
              <a:lnSpc>
                <a:spcPct val="80000"/>
              </a:lnSpc>
            </a:pPr>
            <a:r>
              <a:rPr lang="en-US" sz="2000" dirty="0">
                <a:solidFill>
                  <a:schemeClr val="accent1"/>
                </a:solidFill>
                <a:latin typeface="Frutiger LT Std 45 Light"/>
                <a:ea typeface="+mj-ea"/>
                <a:cs typeface="Frutiger LT Std 45 Light"/>
              </a:rPr>
              <a:t>0</a:t>
            </a:r>
            <a:endParaRPr lang="en-US" sz="1050" dirty="0">
              <a:solidFill>
                <a:schemeClr val="accent1"/>
              </a:solidFill>
              <a:latin typeface="Frutiger LT Std 45 Light"/>
              <a:cs typeface="Frutiger LT Std 45 Ligh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33701" y="4039644"/>
            <a:ext cx="1504149" cy="1504149"/>
          </a:xfrm>
          <a:prstGeom prst="ellipse">
            <a:avLst/>
          </a:prstGeom>
          <a:noFill/>
          <a:ln w="2857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954049" y="4805425"/>
            <a:ext cx="1055403" cy="0"/>
          </a:xfrm>
          <a:prstGeom prst="line">
            <a:avLst/>
          </a:prstGeom>
          <a:ln w="28575" cmpd="sng">
            <a:solidFill>
              <a:srgbClr val="00A7FF"/>
            </a:solidFill>
            <a:prstDash val="sysDash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 rot="15811209">
            <a:off x="2115126" y="2450310"/>
            <a:ext cx="952681" cy="844041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00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rot="16711209">
            <a:off x="2121869" y="3657656"/>
            <a:ext cx="916205" cy="0"/>
          </a:xfrm>
          <a:prstGeom prst="line">
            <a:avLst/>
          </a:prstGeom>
          <a:ln w="38100" cmpd="sng"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5811209">
            <a:off x="2270729" y="2870916"/>
            <a:ext cx="668460" cy="0"/>
          </a:xfrm>
          <a:prstGeom prst="line">
            <a:avLst/>
          </a:prstGeom>
          <a:ln w="38100" cmpd="sng"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7" idx="1"/>
            <a:endCxn id="42" idx="7"/>
          </p:cNvCxnSpPr>
          <p:nvPr/>
        </p:nvCxnSpPr>
        <p:spPr>
          <a:xfrm flipV="1">
            <a:off x="953979" y="2571336"/>
            <a:ext cx="1302969" cy="1688586"/>
          </a:xfrm>
          <a:prstGeom prst="line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2" idx="3"/>
          </p:cNvCxnSpPr>
          <p:nvPr/>
        </p:nvCxnSpPr>
        <p:spPr>
          <a:xfrm flipV="1">
            <a:off x="2195736" y="3173325"/>
            <a:ext cx="730249" cy="1915709"/>
          </a:xfrm>
          <a:prstGeom prst="line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971600" y="3216825"/>
            <a:ext cx="1656184" cy="1584177"/>
          </a:xfrm>
          <a:prstGeom prst="line">
            <a:avLst/>
          </a:prstGeom>
          <a:ln w="12700" cmpd="sng">
            <a:solidFill>
              <a:srgbClr val="00A7FF"/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979712" y="2568753"/>
            <a:ext cx="576064" cy="2232248"/>
          </a:xfrm>
          <a:prstGeom prst="line">
            <a:avLst/>
          </a:prstGeom>
          <a:ln w="12700" cmpd="sng">
            <a:solidFill>
              <a:srgbClr val="00A7FF"/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07904" y="2874422"/>
            <a:ext cx="405752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9D6DD8"/>
                </a:solidFill>
                <a:latin typeface="Frutiger LT Std 65 Bold"/>
                <a:ea typeface="+mj-ea"/>
                <a:cs typeface="Frutiger LT Std 65 Bold"/>
              </a:rPr>
              <a:t>Translate   </a:t>
            </a:r>
            <a:r>
              <a:rPr lang="en-US" sz="2400" dirty="0">
                <a:solidFill>
                  <a:srgbClr val="00B050"/>
                </a:solidFill>
                <a:latin typeface="Frutiger LT Std 45 Light"/>
                <a:ea typeface="+mj-ea"/>
                <a:cs typeface="Frutiger LT Std 45 Light"/>
              </a:rPr>
              <a:t>0.4</a:t>
            </a:r>
            <a:r>
              <a:rPr lang="en-US" sz="2400" dirty="0">
                <a:solidFill>
                  <a:srgbClr val="00FF00"/>
                </a:solidFill>
                <a:latin typeface="Frutiger LT Std 45 Light"/>
                <a:ea typeface="+mj-ea"/>
                <a:cs typeface="Frutiger LT Std 45 Light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Frutiger LT Std 45 Light"/>
                <a:ea typeface="+mj-ea"/>
                <a:cs typeface="Frutiger LT Std 45 Light"/>
              </a:rPr>
              <a:t>* radius</a:t>
            </a:r>
            <a:endParaRPr lang="en-US" sz="1100" dirty="0">
              <a:solidFill>
                <a:schemeClr val="accent1"/>
              </a:solidFill>
              <a:latin typeface="Frutiger LT Std 45 Light"/>
              <a:cs typeface="Frutiger LT Std 45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07904" y="3503330"/>
            <a:ext cx="150554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rgbClr val="9D6DD8"/>
                </a:solidFill>
                <a:latin typeface="Frutiger LT Std 65 Bold"/>
                <a:ea typeface="+mj-ea"/>
                <a:cs typeface="Frutiger LT Std 65 Bold"/>
              </a:rPr>
              <a:t>Scale</a:t>
            </a:r>
            <a:endParaRPr lang="en-US" sz="1100">
              <a:solidFill>
                <a:srgbClr val="FFFFFF"/>
              </a:solidFill>
              <a:latin typeface="Frutiger LT Std 45 Light"/>
              <a:cs typeface="Frutiger LT Std 45 Ligh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07904" y="4151402"/>
            <a:ext cx="526297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9D6DD8"/>
                </a:solidFill>
                <a:latin typeface="Frutiger LT Std 65 Bold"/>
                <a:ea typeface="+mj-ea"/>
                <a:cs typeface="Frutiger LT Std 65 Bold"/>
              </a:rPr>
              <a:t>Rotate   </a:t>
            </a:r>
            <a:r>
              <a:rPr lang="en-US" sz="2400" dirty="0">
                <a:solidFill>
                  <a:schemeClr val="accent1"/>
                </a:solidFill>
                <a:latin typeface="Frutiger LT Std 45 Light"/>
                <a:ea typeface="+mj-ea"/>
                <a:cs typeface="Frutiger LT Std 45 Light"/>
              </a:rPr>
              <a:t>angle + </a:t>
            </a:r>
            <a:r>
              <a:rPr lang="en-US" sz="2400" dirty="0" err="1">
                <a:solidFill>
                  <a:schemeClr val="accent1"/>
                </a:solidFill>
                <a:latin typeface="Frutiger LT Std 45 Light"/>
                <a:ea typeface="+mj-ea"/>
                <a:cs typeface="Frutiger LT Std 45 Light"/>
              </a:rPr>
              <a:t>orientation</a:t>
            </a:r>
            <a:r>
              <a:rPr lang="en-US" sz="2400" baseline="-25000" dirty="0" err="1">
                <a:solidFill>
                  <a:schemeClr val="accent1"/>
                </a:solidFill>
                <a:latin typeface="Frutiger LT Std 45 Light"/>
                <a:ea typeface="+mj-ea"/>
                <a:cs typeface="Frutiger LT Std 45 Light"/>
              </a:rPr>
              <a:t>bone</a:t>
            </a:r>
            <a:r>
              <a:rPr lang="en-US" sz="2400" baseline="-25000" dirty="0">
                <a:solidFill>
                  <a:schemeClr val="accent1"/>
                </a:solidFill>
                <a:latin typeface="Frutiger LT Std 45 Light"/>
                <a:ea typeface="+mj-ea"/>
                <a:cs typeface="Frutiger LT Std 45 Light"/>
              </a:rPr>
              <a:t> i-1</a:t>
            </a:r>
            <a:endParaRPr lang="en-US" sz="2400" dirty="0">
              <a:solidFill>
                <a:schemeClr val="accent1"/>
              </a:solidFill>
              <a:latin typeface="Frutiger LT Std 45 Light"/>
              <a:ea typeface="+mj-ea"/>
              <a:cs typeface="Frutiger LT Std 45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07904" y="4799474"/>
            <a:ext cx="348044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9D6DD8"/>
                </a:solidFill>
                <a:latin typeface="Frutiger LT Std 65 Bold"/>
                <a:ea typeface="+mj-ea"/>
                <a:cs typeface="Frutiger LT Std 65 Bold"/>
              </a:rPr>
              <a:t>Translate   </a:t>
            </a:r>
            <a:r>
              <a:rPr lang="en-US" sz="2400" dirty="0">
                <a:solidFill>
                  <a:schemeClr val="accent1"/>
                </a:solidFill>
                <a:latin typeface="Frutiger LT Std 45 Light"/>
                <a:ea typeface="+mj-ea"/>
                <a:cs typeface="Frutiger LT Std 45 Light"/>
              </a:rPr>
              <a:t>M</a:t>
            </a:r>
            <a:r>
              <a:rPr lang="en-US" sz="2400" baseline="-25000" dirty="0">
                <a:solidFill>
                  <a:schemeClr val="accent1"/>
                </a:solidFill>
                <a:latin typeface="Frutiger LT Std 45 Light"/>
                <a:ea typeface="+mj-ea"/>
                <a:cs typeface="Frutiger LT Std 45 Light"/>
              </a:rPr>
              <a:t>bone2</a:t>
            </a:r>
            <a:r>
              <a:rPr lang="en-US" sz="2400" dirty="0">
                <a:solidFill>
                  <a:schemeClr val="accent1"/>
                </a:solidFill>
                <a:latin typeface="Frutiger LT Std 45 Light"/>
                <a:ea typeface="+mj-ea"/>
                <a:cs typeface="Frutiger LT Std 45 Light"/>
              </a:rPr>
              <a:t> ·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79912" y="5754742"/>
            <a:ext cx="291938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Frutiger LT Std 45 Light"/>
                <a:ea typeface="+mj-ea"/>
                <a:cs typeface="Frutiger LT Std 45 Light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Frutiger LT Std 45 Light"/>
                <a:ea typeface="+mj-ea"/>
                <a:cs typeface="Frutiger LT Std 45 Light"/>
              </a:rPr>
              <a:t>0.4 </a:t>
            </a:r>
            <a:r>
              <a:rPr lang="en-US" sz="1600" dirty="0">
                <a:solidFill>
                  <a:schemeClr val="accent1"/>
                </a:solidFill>
                <a:latin typeface="Frutiger LT Std 45 Light"/>
                <a:ea typeface="+mj-ea"/>
                <a:cs typeface="Frutiger LT Std 45 Light"/>
              </a:rPr>
              <a:t>= bone length in body / 2)</a:t>
            </a:r>
            <a:endParaRPr lang="en-US" sz="900" dirty="0">
              <a:solidFill>
                <a:schemeClr val="accent1"/>
              </a:solidFill>
              <a:latin typeface="Frutiger LT Std 45 Light"/>
              <a:cs typeface="Frutiger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24575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XNA: 3D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/>
              <a:t>Rendering sprites: </a:t>
            </a:r>
            <a:r>
              <a:rPr lang="en-US">
                <a:solidFill>
                  <a:srgbClr val="9D6DD8"/>
                </a:solidFill>
                <a:latin typeface="Consolas"/>
                <a:cs typeface="Consolas"/>
              </a:rPr>
              <a:t>SpriteBatch.Draw()</a:t>
            </a:r>
          </a:p>
          <a:p>
            <a:r>
              <a:rPr lang="en-US"/>
              <a:t>Rendering 3D objects: more complex*</a:t>
            </a:r>
          </a:p>
          <a:p>
            <a:pPr lvl="1"/>
            <a:r>
              <a:rPr lang="en-US"/>
              <a:t>Camera setup: transform matrices</a:t>
            </a:r>
          </a:p>
          <a:p>
            <a:pPr lvl="1"/>
            <a:r>
              <a:rPr lang="en-US"/>
              <a:t>Create &amp; connect vertices</a:t>
            </a:r>
            <a:br>
              <a:rPr lang="en-US"/>
            </a:br>
            <a:r>
              <a:rPr lang="en-US"/>
              <a:t>with at least position, color, normal</a:t>
            </a:r>
          </a:p>
          <a:p>
            <a:pPr lvl="1"/>
            <a:r>
              <a:rPr lang="en-US"/>
              <a:t>Render object from connected vertices using camera transform matrices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* this is the process in general, not only in XNA</a:t>
            </a:r>
          </a:p>
        </p:txBody>
      </p:sp>
    </p:spTree>
    <p:extLst>
      <p:ext uri="{BB962C8B-B14F-4D97-AF65-F5344CB8AC3E}">
        <p14:creationId xmlns:p14="http://schemas.microsoft.com/office/powerpoint/2010/main" val="293829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 of multiplication</a:t>
            </a:r>
            <a:br>
              <a:rPr lang="en-US" dirty="0"/>
            </a:br>
            <a:r>
              <a:rPr lang="en-US" dirty="0"/>
              <a:t>XNA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2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 of multiplication</a:t>
            </a:r>
            <a:br>
              <a:rPr lang="en-US" dirty="0"/>
            </a:br>
            <a:r>
              <a:rPr lang="en-US" dirty="0"/>
              <a:t>XNA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To transform a </a:t>
            </a:r>
            <a:r>
              <a:rPr lang="en-US" dirty="0">
                <a:solidFill>
                  <a:srgbClr val="9D6DD8"/>
                </a:solidFill>
                <a:latin typeface="Consolas"/>
                <a:cs typeface="Consolas"/>
              </a:rPr>
              <a:t>Vector3</a:t>
            </a:r>
            <a:r>
              <a:rPr lang="en-US" dirty="0">
                <a:solidFill>
                  <a:srgbClr val="9D6DD8"/>
                </a:solidFill>
              </a:rPr>
              <a:t> </a:t>
            </a:r>
            <a:r>
              <a:rPr lang="en-US" dirty="0"/>
              <a:t>with a </a:t>
            </a:r>
            <a:r>
              <a:rPr lang="en-US" dirty="0">
                <a:solidFill>
                  <a:srgbClr val="9D6DD8"/>
                </a:solidFill>
                <a:latin typeface="Consolas"/>
                <a:cs typeface="Consolas"/>
              </a:rPr>
              <a:t>Matrix</a:t>
            </a:r>
            <a:r>
              <a:rPr lang="en-US" dirty="0">
                <a:solidFill>
                  <a:srgbClr val="9D6DD8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>
                <a:solidFill>
                  <a:schemeClr val="accent1"/>
                </a:solidFill>
              </a:rPr>
              <a:t>M·</a:t>
            </a:r>
            <a:r>
              <a:rPr lang="en-US" u="sng" dirty="0" err="1">
                <a:solidFill>
                  <a:schemeClr val="accent1"/>
                </a:solidFill>
              </a:rPr>
              <a:t>v</a:t>
            </a:r>
            <a:r>
              <a:rPr lang="en-US" dirty="0"/>
              <a:t>) :</a:t>
            </a:r>
          </a:p>
          <a:p>
            <a:pPr marL="457200" lvl="1" indent="0">
              <a:buNone/>
            </a:pPr>
            <a:r>
              <a:rPr lang="en-US" sz="2400" dirty="0" err="1">
                <a:solidFill>
                  <a:srgbClr val="9D6DD8"/>
                </a:solidFill>
                <a:latin typeface="Consolas"/>
                <a:cs typeface="Consolas"/>
              </a:rPr>
              <a:t>newVector</a:t>
            </a:r>
            <a:r>
              <a:rPr lang="en-US" sz="2400" dirty="0">
                <a:solidFill>
                  <a:srgbClr val="9D6DD8"/>
                </a:solidFill>
                <a:latin typeface="Consolas"/>
                <a:cs typeface="Consolas"/>
              </a:rPr>
              <a:t> =</a:t>
            </a:r>
            <a:br>
              <a:rPr lang="en-US" sz="2400" dirty="0">
                <a:solidFill>
                  <a:srgbClr val="9D6DD8"/>
                </a:solidFill>
                <a:latin typeface="Consolas"/>
                <a:cs typeface="Consolas"/>
              </a:rPr>
            </a:br>
            <a:r>
              <a:rPr lang="en-US" sz="2400" dirty="0">
                <a:solidFill>
                  <a:srgbClr val="9D6DD8"/>
                </a:solidFill>
                <a:latin typeface="Consolas"/>
                <a:cs typeface="Consolas"/>
              </a:rPr>
              <a:t> Vector3.Transform( Vector3 </a:t>
            </a:r>
            <a:r>
              <a:rPr lang="en-US" sz="2400" dirty="0" err="1">
                <a:solidFill>
                  <a:srgbClr val="9D6DD8"/>
                </a:solidFill>
                <a:latin typeface="Consolas"/>
                <a:cs typeface="Consolas"/>
              </a:rPr>
              <a:t>oldVector</a:t>
            </a:r>
            <a:r>
              <a:rPr lang="en-US" sz="2400" dirty="0">
                <a:solidFill>
                  <a:srgbClr val="9D6DD8"/>
                </a:solidFill>
                <a:latin typeface="Consolas"/>
                <a:cs typeface="Consolas"/>
              </a:rPr>
              <a:t>,</a:t>
            </a:r>
            <a:br>
              <a:rPr lang="en-US" sz="2400" dirty="0">
                <a:solidFill>
                  <a:srgbClr val="9D6DD8"/>
                </a:solidFill>
                <a:latin typeface="Consolas"/>
                <a:cs typeface="Consolas"/>
              </a:rPr>
            </a:br>
            <a:r>
              <a:rPr lang="en-US" sz="2400" dirty="0">
                <a:solidFill>
                  <a:srgbClr val="9D6DD8"/>
                </a:solidFill>
                <a:latin typeface="Consolas"/>
                <a:cs typeface="Consolas"/>
              </a:rPr>
              <a:t>                    Matrix transformations );</a:t>
            </a:r>
          </a:p>
          <a:p>
            <a:pPr lvl="0"/>
            <a:r>
              <a:rPr lang="en-US" dirty="0"/>
              <a:t>To multiply two matrices (</a:t>
            </a:r>
            <a:r>
              <a:rPr lang="en-US" dirty="0">
                <a:solidFill>
                  <a:schemeClr val="accent1"/>
                </a:solidFill>
              </a:rPr>
              <a:t>M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 · M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9D6DD8"/>
                </a:solidFill>
                <a:latin typeface="Consolas"/>
                <a:cs typeface="Consolas"/>
              </a:rPr>
              <a:t>Matrix result = m2 * m1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22832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Final</a:t>
            </a:r>
            <a:r>
              <a:rPr lang="en-US" dirty="0"/>
              <a:t> Assignment: 3D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only spheres and matrix transformations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Create an animated solar system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Create an animated ‘Michelin man’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Bonus point! (for final grade)</a:t>
            </a:r>
          </a:p>
          <a:p>
            <a:pPr marL="914400" lvl="1" indent="-514350"/>
            <a:r>
              <a:rPr lang="en-US" dirty="0"/>
              <a:t>Create blinking eyes</a:t>
            </a:r>
          </a:p>
          <a:p>
            <a:pPr marL="914400" lvl="1" indent="-514350"/>
            <a:r>
              <a:rPr lang="en-US" dirty="0"/>
              <a:t>Create walking animation (legs + arm)</a:t>
            </a:r>
          </a:p>
          <a:p>
            <a:pPr marL="914400" lvl="1" indent="-514350"/>
            <a:r>
              <a:rPr lang="en-US" dirty="0"/>
              <a:t>Create Bone class for </a:t>
            </a:r>
            <a:r>
              <a:rPr lang="en-US" dirty="0">
                <a:solidFill>
                  <a:srgbClr val="9D6DD8"/>
                </a:solidFill>
                <a:latin typeface="Consolas"/>
                <a:cs typeface="Consolas"/>
              </a:rPr>
              <a:t>Sphere</a:t>
            </a:r>
            <a:r>
              <a:rPr lang="en-US" dirty="0"/>
              <a:t> transforms</a:t>
            </a:r>
            <a:br>
              <a:rPr lang="en-US" dirty="0"/>
            </a:br>
            <a:r>
              <a:rPr lang="en-US" dirty="0"/>
              <a:t>and animations</a:t>
            </a:r>
          </a:p>
        </p:txBody>
      </p:sp>
    </p:spTree>
    <p:extLst>
      <p:ext uri="{BB962C8B-B14F-4D97-AF65-F5344CB8AC3E}">
        <p14:creationId xmlns:p14="http://schemas.microsoft.com/office/powerpoint/2010/main" val="115351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altLang="nl-NL" dirty="0"/>
              <a:t>Practical 6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type="subTitle" idx="1"/>
          </p:nvPr>
        </p:nvSpPr>
        <p:spPr>
          <a:xfrm>
            <a:off x="360597" y="2626083"/>
            <a:ext cx="6255863" cy="3179493"/>
          </a:xfrm>
        </p:spPr>
        <p:txBody>
          <a:bodyPr>
            <a:normAutofit fontScale="77500" lnSpcReduction="20000"/>
          </a:bodyPr>
          <a:lstStyle/>
          <a:p>
            <a:r>
              <a:rPr lang="nl-NL" altLang="nl-NL" dirty="0"/>
              <a:t>Download the instructions and XNA solution</a:t>
            </a:r>
            <a:br>
              <a:rPr lang="nl-NL" altLang="nl-NL" dirty="0"/>
            </a:br>
            <a:r>
              <a:rPr lang="nl-NL" altLang="nl-NL" dirty="0" err="1"/>
              <a:t>for</a:t>
            </a:r>
            <a:r>
              <a:rPr lang="nl-NL" altLang="nl-NL" dirty="0"/>
              <a:t> practical 6 from the VLO;</a:t>
            </a:r>
          </a:p>
          <a:p>
            <a:r>
              <a:rPr lang="en-US" altLang="nl-NL" dirty="0"/>
              <a:t>Make the following assignments: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nl-NL" dirty="0"/>
              <a:t>Animated solar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nl-NL" dirty="0"/>
              <a:t>Animated Michelin Man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nl-NL" dirty="0"/>
          </a:p>
          <a:p>
            <a:pPr marL="342900" indent="-342900"/>
            <a:r>
              <a:rPr lang="en-US" altLang="nl-NL" dirty="0"/>
              <a:t>The following assignment is </a:t>
            </a:r>
            <a:r>
              <a:rPr lang="en-US" altLang="nl-NL" b="1" dirty="0"/>
              <a:t>optional</a:t>
            </a:r>
            <a:r>
              <a:rPr lang="en-US" altLang="nl-NL" dirty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nl-NL" dirty="0"/>
              <a:t>Animated Michelin Man, part 2</a:t>
            </a:r>
          </a:p>
          <a:p>
            <a:endParaRPr lang="en-US" altLang="nl-NL" dirty="0"/>
          </a:p>
          <a:p>
            <a:r>
              <a:rPr lang="en-US" altLang="nl-NL" dirty="0"/>
              <a:t>Hand in your report via VLO group assignments</a:t>
            </a:r>
          </a:p>
          <a:p>
            <a:r>
              <a:rPr lang="en-US" altLang="nl-NL" dirty="0"/>
              <a:t>before June 18</a:t>
            </a:r>
            <a:r>
              <a:rPr lang="en-US" altLang="nl-NL" baseline="30000" dirty="0"/>
              <a:t>th</a:t>
            </a:r>
            <a:r>
              <a:rPr lang="en-US" altLang="nl-NL" dirty="0"/>
              <a:t>, 23:00</a:t>
            </a:r>
            <a:endParaRPr lang="nl-NL" altLang="nl-NL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695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altLang="nl-NL" dirty="0" err="1"/>
              <a:t>Retakes</a:t>
            </a:r>
            <a:endParaRPr lang="nl-NL" altLang="nl-NL" dirty="0"/>
          </a:p>
        </p:txBody>
      </p:sp>
      <p:sp>
        <p:nvSpPr>
          <p:cNvPr id="17411" name="Content Placeholder 2"/>
          <p:cNvSpPr>
            <a:spLocks noGrp="1"/>
          </p:cNvSpPr>
          <p:nvPr>
            <p:ph type="subTitle" idx="1"/>
          </p:nvPr>
        </p:nvSpPr>
        <p:spPr>
          <a:xfrm>
            <a:off x="360597" y="2626083"/>
            <a:ext cx="6255863" cy="3179493"/>
          </a:xfrm>
        </p:spPr>
        <p:txBody>
          <a:bodyPr>
            <a:normAutofit fontScale="92500"/>
          </a:bodyPr>
          <a:lstStyle/>
          <a:p>
            <a:r>
              <a:rPr lang="en-US" altLang="nl-NL" dirty="0"/>
              <a:t>Hand in via VLO group assignments</a:t>
            </a:r>
          </a:p>
          <a:p>
            <a:r>
              <a:rPr lang="en-US" altLang="nl-NL" dirty="0"/>
              <a:t>(‘</a:t>
            </a:r>
            <a:r>
              <a:rPr lang="en-US" altLang="nl-NL" i="1" dirty="0" err="1"/>
              <a:t>Herkansingen</a:t>
            </a:r>
            <a:r>
              <a:rPr lang="en-US" altLang="nl-NL" i="1" dirty="0"/>
              <a:t> Practicum</a:t>
            </a:r>
            <a:r>
              <a:rPr lang="en-US" altLang="nl-NL" dirty="0"/>
              <a:t>’) before July 2</a:t>
            </a:r>
            <a:r>
              <a:rPr lang="en-US" altLang="nl-NL" baseline="30000" dirty="0"/>
              <a:t>nd</a:t>
            </a:r>
            <a:r>
              <a:rPr lang="en-US" altLang="nl-NL" dirty="0"/>
              <a:t>, 23:00</a:t>
            </a:r>
          </a:p>
          <a:p>
            <a:pPr marL="342900" indent="-342900">
              <a:buFontTx/>
              <a:buChar char="-"/>
            </a:pP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handed</a:t>
            </a:r>
            <a:r>
              <a:rPr lang="nl-NL" dirty="0"/>
              <a:t> </a:t>
            </a:r>
            <a:r>
              <a:rPr lang="nl-NL" dirty="0" err="1"/>
              <a:t>practicals</a:t>
            </a:r>
            <a:r>
              <a:rPr lang="nl-NL" dirty="0"/>
              <a:t> in </a:t>
            </a:r>
            <a:r>
              <a:rPr lang="nl-NL" dirty="0" err="1"/>
              <a:t>too</a:t>
            </a:r>
            <a:r>
              <a:rPr lang="nl-NL" dirty="0"/>
              <a:t> late or </a:t>
            </a:r>
            <a:r>
              <a:rPr lang="nl-NL" dirty="0" err="1"/>
              <a:t>not</a:t>
            </a:r>
            <a:r>
              <a:rPr lang="nl-NL" dirty="0"/>
              <a:t> at </a:t>
            </a:r>
            <a:r>
              <a:rPr lang="nl-NL" dirty="0" err="1"/>
              <a:t>all</a:t>
            </a:r>
            <a:r>
              <a:rPr lang="nl-NL" dirty="0"/>
              <a:t>: </a:t>
            </a:r>
            <a:r>
              <a:rPr lang="nl-NL" dirty="0" err="1"/>
              <a:t>only</a:t>
            </a:r>
            <a:r>
              <a:rPr lang="nl-NL" dirty="0"/>
              <a:t> hand in </a:t>
            </a:r>
            <a:r>
              <a:rPr lang="nl-NL" dirty="0" err="1"/>
              <a:t>your</a:t>
            </a:r>
            <a:r>
              <a:rPr lang="nl-NL" dirty="0"/>
              <a:t> report;</a:t>
            </a:r>
          </a:p>
          <a:p>
            <a:pPr marL="342900" indent="-342900">
              <a:buFontTx/>
              <a:buChar char="-"/>
            </a:pPr>
            <a:r>
              <a:rPr lang="en-US" dirty="0"/>
              <a:t>If </a:t>
            </a:r>
            <a:r>
              <a:rPr lang="en-US" dirty="0" err="1"/>
              <a:t>practicals</a:t>
            </a:r>
            <a:r>
              <a:rPr lang="en-US" dirty="0"/>
              <a:t> were insufficient, correct what your teacher indicated, and upload a complete new version of the report (unless asked differently).</a:t>
            </a:r>
            <a:endParaRPr lang="nl-NL" dirty="0"/>
          </a:p>
          <a:p>
            <a:r>
              <a:rPr lang="nl-NL" dirty="0"/>
              <a:t>No more </a:t>
            </a:r>
            <a:r>
              <a:rPr lang="nl-NL" dirty="0" err="1"/>
              <a:t>retakes</a:t>
            </a:r>
            <a:r>
              <a:rPr lang="nl-NL" dirty="0"/>
              <a:t>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July</a:t>
            </a:r>
            <a:r>
              <a:rPr lang="nl-NL" dirty="0"/>
              <a:t> 2</a:t>
            </a:r>
            <a:r>
              <a:rPr lang="nl-NL" baseline="30000" dirty="0"/>
              <a:t>nd</a:t>
            </a:r>
            <a:r>
              <a:rPr lang="nl-NL" dirty="0"/>
              <a:t>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57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XNA: 3D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this assignment, we won’t use the 2D game library: we’ll be only making 1 scene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PlayState</a:t>
            </a:r>
            <a:r>
              <a:rPr lang="en-US" dirty="0"/>
              <a:t>, just a Game object</a:t>
            </a:r>
          </a:p>
          <a:p>
            <a:pPr lvl="1"/>
            <a:r>
              <a:rPr lang="en-US" dirty="0"/>
              <a:t>Custom initialization &amp; rendering code</a:t>
            </a:r>
          </a:p>
          <a:p>
            <a:pPr lvl="1"/>
            <a:r>
              <a:rPr lang="en-US" dirty="0"/>
              <a:t>Add new code to</a:t>
            </a:r>
            <a:br>
              <a:rPr lang="en-US" dirty="0"/>
            </a:br>
            <a:r>
              <a:rPr lang="en-US" dirty="0">
                <a:solidFill>
                  <a:srgbClr val="9D6DD8"/>
                </a:solidFill>
                <a:latin typeface="Consolas"/>
                <a:cs typeface="Consolas"/>
              </a:rPr>
              <a:t>Initialize()</a:t>
            </a:r>
            <a:r>
              <a:rPr lang="en-US" dirty="0"/>
              <a:t>: creating objects</a:t>
            </a:r>
            <a:br>
              <a:rPr lang="en-US" dirty="0"/>
            </a:br>
            <a:r>
              <a:rPr lang="en-US" dirty="0">
                <a:solidFill>
                  <a:srgbClr val="9D6DD8"/>
                </a:solidFill>
                <a:latin typeface="Consolas"/>
                <a:cs typeface="Consolas"/>
              </a:rPr>
              <a:t>Update()</a:t>
            </a:r>
            <a:r>
              <a:rPr lang="en-US" dirty="0"/>
              <a:t>: everything that changes with time</a:t>
            </a:r>
          </a:p>
        </p:txBody>
      </p:sp>
    </p:spTree>
    <p:extLst>
      <p:ext uri="{BB962C8B-B14F-4D97-AF65-F5344CB8AC3E}">
        <p14:creationId xmlns:p14="http://schemas.microsoft.com/office/powerpoint/2010/main" val="22682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 of multiplication</a:t>
            </a:r>
            <a:br>
              <a:rPr lang="en-US" dirty="0"/>
            </a:br>
            <a:r>
              <a:rPr lang="en-US" dirty="0"/>
              <a:t>2D / 3D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Order of multiplication</a:t>
            </a:r>
            <a:br>
              <a:rPr lang="en-US"/>
            </a:br>
            <a:r>
              <a:rPr lang="en-US"/>
              <a:t>2D / 3D</a:t>
            </a:r>
            <a:br>
              <a:rPr lang="en-US"/>
            </a:br>
            <a:endParaRPr lang="en-US"/>
          </a:p>
        </p:txBody>
      </p:sp>
      <p:sp>
        <p:nvSpPr>
          <p:cNvPr id="69" name="Content Placeholder 6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want to put an object</a:t>
            </a:r>
          </a:p>
          <a:p>
            <a:pPr lvl="1"/>
            <a:r>
              <a:rPr lang="en-US" dirty="0"/>
              <a:t>at a certain position in space</a:t>
            </a:r>
          </a:p>
          <a:p>
            <a:pPr lvl="1"/>
            <a:r>
              <a:rPr lang="en-US" dirty="0"/>
              <a:t>with a certain scale and rotation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6200000">
            <a:off x="4514965" y="3501009"/>
            <a:ext cx="0" cy="1882189"/>
          </a:xfrm>
          <a:prstGeom prst="line">
            <a:avLst/>
          </a:prstGeom>
          <a:ln w="19050" cmpd="sng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042697" y="5188433"/>
            <a:ext cx="3185487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 dirty="0">
                <a:solidFill>
                  <a:prstClr val="white"/>
                </a:solidFill>
                <a:latin typeface="Frutiger LT Std 45 Light"/>
              </a:rPr>
              <a:t>each vertex can be</a:t>
            </a:r>
          </a:p>
          <a:p>
            <a:pPr lvl="0">
              <a:spcBef>
                <a:spcPct val="20000"/>
              </a:spcBef>
            </a:pPr>
            <a:r>
              <a:rPr lang="en-US" sz="2400" dirty="0">
                <a:solidFill>
                  <a:prstClr val="white"/>
                </a:solidFill>
                <a:latin typeface="Frutiger LT Std 45 Light"/>
              </a:rPr>
              <a:t>described by a vector </a:t>
            </a:r>
            <a:r>
              <a:rPr lang="en-US" sz="2400" u="sng" dirty="0">
                <a:solidFill>
                  <a:prstClr val="white"/>
                </a:solidFill>
                <a:latin typeface="Frutiger LT Std 45 Light"/>
              </a:rPr>
              <a:t>v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14965" y="3717032"/>
            <a:ext cx="0" cy="1440161"/>
          </a:xfrm>
          <a:prstGeom prst="line">
            <a:avLst/>
          </a:prstGeom>
          <a:ln w="19050" cmpd="sng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5-Point Star 3"/>
          <p:cNvSpPr/>
          <p:nvPr/>
        </p:nvSpPr>
        <p:spPr>
          <a:xfrm>
            <a:off x="4275606" y="4196913"/>
            <a:ext cx="484120" cy="484119"/>
          </a:xfrm>
          <a:prstGeom prst="star5">
            <a:avLst/>
          </a:prstGeom>
          <a:gradFill>
            <a:gsLst>
              <a:gs pos="0">
                <a:srgbClr val="FF0000"/>
              </a:gs>
              <a:gs pos="100000">
                <a:srgbClr val="FFFF00"/>
              </a:gs>
              <a:gs pos="36000">
                <a:srgbClr val="FF6600"/>
              </a:gs>
            </a:gsLst>
          </a:gradFill>
          <a:ln w="28575" cmpd="sng">
            <a:noFill/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8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/>
          <p:cNvCxnSpPr/>
          <p:nvPr/>
        </p:nvCxnSpPr>
        <p:spPr>
          <a:xfrm rot="16200000">
            <a:off x="4514965" y="1772817"/>
            <a:ext cx="0" cy="1882189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>
            <a:off x="2426733" y="4059648"/>
            <a:ext cx="0" cy="1882189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>
            <a:off x="4504983" y="4059648"/>
            <a:ext cx="0" cy="1882189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514965" y="1988840"/>
            <a:ext cx="0" cy="144016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426733" y="4275671"/>
            <a:ext cx="0" cy="144016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504983" y="4275671"/>
            <a:ext cx="0" cy="144016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583233" y="4275671"/>
            <a:ext cx="0" cy="144016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6200000">
            <a:off x="6583233" y="4059648"/>
            <a:ext cx="0" cy="1882189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 of multiplication</a:t>
            </a:r>
            <a:br>
              <a:rPr lang="en-US" dirty="0"/>
            </a:br>
            <a:r>
              <a:rPr lang="en-US" dirty="0"/>
              <a:t>2D / 3D</a:t>
            </a:r>
            <a:br>
              <a:rPr lang="en-US" dirty="0"/>
            </a:b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783652" y="5652536"/>
            <a:ext cx="117211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>
                <a:solidFill>
                  <a:schemeClr val="accent1"/>
                </a:solidFill>
                <a:latin typeface="Frutiger LT Std 45 Light"/>
              </a:rPr>
              <a:t>M</a:t>
            </a:r>
            <a:r>
              <a:rPr lang="en-US" sz="3200" baseline="-25000">
                <a:solidFill>
                  <a:schemeClr val="accent1"/>
                </a:solidFill>
                <a:latin typeface="Frutiger LT Std 45 Light"/>
              </a:rPr>
              <a:t>t</a:t>
            </a:r>
            <a:r>
              <a:rPr lang="en-US" sz="3200">
                <a:solidFill>
                  <a:schemeClr val="accent1"/>
                </a:solidFill>
                <a:latin typeface="Frutiger LT Std 45 Light"/>
              </a:rPr>
              <a:t> · </a:t>
            </a:r>
            <a:r>
              <a:rPr lang="en-US" sz="3200" u="sng">
                <a:solidFill>
                  <a:schemeClr val="accent1"/>
                </a:solidFill>
                <a:latin typeface="Frutiger LT Std 45 Light"/>
              </a:rPr>
              <a:t>v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65958" y="3356992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u="sng" dirty="0">
                <a:solidFill>
                  <a:schemeClr val="accent1"/>
                </a:solidFill>
                <a:latin typeface="Frutiger LT Std 45 Light"/>
              </a:rPr>
              <a:t>v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871883" y="5652536"/>
            <a:ext cx="1186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>
                <a:solidFill>
                  <a:schemeClr val="accent1"/>
                </a:solidFill>
                <a:latin typeface="Frutiger LT Std 45 Light"/>
              </a:rPr>
              <a:t>M</a:t>
            </a:r>
            <a:r>
              <a:rPr lang="en-US" sz="3200" baseline="-25000">
                <a:solidFill>
                  <a:schemeClr val="accent1"/>
                </a:solidFill>
                <a:latin typeface="Frutiger LT Std 45 Light"/>
              </a:rPr>
              <a:t>r</a:t>
            </a:r>
            <a:r>
              <a:rPr lang="en-US" sz="3200">
                <a:solidFill>
                  <a:schemeClr val="accent1"/>
                </a:solidFill>
                <a:latin typeface="Frutiger LT Std 45 Light"/>
              </a:rPr>
              <a:t> · </a:t>
            </a:r>
            <a:r>
              <a:rPr lang="en-US" sz="3200" u="sng">
                <a:solidFill>
                  <a:schemeClr val="accent1"/>
                </a:solidFill>
                <a:latin typeface="Frutiger LT Std 45 Light"/>
              </a:rPr>
              <a:t>v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60114" y="5652536"/>
            <a:ext cx="12314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>
                <a:solidFill>
                  <a:schemeClr val="accent1"/>
                </a:solidFill>
                <a:latin typeface="Frutiger LT Std 45 Light"/>
              </a:rPr>
              <a:t>M</a:t>
            </a:r>
            <a:r>
              <a:rPr lang="en-US" sz="3200" baseline="-25000">
                <a:solidFill>
                  <a:schemeClr val="accent1"/>
                </a:solidFill>
                <a:latin typeface="Frutiger LT Std 45 Light"/>
              </a:rPr>
              <a:t>s</a:t>
            </a:r>
            <a:r>
              <a:rPr lang="en-US" sz="3200">
                <a:solidFill>
                  <a:schemeClr val="accent1"/>
                </a:solidFill>
                <a:latin typeface="Frutiger LT Std 45 Light"/>
              </a:rPr>
              <a:t> · </a:t>
            </a:r>
            <a:r>
              <a:rPr lang="en-US" sz="3200" u="sng">
                <a:solidFill>
                  <a:schemeClr val="accent1"/>
                </a:solidFill>
                <a:latin typeface="Frutiger LT Std 45 Light"/>
              </a:rPr>
              <a:t>v</a:t>
            </a:r>
          </a:p>
        </p:txBody>
      </p:sp>
      <p:sp>
        <p:nvSpPr>
          <p:cNvPr id="41" name="5-Point Star 40"/>
          <p:cNvSpPr/>
          <p:nvPr/>
        </p:nvSpPr>
        <p:spPr>
          <a:xfrm>
            <a:off x="2629404" y="4755552"/>
            <a:ext cx="484120" cy="484119"/>
          </a:xfrm>
          <a:prstGeom prst="star5">
            <a:avLst/>
          </a:prstGeom>
          <a:gradFill>
            <a:gsLst>
              <a:gs pos="0">
                <a:srgbClr val="FF0000"/>
              </a:gs>
              <a:gs pos="100000">
                <a:srgbClr val="FFFF00"/>
              </a:gs>
              <a:gs pos="36000">
                <a:srgbClr val="FF6600"/>
              </a:gs>
            </a:gsLst>
          </a:gradFill>
          <a:ln w="28575" cmpd="sng">
            <a:noFill/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5-Point Star 42"/>
          <p:cNvSpPr/>
          <p:nvPr/>
        </p:nvSpPr>
        <p:spPr>
          <a:xfrm rot="18900000">
            <a:off x="4265624" y="4755552"/>
            <a:ext cx="484120" cy="484119"/>
          </a:xfrm>
          <a:prstGeom prst="star5">
            <a:avLst/>
          </a:prstGeom>
          <a:gradFill>
            <a:gsLst>
              <a:gs pos="0">
                <a:srgbClr val="FF0000"/>
              </a:gs>
              <a:gs pos="100000">
                <a:srgbClr val="FFFF00"/>
              </a:gs>
              <a:gs pos="36000">
                <a:srgbClr val="FF6600"/>
              </a:gs>
            </a:gsLst>
          </a:gradFill>
          <a:ln w="28575" cmpd="sng">
            <a:noFill/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/>
          <p:cNvSpPr/>
          <p:nvPr/>
        </p:nvSpPr>
        <p:spPr>
          <a:xfrm>
            <a:off x="6113076" y="4526864"/>
            <a:ext cx="946114" cy="946112"/>
          </a:xfrm>
          <a:prstGeom prst="star5">
            <a:avLst/>
          </a:prstGeom>
          <a:gradFill>
            <a:gsLst>
              <a:gs pos="0">
                <a:srgbClr val="FF0000"/>
              </a:gs>
              <a:gs pos="100000">
                <a:srgbClr val="FFFF00"/>
              </a:gs>
              <a:gs pos="36000">
                <a:srgbClr val="FF6600"/>
              </a:gs>
            </a:gsLst>
          </a:gradFill>
          <a:ln w="28575" cmpd="sng">
            <a:noFill/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465452" y="4779728"/>
            <a:ext cx="432048" cy="0"/>
          </a:xfrm>
          <a:prstGeom prst="straightConnector1">
            <a:avLst/>
          </a:prstGeom>
          <a:ln w="19050" cmpd="sng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5-Point Star 51"/>
          <p:cNvSpPr/>
          <p:nvPr/>
        </p:nvSpPr>
        <p:spPr>
          <a:xfrm>
            <a:off x="2188412" y="4751702"/>
            <a:ext cx="484120" cy="484119"/>
          </a:xfrm>
          <a:prstGeom prst="star5">
            <a:avLst/>
          </a:prstGeom>
          <a:noFill/>
          <a:ln w="12700" cmpd="sng">
            <a:solidFill>
              <a:schemeClr val="tx1"/>
            </a:solidFill>
            <a:prstDash val="sysDash"/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5-Point Star 52"/>
          <p:cNvSpPr/>
          <p:nvPr/>
        </p:nvSpPr>
        <p:spPr>
          <a:xfrm>
            <a:off x="4267885" y="4756426"/>
            <a:ext cx="484120" cy="484119"/>
          </a:xfrm>
          <a:prstGeom prst="star5">
            <a:avLst/>
          </a:prstGeom>
          <a:noFill/>
          <a:ln w="12700" cmpd="sng">
            <a:solidFill>
              <a:schemeClr val="tx1"/>
            </a:solidFill>
            <a:prstDash val="sysDash"/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-Point Star 53"/>
          <p:cNvSpPr/>
          <p:nvPr/>
        </p:nvSpPr>
        <p:spPr>
          <a:xfrm>
            <a:off x="6346988" y="4752946"/>
            <a:ext cx="484120" cy="484119"/>
          </a:xfrm>
          <a:prstGeom prst="star5">
            <a:avLst/>
          </a:prstGeom>
          <a:noFill/>
          <a:ln w="12700" cmpd="sng">
            <a:solidFill>
              <a:schemeClr val="tx1"/>
            </a:solidFill>
            <a:prstDash val="sysDash"/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 rot="20262417">
            <a:off x="4227409" y="4670750"/>
            <a:ext cx="504056" cy="288032"/>
          </a:xfrm>
          <a:prstGeom prst="arc">
            <a:avLst>
              <a:gd name="adj1" fmla="val 12666688"/>
              <a:gd name="adj2" fmla="val 18322958"/>
            </a:avLst>
          </a:prstGeom>
          <a:ln>
            <a:solidFill>
              <a:srgbClr val="FFC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6824212" y="4563704"/>
            <a:ext cx="216024" cy="216024"/>
          </a:xfrm>
          <a:prstGeom prst="straightConnector1">
            <a:avLst/>
          </a:prstGeom>
          <a:ln w="19050" cmpd="sng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6104132" y="4563704"/>
            <a:ext cx="216024" cy="216024"/>
          </a:xfrm>
          <a:prstGeom prst="straightConnector1">
            <a:avLst/>
          </a:prstGeom>
          <a:ln w="19050" cmpd="sng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824212" y="5229664"/>
            <a:ext cx="216024" cy="216024"/>
          </a:xfrm>
          <a:prstGeom prst="straightConnector1">
            <a:avLst/>
          </a:prstGeom>
          <a:ln w="19050" cmpd="sng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6104132" y="5229664"/>
            <a:ext cx="216024" cy="216024"/>
          </a:xfrm>
          <a:prstGeom prst="straightConnector1">
            <a:avLst/>
          </a:prstGeom>
          <a:ln w="19050" cmpd="sng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Arc 59"/>
          <p:cNvSpPr/>
          <p:nvPr/>
        </p:nvSpPr>
        <p:spPr>
          <a:xfrm rot="14862417">
            <a:off x="4111079" y="4995542"/>
            <a:ext cx="504056" cy="288032"/>
          </a:xfrm>
          <a:prstGeom prst="arc">
            <a:avLst>
              <a:gd name="adj1" fmla="val 12666688"/>
              <a:gd name="adj2" fmla="val 18322958"/>
            </a:avLst>
          </a:prstGeom>
          <a:ln>
            <a:solidFill>
              <a:srgbClr val="FFC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/>
          <p:cNvSpPr/>
          <p:nvPr/>
        </p:nvSpPr>
        <p:spPr>
          <a:xfrm rot="8562417">
            <a:off x="4412217" y="5016510"/>
            <a:ext cx="504056" cy="288032"/>
          </a:xfrm>
          <a:prstGeom prst="arc">
            <a:avLst>
              <a:gd name="adj1" fmla="val 12666688"/>
              <a:gd name="adj2" fmla="val 18322958"/>
            </a:avLst>
          </a:prstGeom>
          <a:ln>
            <a:solidFill>
              <a:srgbClr val="FFC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/>
          <p:cNvSpPr/>
          <p:nvPr/>
        </p:nvSpPr>
        <p:spPr>
          <a:xfrm rot="3162417">
            <a:off x="4463194" y="4780001"/>
            <a:ext cx="504056" cy="288032"/>
          </a:xfrm>
          <a:prstGeom prst="arc">
            <a:avLst>
              <a:gd name="adj1" fmla="val 12666688"/>
              <a:gd name="adj2" fmla="val 18322958"/>
            </a:avLst>
          </a:prstGeom>
          <a:ln>
            <a:solidFill>
              <a:srgbClr val="FFC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431724" y="5211776"/>
            <a:ext cx="432048" cy="0"/>
          </a:xfrm>
          <a:prstGeom prst="straightConnector1">
            <a:avLst/>
          </a:prstGeom>
          <a:ln w="19050" cmpd="sng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5-Point Star 63"/>
          <p:cNvSpPr/>
          <p:nvPr/>
        </p:nvSpPr>
        <p:spPr>
          <a:xfrm>
            <a:off x="4275606" y="2468721"/>
            <a:ext cx="484120" cy="484119"/>
          </a:xfrm>
          <a:prstGeom prst="star5">
            <a:avLst/>
          </a:prstGeom>
          <a:gradFill>
            <a:gsLst>
              <a:gs pos="0">
                <a:srgbClr val="FF0000"/>
              </a:gs>
              <a:gs pos="100000">
                <a:srgbClr val="FFFF00"/>
              </a:gs>
              <a:gs pos="36000">
                <a:srgbClr val="FF6600"/>
              </a:gs>
            </a:gsLst>
          </a:gradFill>
          <a:ln w="28575" cmpd="sng">
            <a:noFill/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iamond 64"/>
          <p:cNvSpPr/>
          <p:nvPr/>
        </p:nvSpPr>
        <p:spPr>
          <a:xfrm>
            <a:off x="4483192" y="2459296"/>
            <a:ext cx="72008" cy="72008"/>
          </a:xfrm>
          <a:prstGeom prst="diamond">
            <a:avLst/>
          </a:prstGeom>
          <a:solidFill>
            <a:srgbClr val="FF0000"/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iamond 65"/>
          <p:cNvSpPr/>
          <p:nvPr/>
        </p:nvSpPr>
        <p:spPr>
          <a:xfrm>
            <a:off x="2833224" y="4739256"/>
            <a:ext cx="72008" cy="72008"/>
          </a:xfrm>
          <a:prstGeom prst="diamond">
            <a:avLst/>
          </a:prstGeom>
          <a:solidFill>
            <a:srgbClr val="FF0000"/>
          </a:solidFill>
          <a:ln w="12700" cmpd="sng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iamond 66"/>
          <p:cNvSpPr/>
          <p:nvPr/>
        </p:nvSpPr>
        <p:spPr>
          <a:xfrm rot="18900000">
            <a:off x="4305136" y="4796506"/>
            <a:ext cx="72008" cy="72008"/>
          </a:xfrm>
          <a:prstGeom prst="diamond">
            <a:avLst/>
          </a:prstGeom>
          <a:solidFill>
            <a:srgbClr val="FF0000"/>
          </a:solidFill>
          <a:ln w="12700" cmpd="sng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iamond 67"/>
          <p:cNvSpPr/>
          <p:nvPr/>
        </p:nvSpPr>
        <p:spPr>
          <a:xfrm>
            <a:off x="6516216" y="4487952"/>
            <a:ext cx="144016" cy="144016"/>
          </a:xfrm>
          <a:prstGeom prst="diamond">
            <a:avLst/>
          </a:prstGeom>
          <a:solidFill>
            <a:srgbClr val="FF0000"/>
          </a:solidFill>
          <a:ln w="28575" cmpd="sng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Order of multiplication</a:t>
            </a:r>
            <a:br>
              <a:rPr lang="en-US"/>
            </a:br>
            <a:r>
              <a:rPr lang="en-US"/>
              <a:t>2D / 3D</a:t>
            </a:r>
            <a:br>
              <a:rPr lang="en-US"/>
            </a:b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translate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rotate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scale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6200000">
            <a:off x="4514965" y="1772817"/>
            <a:ext cx="0" cy="1882189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783652" y="5652536"/>
            <a:ext cx="117211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>
                <a:solidFill>
                  <a:schemeClr val="accent1"/>
                </a:solidFill>
                <a:latin typeface="Frutiger LT Std 45 Light"/>
              </a:rPr>
              <a:t>M</a:t>
            </a:r>
            <a:r>
              <a:rPr lang="en-US" sz="3200" baseline="-25000" dirty="0">
                <a:solidFill>
                  <a:schemeClr val="accent1"/>
                </a:solidFill>
                <a:latin typeface="Frutiger LT Std 45 Light"/>
              </a:rPr>
              <a:t>t</a:t>
            </a:r>
            <a:r>
              <a:rPr lang="en-US" sz="3200" dirty="0">
                <a:solidFill>
                  <a:schemeClr val="accent1"/>
                </a:solidFill>
                <a:latin typeface="Frutiger LT Std 45 Light"/>
              </a:rPr>
              <a:t> · </a:t>
            </a:r>
            <a:r>
              <a:rPr lang="en-US" sz="3200" u="sng" dirty="0">
                <a:solidFill>
                  <a:schemeClr val="accent1"/>
                </a:solidFill>
                <a:latin typeface="Frutiger LT Std 45 Light"/>
              </a:rPr>
              <a:t>v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65958" y="3356992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u="sng">
                <a:solidFill>
                  <a:schemeClr val="accent1"/>
                </a:solidFill>
                <a:latin typeface="Frutiger LT Std 45 Light"/>
              </a:rPr>
              <a:t>v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42883" y="5652536"/>
            <a:ext cx="174919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>
                <a:solidFill>
                  <a:schemeClr val="accent1"/>
                </a:solidFill>
                <a:latin typeface="Frutiger LT Std 45 Light"/>
              </a:rPr>
              <a:t>M</a:t>
            </a:r>
            <a:r>
              <a:rPr lang="en-US" sz="3200" baseline="-25000">
                <a:solidFill>
                  <a:schemeClr val="accent1"/>
                </a:solidFill>
                <a:latin typeface="Frutiger LT Std 45 Light"/>
              </a:rPr>
              <a:t>r</a:t>
            </a:r>
            <a:r>
              <a:rPr lang="en-US" sz="3200">
                <a:solidFill>
                  <a:schemeClr val="accent1"/>
                </a:solidFill>
                <a:latin typeface="Frutiger LT Std 45 Light"/>
              </a:rPr>
              <a:t>·M</a:t>
            </a:r>
            <a:r>
              <a:rPr lang="en-US" sz="3200" baseline="-25000">
                <a:solidFill>
                  <a:schemeClr val="accent1"/>
                </a:solidFill>
                <a:latin typeface="Frutiger LT Std 45 Light"/>
              </a:rPr>
              <a:t>t</a:t>
            </a:r>
            <a:r>
              <a:rPr lang="en-US" sz="3200">
                <a:solidFill>
                  <a:schemeClr val="accent1"/>
                </a:solidFill>
                <a:latin typeface="Frutiger LT Std 45 Light"/>
              </a:rPr>
              <a:t> · </a:t>
            </a:r>
            <a:r>
              <a:rPr lang="en-US" sz="3200" u="sng">
                <a:solidFill>
                  <a:schemeClr val="accent1"/>
                </a:solidFill>
                <a:latin typeface="Frutiger LT Std 45 Light"/>
              </a:rPr>
              <a:t>v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80112" y="5652536"/>
            <a:ext cx="23535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>
                <a:solidFill>
                  <a:schemeClr val="accent1"/>
                </a:solidFill>
                <a:latin typeface="Frutiger LT Std 45 Light"/>
              </a:rPr>
              <a:t>M</a:t>
            </a:r>
            <a:r>
              <a:rPr lang="en-US" sz="3200" baseline="-25000">
                <a:solidFill>
                  <a:schemeClr val="accent1"/>
                </a:solidFill>
                <a:latin typeface="Frutiger LT Std 45 Light"/>
              </a:rPr>
              <a:t>s</a:t>
            </a:r>
            <a:r>
              <a:rPr lang="en-US" sz="3200">
                <a:solidFill>
                  <a:schemeClr val="accent1"/>
                </a:solidFill>
                <a:latin typeface="Frutiger LT Std 45 Light"/>
              </a:rPr>
              <a:t>·M</a:t>
            </a:r>
            <a:r>
              <a:rPr lang="en-US" sz="3200" baseline="-25000">
                <a:solidFill>
                  <a:schemeClr val="accent1"/>
                </a:solidFill>
                <a:latin typeface="Frutiger LT Std 45 Light"/>
              </a:rPr>
              <a:t>r</a:t>
            </a:r>
            <a:r>
              <a:rPr lang="en-US" sz="3200">
                <a:solidFill>
                  <a:schemeClr val="accent1"/>
                </a:solidFill>
                <a:latin typeface="Frutiger LT Std 45 Light"/>
              </a:rPr>
              <a:t>·M</a:t>
            </a:r>
            <a:r>
              <a:rPr lang="en-US" sz="3200" baseline="-25000">
                <a:solidFill>
                  <a:schemeClr val="accent1"/>
                </a:solidFill>
                <a:latin typeface="Frutiger LT Std 45 Light"/>
              </a:rPr>
              <a:t>t</a:t>
            </a:r>
            <a:r>
              <a:rPr lang="en-US" sz="3200">
                <a:solidFill>
                  <a:schemeClr val="accent1"/>
                </a:solidFill>
                <a:latin typeface="Frutiger LT Std 45 Light"/>
              </a:rPr>
              <a:t> · </a:t>
            </a:r>
            <a:r>
              <a:rPr lang="en-US" sz="3200" u="sng">
                <a:solidFill>
                  <a:schemeClr val="accent1"/>
                </a:solidFill>
                <a:latin typeface="Frutiger LT Std 45 Light"/>
              </a:rPr>
              <a:t>v</a:t>
            </a:r>
          </a:p>
        </p:txBody>
      </p:sp>
      <p:sp>
        <p:nvSpPr>
          <p:cNvPr id="25" name="5-Point Star 24"/>
          <p:cNvSpPr/>
          <p:nvPr/>
        </p:nvSpPr>
        <p:spPr>
          <a:xfrm>
            <a:off x="2629404" y="4755552"/>
            <a:ext cx="484120" cy="484119"/>
          </a:xfrm>
          <a:prstGeom prst="star5">
            <a:avLst/>
          </a:prstGeom>
          <a:gradFill>
            <a:gsLst>
              <a:gs pos="0">
                <a:srgbClr val="FF0000"/>
              </a:gs>
              <a:gs pos="100000">
                <a:srgbClr val="FFFF00"/>
              </a:gs>
              <a:gs pos="36000">
                <a:srgbClr val="FF6600"/>
              </a:gs>
            </a:gsLst>
          </a:gradFill>
          <a:ln w="28575" cmpd="sng">
            <a:noFill/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rot="16200000">
            <a:off x="2426733" y="4059648"/>
            <a:ext cx="0" cy="1882189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5-Point Star 27"/>
          <p:cNvSpPr/>
          <p:nvPr/>
        </p:nvSpPr>
        <p:spPr>
          <a:xfrm rot="18900000">
            <a:off x="4600651" y="4419638"/>
            <a:ext cx="484120" cy="484119"/>
          </a:xfrm>
          <a:prstGeom prst="star5">
            <a:avLst/>
          </a:prstGeom>
          <a:gradFill>
            <a:gsLst>
              <a:gs pos="0">
                <a:srgbClr val="FF0000"/>
              </a:gs>
              <a:gs pos="100000">
                <a:srgbClr val="FFFF00"/>
              </a:gs>
              <a:gs pos="36000">
                <a:srgbClr val="FF6600"/>
              </a:gs>
            </a:gsLst>
          </a:gradFill>
          <a:ln w="28575" cmpd="sng">
            <a:noFill/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rot="16200000">
            <a:off x="4504983" y="4059648"/>
            <a:ext cx="0" cy="1882189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5-Point Star 30"/>
          <p:cNvSpPr/>
          <p:nvPr/>
        </p:nvSpPr>
        <p:spPr>
          <a:xfrm rot="18900000">
            <a:off x="6784170" y="3840971"/>
            <a:ext cx="946114" cy="946112"/>
          </a:xfrm>
          <a:prstGeom prst="star5">
            <a:avLst/>
          </a:prstGeom>
          <a:gradFill>
            <a:gsLst>
              <a:gs pos="0">
                <a:srgbClr val="FF0000"/>
              </a:gs>
              <a:gs pos="100000">
                <a:srgbClr val="FFFF00"/>
              </a:gs>
              <a:gs pos="36000">
                <a:srgbClr val="FF6600"/>
              </a:gs>
            </a:gsLst>
          </a:gradFill>
          <a:ln w="28575" cmpd="sng">
            <a:noFill/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14965" y="1988840"/>
            <a:ext cx="0" cy="144016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26733" y="4275671"/>
            <a:ext cx="0" cy="144016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04983" y="4275671"/>
            <a:ext cx="0" cy="144016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583233" y="4275671"/>
            <a:ext cx="0" cy="144016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>
            <a:off x="6583233" y="4059648"/>
            <a:ext cx="0" cy="1882189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465452" y="4779728"/>
            <a:ext cx="432048" cy="0"/>
          </a:xfrm>
          <a:prstGeom prst="straightConnector1">
            <a:avLst/>
          </a:prstGeom>
          <a:ln w="19050" cmpd="sng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5-Point Star 35"/>
          <p:cNvSpPr/>
          <p:nvPr/>
        </p:nvSpPr>
        <p:spPr>
          <a:xfrm>
            <a:off x="2188412" y="4751702"/>
            <a:ext cx="484120" cy="484119"/>
          </a:xfrm>
          <a:prstGeom prst="star5">
            <a:avLst/>
          </a:prstGeom>
          <a:noFill/>
          <a:ln w="12700" cmpd="sng">
            <a:solidFill>
              <a:schemeClr val="tx1"/>
            </a:solidFill>
            <a:prstDash val="sysDash"/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/>
          <p:cNvSpPr/>
          <p:nvPr/>
        </p:nvSpPr>
        <p:spPr>
          <a:xfrm>
            <a:off x="4735952" y="4756426"/>
            <a:ext cx="484120" cy="484119"/>
          </a:xfrm>
          <a:prstGeom prst="star5">
            <a:avLst/>
          </a:prstGeom>
          <a:noFill/>
          <a:ln w="12700" cmpd="sng">
            <a:solidFill>
              <a:schemeClr val="tx1"/>
            </a:solidFill>
            <a:prstDash val="sysDash"/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804248" y="4109545"/>
            <a:ext cx="108011" cy="255559"/>
          </a:xfrm>
          <a:prstGeom prst="straightConnector1">
            <a:avLst/>
          </a:prstGeom>
          <a:ln w="19050" cmpd="sng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Arc 63"/>
          <p:cNvSpPr/>
          <p:nvPr/>
        </p:nvSpPr>
        <p:spPr>
          <a:xfrm rot="14862417">
            <a:off x="4111079" y="4995542"/>
            <a:ext cx="504056" cy="288032"/>
          </a:xfrm>
          <a:prstGeom prst="arc">
            <a:avLst>
              <a:gd name="adj1" fmla="val 12666688"/>
              <a:gd name="adj2" fmla="val 18322958"/>
            </a:avLst>
          </a:prstGeom>
          <a:ln>
            <a:solidFill>
              <a:srgbClr val="FFC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/>
          <p:cNvSpPr/>
          <p:nvPr/>
        </p:nvSpPr>
        <p:spPr>
          <a:xfrm rot="4062417">
            <a:off x="4844786" y="4653409"/>
            <a:ext cx="504056" cy="288032"/>
          </a:xfrm>
          <a:prstGeom prst="arc">
            <a:avLst>
              <a:gd name="adj1" fmla="val 12666688"/>
              <a:gd name="adj2" fmla="val 18322958"/>
            </a:avLst>
          </a:prstGeom>
          <a:ln>
            <a:solidFill>
              <a:srgbClr val="FFC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431724" y="5211776"/>
            <a:ext cx="432048" cy="0"/>
          </a:xfrm>
          <a:prstGeom prst="straightConnector1">
            <a:avLst/>
          </a:prstGeom>
          <a:ln w="19050" cmpd="sng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5-Point Star 33"/>
          <p:cNvSpPr/>
          <p:nvPr/>
        </p:nvSpPr>
        <p:spPr>
          <a:xfrm rot="18900000">
            <a:off x="6678188" y="4410879"/>
            <a:ext cx="484120" cy="484119"/>
          </a:xfrm>
          <a:prstGeom prst="star5">
            <a:avLst/>
          </a:prstGeom>
          <a:noFill/>
          <a:ln w="12700" cmpd="sng">
            <a:solidFill>
              <a:schemeClr val="tx1"/>
            </a:solidFill>
            <a:prstDash val="sysDash"/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rot="1800000" flipV="1">
            <a:off x="7098475" y="4766375"/>
            <a:ext cx="216024" cy="216024"/>
          </a:xfrm>
          <a:prstGeom prst="straightConnector1">
            <a:avLst/>
          </a:prstGeom>
          <a:ln w="19050" cmpd="sng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Diamond 39"/>
          <p:cNvSpPr/>
          <p:nvPr/>
        </p:nvSpPr>
        <p:spPr>
          <a:xfrm>
            <a:off x="2833224" y="4739256"/>
            <a:ext cx="72008" cy="72008"/>
          </a:xfrm>
          <a:prstGeom prst="diamond">
            <a:avLst/>
          </a:prstGeom>
          <a:solidFill>
            <a:srgbClr val="FF0000"/>
          </a:solidFill>
          <a:ln w="12700" cmpd="sng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iamond 40"/>
          <p:cNvSpPr/>
          <p:nvPr/>
        </p:nvSpPr>
        <p:spPr>
          <a:xfrm rot="18900000">
            <a:off x="4646734" y="4469664"/>
            <a:ext cx="72008" cy="72008"/>
          </a:xfrm>
          <a:prstGeom prst="diamond">
            <a:avLst/>
          </a:prstGeom>
          <a:solidFill>
            <a:srgbClr val="FF0000"/>
          </a:solidFill>
          <a:ln w="12700" cmpd="sng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amond 41"/>
          <p:cNvSpPr/>
          <p:nvPr/>
        </p:nvSpPr>
        <p:spPr>
          <a:xfrm rot="18900000">
            <a:off x="6876256" y="3933056"/>
            <a:ext cx="144016" cy="144016"/>
          </a:xfrm>
          <a:prstGeom prst="diamond">
            <a:avLst/>
          </a:prstGeom>
          <a:solidFill>
            <a:srgbClr val="FF0000"/>
          </a:solidFill>
          <a:ln w="28575" cmpd="sng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3"/>
          <p:cNvSpPr/>
          <p:nvPr/>
        </p:nvSpPr>
        <p:spPr>
          <a:xfrm>
            <a:off x="4275606" y="2468721"/>
            <a:ext cx="484120" cy="484119"/>
          </a:xfrm>
          <a:prstGeom prst="star5">
            <a:avLst/>
          </a:prstGeom>
          <a:gradFill>
            <a:gsLst>
              <a:gs pos="0">
                <a:srgbClr val="FF0000"/>
              </a:gs>
              <a:gs pos="100000">
                <a:srgbClr val="FFFF00"/>
              </a:gs>
              <a:gs pos="36000">
                <a:srgbClr val="FF6600"/>
              </a:gs>
            </a:gsLst>
          </a:gradFill>
          <a:ln w="28575" cmpd="sng">
            <a:noFill/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4483192" y="2459296"/>
            <a:ext cx="72008" cy="72008"/>
          </a:xfrm>
          <a:prstGeom prst="diamond">
            <a:avLst/>
          </a:prstGeom>
          <a:solidFill>
            <a:srgbClr val="FF0000"/>
          </a:solidFill>
          <a:ln w="12700" cmpd="sng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4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5-Point Star 44"/>
          <p:cNvSpPr/>
          <p:nvPr/>
        </p:nvSpPr>
        <p:spPr>
          <a:xfrm rot="18900000">
            <a:off x="4014955" y="4504885"/>
            <a:ext cx="985458" cy="985454"/>
          </a:xfrm>
          <a:prstGeom prst="star5">
            <a:avLst/>
          </a:prstGeom>
          <a:gradFill>
            <a:gsLst>
              <a:gs pos="0">
                <a:srgbClr val="FF0000"/>
              </a:gs>
              <a:gs pos="100000">
                <a:srgbClr val="FFFF00"/>
              </a:gs>
              <a:gs pos="36000">
                <a:srgbClr val="FF6600"/>
              </a:gs>
            </a:gsLst>
          </a:gradFill>
          <a:ln w="28575" cmpd="sng">
            <a:noFill/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-Point Star 53"/>
          <p:cNvSpPr/>
          <p:nvPr/>
        </p:nvSpPr>
        <p:spPr>
          <a:xfrm rot="18900000">
            <a:off x="6089756" y="4497192"/>
            <a:ext cx="985458" cy="985454"/>
          </a:xfrm>
          <a:prstGeom prst="star5">
            <a:avLst/>
          </a:prstGeom>
          <a:noFill/>
          <a:ln w="12700" cmpd="sng">
            <a:solidFill>
              <a:schemeClr val="tx1"/>
            </a:solidFill>
            <a:prstDash val="sysDash"/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5-Point Star 54"/>
          <p:cNvSpPr/>
          <p:nvPr/>
        </p:nvSpPr>
        <p:spPr>
          <a:xfrm rot="18900000">
            <a:off x="6478792" y="4489499"/>
            <a:ext cx="985458" cy="985454"/>
          </a:xfrm>
          <a:prstGeom prst="star5">
            <a:avLst/>
          </a:prstGeom>
          <a:gradFill>
            <a:gsLst>
              <a:gs pos="0">
                <a:srgbClr val="FF0000"/>
              </a:gs>
              <a:gs pos="100000">
                <a:srgbClr val="FFFF00"/>
              </a:gs>
              <a:gs pos="36000">
                <a:srgbClr val="FF6600"/>
              </a:gs>
            </a:gsLst>
          </a:gradFill>
          <a:ln w="28575" cmpd="sng">
            <a:noFill/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/>
          <p:cNvSpPr/>
          <p:nvPr/>
        </p:nvSpPr>
        <p:spPr>
          <a:xfrm>
            <a:off x="1952184" y="4526864"/>
            <a:ext cx="946114" cy="946112"/>
          </a:xfrm>
          <a:prstGeom prst="star5">
            <a:avLst/>
          </a:prstGeom>
          <a:gradFill>
            <a:gsLst>
              <a:gs pos="0">
                <a:srgbClr val="FF0000"/>
              </a:gs>
              <a:gs pos="100000">
                <a:srgbClr val="FFFF00"/>
              </a:gs>
              <a:gs pos="36000">
                <a:srgbClr val="FF6600"/>
              </a:gs>
            </a:gsLst>
          </a:gradFill>
          <a:ln w="28575" cmpd="sng">
            <a:noFill/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2186096" y="4752946"/>
            <a:ext cx="484120" cy="484119"/>
          </a:xfrm>
          <a:prstGeom prst="star5">
            <a:avLst/>
          </a:prstGeom>
          <a:noFill/>
          <a:ln w="12700" cmpd="sng">
            <a:solidFill>
              <a:schemeClr val="tx1"/>
            </a:solidFill>
            <a:prstDash val="sysDash"/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663320" y="4563704"/>
            <a:ext cx="216024" cy="216024"/>
          </a:xfrm>
          <a:prstGeom prst="straightConnector1">
            <a:avLst/>
          </a:prstGeom>
          <a:ln w="19050" cmpd="sng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1943240" y="4563704"/>
            <a:ext cx="216024" cy="216024"/>
          </a:xfrm>
          <a:prstGeom prst="straightConnector1">
            <a:avLst/>
          </a:prstGeom>
          <a:ln w="19050" cmpd="sng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663320" y="5229664"/>
            <a:ext cx="216024" cy="216024"/>
          </a:xfrm>
          <a:prstGeom prst="straightConnector1">
            <a:avLst/>
          </a:prstGeom>
          <a:ln w="19050" cmpd="sng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943240" y="5229664"/>
            <a:ext cx="216024" cy="216024"/>
          </a:xfrm>
          <a:prstGeom prst="straightConnector1">
            <a:avLst/>
          </a:prstGeom>
          <a:ln w="19050" cmpd="sng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Order of multiplication</a:t>
            </a:r>
            <a:br>
              <a:rPr lang="en-US"/>
            </a:br>
            <a:r>
              <a:rPr lang="en-US"/>
              <a:t>2D / 3D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scale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rotate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translate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6200000">
            <a:off x="4514965" y="1772817"/>
            <a:ext cx="0" cy="1882189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783652" y="5652536"/>
            <a:ext cx="1231427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>
                <a:solidFill>
                  <a:schemeClr val="accent1"/>
                </a:solidFill>
                <a:latin typeface="Frutiger LT Std 45 Light"/>
              </a:rPr>
              <a:t>M</a:t>
            </a:r>
            <a:r>
              <a:rPr lang="en-US" sz="3200" baseline="-25000" dirty="0">
                <a:solidFill>
                  <a:schemeClr val="accent1"/>
                </a:solidFill>
                <a:latin typeface="Frutiger LT Std 45 Light"/>
              </a:rPr>
              <a:t>s</a:t>
            </a:r>
            <a:r>
              <a:rPr lang="en-US" sz="3200" dirty="0">
                <a:solidFill>
                  <a:schemeClr val="accent1"/>
                </a:solidFill>
                <a:latin typeface="Frutiger LT Std 45 Light"/>
              </a:rPr>
              <a:t> · </a:t>
            </a:r>
            <a:r>
              <a:rPr lang="en-US" sz="3200" u="sng" dirty="0">
                <a:solidFill>
                  <a:schemeClr val="accent1"/>
                </a:solidFill>
                <a:latin typeface="Frutiger LT Std 45 Light"/>
              </a:rPr>
              <a:t>v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65958" y="3356992"/>
            <a:ext cx="389850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u="sng">
                <a:solidFill>
                  <a:schemeClr val="accent1"/>
                </a:solidFill>
                <a:latin typeface="Frutiger LT Std 45 Light"/>
              </a:rPr>
              <a:t>v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42883" y="5652536"/>
            <a:ext cx="1800493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>
                <a:solidFill>
                  <a:schemeClr val="accent1"/>
                </a:solidFill>
                <a:latin typeface="Frutiger LT Std 45 Light"/>
              </a:rPr>
              <a:t>M</a:t>
            </a:r>
            <a:r>
              <a:rPr lang="en-US" sz="3200" baseline="-25000">
                <a:solidFill>
                  <a:schemeClr val="accent1"/>
                </a:solidFill>
                <a:latin typeface="Frutiger LT Std 45 Light"/>
              </a:rPr>
              <a:t>r</a:t>
            </a:r>
            <a:r>
              <a:rPr lang="en-US" sz="3200">
                <a:solidFill>
                  <a:schemeClr val="accent1"/>
                </a:solidFill>
                <a:latin typeface="Frutiger LT Std 45 Light"/>
              </a:rPr>
              <a:t>·M</a:t>
            </a:r>
            <a:r>
              <a:rPr lang="en-US" sz="3200" baseline="-25000">
                <a:solidFill>
                  <a:schemeClr val="accent1"/>
                </a:solidFill>
                <a:latin typeface="Frutiger LT Std 45 Light"/>
              </a:rPr>
              <a:t>s</a:t>
            </a:r>
            <a:r>
              <a:rPr lang="en-US" sz="3200">
                <a:solidFill>
                  <a:schemeClr val="accent1"/>
                </a:solidFill>
                <a:latin typeface="Frutiger LT Std 45 Light"/>
              </a:rPr>
              <a:t> · </a:t>
            </a:r>
            <a:r>
              <a:rPr lang="en-US" sz="3200" u="sng">
                <a:solidFill>
                  <a:schemeClr val="accent1"/>
                </a:solidFill>
                <a:latin typeface="Frutiger LT Std 45 Light"/>
              </a:rPr>
              <a:t>v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80112" y="5652536"/>
            <a:ext cx="2353529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>
                <a:solidFill>
                  <a:schemeClr val="accent1"/>
                </a:solidFill>
                <a:latin typeface="Frutiger LT Std 45 Light"/>
              </a:rPr>
              <a:t>M</a:t>
            </a:r>
            <a:r>
              <a:rPr lang="en-US" sz="3200" baseline="-25000">
                <a:solidFill>
                  <a:schemeClr val="accent1"/>
                </a:solidFill>
                <a:latin typeface="Frutiger LT Std 45 Light"/>
              </a:rPr>
              <a:t>t</a:t>
            </a:r>
            <a:r>
              <a:rPr lang="en-US" sz="3200">
                <a:solidFill>
                  <a:schemeClr val="accent1"/>
                </a:solidFill>
                <a:latin typeface="Frutiger LT Std 45 Light"/>
              </a:rPr>
              <a:t>·M</a:t>
            </a:r>
            <a:r>
              <a:rPr lang="en-US" sz="3200" baseline="-25000">
                <a:solidFill>
                  <a:schemeClr val="accent1"/>
                </a:solidFill>
                <a:latin typeface="Frutiger LT Std 45 Light"/>
              </a:rPr>
              <a:t>r</a:t>
            </a:r>
            <a:r>
              <a:rPr lang="en-US" sz="3200">
                <a:solidFill>
                  <a:schemeClr val="accent1"/>
                </a:solidFill>
                <a:latin typeface="Frutiger LT Std 45 Light"/>
              </a:rPr>
              <a:t>·M</a:t>
            </a:r>
            <a:r>
              <a:rPr lang="en-US" sz="3200" baseline="-25000">
                <a:solidFill>
                  <a:schemeClr val="accent1"/>
                </a:solidFill>
                <a:latin typeface="Frutiger LT Std 45 Light"/>
              </a:rPr>
              <a:t>s</a:t>
            </a:r>
            <a:r>
              <a:rPr lang="en-US" sz="3200">
                <a:solidFill>
                  <a:schemeClr val="accent1"/>
                </a:solidFill>
                <a:latin typeface="Frutiger LT Std 45 Light"/>
              </a:rPr>
              <a:t> · </a:t>
            </a:r>
            <a:r>
              <a:rPr lang="en-US" sz="3200" u="sng">
                <a:solidFill>
                  <a:schemeClr val="accent1"/>
                </a:solidFill>
                <a:latin typeface="Frutiger LT Std 45 Light"/>
              </a:rPr>
              <a:t>v</a:t>
            </a:r>
          </a:p>
        </p:txBody>
      </p:sp>
      <p:cxnSp>
        <p:nvCxnSpPr>
          <p:cNvPr id="27" name="Straight Connector 26"/>
          <p:cNvCxnSpPr/>
          <p:nvPr/>
        </p:nvCxnSpPr>
        <p:spPr>
          <a:xfrm rot="16200000">
            <a:off x="2426733" y="4059648"/>
            <a:ext cx="0" cy="1882189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>
            <a:off x="4504983" y="4059648"/>
            <a:ext cx="0" cy="1882189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14965" y="1988840"/>
            <a:ext cx="0" cy="144016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26733" y="4275671"/>
            <a:ext cx="0" cy="144016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04983" y="4275671"/>
            <a:ext cx="0" cy="144016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583233" y="4275671"/>
            <a:ext cx="0" cy="144016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>
            <a:off x="6583233" y="4059648"/>
            <a:ext cx="0" cy="1882189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5-Point Star 45"/>
          <p:cNvSpPr/>
          <p:nvPr/>
        </p:nvSpPr>
        <p:spPr>
          <a:xfrm>
            <a:off x="4015842" y="4504385"/>
            <a:ext cx="988206" cy="988202"/>
          </a:xfrm>
          <a:prstGeom prst="star5">
            <a:avLst/>
          </a:prstGeom>
          <a:noFill/>
          <a:ln w="12700" cmpd="sng">
            <a:solidFill>
              <a:schemeClr val="tx1"/>
            </a:solidFill>
            <a:prstDash val="sysDash"/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rot="20262417">
            <a:off x="4176166" y="4521953"/>
            <a:ext cx="504056" cy="288032"/>
          </a:xfrm>
          <a:prstGeom prst="arc">
            <a:avLst>
              <a:gd name="adj1" fmla="val 12666688"/>
              <a:gd name="adj2" fmla="val 18322958"/>
            </a:avLst>
          </a:prstGeom>
          <a:ln>
            <a:solidFill>
              <a:srgbClr val="FFC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rot="15762417">
            <a:off x="3875091" y="4940958"/>
            <a:ext cx="504056" cy="288032"/>
          </a:xfrm>
          <a:prstGeom prst="arc">
            <a:avLst>
              <a:gd name="adj1" fmla="val 12666688"/>
              <a:gd name="adj2" fmla="val 18322958"/>
            </a:avLst>
          </a:prstGeom>
          <a:ln>
            <a:solidFill>
              <a:srgbClr val="FFC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/>
          <p:cNvSpPr/>
          <p:nvPr/>
        </p:nvSpPr>
        <p:spPr>
          <a:xfrm rot="7662417">
            <a:off x="4608277" y="5157748"/>
            <a:ext cx="504056" cy="288032"/>
          </a:xfrm>
          <a:prstGeom prst="arc">
            <a:avLst>
              <a:gd name="adj1" fmla="val 12666688"/>
              <a:gd name="adj2" fmla="val 18322958"/>
            </a:avLst>
          </a:prstGeom>
          <a:ln>
            <a:solidFill>
              <a:srgbClr val="FFC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/>
          <p:cNvSpPr/>
          <p:nvPr/>
        </p:nvSpPr>
        <p:spPr>
          <a:xfrm rot="3162417">
            <a:off x="4628762" y="4652863"/>
            <a:ext cx="504056" cy="288032"/>
          </a:xfrm>
          <a:prstGeom prst="arc">
            <a:avLst>
              <a:gd name="adj1" fmla="val 12666688"/>
              <a:gd name="adj2" fmla="val 18322958"/>
            </a:avLst>
          </a:prstGeom>
          <a:ln>
            <a:solidFill>
              <a:srgbClr val="FFC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>
          <a:xfrm rot="12162417">
            <a:off x="4176011" y="5320968"/>
            <a:ext cx="504056" cy="288032"/>
          </a:xfrm>
          <a:prstGeom prst="arc">
            <a:avLst>
              <a:gd name="adj1" fmla="val 12666688"/>
              <a:gd name="adj2" fmla="val 18322958"/>
            </a:avLst>
          </a:prstGeom>
          <a:ln>
            <a:solidFill>
              <a:srgbClr val="FFC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621952" y="4653136"/>
            <a:ext cx="432048" cy="0"/>
          </a:xfrm>
          <a:prstGeom prst="straightConnector1">
            <a:avLst/>
          </a:prstGeom>
          <a:ln w="19050" cmpd="sng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605742" y="5445224"/>
            <a:ext cx="432048" cy="0"/>
          </a:xfrm>
          <a:prstGeom prst="straightConnector1">
            <a:avLst/>
          </a:prstGeom>
          <a:ln w="19050" cmpd="sng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5-Point Star 3"/>
          <p:cNvSpPr/>
          <p:nvPr/>
        </p:nvSpPr>
        <p:spPr>
          <a:xfrm>
            <a:off x="4275606" y="2468721"/>
            <a:ext cx="484120" cy="484119"/>
          </a:xfrm>
          <a:prstGeom prst="star5">
            <a:avLst/>
          </a:prstGeom>
          <a:gradFill>
            <a:gsLst>
              <a:gs pos="0">
                <a:srgbClr val="FF0000"/>
              </a:gs>
              <a:gs pos="100000">
                <a:srgbClr val="FFFF00"/>
              </a:gs>
              <a:gs pos="36000">
                <a:srgbClr val="FF6600"/>
              </a:gs>
            </a:gsLst>
          </a:gradFill>
          <a:ln w="28575" cmpd="sng">
            <a:noFill/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iamond 55"/>
          <p:cNvSpPr/>
          <p:nvPr/>
        </p:nvSpPr>
        <p:spPr>
          <a:xfrm>
            <a:off x="4483192" y="2459296"/>
            <a:ext cx="72008" cy="72008"/>
          </a:xfrm>
          <a:prstGeom prst="diamond">
            <a:avLst/>
          </a:prstGeom>
          <a:solidFill>
            <a:srgbClr val="FF0000"/>
          </a:solidFill>
          <a:ln w="12700" cmpd="sng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iamond 57"/>
          <p:cNvSpPr/>
          <p:nvPr/>
        </p:nvSpPr>
        <p:spPr>
          <a:xfrm rot="18900000">
            <a:off x="6563683" y="4577758"/>
            <a:ext cx="144016" cy="144016"/>
          </a:xfrm>
          <a:prstGeom prst="diamond">
            <a:avLst/>
          </a:prstGeom>
          <a:solidFill>
            <a:srgbClr val="FF0000"/>
          </a:solidFill>
          <a:ln w="28575" cmpd="sng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iamond 58"/>
          <p:cNvSpPr/>
          <p:nvPr/>
        </p:nvSpPr>
        <p:spPr>
          <a:xfrm rot="18900000">
            <a:off x="4110125" y="4610955"/>
            <a:ext cx="144016" cy="144016"/>
          </a:xfrm>
          <a:prstGeom prst="diamond">
            <a:avLst/>
          </a:prstGeom>
          <a:solidFill>
            <a:srgbClr val="FF0000"/>
          </a:solidFill>
          <a:ln w="28575" cmpd="sng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iamond 59"/>
          <p:cNvSpPr/>
          <p:nvPr/>
        </p:nvSpPr>
        <p:spPr>
          <a:xfrm>
            <a:off x="2357392" y="4492938"/>
            <a:ext cx="144016" cy="144016"/>
          </a:xfrm>
          <a:prstGeom prst="diamond">
            <a:avLst/>
          </a:prstGeom>
          <a:solidFill>
            <a:srgbClr val="FF0000"/>
          </a:solidFill>
          <a:ln w="28575" cmpd="sng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1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HvA_HBO-ICT">
  <a:themeElements>
    <a:clrScheme name="HvA_HBO-ICT">
      <a:dk1>
        <a:sysClr val="windowText" lastClr="000000"/>
      </a:dk1>
      <a:lt1>
        <a:sysClr val="window" lastClr="FFFFFF"/>
      </a:lt1>
      <a:dk2>
        <a:srgbClr val="4543E8"/>
      </a:dk2>
      <a:lt2>
        <a:srgbClr val="E7E6E6"/>
      </a:lt2>
      <a:accent1>
        <a:srgbClr val="4543E8"/>
      </a:accent1>
      <a:accent2>
        <a:srgbClr val="F95D62"/>
      </a:accent2>
      <a:accent3>
        <a:srgbClr val="25167A"/>
      </a:accent3>
      <a:accent4>
        <a:srgbClr val="E7E6E6"/>
      </a:accent4>
      <a:accent5>
        <a:srgbClr val="FFFFFF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vA_HBO-ICT Huisstijl 2015 GD donker.pptx" id="{2807E695-4A48-A340-9D8A-3E97C43BE810}" vid="{BCCECCE2-8924-3947-96C4-D88488A3FCE3}"/>
    </a:ext>
  </a:ext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um xmlns="34b8a7b6-5344-45ab-83f0-554cff71fef0">2015-04-06T22:00:00+00:00</Datum>
    <_dlc_DocId xmlns="7508efd3-3f04-4761-b968-dd47c32a1739">CKRFM5ZMKWA6-35-180</_dlc_DocId>
    <_dlc_DocIdUrl xmlns="7508efd3-3f04-4761-b968-dd47c32a1739">
      <Url>https://dlwo.dmci.hva.nl/samenwerken/ICT/kern/_layouts/DocIdRedir.aspx?ID=CKRFM5ZMKWA6-35-180</Url>
      <Description>CKRFM5ZMKWA6-35-180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3315D38371D148AD8EAB52731EC9BD" ma:contentTypeVersion="2" ma:contentTypeDescription="Een nieuw document maken." ma:contentTypeScope="" ma:versionID="3e4ad841e855bdf60e17a64b3ac4c522">
  <xsd:schema xmlns:xsd="http://www.w3.org/2001/XMLSchema" xmlns:xs="http://www.w3.org/2001/XMLSchema" xmlns:p="http://schemas.microsoft.com/office/2006/metadata/properties" xmlns:ns2="7508efd3-3f04-4761-b968-dd47c32a1739" xmlns:ns3="34b8a7b6-5344-45ab-83f0-554cff71fef0" targetNamespace="http://schemas.microsoft.com/office/2006/metadata/properties" ma:root="true" ma:fieldsID="9ad3ccd628b2911b0a757eb7eeeef46a" ns2:_="" ns3:_="">
    <xsd:import namespace="7508efd3-3f04-4761-b968-dd47c32a1739"/>
    <xsd:import namespace="34b8a7b6-5344-45ab-83f0-554cff71f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Dat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08efd3-3f04-4761-b968-dd47c32a173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b8a7b6-5344-45ab-83f0-554cff71fef0" elementFormDefault="qualified">
    <xsd:import namespace="http://schemas.microsoft.com/office/2006/documentManagement/types"/>
    <xsd:import namespace="http://schemas.microsoft.com/office/infopath/2007/PartnerControls"/>
    <xsd:element name="Datum" ma:index="11" nillable="true" ma:displayName="Datum" ma:format="DateOnly" ma:internalName="Datum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12" ma:displayName="Categorie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8ACA12-9C51-472D-8D4C-5B2491B1B8AF}">
  <ds:schemaRefs>
    <ds:schemaRef ds:uri="http://purl.org/dc/terms/"/>
    <ds:schemaRef ds:uri="http://schemas.openxmlformats.org/package/2006/metadata/core-properties"/>
    <ds:schemaRef ds:uri="7508efd3-3f04-4761-b968-dd47c32a1739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4b8a7b6-5344-45ab-83f0-554cff71fef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BDED042-5309-4301-99E5-7A4386BAF9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89E6EE-F2E7-4F6F-ABEB-53BCDE9FF6B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4ACFF540-E7DA-45DF-8964-4E6C353230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08efd3-3f04-4761-b968-dd47c32a1739"/>
    <ds:schemaRef ds:uri="34b8a7b6-5344-45ab-83f0-554cff71f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1829</TotalTime>
  <Words>559</Words>
  <Application>Microsoft Office PowerPoint</Application>
  <PresentationFormat>On-screen Show (4:3)</PresentationFormat>
  <Paragraphs>166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ＭＳ Ｐゴシック</vt:lpstr>
      <vt:lpstr>Arial</vt:lpstr>
      <vt:lpstr>Consolas</vt:lpstr>
      <vt:lpstr>Frutiger LT Std 45 Light</vt:lpstr>
      <vt:lpstr>Frutiger LT Std 55 Roman</vt:lpstr>
      <vt:lpstr>Frutiger LT Std 65 Bold</vt:lpstr>
      <vt:lpstr>HvA_HBO-ICT</vt:lpstr>
      <vt:lpstr>Simulation &amp; Physics</vt:lpstr>
      <vt:lpstr>PRACTICAL 6</vt:lpstr>
      <vt:lpstr>XNA: 3D</vt:lpstr>
      <vt:lpstr>XNA: 3D</vt:lpstr>
      <vt:lpstr>Order of multiplication 2D / 3D </vt:lpstr>
      <vt:lpstr>Order of multiplication 2D / 3D </vt:lpstr>
      <vt:lpstr>Order of multiplication 2D / 3D </vt:lpstr>
      <vt:lpstr>Order of multiplication 2D / 3D </vt:lpstr>
      <vt:lpstr>Order of multiplication 2D / 3D </vt:lpstr>
      <vt:lpstr>Order of multiplication 3D rotation </vt:lpstr>
      <vt:lpstr>Order of multiplication 3D rotation </vt:lpstr>
      <vt:lpstr>Order of multiplication 3D rotation </vt:lpstr>
      <vt:lpstr>Order of multiplication Bone Systems </vt:lpstr>
      <vt:lpstr>Order of multiplication Bone Systems </vt:lpstr>
      <vt:lpstr>Order of multiplication Bone Systems </vt:lpstr>
      <vt:lpstr>Order of multiplication Bone Systems </vt:lpstr>
      <vt:lpstr>Order of multiplication Bone Systems </vt:lpstr>
      <vt:lpstr>Order of multiplication Bone Systems </vt:lpstr>
      <vt:lpstr>Order of multiplication Bone Systems </vt:lpstr>
      <vt:lpstr>Order of multiplication Bone Systems </vt:lpstr>
      <vt:lpstr>Order of multiplication Bone Systems </vt:lpstr>
      <vt:lpstr>Order of multiplication Bone Systems </vt:lpstr>
      <vt:lpstr>Order of multiplication Bone Systems </vt:lpstr>
      <vt:lpstr>Order of multiplication Bone Systems </vt:lpstr>
      <vt:lpstr>Order of multiplication Bone Systems </vt:lpstr>
      <vt:lpstr>Order of multiplication Bone Systems </vt:lpstr>
      <vt:lpstr>Order of multiplication Bone Systems </vt:lpstr>
      <vt:lpstr>Order of multiplication Bone Systems </vt:lpstr>
      <vt:lpstr>Order of multiplication Bone Systems </vt:lpstr>
      <vt:lpstr>Order of multiplication XNA </vt:lpstr>
      <vt:lpstr>Order of multiplication XNA </vt:lpstr>
      <vt:lpstr>Final Assignment: 3D</vt:lpstr>
      <vt:lpstr>Practical 6</vt:lpstr>
      <vt:lpstr>Retakes</vt:lpstr>
    </vt:vector>
  </TitlesOfParts>
  <Manager>s.a.b.van.der.feest@hva.nl</Manager>
  <Company>Hogeschool van Amsterdam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&amp; Physics</dc:title>
  <dc:subject/>
  <dc:creator>s.a.b.van.der.feest@hva.nl</dc:creator>
  <cp:keywords/>
  <dc:description>HVA HBO-ICT</dc:description>
  <cp:lastModifiedBy>Stephan van der Feest</cp:lastModifiedBy>
  <cp:revision>67</cp:revision>
  <dcterms:created xsi:type="dcterms:W3CDTF">2015-03-27T10:55:41Z</dcterms:created>
  <dcterms:modified xsi:type="dcterms:W3CDTF">2017-04-17T02:08:50Z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0x010100BA3315D38371D148AD8EAB52731EC9BD</vt:lpwstr>
  </property>
  <property fmtid="{D5CDD505-2E9C-101B-9397-08002B2CF9AE}" pid="3" name="_dlc_DocIdItemGuid">
    <vt:lpwstr>55dda64a-ff07-41f3-925f-16574e747c7b</vt:lpwstr>
  </property>
  <property fmtid="{D5CDD505-2E9C-101B-9397-08002B2CF9AE}" pid="4" name="ArticulateGUID">
    <vt:lpwstr>1F8B45BD-9648-47A7-B658-61161EC17A8A</vt:lpwstr>
  </property>
  <property fmtid="{D5CDD505-2E9C-101B-9397-08002B2CF9AE}" pid="5" name="ArticulatePath">
    <vt:lpwstr>Simulation &amp; Physics practical 2 - Movement</vt:lpwstr>
  </property>
</Properties>
</file>