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8" y="31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8404-4AF6-60AE-C2B1-93791CBFD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BAEFF-C38B-BD16-CC1C-54B6241E6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ECBB9-6C2F-D4A3-CEE8-DD441D7B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A706-D100-4A6D-B67A-CB622C6497FB}" type="datetimeFigureOut">
              <a:rPr lang="en-AU" smtClean="0"/>
              <a:t>25/11/2023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40E0C-98FB-55AF-5116-3F5E642A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9B32A-BD15-A5E1-7902-5CD6BB89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90A6-4307-4EA7-AF0E-D19BC223C6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262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5E8F0-7BDB-986C-82E4-2830B77A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48AD0-390A-00B6-1A1E-F8814DBBB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5563E-1BD1-9936-E9C1-234768C2C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A706-D100-4A6D-B67A-CB622C6497FB}" type="datetimeFigureOut">
              <a:rPr lang="en-AU" smtClean="0"/>
              <a:t>25/11/2023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5A487-7C1D-12B6-B3E8-60FC49D2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37152-F2BE-6E16-9B31-D6621503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90A6-4307-4EA7-AF0E-D19BC223C6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149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7C627E-44C7-249B-00AE-46B3EE577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2A0BE-9B49-6FD7-DF01-39712C8C8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D357-B1AF-C145-2065-9AFF8087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A706-D100-4A6D-B67A-CB622C6497FB}" type="datetimeFigureOut">
              <a:rPr lang="en-AU" smtClean="0"/>
              <a:t>25/11/2023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05357-93B0-EFDC-4F1A-FBE273CD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404AD-3ECB-B4BE-E47A-FE97993F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90A6-4307-4EA7-AF0E-D19BC223C6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98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61E4-44B1-C773-D8B7-0D21D398A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CC04E-6C2C-362C-64E4-C438103D9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6017A-0DE7-6F5E-0FE2-D3B54E06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A706-D100-4A6D-B67A-CB622C6497FB}" type="datetimeFigureOut">
              <a:rPr lang="en-AU" smtClean="0"/>
              <a:t>25/11/2023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62072-C1BB-C4B7-9CE9-04D69A59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74942-F106-3AA5-16EB-1D5BAC2F5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90A6-4307-4EA7-AF0E-D19BC223C6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766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57B34-11EC-DC7B-1F36-D269A13D1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2B4DD-A096-79ED-2124-2375A139F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9BE58-DD0E-91FD-EBF5-0B4934B7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A706-D100-4A6D-B67A-CB622C6497FB}" type="datetimeFigureOut">
              <a:rPr lang="en-AU" smtClean="0"/>
              <a:t>25/11/2023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987C0-D919-21B6-5341-FCA24BCD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9A70D-FB7B-8B38-3E47-82AEA529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90A6-4307-4EA7-AF0E-D19BC223C6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198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C4AA-2D18-55CD-99AA-BDEDEF1F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1A3E0-7A86-D19C-2D06-385ED9C30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D2463-E98E-3501-9339-AA46A3B6A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C5B33-453B-451F-67A1-7F1FECA9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A706-D100-4A6D-B67A-CB622C6497FB}" type="datetimeFigureOut">
              <a:rPr lang="en-AU" smtClean="0"/>
              <a:t>25/11/2023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CFDAD-7429-13D3-2B73-0AC7C376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F45AC-5610-B70D-4FAD-52961D29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90A6-4307-4EA7-AF0E-D19BC223C6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585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E07B-D74E-8F5A-C822-40D1921AA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A3B52-C4C4-EBD3-966E-C7A9DD791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002A2-7971-1D6B-8532-079D780F5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358B6-C041-1CD9-1A12-90E7908EA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68B3A-97D1-DFA1-4618-76B2ABBF2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60183-6F71-743C-8685-6F8BF998B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A706-D100-4A6D-B67A-CB622C6497FB}" type="datetimeFigureOut">
              <a:rPr lang="en-AU" smtClean="0"/>
              <a:t>25/11/2023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FCF743-178F-3C45-BF69-51B59F51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9ED952-CBB8-3FAD-CCB3-B52745454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90A6-4307-4EA7-AF0E-D19BC223C6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620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9310-641E-43B2-BFE0-7809B407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38982-FFCC-8789-EB79-1D422DDD6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A706-D100-4A6D-B67A-CB622C6497FB}" type="datetimeFigureOut">
              <a:rPr lang="en-AU" smtClean="0"/>
              <a:t>25/11/2023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DD9A6-EEBC-1A25-EA5A-5D4B443E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38EEC-3236-07C7-4563-0853EEF4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90A6-4307-4EA7-AF0E-D19BC223C6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708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089A4C-428C-E910-D817-7DFF5189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A706-D100-4A6D-B67A-CB622C6497FB}" type="datetimeFigureOut">
              <a:rPr lang="en-AU" smtClean="0"/>
              <a:t>25/11/2023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93D75-6AE7-71FE-6A9D-4B350B2F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39C7B-A68D-D84D-9CCA-3A4EBD8D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90A6-4307-4EA7-AF0E-D19BC223C6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461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BCB7-EA48-AA74-A55D-758014C1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00B59-D0BA-1834-41ED-4CD3BF3C0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591DA-61D8-861B-5560-E88184111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572B0-89D5-BB34-26E8-1E35937C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A706-D100-4A6D-B67A-CB622C6497FB}" type="datetimeFigureOut">
              <a:rPr lang="en-AU" smtClean="0"/>
              <a:t>25/11/2023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95B9C-4F7F-F428-F2D0-BB630B6B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7EFA5-0280-D12E-0A30-46668CCE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90A6-4307-4EA7-AF0E-D19BC223C6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24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22F35-67D8-4462-763F-00E9A32B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E3BDE9-4AC6-A82B-AAFD-8A4D152FA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A2C32-FD46-2028-061B-CF49460FA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76CF6-24B0-D90D-3C61-DFC24A8D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A706-D100-4A6D-B67A-CB622C6497FB}" type="datetimeFigureOut">
              <a:rPr lang="en-AU" smtClean="0"/>
              <a:t>25/11/2023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8FEB0-7CBB-4213-C392-8457D506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25B7E-99B5-722A-017D-FCF2164C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90A6-4307-4EA7-AF0E-D19BC223C6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192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B33E13-38F5-16BB-5F12-415F8DF1F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8A0FF-7B79-F250-EA48-6879CBF44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5C59D-3AE8-4C9D-88F2-EFC5A8AEB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CA706-D100-4A6D-B67A-CB622C6497FB}" type="datetimeFigureOut">
              <a:rPr lang="en-AU" smtClean="0"/>
              <a:t>25/11/2023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E3B9A-E41C-129D-FC46-98EB572BD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4A383-1E92-9964-CA32-8D47B4071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890A6-4307-4EA7-AF0E-D19BC223C6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830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pink letters on a black background&#10;&#10;Description automatically generated">
            <a:extLst>
              <a:ext uri="{FF2B5EF4-FFF2-40B4-BE49-F238E27FC236}">
                <a16:creationId xmlns:a16="http://schemas.microsoft.com/office/drawing/2014/main" id="{59F795DE-2E8F-82AD-63AF-2A6E1E1FE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99" y="6134833"/>
            <a:ext cx="2356216" cy="672724"/>
          </a:xfrm>
          <a:prstGeom prst="rect">
            <a:avLst/>
          </a:prstGeom>
        </p:spPr>
      </p:pic>
      <p:pic>
        <p:nvPicPr>
          <p:cNvPr id="9" name="Picture 8" descr="A close-up of a glass object&#10;&#10;Description automatically generated">
            <a:extLst>
              <a:ext uri="{FF2B5EF4-FFF2-40B4-BE49-F238E27FC236}">
                <a16:creationId xmlns:a16="http://schemas.microsoft.com/office/drawing/2014/main" id="{25BEAF15-443F-DEB7-DC2A-5844F0B86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49" y="2269077"/>
            <a:ext cx="1661066" cy="46624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BB3DD912-E8DE-1296-A357-C5C7E2851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Acceleration?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AA2D7F-187D-3A92-2149-0EC51246E6AC}"/>
              </a:ext>
            </a:extLst>
          </p:cNvPr>
          <p:cNvCxnSpPr/>
          <p:nvPr/>
        </p:nvCxnSpPr>
        <p:spPr>
          <a:xfrm>
            <a:off x="2582215" y="1860997"/>
            <a:ext cx="0" cy="399889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BFCD37-D0DE-41E3-D3DB-4F1BCCE5B3A4}"/>
              </a:ext>
            </a:extLst>
          </p:cNvPr>
          <p:cNvSpPr txBox="1"/>
          <p:nvPr/>
        </p:nvSpPr>
        <p:spPr>
          <a:xfrm>
            <a:off x="2076018" y="1354192"/>
            <a:ext cx="1012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 metres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32B2B4-5D74-362C-2C6F-2406FA4AF914}"/>
              </a:ext>
            </a:extLst>
          </p:cNvPr>
          <p:cNvCxnSpPr/>
          <p:nvPr/>
        </p:nvCxnSpPr>
        <p:spPr>
          <a:xfrm>
            <a:off x="4326229" y="1860997"/>
            <a:ext cx="0" cy="399889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4209D4-45E0-7C19-A87B-8A48F113FD2B}"/>
              </a:ext>
            </a:extLst>
          </p:cNvPr>
          <p:cNvSpPr txBox="1"/>
          <p:nvPr/>
        </p:nvSpPr>
        <p:spPr>
          <a:xfrm>
            <a:off x="3820032" y="1354192"/>
            <a:ext cx="1012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 metres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4F513C-04F6-648A-F5CE-0D983627273E}"/>
              </a:ext>
            </a:extLst>
          </p:cNvPr>
          <p:cNvCxnSpPr/>
          <p:nvPr/>
        </p:nvCxnSpPr>
        <p:spPr>
          <a:xfrm>
            <a:off x="6070243" y="1860997"/>
            <a:ext cx="0" cy="399889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CD81FF2-5AA1-AF00-F9F8-6FD068C1532C}"/>
              </a:ext>
            </a:extLst>
          </p:cNvPr>
          <p:cNvSpPr txBox="1"/>
          <p:nvPr/>
        </p:nvSpPr>
        <p:spPr>
          <a:xfrm>
            <a:off x="5564046" y="1354192"/>
            <a:ext cx="1012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 metres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83422A8-3BBB-A949-4291-ACE96263FFEB}"/>
              </a:ext>
            </a:extLst>
          </p:cNvPr>
          <p:cNvCxnSpPr/>
          <p:nvPr/>
        </p:nvCxnSpPr>
        <p:spPr>
          <a:xfrm>
            <a:off x="7814257" y="1860997"/>
            <a:ext cx="0" cy="399889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A7B428-846D-CE75-405E-36297DC1B18B}"/>
              </a:ext>
            </a:extLst>
          </p:cNvPr>
          <p:cNvSpPr txBox="1"/>
          <p:nvPr/>
        </p:nvSpPr>
        <p:spPr>
          <a:xfrm>
            <a:off x="7308060" y="1354192"/>
            <a:ext cx="1012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 metres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2E8DDE-B529-A198-DE11-CD087B72CE93}"/>
              </a:ext>
            </a:extLst>
          </p:cNvPr>
          <p:cNvCxnSpPr/>
          <p:nvPr/>
        </p:nvCxnSpPr>
        <p:spPr>
          <a:xfrm>
            <a:off x="9558271" y="1860997"/>
            <a:ext cx="0" cy="399889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F258B99-0F9E-1B16-1664-379476A2D2CB}"/>
              </a:ext>
            </a:extLst>
          </p:cNvPr>
          <p:cNvSpPr txBox="1"/>
          <p:nvPr/>
        </p:nvSpPr>
        <p:spPr>
          <a:xfrm>
            <a:off x="9052074" y="1354192"/>
            <a:ext cx="1012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 metres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AC1D3C-04D8-7402-5BDF-5374136D46DC}"/>
              </a:ext>
            </a:extLst>
          </p:cNvPr>
          <p:cNvCxnSpPr/>
          <p:nvPr/>
        </p:nvCxnSpPr>
        <p:spPr>
          <a:xfrm>
            <a:off x="11302285" y="1860997"/>
            <a:ext cx="0" cy="399889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A1A310-A10B-BD6D-C190-C0DE5D2EA1EF}"/>
              </a:ext>
            </a:extLst>
          </p:cNvPr>
          <p:cNvSpPr txBox="1"/>
          <p:nvPr/>
        </p:nvSpPr>
        <p:spPr>
          <a:xfrm>
            <a:off x="10796088" y="1354192"/>
            <a:ext cx="1012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 metres</a:t>
            </a:r>
          </a:p>
        </p:txBody>
      </p:sp>
      <p:pic>
        <p:nvPicPr>
          <p:cNvPr id="24" name="Picture 23" descr="A close-up of a glass object&#10;&#10;Description automatically generated">
            <a:extLst>
              <a:ext uri="{FF2B5EF4-FFF2-40B4-BE49-F238E27FC236}">
                <a16:creationId xmlns:a16="http://schemas.microsoft.com/office/drawing/2014/main" id="{F16A459A-8A2D-6E24-E5F1-DCA1FFE14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162" y="2962760"/>
            <a:ext cx="1661066" cy="466240"/>
          </a:xfrm>
          <a:prstGeom prst="rect">
            <a:avLst/>
          </a:prstGeom>
        </p:spPr>
      </p:pic>
      <p:pic>
        <p:nvPicPr>
          <p:cNvPr id="25" name="Picture 24" descr="A close-up of a glass object&#10;&#10;Description automatically generated">
            <a:extLst>
              <a:ext uri="{FF2B5EF4-FFF2-40B4-BE49-F238E27FC236}">
                <a16:creationId xmlns:a16="http://schemas.microsoft.com/office/drawing/2014/main" id="{07C8411F-0E40-366D-086B-DB2B229D7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758" y="3606584"/>
            <a:ext cx="1661066" cy="466240"/>
          </a:xfrm>
          <a:prstGeom prst="rect">
            <a:avLst/>
          </a:prstGeom>
        </p:spPr>
      </p:pic>
      <p:pic>
        <p:nvPicPr>
          <p:cNvPr id="26" name="Picture 25" descr="A close-up of a glass object&#10;&#10;Description automatically generated">
            <a:extLst>
              <a:ext uri="{FF2B5EF4-FFF2-40B4-BE49-F238E27FC236}">
                <a16:creationId xmlns:a16="http://schemas.microsoft.com/office/drawing/2014/main" id="{FD4A203A-DC78-284B-3D2E-8725A5BB1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354" y="4218876"/>
            <a:ext cx="1661066" cy="4662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00B1737-9D4A-70EA-2C8D-781C15C53C04}"/>
              </a:ext>
            </a:extLst>
          </p:cNvPr>
          <p:cNvSpPr txBox="1"/>
          <p:nvPr/>
        </p:nvSpPr>
        <p:spPr>
          <a:xfrm>
            <a:off x="233093" y="231753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 secs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9CB2D4-4DCE-A5FA-408B-0D0383C55073}"/>
              </a:ext>
            </a:extLst>
          </p:cNvPr>
          <p:cNvSpPr txBox="1"/>
          <p:nvPr/>
        </p:nvSpPr>
        <p:spPr>
          <a:xfrm>
            <a:off x="1834894" y="301121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 secs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2A4960-25BC-370D-9BC9-7730D5A694B3}"/>
              </a:ext>
            </a:extLst>
          </p:cNvPr>
          <p:cNvSpPr txBox="1"/>
          <p:nvPr/>
        </p:nvSpPr>
        <p:spPr>
          <a:xfrm>
            <a:off x="5271409" y="367577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 secs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595382-2CF5-5A31-98E5-B1708C893893}"/>
              </a:ext>
            </a:extLst>
          </p:cNvPr>
          <p:cNvSpPr txBox="1"/>
          <p:nvPr/>
        </p:nvSpPr>
        <p:spPr>
          <a:xfrm>
            <a:off x="8678414" y="434113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 secs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EC94AC-1DC9-2939-DDA9-39C93FB6B1EE}"/>
              </a:ext>
            </a:extLst>
          </p:cNvPr>
          <p:cNvSpPr txBox="1"/>
          <p:nvPr/>
        </p:nvSpPr>
        <p:spPr>
          <a:xfrm>
            <a:off x="910510" y="1354192"/>
            <a:ext cx="98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Distance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39E28E-E52E-C4E0-A2FA-C5634010A4EA}"/>
              </a:ext>
            </a:extLst>
          </p:cNvPr>
          <p:cNvSpPr txBox="1"/>
          <p:nvPr/>
        </p:nvSpPr>
        <p:spPr>
          <a:xfrm>
            <a:off x="190506" y="4710466"/>
            <a:ext cx="2479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Speeds between points?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542127-54BB-5367-B25A-00E93B156D17}"/>
              </a:ext>
            </a:extLst>
          </p:cNvPr>
          <p:cNvSpPr txBox="1"/>
          <p:nvPr/>
        </p:nvSpPr>
        <p:spPr>
          <a:xfrm>
            <a:off x="190506" y="5499831"/>
            <a:ext cx="1551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Accelerations?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BBF17B-6E69-B3B9-5FA5-576BAE7BDB53}"/>
              </a:ext>
            </a:extLst>
          </p:cNvPr>
          <p:cNvSpPr txBox="1"/>
          <p:nvPr/>
        </p:nvSpPr>
        <p:spPr>
          <a:xfrm>
            <a:off x="190506" y="4315784"/>
            <a:ext cx="2393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Speed = distance / 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7748A6-5FE3-579C-EE57-8F0872DD4F40}"/>
              </a:ext>
            </a:extLst>
          </p:cNvPr>
          <p:cNvSpPr txBox="1"/>
          <p:nvPr/>
        </p:nvSpPr>
        <p:spPr>
          <a:xfrm>
            <a:off x="190506" y="5105148"/>
            <a:ext cx="3720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Acceleration = change in speed / 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859852-A24A-9C48-A1F3-EA26F70E3701}"/>
              </a:ext>
            </a:extLst>
          </p:cNvPr>
          <p:cNvSpPr txBox="1"/>
          <p:nvPr/>
        </p:nvSpPr>
        <p:spPr>
          <a:xfrm>
            <a:off x="3995656" y="4668236"/>
            <a:ext cx="66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1m/s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C086EE-3E3F-7326-570E-5317320207A8}"/>
              </a:ext>
            </a:extLst>
          </p:cNvPr>
          <p:cNvSpPr txBox="1"/>
          <p:nvPr/>
        </p:nvSpPr>
        <p:spPr>
          <a:xfrm>
            <a:off x="7483688" y="4666325"/>
            <a:ext cx="66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2m/s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4979CE-303A-7BE7-9A62-335EF825C794}"/>
              </a:ext>
            </a:extLst>
          </p:cNvPr>
          <p:cNvSpPr txBox="1"/>
          <p:nvPr/>
        </p:nvSpPr>
        <p:spPr>
          <a:xfrm>
            <a:off x="10971720" y="4664414"/>
            <a:ext cx="66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2m/s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14CB25-F42B-3D69-0D6F-FA38F3E97761}"/>
              </a:ext>
            </a:extLst>
          </p:cNvPr>
          <p:cNvSpPr txBox="1"/>
          <p:nvPr/>
        </p:nvSpPr>
        <p:spPr>
          <a:xfrm>
            <a:off x="3995656" y="5503782"/>
            <a:ext cx="83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1m/s/s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31A404-84FC-434E-85F6-C94316531EE0}"/>
              </a:ext>
            </a:extLst>
          </p:cNvPr>
          <p:cNvSpPr txBox="1"/>
          <p:nvPr/>
        </p:nvSpPr>
        <p:spPr>
          <a:xfrm>
            <a:off x="1262260" y="2646181"/>
            <a:ext cx="114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Stationary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A6BA1F-E0CB-1D3B-F3ED-C1F0C58433E0}"/>
              </a:ext>
            </a:extLst>
          </p:cNvPr>
          <p:cNvSpPr txBox="1"/>
          <p:nvPr/>
        </p:nvSpPr>
        <p:spPr>
          <a:xfrm>
            <a:off x="7483684" y="5499831"/>
            <a:ext cx="83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1m/s/s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5FA67E-B954-6EB7-E269-60D7875A444B}"/>
              </a:ext>
            </a:extLst>
          </p:cNvPr>
          <p:cNvSpPr txBox="1"/>
          <p:nvPr/>
        </p:nvSpPr>
        <p:spPr>
          <a:xfrm>
            <a:off x="10935672" y="5473370"/>
            <a:ext cx="83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0m/s/s</a:t>
            </a:r>
          </a:p>
        </p:txBody>
      </p:sp>
    </p:spTree>
    <p:extLst>
      <p:ext uri="{BB962C8B-B14F-4D97-AF65-F5344CB8AC3E}">
        <p14:creationId xmlns:p14="http://schemas.microsoft.com/office/powerpoint/2010/main" val="63721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/>
      <p:bldP spid="21" grpId="0"/>
      <p:bldP spid="23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807C-07BC-FD12-1746-E85B0661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Measuring Accelerations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460C088-8638-EBB8-0302-6ABA3DDDE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21304" y="1825625"/>
            <a:ext cx="4263332" cy="4351338"/>
          </a:xfrm>
        </p:spPr>
        <p:txBody>
          <a:bodyPr/>
          <a:lstStyle/>
          <a:p>
            <a:r>
              <a:rPr lang="en-AU" dirty="0"/>
              <a:t>Accelerations are measured in 3 axes</a:t>
            </a:r>
          </a:p>
          <a:p>
            <a:r>
              <a:rPr lang="en-AU" dirty="0"/>
              <a:t>Which acceleration(s) are desirable?</a:t>
            </a:r>
          </a:p>
          <a:p>
            <a:r>
              <a:rPr lang="en-AU" dirty="0"/>
              <a:t>Which accelerations are not desirable?</a:t>
            </a:r>
          </a:p>
          <a:p>
            <a:r>
              <a:rPr lang="en-AU" dirty="0"/>
              <a:t>What is special about the Z axis?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022FB8-B03C-A980-AF00-69290F0B8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806" y="2192311"/>
            <a:ext cx="5143499" cy="3328987"/>
          </a:xfrm>
          <a:prstGeom prst="rect">
            <a:avLst/>
          </a:prstGeom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E0B21D23-8321-6B18-2BF0-D3757B22E0BA}"/>
              </a:ext>
            </a:extLst>
          </p:cNvPr>
          <p:cNvSpPr/>
          <p:nvPr/>
        </p:nvSpPr>
        <p:spPr>
          <a:xfrm rot="20165017">
            <a:off x="1400453" y="5037241"/>
            <a:ext cx="1693889" cy="63708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7F70EBCE-C19A-6EED-5A14-2C39FCA4C67B}"/>
              </a:ext>
            </a:extLst>
          </p:cNvPr>
          <p:cNvSpPr/>
          <p:nvPr/>
        </p:nvSpPr>
        <p:spPr>
          <a:xfrm rot="5400000">
            <a:off x="4801677" y="2228402"/>
            <a:ext cx="937474" cy="63177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885CB8C7-169D-4DCB-EA0E-5621A380A6B7}"/>
              </a:ext>
            </a:extLst>
          </p:cNvPr>
          <p:cNvSpPr/>
          <p:nvPr/>
        </p:nvSpPr>
        <p:spPr>
          <a:xfrm rot="2439738">
            <a:off x="3784825" y="2760010"/>
            <a:ext cx="937474" cy="63177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0708A-FD61-D211-1D62-CADBAB8231DD}"/>
              </a:ext>
            </a:extLst>
          </p:cNvPr>
          <p:cNvSpPr txBox="1"/>
          <p:nvPr/>
        </p:nvSpPr>
        <p:spPr>
          <a:xfrm>
            <a:off x="838200" y="5419798"/>
            <a:ext cx="4780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/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49FBB-3021-8411-8CBA-EE57A2ABA431}"/>
              </a:ext>
            </a:extLst>
          </p:cNvPr>
          <p:cNvSpPr txBox="1"/>
          <p:nvPr/>
        </p:nvSpPr>
        <p:spPr>
          <a:xfrm>
            <a:off x="5031406" y="1422870"/>
            <a:ext cx="4491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/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2D4D4-6EA0-F8DC-6251-340790E93EA9}"/>
              </a:ext>
            </a:extLst>
          </p:cNvPr>
          <p:cNvSpPr txBox="1"/>
          <p:nvPr/>
        </p:nvSpPr>
        <p:spPr>
          <a:xfrm>
            <a:off x="3313589" y="2159568"/>
            <a:ext cx="4780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/>
              <a:t>X</a:t>
            </a:r>
          </a:p>
        </p:txBody>
      </p:sp>
      <p:pic>
        <p:nvPicPr>
          <p:cNvPr id="12" name="Picture 11" descr="A blue and pink letters on a black background&#10;&#10;Description automatically generated">
            <a:extLst>
              <a:ext uri="{FF2B5EF4-FFF2-40B4-BE49-F238E27FC236}">
                <a16:creationId xmlns:a16="http://schemas.microsoft.com/office/drawing/2014/main" id="{B55CC538-2502-9D2C-01B2-D23B3722A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99" y="6134833"/>
            <a:ext cx="2356216" cy="672724"/>
          </a:xfrm>
          <a:prstGeom prst="rect">
            <a:avLst/>
          </a:prstGeom>
        </p:spPr>
      </p:pic>
      <p:pic>
        <p:nvPicPr>
          <p:cNvPr id="13" name="Picture 12" descr="A close-up of a circuit board&#10;&#10;Description automatically generated">
            <a:extLst>
              <a:ext uri="{FF2B5EF4-FFF2-40B4-BE49-F238E27FC236}">
                <a16:creationId xmlns:a16="http://schemas.microsoft.com/office/drawing/2014/main" id="{5943EE4D-5C29-1221-50BC-CA2226B216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20" t="26621" r="17817" b="23843"/>
          <a:stretch/>
        </p:blipFill>
        <p:spPr>
          <a:xfrm rot="223013">
            <a:off x="5177160" y="4652400"/>
            <a:ext cx="2080335" cy="919193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9092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B1005-7D14-7CF9-20D3-5DA8E474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Forces</a:t>
            </a:r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11BD8A12-4459-86E3-596A-65481337D9CA}"/>
              </a:ext>
            </a:extLst>
          </p:cNvPr>
          <p:cNvSpPr txBox="1">
            <a:spLocks/>
          </p:cNvSpPr>
          <p:nvPr/>
        </p:nvSpPr>
        <p:spPr>
          <a:xfrm>
            <a:off x="886223" y="1473356"/>
            <a:ext cx="42633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b="1" dirty="0"/>
              <a:t>Newton’s Laws of Motion: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An object will not change its motion unless a force acts on it. 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The force on an object is equal to its mass times its acceleration. (F=ma)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When two objects interact, they apply forces to each other of equal magnitude and opposite direction.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696D41-6B32-D2DB-31A9-C91ABF082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5125"/>
            <a:ext cx="5143499" cy="3328987"/>
          </a:xfrm>
          <a:prstGeom prst="rect">
            <a:avLst/>
          </a:prstGeom>
        </p:spPr>
      </p:pic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63A04548-3E91-B29B-262E-FEA949868490}"/>
              </a:ext>
            </a:extLst>
          </p:cNvPr>
          <p:cNvSpPr txBox="1">
            <a:spLocks/>
          </p:cNvSpPr>
          <p:nvPr/>
        </p:nvSpPr>
        <p:spPr>
          <a:xfrm>
            <a:off x="5981698" y="3478265"/>
            <a:ext cx="6002937" cy="28925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Consider: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What forces act on the car?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What are the effects of the forces? 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Which forces help to win races?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Why is the car’s mass important? 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Why is the car’s shape important?</a:t>
            </a:r>
          </a:p>
        </p:txBody>
      </p:sp>
      <p:pic>
        <p:nvPicPr>
          <p:cNvPr id="8" name="Picture 7" descr="A blue and pink letters on a black background&#10;&#10;Description automatically generated">
            <a:extLst>
              <a:ext uri="{FF2B5EF4-FFF2-40B4-BE49-F238E27FC236}">
                <a16:creationId xmlns:a16="http://schemas.microsoft.com/office/drawing/2014/main" id="{1AC5D161-01FA-75BB-B019-F561F3DAA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99" y="6134833"/>
            <a:ext cx="2356216" cy="67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1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807C-07BC-FD12-1746-E85B0661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Forces Acting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022FB8-B03C-A980-AF00-69290F0B8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856" y="1473640"/>
            <a:ext cx="5143499" cy="3328987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7F70EBCE-C19A-6EED-5A14-2C39FCA4C67B}"/>
              </a:ext>
            </a:extLst>
          </p:cNvPr>
          <p:cNvSpPr/>
          <p:nvPr/>
        </p:nvSpPr>
        <p:spPr>
          <a:xfrm rot="5400000">
            <a:off x="5627262" y="4486740"/>
            <a:ext cx="937474" cy="63177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AU"/>
              <a:t>Z-</a:t>
            </a:r>
            <a:endParaRPr lang="en-AU" dirty="0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885CB8C7-169D-4DCB-EA0E-5621A380A6B7}"/>
              </a:ext>
            </a:extLst>
          </p:cNvPr>
          <p:cNvSpPr/>
          <p:nvPr/>
        </p:nvSpPr>
        <p:spPr>
          <a:xfrm rot="20398696">
            <a:off x="8353407" y="1637755"/>
            <a:ext cx="937474" cy="63177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0708A-FD61-D211-1D62-CADBAB8231DD}"/>
              </a:ext>
            </a:extLst>
          </p:cNvPr>
          <p:cNvSpPr txBox="1"/>
          <p:nvPr/>
        </p:nvSpPr>
        <p:spPr>
          <a:xfrm>
            <a:off x="776866" y="3938327"/>
            <a:ext cx="29241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Air Drag</a:t>
            </a:r>
          </a:p>
          <a:p>
            <a:r>
              <a:rPr lang="en-AU" sz="3600" dirty="0"/>
              <a:t>Wheel Friction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49FBB-3021-8411-8CBA-EE57A2ABA431}"/>
              </a:ext>
            </a:extLst>
          </p:cNvPr>
          <p:cNvSpPr txBox="1"/>
          <p:nvPr/>
        </p:nvSpPr>
        <p:spPr>
          <a:xfrm>
            <a:off x="5290621" y="827116"/>
            <a:ext cx="1610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/>
              <a:t>Gravity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2D4D4-6EA0-F8DC-6251-340790E93EA9}"/>
              </a:ext>
            </a:extLst>
          </p:cNvPr>
          <p:cNvSpPr txBox="1"/>
          <p:nvPr/>
        </p:nvSpPr>
        <p:spPr>
          <a:xfrm>
            <a:off x="9520929" y="1156595"/>
            <a:ext cx="21825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Gas</a:t>
            </a:r>
          </a:p>
          <a:p>
            <a:r>
              <a:rPr lang="en-AU" sz="3600" dirty="0"/>
              <a:t>Propulsion</a:t>
            </a:r>
          </a:p>
        </p:txBody>
      </p:sp>
      <p:pic>
        <p:nvPicPr>
          <p:cNvPr id="12" name="Picture 11" descr="A blue and pink letters on a black background&#10;&#10;Description automatically generated">
            <a:extLst>
              <a:ext uri="{FF2B5EF4-FFF2-40B4-BE49-F238E27FC236}">
                <a16:creationId xmlns:a16="http://schemas.microsoft.com/office/drawing/2014/main" id="{B55CC538-2502-9D2C-01B2-D23B3722A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99" y="6134833"/>
            <a:ext cx="2356216" cy="672724"/>
          </a:xfrm>
          <a:prstGeom prst="rect">
            <a:avLst/>
          </a:prstGeom>
        </p:spPr>
      </p:pic>
      <p:sp>
        <p:nvSpPr>
          <p:cNvPr id="14" name="Arrow: Left 13">
            <a:extLst>
              <a:ext uri="{FF2B5EF4-FFF2-40B4-BE49-F238E27FC236}">
                <a16:creationId xmlns:a16="http://schemas.microsoft.com/office/drawing/2014/main" id="{3E941DA9-D750-AAD0-AABE-C6961D732FFB}"/>
              </a:ext>
            </a:extLst>
          </p:cNvPr>
          <p:cNvSpPr/>
          <p:nvPr/>
        </p:nvSpPr>
        <p:spPr>
          <a:xfrm rot="16200000">
            <a:off x="5627263" y="1667192"/>
            <a:ext cx="937474" cy="63177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AU" dirty="0"/>
              <a:t>Z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1D648D-0451-E7F2-69DE-FC23A3B87DB1}"/>
              </a:ext>
            </a:extLst>
          </p:cNvPr>
          <p:cNvSpPr txBox="1"/>
          <p:nvPr/>
        </p:nvSpPr>
        <p:spPr>
          <a:xfrm>
            <a:off x="4970532" y="5353154"/>
            <a:ext cx="22509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3600" dirty="0"/>
              <a:t>Earth</a:t>
            </a:r>
          </a:p>
          <a:p>
            <a:pPr algn="ctr"/>
            <a:r>
              <a:rPr lang="en-AU" sz="3600" dirty="0"/>
              <a:t>Opposition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FC5A6300-2E07-ABBE-5721-FF3C2A00765F}"/>
              </a:ext>
            </a:extLst>
          </p:cNvPr>
          <p:cNvSpPr/>
          <p:nvPr/>
        </p:nvSpPr>
        <p:spPr>
          <a:xfrm rot="9130482" flipV="1">
            <a:off x="2820396" y="3913630"/>
            <a:ext cx="937474" cy="63177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-Y</a:t>
            </a:r>
          </a:p>
        </p:txBody>
      </p:sp>
      <p:sp>
        <p:nvSpPr>
          <p:cNvPr id="18" name="Arrow: Up-Down 17">
            <a:extLst>
              <a:ext uri="{FF2B5EF4-FFF2-40B4-BE49-F238E27FC236}">
                <a16:creationId xmlns:a16="http://schemas.microsoft.com/office/drawing/2014/main" id="{71434260-6E8F-9F34-0DEC-173B5D9A0689}"/>
              </a:ext>
            </a:extLst>
          </p:cNvPr>
          <p:cNvSpPr/>
          <p:nvPr/>
        </p:nvSpPr>
        <p:spPr>
          <a:xfrm rot="18911811">
            <a:off x="7826161" y="3429000"/>
            <a:ext cx="753414" cy="16002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AU" dirty="0"/>
              <a:t>+/-X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B39960-A564-BA67-43DD-10E1C37854EE}"/>
              </a:ext>
            </a:extLst>
          </p:cNvPr>
          <p:cNvSpPr txBox="1"/>
          <p:nvPr/>
        </p:nvSpPr>
        <p:spPr>
          <a:xfrm>
            <a:off x="8822142" y="3244816"/>
            <a:ext cx="305077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Misalignments</a:t>
            </a:r>
            <a:br>
              <a:rPr lang="en-AU" sz="2800" dirty="0"/>
            </a:br>
            <a:r>
              <a:rPr lang="en-AU" sz="2800" dirty="0"/>
              <a:t>with centre of mass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800" dirty="0"/>
              <a:t>Propulsion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800" dirty="0"/>
              <a:t>Wheels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800" dirty="0"/>
              <a:t>Aerodynamic</a:t>
            </a:r>
          </a:p>
        </p:txBody>
      </p:sp>
      <p:sp>
        <p:nvSpPr>
          <p:cNvPr id="20" name="Arrow: Up-Down 19">
            <a:extLst>
              <a:ext uri="{FF2B5EF4-FFF2-40B4-BE49-F238E27FC236}">
                <a16:creationId xmlns:a16="http://schemas.microsoft.com/office/drawing/2014/main" id="{D7320044-F450-F898-29CA-AED95E733C2B}"/>
              </a:ext>
            </a:extLst>
          </p:cNvPr>
          <p:cNvSpPr/>
          <p:nvPr/>
        </p:nvSpPr>
        <p:spPr>
          <a:xfrm>
            <a:off x="4137578" y="1555999"/>
            <a:ext cx="753414" cy="1250868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+-Z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868C6E-220A-2618-7BF3-19678123D8DF}"/>
              </a:ext>
            </a:extLst>
          </p:cNvPr>
          <p:cNvSpPr txBox="1"/>
          <p:nvPr/>
        </p:nvSpPr>
        <p:spPr>
          <a:xfrm>
            <a:off x="447889" y="1492333"/>
            <a:ext cx="35091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400" dirty="0"/>
              <a:t>Uneven Track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400" dirty="0"/>
              <a:t>Wheels out of round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400" dirty="0"/>
              <a:t>Aerodynamic lift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2400" dirty="0"/>
              <a:t>Propulsion misaligned</a:t>
            </a:r>
          </a:p>
        </p:txBody>
      </p:sp>
    </p:spTree>
    <p:extLst>
      <p:ext uri="{BB962C8B-B14F-4D97-AF65-F5344CB8AC3E}">
        <p14:creationId xmlns:p14="http://schemas.microsoft.com/office/powerpoint/2010/main" val="144745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8A3C-4CE0-AB2E-3D8D-3A60696C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Y (Forwards) Acceleration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FBDE66-4102-A793-0DAA-3B48D7CCF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675349" y="1292772"/>
            <a:ext cx="8516309" cy="5565228"/>
          </a:xfrm>
          <a:prstGeom prst="rect">
            <a:avLst/>
          </a:prstGeom>
        </p:spPr>
      </p:pic>
      <p:pic>
        <p:nvPicPr>
          <p:cNvPr id="4" name="Picture 3" descr="A blue and pink letters on a black background&#10;&#10;Description automatically generated">
            <a:extLst>
              <a:ext uri="{FF2B5EF4-FFF2-40B4-BE49-F238E27FC236}">
                <a16:creationId xmlns:a16="http://schemas.microsoft.com/office/drawing/2014/main" id="{BBB49EBF-1C65-629E-09D7-D73E95B9F3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99" y="6134833"/>
            <a:ext cx="2356216" cy="672724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385B0D3B-0324-183F-BDC3-74BA7EDD28BE}"/>
              </a:ext>
            </a:extLst>
          </p:cNvPr>
          <p:cNvSpPr/>
          <p:nvPr/>
        </p:nvSpPr>
        <p:spPr>
          <a:xfrm>
            <a:off x="4832132" y="2136228"/>
            <a:ext cx="1332186" cy="362607"/>
          </a:xfrm>
          <a:prstGeom prst="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Propulsion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6884C209-DE70-63B9-865B-C42375E715D3}"/>
              </a:ext>
            </a:extLst>
          </p:cNvPr>
          <p:cNvSpPr/>
          <p:nvPr/>
        </p:nvSpPr>
        <p:spPr>
          <a:xfrm>
            <a:off x="6340367" y="4818994"/>
            <a:ext cx="1332186" cy="362607"/>
          </a:xfrm>
          <a:prstGeom prst="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Stopping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87EC0C02-8AF0-6A8A-4312-818E189DCBD7}"/>
              </a:ext>
            </a:extLst>
          </p:cNvPr>
          <p:cNvSpPr/>
          <p:nvPr/>
        </p:nvSpPr>
        <p:spPr>
          <a:xfrm>
            <a:off x="4340774" y="5862146"/>
            <a:ext cx="1602825" cy="630729"/>
          </a:xfrm>
          <a:prstGeom prst="borderCallout1">
            <a:avLst>
              <a:gd name="adj1" fmla="val 18750"/>
              <a:gd name="adj2" fmla="val -8333"/>
              <a:gd name="adj3" fmla="val -173505"/>
              <a:gd name="adj4" fmla="val 255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Coasting /</a:t>
            </a:r>
            <a:br>
              <a:rPr lang="en-AU" dirty="0"/>
            </a:br>
            <a:r>
              <a:rPr lang="en-AU" dirty="0" err="1"/>
              <a:t>Deccelearting</a:t>
            </a:r>
            <a:endParaRPr lang="en-AU" dirty="0"/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F7F79669-B90C-DBD1-6F21-05E20BA82B80}"/>
              </a:ext>
            </a:extLst>
          </p:cNvPr>
          <p:cNvSpPr/>
          <p:nvPr/>
        </p:nvSpPr>
        <p:spPr>
          <a:xfrm>
            <a:off x="8171794" y="3605624"/>
            <a:ext cx="1332186" cy="362607"/>
          </a:xfrm>
          <a:prstGeom prst="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Stationary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B81E9260-C74B-3CA5-849E-9253E53CEBBA}"/>
              </a:ext>
            </a:extLst>
          </p:cNvPr>
          <p:cNvSpPr/>
          <p:nvPr/>
        </p:nvSpPr>
        <p:spPr>
          <a:xfrm flipH="1">
            <a:off x="1916122" y="4653455"/>
            <a:ext cx="1332186" cy="588579"/>
          </a:xfrm>
          <a:prstGeom prst="borderCallout1">
            <a:avLst>
              <a:gd name="adj1" fmla="val 18750"/>
              <a:gd name="adj2" fmla="val -8333"/>
              <a:gd name="adj3" fmla="val -62538"/>
              <a:gd name="adj4" fmla="val -9395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Propulsion</a:t>
            </a:r>
            <a:br>
              <a:rPr lang="en-AU" dirty="0"/>
            </a:br>
            <a:r>
              <a:rPr lang="en-AU" dirty="0"/>
              <a:t>stops</a:t>
            </a:r>
          </a:p>
        </p:txBody>
      </p:sp>
    </p:spTree>
    <p:extLst>
      <p:ext uri="{BB962C8B-B14F-4D97-AF65-F5344CB8AC3E}">
        <p14:creationId xmlns:p14="http://schemas.microsoft.com/office/powerpoint/2010/main" val="277281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8A3C-4CE0-AB2E-3D8D-3A60696C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X (Sideways) Acceleration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FBDE66-4102-A793-0DAA-3B48D7CCF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675349" y="1292772"/>
            <a:ext cx="8516309" cy="5565227"/>
          </a:xfrm>
          <a:prstGeom prst="rect">
            <a:avLst/>
          </a:prstGeom>
        </p:spPr>
      </p:pic>
      <p:pic>
        <p:nvPicPr>
          <p:cNvPr id="4" name="Picture 3" descr="A blue and pink letters on a black background&#10;&#10;Description automatically generated">
            <a:extLst>
              <a:ext uri="{FF2B5EF4-FFF2-40B4-BE49-F238E27FC236}">
                <a16:creationId xmlns:a16="http://schemas.microsoft.com/office/drawing/2014/main" id="{BBB49EBF-1C65-629E-09D7-D73E95B9F3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99" y="6134833"/>
            <a:ext cx="2356216" cy="672724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7CE401FB-E8FC-84E3-62AD-B9550CBC1C95}"/>
              </a:ext>
            </a:extLst>
          </p:cNvPr>
          <p:cNvSpPr/>
          <p:nvPr/>
        </p:nvSpPr>
        <p:spPr>
          <a:xfrm>
            <a:off x="8171794" y="3605624"/>
            <a:ext cx="1332186" cy="362607"/>
          </a:xfrm>
          <a:prstGeom prst="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Stationary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4FC6C869-2002-75FA-6EEC-DE06A2E13D75}"/>
              </a:ext>
            </a:extLst>
          </p:cNvPr>
          <p:cNvSpPr/>
          <p:nvPr/>
        </p:nvSpPr>
        <p:spPr>
          <a:xfrm>
            <a:off x="5429907" y="1960755"/>
            <a:ext cx="1332186" cy="362607"/>
          </a:xfrm>
          <a:prstGeom prst="borderCallout1">
            <a:avLst>
              <a:gd name="adj1" fmla="val 18750"/>
              <a:gd name="adj2" fmla="val -8333"/>
              <a:gd name="adj3" fmla="val 416848"/>
              <a:gd name="adj4" fmla="val -1010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Side Forces</a:t>
            </a:r>
          </a:p>
        </p:txBody>
      </p:sp>
    </p:spTree>
    <p:extLst>
      <p:ext uri="{BB962C8B-B14F-4D97-AF65-F5344CB8AC3E}">
        <p14:creationId xmlns:p14="http://schemas.microsoft.com/office/powerpoint/2010/main" val="347638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8A3C-4CE0-AB2E-3D8D-3A60696C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Z (Vertical) Acceleration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FBDE66-4102-A793-0DAA-3B48D7CCF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675349" y="1292772"/>
            <a:ext cx="8516309" cy="5565227"/>
          </a:xfrm>
          <a:prstGeom prst="rect">
            <a:avLst/>
          </a:prstGeom>
        </p:spPr>
      </p:pic>
      <p:pic>
        <p:nvPicPr>
          <p:cNvPr id="4" name="Picture 3" descr="A blue and pink letters on a black background&#10;&#10;Description automatically generated">
            <a:extLst>
              <a:ext uri="{FF2B5EF4-FFF2-40B4-BE49-F238E27FC236}">
                <a16:creationId xmlns:a16="http://schemas.microsoft.com/office/drawing/2014/main" id="{BBB49EBF-1C65-629E-09D7-D73E95B9F3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99" y="6134833"/>
            <a:ext cx="2356216" cy="672724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1057B220-A0FE-FA0B-603D-7B9945E4B2DE}"/>
              </a:ext>
            </a:extLst>
          </p:cNvPr>
          <p:cNvSpPr/>
          <p:nvPr/>
        </p:nvSpPr>
        <p:spPr>
          <a:xfrm>
            <a:off x="8392510" y="2255728"/>
            <a:ext cx="2123089" cy="362607"/>
          </a:xfrm>
          <a:prstGeom prst="borderCallout1">
            <a:avLst>
              <a:gd name="adj1" fmla="val 18750"/>
              <a:gd name="adj2" fmla="val -8333"/>
              <a:gd name="adj3" fmla="val 129036"/>
              <a:gd name="adj4" fmla="val -224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Stationary / Gravity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F781822A-7CF1-E90D-7646-494C537C1172}"/>
              </a:ext>
            </a:extLst>
          </p:cNvPr>
          <p:cNvSpPr/>
          <p:nvPr/>
        </p:nvSpPr>
        <p:spPr>
          <a:xfrm>
            <a:off x="6771526" y="5383924"/>
            <a:ext cx="1555510" cy="362607"/>
          </a:xfrm>
          <a:prstGeom prst="borderCallout1">
            <a:avLst>
              <a:gd name="adj1" fmla="val 18750"/>
              <a:gd name="adj2" fmla="val -8333"/>
              <a:gd name="adj3" fmla="val -93700"/>
              <a:gd name="adj4" fmla="val -1300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Lifting Forces</a:t>
            </a:r>
          </a:p>
        </p:txBody>
      </p:sp>
    </p:spTree>
    <p:extLst>
      <p:ext uri="{BB962C8B-B14F-4D97-AF65-F5344CB8AC3E}">
        <p14:creationId xmlns:p14="http://schemas.microsoft.com/office/powerpoint/2010/main" val="2100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271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What is Acceleration?</vt:lpstr>
      <vt:lpstr>Measuring Accelerations</vt:lpstr>
      <vt:lpstr>Forces</vt:lpstr>
      <vt:lpstr>Forces Acting</vt:lpstr>
      <vt:lpstr>Y (Forwards) Acceleration Data</vt:lpstr>
      <vt:lpstr>X (Sideways) Acceleration Data</vt:lpstr>
      <vt:lpstr>Z (Vertical) Acceleration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Acceleration?</dc:title>
  <dc:creator>Tony Strasser</dc:creator>
  <cp:lastModifiedBy>Tony Strasser</cp:lastModifiedBy>
  <cp:revision>12</cp:revision>
  <dcterms:created xsi:type="dcterms:W3CDTF">2023-11-24T03:42:47Z</dcterms:created>
  <dcterms:modified xsi:type="dcterms:W3CDTF">2023-11-25T06:28:31Z</dcterms:modified>
</cp:coreProperties>
</file>