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955" r:id="rId2"/>
    <p:sldId id="956" r:id="rId3"/>
    <p:sldId id="957" r:id="rId4"/>
    <p:sldId id="691" r:id="rId5"/>
    <p:sldId id="950" r:id="rId6"/>
    <p:sldId id="692" r:id="rId7"/>
    <p:sldId id="820" r:id="rId8"/>
    <p:sldId id="779" r:id="rId9"/>
    <p:sldId id="901" r:id="rId10"/>
    <p:sldId id="902" r:id="rId11"/>
    <p:sldId id="903" r:id="rId12"/>
    <p:sldId id="784" r:id="rId13"/>
    <p:sldId id="904" r:id="rId14"/>
    <p:sldId id="905" r:id="rId15"/>
    <p:sldId id="906" r:id="rId16"/>
    <p:sldId id="836" r:id="rId17"/>
    <p:sldId id="951" r:id="rId18"/>
    <p:sldId id="952" r:id="rId19"/>
    <p:sldId id="953" r:id="rId20"/>
    <p:sldId id="907" r:id="rId21"/>
    <p:sldId id="908" r:id="rId22"/>
    <p:sldId id="909" r:id="rId23"/>
    <p:sldId id="910" r:id="rId24"/>
    <p:sldId id="911" r:id="rId25"/>
    <p:sldId id="913" r:id="rId26"/>
    <p:sldId id="915" r:id="rId27"/>
    <p:sldId id="916" r:id="rId28"/>
    <p:sldId id="917" r:id="rId29"/>
    <p:sldId id="918" r:id="rId30"/>
    <p:sldId id="919" r:id="rId31"/>
    <p:sldId id="920" r:id="rId32"/>
    <p:sldId id="921" r:id="rId33"/>
    <p:sldId id="948" r:id="rId34"/>
    <p:sldId id="922" r:id="rId35"/>
    <p:sldId id="923" r:id="rId36"/>
    <p:sldId id="925" r:id="rId37"/>
    <p:sldId id="926" r:id="rId38"/>
    <p:sldId id="927" r:id="rId39"/>
    <p:sldId id="928" r:id="rId40"/>
    <p:sldId id="929" r:id="rId41"/>
    <p:sldId id="930" r:id="rId42"/>
    <p:sldId id="934" r:id="rId43"/>
    <p:sldId id="935" r:id="rId44"/>
    <p:sldId id="936" r:id="rId45"/>
    <p:sldId id="931" r:id="rId46"/>
    <p:sldId id="932" r:id="rId47"/>
    <p:sldId id="933" r:id="rId48"/>
    <p:sldId id="937" r:id="rId49"/>
    <p:sldId id="938" r:id="rId50"/>
    <p:sldId id="939" r:id="rId51"/>
    <p:sldId id="940" r:id="rId52"/>
    <p:sldId id="941" r:id="rId53"/>
    <p:sldId id="947" r:id="rId54"/>
    <p:sldId id="943" r:id="rId55"/>
    <p:sldId id="954" r:id="rId56"/>
    <p:sldId id="944" r:id="rId57"/>
    <p:sldId id="945" r:id="rId58"/>
    <p:sldId id="946" r:id="rId59"/>
    <p:sldId id="899" r:id="rId60"/>
    <p:sldId id="958" r:id="rId61"/>
    <p:sldId id="685" r:id="rId62"/>
  </p:sldIdLst>
  <p:sldSz cx="9144000" cy="6858000" type="screen4x3"/>
  <p:notesSz cx="6797675" cy="9926638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FFFF99"/>
    <a:srgbClr val="FFCC66"/>
    <a:srgbClr val="006600"/>
    <a:srgbClr val="003399"/>
    <a:srgbClr val="FFFF66"/>
    <a:srgbClr val="FF99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 autoAdjust="0"/>
    <p:restoredTop sz="89819" autoAdjust="0"/>
  </p:normalViewPr>
  <p:slideViewPr>
    <p:cSldViewPr>
      <p:cViewPr varScale="1">
        <p:scale>
          <a:sx n="75" d="100"/>
          <a:sy n="75" d="100"/>
        </p:scale>
        <p:origin x="189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/>
            <a:t>Able to define a Stack ADT, and to implement it with array and linked list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/>
            <a:t>Able to define a Queue ADT, and to implement it with array and linked list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/>
            <a:t>Able to use stack and queue in applications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/>
            <a:t>Able to use Java API Stack class and Queue interface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5B6A10-2AC9-4942-B0C7-D795C574BBCD}" type="presOf" srcId="{3540AF93-8D02-49E5-8C94-6551695615D2}" destId="{30A22B96-D0A9-4021-B644-FA31FA75A3A2}" srcOrd="0" destOrd="0" presId="urn:microsoft.com/office/officeart/2005/8/layout/chevron2"/>
    <dgm:cxn modelId="{3ABBBE16-1FF3-4FF1-A2EA-ADC8CDAB18FF}" type="presOf" srcId="{61FB8177-7993-46E5-B094-41292D251B70}" destId="{07951361-5D33-45A2-9EE4-610B36FF9DB0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92D46F-2F88-4C54-84D7-02D170FC3652}" type="presOf" srcId="{DEBD6EF9-2804-423B-9DF9-F21060D61466}" destId="{17946CE0-4F59-49F2-83C9-45D73974197A}" srcOrd="0" destOrd="0" presId="urn:microsoft.com/office/officeart/2005/8/layout/chevron2"/>
    <dgm:cxn modelId="{E6A24F83-1FE8-4B99-B055-A20A8D4B4187}" type="presOf" srcId="{CD7DEC81-6F6B-4BDB-AEE7-69FE1CF3B125}" destId="{7625166C-48AB-4023-B514-381FC1C29791}" srcOrd="0" destOrd="0" presId="urn:microsoft.com/office/officeart/2005/8/layout/chevron2"/>
    <dgm:cxn modelId="{A2BCB890-2293-465E-88EF-B6F1EDC4C568}" type="presOf" srcId="{7DF50EEE-E66E-402D-A97F-C4566E2DA512}" destId="{F8B2D4D0-CC62-4E1F-8BFF-8FB3F6AE7A97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F421E0B6-93BF-4E68-A8F0-9DA79A6251F1}" type="presOf" srcId="{7ED2F955-2120-4923-9611-8AAF93F827CA}" destId="{232EAE4B-1ED0-4687-9A33-90AF17948ACD}" srcOrd="0" destOrd="0" presId="urn:microsoft.com/office/officeart/2005/8/layout/chevron2"/>
    <dgm:cxn modelId="{17A858C4-C9CC-4440-A24C-AD1AA6016292}" type="presOf" srcId="{7ADA11EA-323B-4707-895B-4B9D16876644}" destId="{9243B227-0C0E-4439-B08B-C48187B71ED3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27F700F0-1153-484F-BC5C-EDCF943A3F18}" type="presOf" srcId="{0BA460C7-F33D-4F94-A65D-F7A4444A0DC9}" destId="{C3B9ADA7-ECC6-48E1-8CF9-FAD428EA5191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C7C47FF8-757B-4DA4-9360-B8E19670A2EE}" type="presOf" srcId="{9CE06BC0-032E-4149-919B-24D09572F737}" destId="{E26FD5B1-3991-4CE2-874F-8C2F1F1A42F2}" srcOrd="0" destOrd="0" presId="urn:microsoft.com/office/officeart/2005/8/layout/chevron2"/>
    <dgm:cxn modelId="{A000583F-468B-433D-99F7-DCF0039BE04E}" type="presParOf" srcId="{9243B227-0C0E-4439-B08B-C48187B71ED3}" destId="{62BFFFC2-E5EE-4620-B112-2FC0CAD81860}" srcOrd="0" destOrd="0" presId="urn:microsoft.com/office/officeart/2005/8/layout/chevron2"/>
    <dgm:cxn modelId="{39C4E14C-805D-4027-B008-F402F7A2C9F9}" type="presParOf" srcId="{62BFFFC2-E5EE-4620-B112-2FC0CAD81860}" destId="{232EAE4B-1ED0-4687-9A33-90AF17948ACD}" srcOrd="0" destOrd="0" presId="urn:microsoft.com/office/officeart/2005/8/layout/chevron2"/>
    <dgm:cxn modelId="{82B8DABB-8D71-4B09-AE80-F727D3737607}" type="presParOf" srcId="{62BFFFC2-E5EE-4620-B112-2FC0CAD81860}" destId="{17946CE0-4F59-49F2-83C9-45D73974197A}" srcOrd="1" destOrd="0" presId="urn:microsoft.com/office/officeart/2005/8/layout/chevron2"/>
    <dgm:cxn modelId="{2D287B23-620B-4AB8-B8BC-CB06D2BFFD05}" type="presParOf" srcId="{9243B227-0C0E-4439-B08B-C48187B71ED3}" destId="{8C2FAFCB-21D8-4CC0-ABA1-F5FEEEA196E9}" srcOrd="1" destOrd="0" presId="urn:microsoft.com/office/officeart/2005/8/layout/chevron2"/>
    <dgm:cxn modelId="{055B35A7-972A-41A9-A72A-016A1CDF6E07}" type="presParOf" srcId="{9243B227-0C0E-4439-B08B-C48187B71ED3}" destId="{66F64149-FCE0-42B2-BF46-BBEE3094C0DB}" srcOrd="2" destOrd="0" presId="urn:microsoft.com/office/officeart/2005/8/layout/chevron2"/>
    <dgm:cxn modelId="{6094E376-0733-40FB-B586-C0EF5A67D481}" type="presParOf" srcId="{66F64149-FCE0-42B2-BF46-BBEE3094C0DB}" destId="{E26FD5B1-3991-4CE2-874F-8C2F1F1A42F2}" srcOrd="0" destOrd="0" presId="urn:microsoft.com/office/officeart/2005/8/layout/chevron2"/>
    <dgm:cxn modelId="{F49B57D2-DA56-4BAD-89A3-973E59DFB7AD}" type="presParOf" srcId="{66F64149-FCE0-42B2-BF46-BBEE3094C0DB}" destId="{F8B2D4D0-CC62-4E1F-8BFF-8FB3F6AE7A97}" srcOrd="1" destOrd="0" presId="urn:microsoft.com/office/officeart/2005/8/layout/chevron2"/>
    <dgm:cxn modelId="{63C3E3FC-9419-4A1A-AB6E-7CEF685C5908}" type="presParOf" srcId="{9243B227-0C0E-4439-B08B-C48187B71ED3}" destId="{4580E6DB-61F0-4F9F-ADDF-378A57499B8F}" srcOrd="3" destOrd="0" presId="urn:microsoft.com/office/officeart/2005/8/layout/chevron2"/>
    <dgm:cxn modelId="{C0470E4D-B22C-41AE-A6D3-9623439FFA3F}" type="presParOf" srcId="{9243B227-0C0E-4439-B08B-C48187B71ED3}" destId="{96D42D5D-C42A-4B1C-80BA-5321B63E8571}" srcOrd="4" destOrd="0" presId="urn:microsoft.com/office/officeart/2005/8/layout/chevron2"/>
    <dgm:cxn modelId="{9B22D8F8-51C4-42F4-BC5E-78E3D472C2B6}" type="presParOf" srcId="{96D42D5D-C42A-4B1C-80BA-5321B63E8571}" destId="{07951361-5D33-45A2-9EE4-610B36FF9DB0}" srcOrd="0" destOrd="0" presId="urn:microsoft.com/office/officeart/2005/8/layout/chevron2"/>
    <dgm:cxn modelId="{43AE78B7-52B9-4726-A8B9-8A7201A0FE74}" type="presParOf" srcId="{96D42D5D-C42A-4B1C-80BA-5321B63E8571}" destId="{7625166C-48AB-4023-B514-381FC1C29791}" srcOrd="1" destOrd="0" presId="urn:microsoft.com/office/officeart/2005/8/layout/chevron2"/>
    <dgm:cxn modelId="{D94C748C-D283-4B63-8F5A-E69A36759F7E}" type="presParOf" srcId="{9243B227-0C0E-4439-B08B-C48187B71ED3}" destId="{0BB23987-6A99-409A-B8A3-16E407FE05C9}" srcOrd="5" destOrd="0" presId="urn:microsoft.com/office/officeart/2005/8/layout/chevron2"/>
    <dgm:cxn modelId="{36753A73-2F64-4D8C-9AF2-D4DA4F3A4563}" type="presParOf" srcId="{9243B227-0C0E-4439-B08B-C48187B71ED3}" destId="{0930608F-2225-49FE-A86F-09FB4D0F7E9F}" srcOrd="6" destOrd="0" presId="urn:microsoft.com/office/officeart/2005/8/layout/chevron2"/>
    <dgm:cxn modelId="{CD4F5D69-E573-459E-A0C5-11460FF32A06}" type="presParOf" srcId="{0930608F-2225-49FE-A86F-09FB4D0F7E9F}" destId="{30A22B96-D0A9-4021-B644-FA31FA75A3A2}" srcOrd="0" destOrd="0" presId="urn:microsoft.com/office/officeart/2005/8/layout/chevron2"/>
    <dgm:cxn modelId="{07E0D942-C22C-4BC3-9A77-34FF6185B383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</a:rPr>
            <a:t>Stacks:</a:t>
          </a:r>
          <a:r>
            <a:rPr lang="en-US" sz="2400" baseline="0">
              <a:solidFill>
                <a:schemeClr val="tx1"/>
              </a:solidFill>
            </a:rPr>
            <a:t> Chapter 7 (recursion excluded)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baseline="0">
              <a:solidFill>
                <a:schemeClr val="tx1"/>
              </a:solidFill>
              <a:latin typeface="+mn-lt"/>
            </a:rPr>
            <a:t>Chapter 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A494FB29-1AED-4072-B019-514307FED7A8}" type="presOf" srcId="{F6CE912F-21A3-4FAA-ADEC-255F16EFD9BF}" destId="{691D3C5E-B9A5-48E5-96D2-C74E4BC7C021}" srcOrd="0" destOrd="2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C729A04E-3315-49FF-B8EF-595231659DE6}" type="presOf" srcId="{C5CEBEED-CFB9-42A5-B5AD-5846D62AC459}" destId="{691D3C5E-B9A5-48E5-96D2-C74E4BC7C021}" srcOrd="0" destOrd="1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42267A5-D236-4EFA-9B53-41D0E433FAA3}" type="presOf" srcId="{0FE90267-9BC7-4679-8942-5FF3A3AB06ED}" destId="{691D3C5E-B9A5-48E5-96D2-C74E4BC7C021}" srcOrd="0" destOrd="0" presId="urn:microsoft.com/office/officeart/2005/8/layout/vList3#1"/>
    <dgm:cxn modelId="{4EC867EB-94D8-40E7-BFB4-50C541C214E0}" type="presOf" srcId="{C862E928-676D-428E-8E83-FEAED208C0F7}" destId="{92EE76E5-3762-43F0-B701-FDC1B9155319}" srcOrd="0" destOrd="0" presId="urn:microsoft.com/office/officeart/2005/8/layout/vList3#1"/>
    <dgm:cxn modelId="{8BAF25C0-C16F-41FE-9A58-466F24C91818}" type="presParOf" srcId="{92EE76E5-3762-43F0-B701-FDC1B9155319}" destId="{BB6723CE-ADD8-4F40-BBA2-A73E76036D91}" srcOrd="0" destOrd="0" presId="urn:microsoft.com/office/officeart/2005/8/layout/vList3#1"/>
    <dgm:cxn modelId="{C684B824-31BD-43CC-A423-43071BEB59B7}" type="presParOf" srcId="{BB6723CE-ADD8-4F40-BBA2-A73E76036D91}" destId="{E9C254D0-7C86-4675-AC1B-555179EDDE6F}" srcOrd="0" destOrd="0" presId="urn:microsoft.com/office/officeart/2005/8/layout/vList3#1"/>
    <dgm:cxn modelId="{4F7A9CE4-1161-4556-B87F-D6EF29C73E2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6923" y="177312"/>
          <a:ext cx="1179487" cy="82564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 rot="-5400000">
        <a:off x="1" y="413210"/>
        <a:ext cx="825641" cy="353846"/>
      </dsp:txXfrm>
    </dsp:sp>
    <dsp:sp modelId="{17946CE0-4F59-49F2-83C9-45D73974197A}">
      <dsp:nvSpPr>
        <dsp:cNvPr id="0" name=""/>
        <dsp:cNvSpPr/>
      </dsp:nvSpPr>
      <dsp:spPr>
        <a:xfrm rot="5400000">
          <a:off x="3694836" y="-2868805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Stack ADT, and to implement it with array and linked list</a:t>
          </a:r>
        </a:p>
      </dsp:txBody>
      <dsp:txXfrm rot="-5400000">
        <a:off x="825641" y="37816"/>
        <a:ext cx="6467630" cy="691814"/>
      </dsp:txXfrm>
    </dsp:sp>
    <dsp:sp modelId="{E26FD5B1-3991-4CE2-874F-8C2F1F1A42F2}">
      <dsp:nvSpPr>
        <dsp:cNvPr id="0" name=""/>
        <dsp:cNvSpPr/>
      </dsp:nvSpPr>
      <dsp:spPr>
        <a:xfrm rot="5400000">
          <a:off x="-176923" y="1209017"/>
          <a:ext cx="1179487" cy="82564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 rot="-5400000">
        <a:off x="1" y="1444915"/>
        <a:ext cx="825641" cy="353846"/>
      </dsp:txXfrm>
    </dsp:sp>
    <dsp:sp modelId="{F8B2D4D0-CC62-4E1F-8BFF-8FB3F6AE7A97}">
      <dsp:nvSpPr>
        <dsp:cNvPr id="0" name=""/>
        <dsp:cNvSpPr/>
      </dsp:nvSpPr>
      <dsp:spPr>
        <a:xfrm rot="5400000">
          <a:off x="3694836" y="-1837100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Queue ADT, and to implement it with array and linked list</a:t>
          </a:r>
        </a:p>
      </dsp:txBody>
      <dsp:txXfrm rot="-5400000">
        <a:off x="825641" y="1069521"/>
        <a:ext cx="6467630" cy="691814"/>
      </dsp:txXfrm>
    </dsp:sp>
    <dsp:sp modelId="{07951361-5D33-45A2-9EE4-610B36FF9DB0}">
      <dsp:nvSpPr>
        <dsp:cNvPr id="0" name=""/>
        <dsp:cNvSpPr/>
      </dsp:nvSpPr>
      <dsp:spPr>
        <a:xfrm rot="5400000">
          <a:off x="-176923" y="2240721"/>
          <a:ext cx="1179487" cy="825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 rot="-5400000">
        <a:off x="1" y="2476619"/>
        <a:ext cx="825641" cy="353846"/>
      </dsp:txXfrm>
    </dsp:sp>
    <dsp:sp modelId="{7625166C-48AB-4023-B514-381FC1C29791}">
      <dsp:nvSpPr>
        <dsp:cNvPr id="0" name=""/>
        <dsp:cNvSpPr/>
      </dsp:nvSpPr>
      <dsp:spPr>
        <a:xfrm rot="5400000">
          <a:off x="3694836" y="-805396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stack and queue in applications</a:t>
          </a:r>
        </a:p>
      </dsp:txBody>
      <dsp:txXfrm rot="-5400000">
        <a:off x="825641" y="2101225"/>
        <a:ext cx="6467630" cy="691814"/>
      </dsp:txXfrm>
    </dsp:sp>
    <dsp:sp modelId="{30A22B96-D0A9-4021-B644-FA31FA75A3A2}">
      <dsp:nvSpPr>
        <dsp:cNvPr id="0" name=""/>
        <dsp:cNvSpPr/>
      </dsp:nvSpPr>
      <dsp:spPr>
        <a:xfrm rot="5400000">
          <a:off x="-176923" y="3272426"/>
          <a:ext cx="1179487" cy="82564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 rot="-5400000">
        <a:off x="1" y="3508324"/>
        <a:ext cx="825641" cy="353846"/>
      </dsp:txXfrm>
    </dsp:sp>
    <dsp:sp modelId="{C3B9ADA7-ECC6-48E1-8CF9-FAD428EA5191}">
      <dsp:nvSpPr>
        <dsp:cNvPr id="0" name=""/>
        <dsp:cNvSpPr/>
      </dsp:nvSpPr>
      <dsp:spPr>
        <a:xfrm rot="5400000">
          <a:off x="3694836" y="226307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Java API Stack class and Queue interface</a:t>
          </a:r>
        </a:p>
      </dsp:txBody>
      <dsp:txXfrm rot="-5400000">
        <a:off x="825641" y="3132928"/>
        <a:ext cx="6467630" cy="69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</a:rPr>
            <a:t>Stacks:</a:t>
          </a:r>
          <a:r>
            <a:rPr lang="en-US" sz="2400" kern="1200" baseline="0">
              <a:solidFill>
                <a:schemeClr val="tx1"/>
              </a:solidFill>
            </a:rPr>
            <a:t> Chapter 7 (recursion excluded)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kern="1200" baseline="0">
              <a:solidFill>
                <a:schemeClr val="tx1"/>
              </a:solidFill>
              <a:latin typeface="+mn-lt"/>
            </a:rPr>
            <a:t>Chapter 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09/17/2022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head </a:t>
            </a:r>
            <a:r>
              <a:rPr lang="en-SG" dirty="0" err="1"/>
              <a:t>của</a:t>
            </a:r>
            <a:r>
              <a:rPr lang="en-SG" dirty="0"/>
              <a:t> linked list </a:t>
            </a:r>
            <a:r>
              <a:rPr lang="en-SG" dirty="0">
                <a:sym typeface="Wingdings" panose="05000000000000000000" pitchFamily="2" charset="2"/>
              </a:rPr>
              <a:t> top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stack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r>
              <a:rPr lang="en-SG" dirty="0" err="1">
                <a:sym typeface="Wingdings" panose="05000000000000000000" pitchFamily="2" charset="2"/>
              </a:rPr>
              <a:t>Nếu</a:t>
            </a:r>
            <a:r>
              <a:rPr lang="en-SG" dirty="0">
                <a:sym typeface="Wingdings" panose="05000000000000000000" pitchFamily="2" charset="2"/>
              </a:rPr>
              <a:t> top </a:t>
            </a:r>
            <a:r>
              <a:rPr lang="en-SG" dirty="0" err="1">
                <a:sym typeface="Wingdings" panose="05000000000000000000" pitchFamily="2" charset="2"/>
              </a:rPr>
              <a:t>là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arr</a:t>
            </a:r>
            <a:r>
              <a:rPr lang="en-SG" dirty="0">
                <a:sym typeface="Wingdings" panose="05000000000000000000" pitchFamily="2" charset="2"/>
              </a:rPr>
              <a:t>[6] =&gt; </a:t>
            </a:r>
            <a:r>
              <a:rPr lang="en-SG" dirty="0" err="1">
                <a:sym typeface="Wingdings" panose="05000000000000000000" pitchFamily="2" charset="2"/>
              </a:rPr>
              <a:t>Thêm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vào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bên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phải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và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cập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nhật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lại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cái</a:t>
            </a:r>
            <a:r>
              <a:rPr lang="en-SG" dirty="0">
                <a:sym typeface="Wingdings" panose="05000000000000000000" pitchFamily="2" charset="2"/>
              </a:rPr>
              <a:t> top</a:t>
            </a:r>
          </a:p>
          <a:p>
            <a:r>
              <a:rPr lang="en-SG" dirty="0" err="1">
                <a:sym typeface="Wingdings" panose="05000000000000000000" pitchFamily="2" charset="2"/>
              </a:rPr>
              <a:t>Nếu</a:t>
            </a:r>
            <a:r>
              <a:rPr lang="en-SG" dirty="0">
                <a:sym typeface="Wingdings" panose="05000000000000000000" pitchFamily="2" charset="2"/>
              </a:rPr>
              <a:t> top </a:t>
            </a:r>
            <a:r>
              <a:rPr lang="en-SG" dirty="0" err="1">
                <a:sym typeface="Wingdings" panose="05000000000000000000" pitchFamily="2" charset="2"/>
              </a:rPr>
              <a:t>là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arr</a:t>
            </a:r>
            <a:r>
              <a:rPr lang="en-SG" dirty="0">
                <a:sym typeface="Wingdings" panose="05000000000000000000" pitchFamily="2" charset="2"/>
              </a:rPr>
              <a:t>[0] =&gt; </a:t>
            </a:r>
            <a:r>
              <a:rPr lang="en-SG" dirty="0" err="1">
                <a:sym typeface="Wingdings" panose="05000000000000000000" pitchFamily="2" charset="2"/>
              </a:rPr>
              <a:t>Thêm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vào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trái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và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đẩy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các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phần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tử</a:t>
            </a:r>
            <a:r>
              <a:rPr lang="en-SG" dirty="0">
                <a:sym typeface="Wingdings" panose="05000000000000000000" pitchFamily="2" charset="2"/>
              </a:rPr>
              <a:t> sang </a:t>
            </a:r>
            <a:r>
              <a:rPr lang="en-SG" dirty="0" err="1">
                <a:sym typeface="Wingdings" panose="05000000000000000000" pitchFamily="2" charset="2"/>
              </a:rPr>
              <a:t>phải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2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top: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đầu</a:t>
            </a:r>
            <a:r>
              <a:rPr lang="en-SG" dirty="0"/>
              <a:t> </a:t>
            </a:r>
            <a:r>
              <a:rPr lang="en-SG" dirty="0" err="1"/>
              <a:t>tiên</a:t>
            </a:r>
            <a:r>
              <a:rPr lang="en-SG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composition: has-a relationship =&gt; A </a:t>
            </a:r>
            <a:r>
              <a:rPr lang="en-SG" dirty="0" err="1"/>
              <a:t>chứa</a:t>
            </a:r>
            <a:r>
              <a:rPr lang="en-SG" dirty="0"/>
              <a:t> B </a:t>
            </a:r>
            <a:r>
              <a:rPr lang="en-SG" dirty="0" err="1"/>
              <a:t>cụ</a:t>
            </a:r>
            <a:r>
              <a:rPr lang="en-SG" dirty="0"/>
              <a:t> </a:t>
            </a:r>
            <a:r>
              <a:rPr lang="en-SG" dirty="0" err="1"/>
              <a:t>thể</a:t>
            </a:r>
            <a:r>
              <a:rPr lang="en-SG" dirty="0"/>
              <a:t> </a:t>
            </a:r>
            <a:r>
              <a:rPr lang="en-SG" dirty="0" err="1"/>
              <a:t>hơn</a:t>
            </a:r>
            <a:r>
              <a:rPr lang="en-SG" dirty="0"/>
              <a:t> object </a:t>
            </a:r>
            <a:r>
              <a:rPr lang="en-SG" dirty="0" err="1"/>
              <a:t>của</a:t>
            </a:r>
            <a:r>
              <a:rPr lang="en-SG" dirty="0"/>
              <a:t> class B </a:t>
            </a:r>
            <a:r>
              <a:rPr lang="en-SG" dirty="0" err="1"/>
              <a:t>chính</a:t>
            </a:r>
            <a:r>
              <a:rPr lang="en-SG" dirty="0"/>
              <a:t> </a:t>
            </a:r>
            <a:r>
              <a:rPr lang="en-SG" dirty="0" err="1"/>
              <a:t>là</a:t>
            </a:r>
            <a:r>
              <a:rPr lang="en-SG" dirty="0"/>
              <a:t> attribute </a:t>
            </a:r>
            <a:r>
              <a:rPr lang="en-SG" dirty="0" err="1"/>
              <a:t>của</a:t>
            </a:r>
            <a:r>
              <a:rPr lang="en-SG" dirty="0"/>
              <a:t> class A</a:t>
            </a:r>
          </a:p>
          <a:p>
            <a:r>
              <a:rPr lang="en-SG" dirty="0"/>
              <a:t>Inheritance: is-a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peek() </a:t>
            </a:r>
            <a:r>
              <a:rPr lang="en-SG" dirty="0" err="1"/>
              <a:t>của</a:t>
            </a:r>
            <a:r>
              <a:rPr lang="en-SG" dirty="0"/>
              <a:t> Stack </a:t>
            </a:r>
            <a:r>
              <a:rPr lang="en-SG" dirty="0">
                <a:sym typeface="Wingdings" panose="05000000000000000000" pitchFamily="2" charset="2"/>
              </a:rPr>
              <a:t> </a:t>
            </a:r>
            <a:r>
              <a:rPr lang="en-SG" dirty="0" err="1">
                <a:sym typeface="Wingdings" panose="05000000000000000000" pitchFamily="2" charset="2"/>
              </a:rPr>
              <a:t>getFirst</a:t>
            </a:r>
            <a:r>
              <a:rPr lang="en-SG" dirty="0">
                <a:sym typeface="Wingdings" panose="05000000000000000000" pitchFamily="2" charset="2"/>
              </a:rPr>
              <a:t>()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LinkedList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r>
              <a:rPr lang="en-SG" dirty="0">
                <a:sym typeface="Wingdings" panose="05000000000000000000" pitchFamily="2" charset="2"/>
              </a:rPr>
              <a:t>list </a:t>
            </a:r>
            <a:r>
              <a:rPr lang="en-SG" dirty="0" err="1">
                <a:sym typeface="Wingdings" panose="05000000000000000000" pitchFamily="2" charset="2"/>
              </a:rPr>
              <a:t>là</a:t>
            </a:r>
            <a:r>
              <a:rPr lang="en-SG" dirty="0">
                <a:sym typeface="Wingdings" panose="05000000000000000000" pitchFamily="2" charset="2"/>
              </a:rPr>
              <a:t> attribute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class Stack =&gt; access-control modifier private </a:t>
            </a:r>
            <a:r>
              <a:rPr lang="en-SG" dirty="0" err="1">
                <a:sym typeface="Wingdings" panose="05000000000000000000" pitchFamily="2" charset="2"/>
              </a:rPr>
              <a:t>để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đảm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báo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tính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chất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đóng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gói</a:t>
            </a:r>
            <a:r>
              <a:rPr lang="en-SG" dirty="0">
                <a:sym typeface="Wingdings" panose="05000000000000000000" pitchFamily="2" charset="2"/>
              </a:rPr>
              <a:t> (Encapsulation)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r>
              <a:rPr lang="en-SG" dirty="0" err="1">
                <a:sym typeface="Wingdings" panose="05000000000000000000" pitchFamily="2" charset="2"/>
              </a:rPr>
              <a:t>Lưu</a:t>
            </a:r>
            <a:r>
              <a:rPr lang="en-SG" dirty="0">
                <a:sym typeface="Wingdings" panose="05000000000000000000" pitchFamily="2" charset="2"/>
              </a:rPr>
              <a:t> ý: </a:t>
            </a:r>
            <a:r>
              <a:rPr lang="en-SG" dirty="0" err="1">
                <a:sym typeface="Wingdings" panose="05000000000000000000" pitchFamily="2" charset="2"/>
              </a:rPr>
              <a:t>khi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khai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báo</a:t>
            </a:r>
            <a:r>
              <a:rPr lang="en-SG" dirty="0">
                <a:sym typeface="Wingdings" panose="05000000000000000000" pitchFamily="2" charset="2"/>
              </a:rPr>
              <a:t> 1 object </a:t>
            </a:r>
            <a:r>
              <a:rPr lang="en-SG" dirty="0" err="1">
                <a:sym typeface="Wingdings" panose="05000000000000000000" pitchFamily="2" charset="2"/>
              </a:rPr>
              <a:t>nào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đó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là</a:t>
            </a:r>
            <a:r>
              <a:rPr lang="en-SG" dirty="0">
                <a:sym typeface="Wingdings" panose="05000000000000000000" pitchFamily="2" charset="2"/>
              </a:rPr>
              <a:t> attribute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class </a:t>
            </a:r>
            <a:r>
              <a:rPr lang="en-SG" dirty="0" err="1">
                <a:sym typeface="Wingdings" panose="05000000000000000000" pitchFamily="2" charset="2"/>
              </a:rPr>
              <a:t>khác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thì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sẽ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khởi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tạo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nó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trong</a:t>
            </a:r>
            <a:r>
              <a:rPr lang="en-SG" dirty="0">
                <a:sym typeface="Wingdings" panose="05000000000000000000" pitchFamily="2" charset="2"/>
              </a:rPr>
              <a:t> Constructor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class </a:t>
            </a:r>
            <a:r>
              <a:rPr lang="en-SG" dirty="0" err="1">
                <a:sym typeface="Wingdings" panose="05000000000000000000" pitchFamily="2" charset="2"/>
              </a:rPr>
              <a:t>đó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vì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tại</a:t>
            </a:r>
            <a:r>
              <a:rPr lang="en-SG" dirty="0">
                <a:sym typeface="Wingdings" panose="05000000000000000000" pitchFamily="2" charset="2"/>
              </a:rPr>
              <a:t> Constructor ta </a:t>
            </a:r>
            <a:r>
              <a:rPr lang="en-SG" dirty="0" err="1">
                <a:sym typeface="Wingdings" panose="05000000000000000000" pitchFamily="2" charset="2"/>
              </a:rPr>
              <a:t>sẽ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gán</a:t>
            </a:r>
            <a:r>
              <a:rPr lang="en-SG" dirty="0">
                <a:sym typeface="Wingdings" panose="05000000000000000000" pitchFamily="2" charset="2"/>
              </a:rPr>
              <a:t> value </a:t>
            </a:r>
            <a:r>
              <a:rPr lang="en-SG" dirty="0" err="1">
                <a:sym typeface="Wingdings" panose="05000000000000000000" pitchFamily="2" charset="2"/>
              </a:rPr>
              <a:t>cho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tất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cả</a:t>
            </a:r>
            <a:r>
              <a:rPr lang="en-SG" dirty="0">
                <a:sym typeface="Wingdings" panose="05000000000000000000" pitchFamily="2" charset="2"/>
              </a:rPr>
              <a:t> attribute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pop() </a:t>
            </a:r>
            <a:r>
              <a:rPr lang="en-SG" dirty="0" err="1"/>
              <a:t>của</a:t>
            </a:r>
            <a:r>
              <a:rPr lang="en-SG" dirty="0"/>
              <a:t> Stack </a:t>
            </a:r>
            <a:r>
              <a:rPr lang="en-SG" dirty="0">
                <a:sym typeface="Wingdings" panose="05000000000000000000" pitchFamily="2" charset="2"/>
              </a:rPr>
              <a:t> </a:t>
            </a:r>
            <a:r>
              <a:rPr lang="en-SG" dirty="0" err="1">
                <a:sym typeface="Wingdings" panose="05000000000000000000" pitchFamily="2" charset="2"/>
              </a:rPr>
              <a:t>removeFirst</a:t>
            </a:r>
            <a:r>
              <a:rPr lang="en-SG" dirty="0">
                <a:sym typeface="Wingdings" panose="05000000000000000000" pitchFamily="2" charset="2"/>
              </a:rPr>
              <a:t>()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LinkedList</a:t>
            </a:r>
            <a:endParaRPr lang="en-SG" dirty="0"/>
          </a:p>
          <a:p>
            <a:r>
              <a:rPr lang="en-SG" dirty="0"/>
              <a:t>push() </a:t>
            </a:r>
            <a:r>
              <a:rPr lang="en-SG" dirty="0" err="1"/>
              <a:t>của</a:t>
            </a:r>
            <a:r>
              <a:rPr lang="en-SG" dirty="0"/>
              <a:t> Stack </a:t>
            </a:r>
            <a:r>
              <a:rPr lang="en-SG" dirty="0">
                <a:sym typeface="Wingdings" panose="05000000000000000000" pitchFamily="2" charset="2"/>
              </a:rPr>
              <a:t> </a:t>
            </a:r>
            <a:r>
              <a:rPr lang="en-SG" dirty="0" err="1">
                <a:sym typeface="Wingdings" panose="05000000000000000000" pitchFamily="2" charset="2"/>
              </a:rPr>
              <a:t>addFirst</a:t>
            </a:r>
            <a:r>
              <a:rPr lang="en-SG" dirty="0">
                <a:sym typeface="Wingdings" panose="05000000000000000000" pitchFamily="2" charset="2"/>
              </a:rPr>
              <a:t>() </a:t>
            </a:r>
            <a:r>
              <a:rPr lang="en-SG" dirty="0" err="1">
                <a:sym typeface="Wingdings" panose="05000000000000000000" pitchFamily="2" charset="2"/>
              </a:rPr>
              <a:t>của</a:t>
            </a:r>
            <a:r>
              <a:rPr lang="en-SG" dirty="0">
                <a:sym typeface="Wingdings" panose="05000000000000000000" pitchFamily="2" charset="2"/>
              </a:rPr>
              <a:t>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02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8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Trong</a:t>
            </a:r>
            <a:r>
              <a:rPr lang="en-SG" dirty="0"/>
              <a:t> Java, </a:t>
            </a:r>
            <a:r>
              <a:rPr lang="en-SG" dirty="0" err="1"/>
              <a:t>được</a:t>
            </a:r>
            <a:r>
              <a:rPr lang="en-SG" dirty="0"/>
              <a:t> extends </a:t>
            </a:r>
            <a:r>
              <a:rPr lang="en-SG" dirty="0" err="1"/>
              <a:t>tối</a:t>
            </a:r>
            <a:r>
              <a:rPr lang="en-SG" dirty="0"/>
              <a:t> </a:t>
            </a:r>
            <a:r>
              <a:rPr lang="en-SG" dirty="0" err="1"/>
              <a:t>đa</a:t>
            </a:r>
            <a:r>
              <a:rPr lang="en-SG" dirty="0"/>
              <a:t> 1 class (single inheritance) </a:t>
            </a:r>
            <a:r>
              <a:rPr lang="en-SG" dirty="0" err="1"/>
              <a:t>nhưng</a:t>
            </a:r>
            <a:r>
              <a:rPr lang="en-SG" dirty="0"/>
              <a:t> implements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nhiều</a:t>
            </a:r>
            <a:r>
              <a:rPr lang="en-SG" dirty="0"/>
              <a:t> interface </a:t>
            </a:r>
            <a:r>
              <a:rPr lang="en-SG" dirty="0" err="1"/>
              <a:t>khác</a:t>
            </a:r>
            <a:r>
              <a:rPr lang="en-SG" dirty="0"/>
              <a:t> </a:t>
            </a:r>
            <a:r>
              <a:rPr lang="en-SG" dirty="0" err="1"/>
              <a:t>nhau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6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stack is empty? true</a:t>
            </a:r>
          </a:p>
          <a:p>
            <a:r>
              <a:rPr lang="en-SG" dirty="0"/>
              <a:t>top of stack is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top of stack is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top of stack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6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53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8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Infix: a + b</a:t>
            </a:r>
          </a:p>
          <a:p>
            <a:r>
              <a:rPr lang="en-SG" dirty="0"/>
              <a:t>Prefix: + a b</a:t>
            </a:r>
          </a:p>
          <a:p>
            <a:r>
              <a:rPr lang="en-SG" dirty="0"/>
              <a:t>Postfix: a b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5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2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38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2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92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4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0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5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1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5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Mảng</a:t>
            </a:r>
            <a:r>
              <a:rPr lang="en-SG" dirty="0"/>
              <a:t> </a:t>
            </a:r>
            <a:r>
              <a:rPr lang="en-SG" dirty="0" err="1"/>
              <a:t>vòng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Giả</a:t>
            </a:r>
            <a:r>
              <a:rPr lang="en-SG" dirty="0"/>
              <a:t> </a:t>
            </a:r>
            <a:r>
              <a:rPr lang="en-SG" dirty="0" err="1"/>
              <a:t>sử</a:t>
            </a:r>
            <a:r>
              <a:rPr lang="en-SG" dirty="0"/>
              <a:t> </a:t>
            </a:r>
            <a:r>
              <a:rPr lang="en-SG" dirty="0" err="1"/>
              <a:t>bỏ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ở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0 (dequeue)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trống</a:t>
            </a:r>
            <a:r>
              <a:rPr lang="en-SG" dirty="0"/>
              <a:t> </a:t>
            </a:r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7 </a:t>
            </a:r>
            <a:r>
              <a:rPr lang="en-SG" dirty="0" err="1"/>
              <a:t>đến</a:t>
            </a:r>
            <a:r>
              <a:rPr lang="en-SG" dirty="0"/>
              <a:t>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0 =&gt; </a:t>
            </a:r>
            <a:r>
              <a:rPr lang="en-SG" dirty="0" err="1"/>
              <a:t>Cứ</a:t>
            </a:r>
            <a:r>
              <a:rPr lang="en-SG" dirty="0"/>
              <a:t>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tới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chỗ</a:t>
            </a:r>
            <a:r>
              <a:rPr lang="en-SG" dirty="0"/>
              <a:t> </a:t>
            </a:r>
            <a:r>
              <a:rPr lang="en-SG" dirty="0" err="1"/>
              <a:t>trống</a:t>
            </a:r>
            <a:endParaRPr lang="en-SG" dirty="0"/>
          </a:p>
          <a:p>
            <a:r>
              <a:rPr lang="en-SG" dirty="0"/>
              <a:t>Khi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tới</a:t>
            </a:r>
            <a:r>
              <a:rPr lang="en-SG" dirty="0"/>
              <a:t>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9 </a:t>
            </a:r>
            <a:r>
              <a:rPr lang="en-SG" dirty="0" err="1"/>
              <a:t>thấy</a:t>
            </a:r>
            <a:r>
              <a:rPr lang="en-SG" dirty="0"/>
              <a:t>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0 </a:t>
            </a:r>
            <a:r>
              <a:rPr lang="en-SG" dirty="0" err="1"/>
              <a:t>trống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=&gt; </a:t>
            </a:r>
            <a:r>
              <a:rPr lang="en-SG" dirty="0" err="1"/>
              <a:t>Đảm</a:t>
            </a:r>
            <a:r>
              <a:rPr lang="en-SG" dirty="0"/>
              <a:t> </a:t>
            </a:r>
            <a:r>
              <a:rPr lang="en-SG" dirty="0" err="1"/>
              <a:t>bảo</a:t>
            </a:r>
            <a:r>
              <a:rPr lang="en-SG" dirty="0"/>
              <a:t> Queue </a:t>
            </a:r>
            <a:r>
              <a:rPr lang="en-SG" dirty="0" err="1"/>
              <a:t>lúc</a:t>
            </a:r>
            <a:r>
              <a:rPr lang="en-SG" dirty="0"/>
              <a:t> </a:t>
            </a:r>
            <a:r>
              <a:rPr lang="en-SG" dirty="0" err="1"/>
              <a:t>nào</a:t>
            </a:r>
            <a:r>
              <a:rPr lang="en-SG" dirty="0"/>
              <a:t> </a:t>
            </a:r>
            <a:r>
              <a:rPr lang="en-SG" dirty="0" err="1"/>
              <a:t>cũng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tối</a:t>
            </a:r>
            <a:r>
              <a:rPr lang="en-SG" dirty="0"/>
              <a:t> </a:t>
            </a:r>
            <a:r>
              <a:rPr lang="en-SG" dirty="0" err="1"/>
              <a:t>đa</a:t>
            </a:r>
            <a:r>
              <a:rPr lang="en-SG" dirty="0"/>
              <a:t> 10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Đảm</a:t>
            </a:r>
            <a:r>
              <a:rPr lang="en-SG" dirty="0"/>
              <a:t> </a:t>
            </a:r>
            <a:r>
              <a:rPr lang="en-SG" dirty="0" err="1"/>
              <a:t>bảo</a:t>
            </a:r>
            <a:r>
              <a:rPr lang="en-SG" dirty="0"/>
              <a:t> </a:t>
            </a:r>
            <a:r>
              <a:rPr lang="en-SG" dirty="0" err="1"/>
              <a:t>không</a:t>
            </a:r>
            <a:r>
              <a:rPr lang="en-SG" dirty="0"/>
              <a:t> bao </a:t>
            </a:r>
            <a:r>
              <a:rPr lang="en-SG" dirty="0" err="1"/>
              <a:t>giờ</a:t>
            </a:r>
            <a:r>
              <a:rPr lang="en-SG" dirty="0"/>
              <a:t> </a:t>
            </a:r>
            <a:r>
              <a:rPr lang="en-SG" dirty="0" err="1"/>
              <a:t>bị</a:t>
            </a:r>
            <a:r>
              <a:rPr lang="en-SG" dirty="0"/>
              <a:t> </a:t>
            </a:r>
            <a:r>
              <a:rPr lang="en-SG" dirty="0" err="1"/>
              <a:t>nhảy</a:t>
            </a:r>
            <a:r>
              <a:rPr lang="en-SG" dirty="0"/>
              <a:t>, </a:t>
            </a:r>
            <a:r>
              <a:rPr lang="en-SG" dirty="0" err="1"/>
              <a:t>lệch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vì</a:t>
            </a:r>
            <a:r>
              <a:rPr lang="en-SG" dirty="0"/>
              <a:t>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ngay</a:t>
            </a:r>
            <a:r>
              <a:rPr lang="en-SG" dirty="0"/>
              <a:t> </a:t>
            </a:r>
            <a:r>
              <a:rPr lang="en-SG" dirty="0" err="1"/>
              <a:t>đằng</a:t>
            </a:r>
            <a:r>
              <a:rPr lang="en-SG" dirty="0"/>
              <a:t> </a:t>
            </a:r>
            <a:r>
              <a:rPr lang="en-SG" dirty="0" err="1"/>
              <a:t>sau</a:t>
            </a:r>
            <a:r>
              <a:rPr lang="en-SG" dirty="0"/>
              <a:t>, </a:t>
            </a:r>
            <a:r>
              <a:rPr lang="en-SG" dirty="0" err="1"/>
              <a:t>lấy</a:t>
            </a:r>
            <a:r>
              <a:rPr lang="en-SG" dirty="0"/>
              <a:t> </a:t>
            </a:r>
            <a:r>
              <a:rPr lang="en-SG" dirty="0" err="1"/>
              <a:t>đúng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đầu</a:t>
            </a:r>
            <a:endParaRPr lang="en-SG" dirty="0"/>
          </a:p>
          <a:p>
            <a:r>
              <a:rPr lang="en-SG" dirty="0" err="1"/>
              <a:t>Cứ</a:t>
            </a:r>
            <a:r>
              <a:rPr lang="en-SG" dirty="0"/>
              <a:t>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tới</a:t>
            </a:r>
            <a:r>
              <a:rPr lang="en-SG" dirty="0"/>
              <a:t>, </a:t>
            </a:r>
            <a:r>
              <a:rPr lang="en-SG" dirty="0" err="1"/>
              <a:t>cứ</a:t>
            </a:r>
            <a:r>
              <a:rPr lang="en-SG" dirty="0"/>
              <a:t> </a:t>
            </a:r>
            <a:r>
              <a:rPr lang="en-SG" dirty="0" err="1"/>
              <a:t>lấy</a:t>
            </a:r>
            <a:r>
              <a:rPr lang="en-SG" dirty="0"/>
              <a:t> </a:t>
            </a:r>
            <a:r>
              <a:rPr lang="en-SG" dirty="0" err="1"/>
              <a:t>ra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khi</a:t>
            </a:r>
            <a:r>
              <a:rPr lang="en-SG" dirty="0"/>
              <a:t> </a:t>
            </a:r>
            <a:r>
              <a:rPr lang="en-SG" dirty="0" err="1"/>
              <a:t>đẩy</a:t>
            </a:r>
            <a:r>
              <a:rPr lang="en-SG" dirty="0"/>
              <a:t> </a:t>
            </a:r>
            <a:r>
              <a:rPr lang="en-SG" dirty="0" err="1"/>
              <a:t>tới</a:t>
            </a:r>
            <a:r>
              <a:rPr lang="en-SG" dirty="0"/>
              <a:t> </a:t>
            </a:r>
            <a:r>
              <a:rPr lang="en-SG" dirty="0" err="1"/>
              <a:t>thêm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thêm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đúng</a:t>
            </a:r>
            <a:r>
              <a:rPr lang="en-SG" dirty="0"/>
              <a:t> </a:t>
            </a:r>
            <a:r>
              <a:rPr lang="en-SG" dirty="0" err="1"/>
              <a:t>chỗ</a:t>
            </a:r>
            <a:r>
              <a:rPr lang="en-SG" dirty="0"/>
              <a:t> </a:t>
            </a:r>
            <a:r>
              <a:rPr lang="en-SG" dirty="0" err="1"/>
              <a:t>mất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Answer: C</a:t>
            </a:r>
          </a:p>
          <a:p>
            <a:r>
              <a:rPr lang="en-SG" dirty="0"/>
              <a:t>Explain:</a:t>
            </a:r>
          </a:p>
          <a:p>
            <a:pPr marL="171450" indent="-171450">
              <a:buFontTx/>
              <a:buChar char="-"/>
            </a:pPr>
            <a:r>
              <a:rPr lang="en-SG" dirty="0" err="1"/>
              <a:t>Nếu</a:t>
            </a:r>
            <a:r>
              <a:rPr lang="en-SG" dirty="0"/>
              <a:t> </a:t>
            </a:r>
            <a:r>
              <a:rPr lang="en-SG" dirty="0" err="1"/>
              <a:t>không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front </a:t>
            </a:r>
            <a:r>
              <a:rPr lang="en-SG" dirty="0" err="1"/>
              <a:t>và</a:t>
            </a:r>
            <a:r>
              <a:rPr lang="en-SG" dirty="0"/>
              <a:t> back </a:t>
            </a:r>
            <a:r>
              <a:rPr lang="en-SG" dirty="0" err="1"/>
              <a:t>nằm</a:t>
            </a:r>
            <a:r>
              <a:rPr lang="en-SG" dirty="0"/>
              <a:t> ở </a:t>
            </a:r>
            <a:r>
              <a:rPr lang="en-SG" dirty="0" err="1"/>
              <a:t>vị</a:t>
            </a:r>
            <a:r>
              <a:rPr lang="en-SG" dirty="0"/>
              <a:t> </a:t>
            </a:r>
            <a:r>
              <a:rPr lang="en-SG" dirty="0" err="1"/>
              <a:t>trí</a:t>
            </a:r>
            <a:r>
              <a:rPr lang="en-SG" dirty="0"/>
              <a:t> </a:t>
            </a:r>
            <a:r>
              <a:rPr lang="en-SG" dirty="0" err="1"/>
              <a:t>đầu</a:t>
            </a:r>
            <a:endParaRPr lang="en-SG" dirty="0"/>
          </a:p>
          <a:p>
            <a:pPr marL="171450" indent="-171450">
              <a:buFontTx/>
              <a:buChar char="-"/>
            </a:pPr>
            <a:r>
              <a:rPr lang="en-SG" dirty="0" err="1"/>
              <a:t>Nếu</a:t>
            </a:r>
            <a:r>
              <a:rPr lang="en-SG" dirty="0"/>
              <a:t> queue </a:t>
            </a:r>
            <a:r>
              <a:rPr lang="en-SG" dirty="0" err="1"/>
              <a:t>đầy</a:t>
            </a:r>
            <a:r>
              <a:rPr lang="en-SG" dirty="0"/>
              <a:t> </a:t>
            </a:r>
            <a:r>
              <a:rPr lang="en-SG" dirty="0" err="1"/>
              <a:t>hết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nó</a:t>
            </a:r>
            <a:r>
              <a:rPr lang="en-SG" dirty="0"/>
              <a:t>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đi</a:t>
            </a:r>
            <a:r>
              <a:rPr lang="en-SG" dirty="0"/>
              <a:t> qua </a:t>
            </a:r>
            <a:r>
              <a:rPr lang="en-SG" dirty="0" err="1"/>
              <a:t>tiếp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8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Ví</a:t>
            </a:r>
            <a:r>
              <a:rPr lang="en-SG" dirty="0"/>
              <a:t> </a:t>
            </a:r>
            <a:r>
              <a:rPr lang="en-SG" dirty="0" err="1"/>
              <a:t>dụ</a:t>
            </a:r>
            <a:r>
              <a:rPr lang="en-SG" dirty="0"/>
              <a:t>: </a:t>
            </a:r>
            <a:r>
              <a:rPr lang="en-SG" dirty="0" err="1"/>
              <a:t>trong</a:t>
            </a:r>
            <a:r>
              <a:rPr lang="en-SG" dirty="0"/>
              <a:t> </a:t>
            </a:r>
            <a:r>
              <a:rPr lang="en-SG" dirty="0" err="1"/>
              <a:t>trường</a:t>
            </a:r>
            <a:r>
              <a:rPr lang="en-SG" dirty="0"/>
              <a:t> </a:t>
            </a:r>
            <a:r>
              <a:rPr lang="en-SG" dirty="0" err="1"/>
              <a:t>hợp</a:t>
            </a:r>
            <a:r>
              <a:rPr lang="en-SG" dirty="0"/>
              <a:t> ta </a:t>
            </a:r>
            <a:r>
              <a:rPr lang="en-SG" dirty="0" err="1"/>
              <a:t>quy</a:t>
            </a:r>
            <a:r>
              <a:rPr lang="en-SG" dirty="0"/>
              <a:t> </a:t>
            </a:r>
            <a:r>
              <a:rPr lang="en-SG" dirty="0" err="1"/>
              <a:t>ước</a:t>
            </a:r>
            <a:r>
              <a:rPr lang="en-SG" dirty="0"/>
              <a:t>, </a:t>
            </a:r>
            <a:r>
              <a:rPr lang="en-SG" dirty="0" err="1"/>
              <a:t>nếu</a:t>
            </a:r>
            <a:r>
              <a:rPr lang="en-SG" dirty="0"/>
              <a:t> </a:t>
            </a:r>
            <a:r>
              <a:rPr lang="en-SG" dirty="0" err="1"/>
              <a:t>không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back = -1, front = -1 =&gt; back == front</a:t>
            </a:r>
          </a:p>
          <a:p>
            <a:r>
              <a:rPr lang="en-SG" dirty="0"/>
              <a:t>		           </a:t>
            </a:r>
            <a:r>
              <a:rPr lang="en-SG" dirty="0" err="1"/>
              <a:t>nếu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, </a:t>
            </a:r>
            <a:r>
              <a:rPr lang="en-SG" dirty="0" err="1"/>
              <a:t>ví</a:t>
            </a:r>
            <a:r>
              <a:rPr lang="en-SG" dirty="0"/>
              <a:t> </a:t>
            </a:r>
            <a:r>
              <a:rPr lang="en-SG" dirty="0" err="1"/>
              <a:t>dụ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10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tử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back = 9 =&gt; back = (9 + 1) % 10 = 0 == 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1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5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70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Answer: </a:t>
            </a:r>
            <a:r>
              <a:rPr lang="en-SG" dirty="0" err="1"/>
              <a:t>để</a:t>
            </a:r>
            <a:r>
              <a:rPr lang="en-SG" dirty="0"/>
              <a:t> </a:t>
            </a:r>
            <a:r>
              <a:rPr lang="en-SG" dirty="0" err="1"/>
              <a:t>dễ</a:t>
            </a:r>
            <a:r>
              <a:rPr lang="en-SG" dirty="0"/>
              <a:t> </a:t>
            </a:r>
            <a:r>
              <a:rPr lang="en-SG" dirty="0" err="1"/>
              <a:t>quản</a:t>
            </a:r>
            <a:r>
              <a:rPr lang="en-SG" dirty="0"/>
              <a:t> </a:t>
            </a:r>
            <a:r>
              <a:rPr lang="en-SG" dirty="0" err="1"/>
              <a:t>lý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2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2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798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71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927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queue is empty? true</a:t>
            </a:r>
          </a:p>
          <a:p>
            <a:r>
              <a:rPr lang="en-SG" dirty="0"/>
              <a:t>operation: </a:t>
            </a:r>
            <a:r>
              <a:rPr lang="en-SG" dirty="0" err="1"/>
              <a:t>queue.offer</a:t>
            </a:r>
            <a:r>
              <a:rPr lang="en-SG" dirty="0"/>
              <a:t>("1")</a:t>
            </a:r>
          </a:p>
          <a:p>
            <a:r>
              <a:rPr lang="en-SG" dirty="0"/>
              <a:t>queue is empty? false      </a:t>
            </a:r>
          </a:p>
          <a:p>
            <a:r>
              <a:rPr lang="en-SG" dirty="0"/>
              <a:t>front now is: 1</a:t>
            </a:r>
          </a:p>
          <a:p>
            <a:r>
              <a:rPr lang="en-SG" dirty="0"/>
              <a:t>operation: </a:t>
            </a:r>
            <a:r>
              <a:rPr lang="en-SG" dirty="0" err="1"/>
              <a:t>queue.offer</a:t>
            </a:r>
            <a:r>
              <a:rPr lang="en-SG" dirty="0"/>
              <a:t>("2")</a:t>
            </a:r>
          </a:p>
          <a:p>
            <a:r>
              <a:rPr lang="en-SG" dirty="0"/>
              <a:t>front now is: 1</a:t>
            </a:r>
          </a:p>
          <a:p>
            <a:r>
              <a:rPr lang="en-SG" dirty="0"/>
              <a:t>operation: </a:t>
            </a:r>
            <a:r>
              <a:rPr lang="en-SG" dirty="0" err="1"/>
              <a:t>queue.offer</a:t>
            </a:r>
            <a:r>
              <a:rPr lang="en-SG" dirty="0"/>
              <a:t>("3")</a:t>
            </a:r>
          </a:p>
          <a:p>
            <a:r>
              <a:rPr lang="en-SG" dirty="0"/>
              <a:t>front now is: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46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operation: </a:t>
            </a:r>
            <a:r>
              <a:rPr lang="en-SG" dirty="0" err="1"/>
              <a:t>queue.poll</a:t>
            </a:r>
            <a:r>
              <a:rPr lang="en-SG" dirty="0"/>
              <a:t>()</a:t>
            </a:r>
          </a:p>
          <a:p>
            <a:r>
              <a:rPr lang="en-SG" dirty="0"/>
              <a:t>front now is: 2</a:t>
            </a:r>
          </a:p>
          <a:p>
            <a:r>
              <a:rPr lang="en-SG" dirty="0"/>
              <a:t>checking whether </a:t>
            </a:r>
            <a:r>
              <a:rPr lang="en-SG" dirty="0" err="1"/>
              <a:t>queue.peek</a:t>
            </a:r>
            <a:r>
              <a:rPr lang="en-SG" dirty="0"/>
              <a:t>().equals("1"): false</a:t>
            </a:r>
          </a:p>
          <a:p>
            <a:r>
              <a:rPr lang="en-SG" dirty="0"/>
              <a:t>operation: </a:t>
            </a:r>
            <a:r>
              <a:rPr lang="en-SG" dirty="0" err="1"/>
              <a:t>queue.poll</a:t>
            </a:r>
            <a:r>
              <a:rPr lang="en-SG" dirty="0"/>
              <a:t>()</a:t>
            </a:r>
          </a:p>
          <a:p>
            <a:r>
              <a:rPr lang="en-SG" dirty="0"/>
              <a:t>front now is: 3</a:t>
            </a:r>
          </a:p>
          <a:p>
            <a:r>
              <a:rPr lang="en-SG" dirty="0"/>
              <a:t>operation: </a:t>
            </a:r>
            <a:r>
              <a:rPr lang="en-SG" dirty="0" err="1"/>
              <a:t>queue.poll</a:t>
            </a:r>
            <a:r>
              <a:rPr lang="en-SG" dirty="0"/>
              <a:t>()</a:t>
            </a:r>
          </a:p>
          <a:p>
            <a:r>
              <a:rPr lang="en-SG" dirty="0"/>
              <a:t>front now is: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631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83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4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84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Queue &lt;String&gt; queue = new LinkedList &lt;String&gt;();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1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516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0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Stack: LIFO (Last In First Out)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Queue: FIFO (First In First Out)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Stack, Queue: Array,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41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9: Stacks and Queues]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Stacks and Queues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Two basic 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88232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check whether stack is empty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retrieve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peek()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pop()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insert item onto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  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item);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e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2583" y="565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>
                    <a:solidFill>
                      <a:srgbClr val="0000FF"/>
                    </a:solidFill>
                    <a:latin typeface="Helvetica" pitchFamily="34" charset="0"/>
                  </a:rPr>
                  <a:t>s</a:t>
                </a:r>
                <a:endParaRPr lang="en-US" sz="2000" i="1">
                  <a:latin typeface="Helvetica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832" y="648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56" y="1776"/>
              <a:ext cx="11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52" y="2064"/>
              <a:ext cx="517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0"/>
          <p:cNvSpPr txBox="1">
            <a:spLocks noChangeArrowheads="1"/>
          </p:cNvSpPr>
          <p:nvPr/>
        </p:nvSpPr>
        <p:spPr bwMode="auto">
          <a:xfrm>
            <a:off x="838200" y="16002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s = new Stack();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s.peek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57200" y="1676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72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57200" y="2438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7200" y="2819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57200" y="3581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57200" y="3962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57200" y="4267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656" y="1573"/>
              <a:ext cx="20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1632"/>
              <a:ext cx="465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Freeform 23"/>
          <p:cNvSpPr>
            <a:spLocks/>
          </p:cNvSpPr>
          <p:nvPr/>
        </p:nvSpPr>
        <p:spPr bwMode="auto">
          <a:xfrm>
            <a:off x="7540830" y="1665164"/>
            <a:ext cx="612261" cy="1113662"/>
          </a:xfrm>
          <a:custGeom>
            <a:avLst/>
            <a:gdLst>
              <a:gd name="T0" fmla="*/ 2147483647 w 543"/>
              <a:gd name="T1" fmla="*/ 0 h 736"/>
              <a:gd name="T2" fmla="*/ 2147483647 w 543"/>
              <a:gd name="T3" fmla="*/ 2147483647 h 736"/>
              <a:gd name="T4" fmla="*/ 0 w 543"/>
              <a:gd name="T5" fmla="*/ 2147483647 h 736"/>
              <a:gd name="T6" fmla="*/ 0 60000 65536"/>
              <a:gd name="T7" fmla="*/ 0 60000 65536"/>
              <a:gd name="T8" fmla="*/ 0 60000 65536"/>
              <a:gd name="T9" fmla="*/ 0 w 543"/>
              <a:gd name="T10" fmla="*/ 0 h 736"/>
              <a:gd name="T11" fmla="*/ 543 w 543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736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a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b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81800" y="2684463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553200" y="3657600"/>
            <a:ext cx="2209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chemeClr val="hlink"/>
                </a:solidFill>
              </a:rPr>
              <a:t>Q</a:t>
            </a:r>
            <a:r>
              <a:rPr lang="en-US" dirty="0"/>
              <a:t>: Can </a:t>
            </a:r>
            <a:r>
              <a:rPr lang="en-US" dirty="0">
                <a:solidFill>
                  <a:srgbClr val="0000FF"/>
                </a:solidFill>
              </a:rPr>
              <a:t>“a”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replaced by </a:t>
            </a:r>
            <a:r>
              <a:rPr lang="en-US" dirty="0">
                <a:solidFill>
                  <a:srgbClr val="0000FF"/>
                </a:solidFill>
              </a:rPr>
              <a:t>‘a’</a:t>
            </a:r>
            <a:r>
              <a:rPr lang="en-US" dirty="0"/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A: Yes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B: No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09797" y="4643252"/>
            <a:ext cx="4694712" cy="1067790"/>
          </a:xfrm>
          <a:prstGeom prst="upArrowCallout">
            <a:avLst>
              <a:gd name="adj1" fmla="val 33317"/>
              <a:gd name="adj2" fmla="val 55650"/>
              <a:gd name="adj3" fmla="val 16667"/>
              <a:gd name="adj4" fmla="val 71875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sz="2000"/>
              <a:t>To be accurate, it is the references to </a:t>
            </a:r>
            <a:br>
              <a:rPr lang="en-US" sz="2000"/>
            </a:br>
            <a:r>
              <a:rPr lang="en-US" sz="2000"/>
              <a:t>“a”, “b”, “c”, …, being pushed or popped.</a:t>
            </a:r>
          </a:p>
        </p:txBody>
      </p:sp>
      <p:sp>
        <p:nvSpPr>
          <p:cNvPr id="3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a </a:t>
            </a:r>
            <a:r>
              <a:rPr lang="en-GB" sz="2800" dirty="0">
                <a:solidFill>
                  <a:srgbClr val="0000FF"/>
                </a:solidFill>
              </a:rPr>
              <a:t>top</a:t>
            </a:r>
            <a:r>
              <a:rPr lang="en-GB" sz="2800" dirty="0"/>
              <a:t> index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68732" y="373047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 dirty="0">
                <a:solidFill>
                  <a:srgbClr val="FF0000"/>
                </a:solidFill>
              </a:rPr>
              <a:t>G</a:t>
            </a:r>
            <a:endParaRPr lang="en-GB" sz="2000" i="1" dirty="0">
              <a:solidFill>
                <a:srgbClr val="FF0000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5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B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D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5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E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848" cy="27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/>
                <a:t>Stack</a:t>
              </a:r>
              <a:r>
                <a:rPr lang="en-US" sz="2000" b="1" i="1">
                  <a:solidFill>
                    <a:srgbClr val="FF3300"/>
                  </a:solidFill>
                </a:rPr>
                <a:t>Arr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96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push(“F”);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38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push(“G”);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46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pop();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top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5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185 L 0.04843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(2/4)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295400"/>
            <a:ext cx="8382000" cy="4685100"/>
            <a:chOff x="457200" y="998153"/>
            <a:chExt cx="8382000" cy="422068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E[]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top;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final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creating array of type E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 = -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empty stack - thus, top is not on an valid array element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if (top &lt; 0) return true; else return false;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//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&lt;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(3/4)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828800"/>
            <a:ext cx="8382000" cy="3376305"/>
            <a:chOff x="457200" y="929507"/>
            <a:chExt cx="8382000" cy="3041627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28281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(!empty())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[top]; //if (empty() == false) return arr[top];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throw new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pop()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top--;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pop() </a:t>
            </a:r>
            <a:r>
              <a:rPr lang="en-GB" sz="2800" dirty="0"/>
              <a:t>reuses </a:t>
            </a:r>
            <a:r>
              <a:rPr lang="en-GB" sz="2800" dirty="0">
                <a:solidFill>
                  <a:srgbClr val="0000FF"/>
                </a:solidFill>
              </a:rPr>
              <a:t>peek()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(4/4)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&gt;=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//array is full, enlarge it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top++;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void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When there is not enough space in the array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we use the following method to double the number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of entries in the array to accommodate new entry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E[] x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[j];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push() </a:t>
            </a:r>
            <a:r>
              <a:rPr lang="en-GB" sz="2800" dirty="0"/>
              <a:t>needs to consider overflow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3962400" y="2449830"/>
            <a:ext cx="1219200" cy="495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55417"/>
              <a:gd name="adj5" fmla="val 127885"/>
              <a:gd name="adj6" fmla="val -19791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(1/6)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class can be defined in 2 ways: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composition:</a:t>
            </a:r>
          </a:p>
          <a:p>
            <a:pPr lvl="2">
              <a:buNone/>
            </a:pPr>
            <a:r>
              <a:rPr lang="en-US" dirty="0"/>
              <a:t>   class A {</a:t>
            </a:r>
          </a:p>
          <a:p>
            <a:pPr lvl="3">
              <a:buNone/>
            </a:pPr>
            <a:r>
              <a:rPr lang="en-US" dirty="0"/>
              <a:t>  B  </a:t>
            </a:r>
            <a:r>
              <a:rPr lang="en-US" dirty="0" err="1"/>
              <a:t>b</a:t>
            </a:r>
            <a:r>
              <a:rPr lang="en-US" dirty="0"/>
              <a:t> = new B (…);  // A is composed of instance of B</a:t>
            </a:r>
          </a:p>
          <a:p>
            <a:pPr lvl="3">
              <a:buNone/>
            </a:pPr>
            <a:r>
              <a:rPr lang="en-US" dirty="0"/>
              <a:t>…</a:t>
            </a:r>
          </a:p>
          <a:p>
            <a:pPr lvl="2">
              <a:buNone/>
            </a:pPr>
            <a:r>
              <a:rPr lang="en-US" dirty="0"/>
              <a:t>	}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inheritance:</a:t>
            </a:r>
          </a:p>
          <a:p>
            <a:pPr lvl="2">
              <a:buNone/>
            </a:pPr>
            <a:r>
              <a:rPr lang="en-US" sz="3200" dirty="0"/>
              <a:t>   </a:t>
            </a:r>
            <a:r>
              <a:rPr lang="en-US" dirty="0"/>
              <a:t>class A extends B {   // A is an extension of B</a:t>
            </a:r>
          </a:p>
          <a:p>
            <a:pPr lvl="2">
              <a:buNone/>
            </a:pPr>
            <a:r>
              <a:rPr lang="en-US" dirty="0"/>
              <a:t>	     ….</a:t>
            </a:r>
          </a:p>
          <a:p>
            <a:pPr lvl="2">
              <a:buNone/>
            </a:pPr>
            <a:r>
              <a:rPr lang="en-US" dirty="0"/>
              <a:t>	}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ListNode </a:t>
            </a:r>
            <a:r>
              <a:rPr lang="en-US" sz="3600">
                <a:latin typeface="Britannic Bold" panose="020B0903060703020204" pitchFamily="34" charset="0"/>
              </a:rPr>
              <a:t>(last week)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12" name="Group 4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data attributes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constructors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ListNode(E item)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(item,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ListNode(E item, ListNode &lt;E&gt; n)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element = item;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next = n;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next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getNext()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next;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element of the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getElement()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element;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set the next reference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n) { next = n };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ListNode.java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16" name="Group 18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element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3223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(1/2)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BasicLinkedList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ListInterface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ListNode &lt;E&gt; head 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(num_nodes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size()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getFirst()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get from an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contains(E item)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(ListNode &lt;E&gt; n = head; n !=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 = n.getNext())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(n.getElement().equals(item))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51958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(2/2)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grpSp>
        <p:nvGrpSpPr>
          <p:cNvPr id="9" name="Group 31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addFirst(E item)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head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(item, head);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num_nodes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98513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removeFirst()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ListNode &lt;E&gt;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remove from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ln = head;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head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num_nodes--;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print()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// ... Code omitted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14768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3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(2/6)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591359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243949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050" y="1706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93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Stack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365497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(3/6)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pSp>
        <p:nvGrpSpPr>
          <p:cNvPr id="44" name="Group 31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list;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Why private?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list.isEmpty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(4/6)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list.removeFirst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push(E o)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list.addFirst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(o);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Notes: 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C00000"/>
                </a:solidFill>
              </a:rPr>
              <a:t>isEmpty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getFirst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removeFirst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and </a:t>
            </a:r>
            <a:r>
              <a:rPr lang="en-US" sz="2000" dirty="0" err="1">
                <a:solidFill>
                  <a:srgbClr val="C00000"/>
                </a:solidFill>
              </a:rPr>
              <a:t>addFirst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are public methods 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+mn-lt"/>
                <a:cs typeface="Courier New" pitchFamily="49" charset="0"/>
              </a:rPr>
              <a:t>NoSuchElementException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is thrown by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getFirst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or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removeFirst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 </a:t>
            </a:r>
            <a:r>
              <a:rPr lang="en-US" sz="2000" dirty="0">
                <a:latin typeface="+mn-lt"/>
                <a:cs typeface="Courier New" pitchFamily="49" charset="0"/>
              </a:rPr>
              <a:t>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(5/6)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C00000"/>
                </a:solidFill>
              </a:rPr>
              <a:t>Extend</a:t>
            </a:r>
            <a:r>
              <a:rPr lang="en-GB" sz="2800"/>
              <a:t> BasicLinkedList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4455" y="3600202"/>
            <a:ext cx="1235785" cy="3698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Stack</a:t>
            </a:r>
            <a:r>
              <a:rPr lang="en-US" b="1" i="1" dirty="0" err="1">
                <a:solidFill>
                  <a:srgbClr val="C000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024749" y="359240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034" y="2379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1858" y="2589"/>
              <a:ext cx="243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396349" y="4534395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743759" y="4138640"/>
            <a:ext cx="1643198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17897" y="4585479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4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(6/6)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C0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BasicLinkedList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obj;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push (E o) { addFirst(o);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Uses </a:t>
            </a:r>
            <a:r>
              <a:rPr lang="en-US" sz="3600">
                <a:latin typeface="Britannic Bold" panose="020B0903060703020204" pitchFamily="34" charset="0"/>
              </a:rPr>
              <a:t>of Stack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You can use any of the following 4 implementations of Stack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		StackArr &lt;String&gt; stack = </a:t>
              </a:r>
              <a:r>
                <a:rPr lang="sv-SE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 StackArr &lt;String&gt;();  </a:t>
              </a:r>
              <a:r>
                <a:rPr lang="sv-SE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composition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inheritance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//Stack &lt;String&gt; stack = new Stack &lt;String&gt;();  // Java API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"stack is empty? "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stack.empty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“9"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“8"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“5"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stack.pop());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"4"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TestStack.java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 “</a:t>
            </a:r>
            <a:r>
              <a:rPr lang="en-US" sz="1600" dirty="0" err="1"/>
              <a:t>int</a:t>
            </a:r>
            <a:r>
              <a:rPr lang="en-US" sz="1600" dirty="0"/>
              <a:t> search (Object o)” is not commonly known to be available from a Stack.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543800" cy="43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87" y="1261074"/>
            <a:ext cx="7997413" cy="45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Ensures that pairs of brackets are properly matched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5150" y="2163763"/>
            <a:ext cx="7664450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 eaLnBrk="0" hangingPunct="0"/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 </a:t>
            </a:r>
            <a:r>
              <a:rPr lang="en-US" dirty="0"/>
              <a:t>example</a:t>
            </a:r>
            <a:r>
              <a:rPr lang="en-US" sz="2000" dirty="0"/>
              <a:t>: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{a,(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b+f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[4])*3,d+f[5]}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7571303" cy="218521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algn="l" eaLnBrk="0" hangingPunct="0"/>
            <a:r>
              <a:rPr lang="en-US" dirty="0"/>
              <a:t>Incorrect examples:</a:t>
            </a:r>
          </a:p>
          <a:p>
            <a:pPr lvl="1" algn="l" eaLnBrk="0" hangingPunct="0">
              <a:buFontTx/>
              <a:buChar char="•"/>
            </a:pPr>
            <a:endParaRPr lang="en-GB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(..)..)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close brackets	</a:t>
            </a:r>
          </a:p>
          <a:p>
            <a:pPr algn="l" eaLnBrk="0" hangingPunct="0"/>
            <a:endParaRPr lang="en-GB" sz="20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(..(..)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open brackets</a:t>
            </a:r>
          </a:p>
          <a:p>
            <a:pPr algn="l" eaLnBrk="0" hangingPunct="0"/>
            <a:endParaRPr lang="en-GB" sz="2000" dirty="0">
              <a:solidFill>
                <a:srgbClr val="CC6600"/>
              </a:solidFill>
              <a:latin typeface="Courier New" pitchFamily="49" charset="0"/>
            </a:endParaRPr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[..(..]..)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mismatched brackets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21" name="Freeform 20"/>
            <p:cNvSpPr/>
            <p:nvPr/>
          </p:nvSpPr>
          <p:spPr>
            <a:xfrm>
              <a:off x="4572000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35914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76914" y="2510971"/>
            <a:ext cx="972457" cy="304801"/>
          </a:xfrm>
          <a:custGeom>
            <a:avLst/>
            <a:gdLst>
              <a:gd name="connsiteX0" fmla="*/ 0 w 972457"/>
              <a:gd name="connsiteY0" fmla="*/ 0 h 304801"/>
              <a:gd name="connsiteX1" fmla="*/ 246743 w 972457"/>
              <a:gd name="connsiteY1" fmla="*/ 261258 h 304801"/>
              <a:gd name="connsiteX2" fmla="*/ 711200 w 972457"/>
              <a:gd name="connsiteY2" fmla="*/ 261258 h 304801"/>
              <a:gd name="connsiteX3" fmla="*/ 972457 w 972457"/>
              <a:gd name="connsiteY3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57" h="304801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ln w="12700">
            <a:solidFill>
              <a:srgbClr val="00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76173" y="2540000"/>
            <a:ext cx="3000828" cy="517676"/>
          </a:xfrm>
          <a:custGeom>
            <a:avLst/>
            <a:gdLst>
              <a:gd name="connsiteX0" fmla="*/ 21771 w 3171371"/>
              <a:gd name="connsiteY0" fmla="*/ 29029 h 517676"/>
              <a:gd name="connsiteX1" fmla="*/ 268514 w 3171371"/>
              <a:gd name="connsiteY1" fmla="*/ 333829 h 517676"/>
              <a:gd name="connsiteX2" fmla="*/ 1632857 w 3171371"/>
              <a:gd name="connsiteY2" fmla="*/ 508000 h 517676"/>
              <a:gd name="connsiteX3" fmla="*/ 2910114 w 3171371"/>
              <a:gd name="connsiteY3" fmla="*/ 275771 h 517676"/>
              <a:gd name="connsiteX4" fmla="*/ 3171371 w 3171371"/>
              <a:gd name="connsiteY4" fmla="*/ 0 h 51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371" h="517676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ln w="127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33600" y="5486400"/>
            <a:ext cx="362858" cy="104019"/>
          </a:xfrm>
          <a:custGeom>
            <a:avLst/>
            <a:gdLst>
              <a:gd name="connsiteX0" fmla="*/ 0 w 362858"/>
              <a:gd name="connsiteY0" fmla="*/ 0 h 104019"/>
              <a:gd name="connsiteX1" fmla="*/ 145143 w 362858"/>
              <a:gd name="connsiteY1" fmla="*/ 101600 h 104019"/>
              <a:gd name="connsiteX2" fmla="*/ 362858 w 362858"/>
              <a:gd name="connsiteY2" fmla="*/ 14514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8" h="104019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54629" y="5500914"/>
            <a:ext cx="1233714" cy="249162"/>
          </a:xfrm>
          <a:custGeom>
            <a:avLst/>
            <a:gdLst>
              <a:gd name="connsiteX0" fmla="*/ 0 w 1233714"/>
              <a:gd name="connsiteY0" fmla="*/ 0 h 249162"/>
              <a:gd name="connsiteX1" fmla="*/ 580571 w 1233714"/>
              <a:gd name="connsiteY1" fmla="*/ 246743 h 249162"/>
              <a:gd name="connsiteX2" fmla="*/ 1233714 w 1233714"/>
              <a:gd name="connsiteY2" fmla="*/ 14515 h 24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249162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05600" y="1524000"/>
            <a:ext cx="1585913" cy="37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create empty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every char 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open bracket then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close bracket,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doesn’t match or underflow then flag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error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empty then flag error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6447312" cy="67710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1" algn="l" eaLnBrk="0" hangingPunct="0"/>
            <a:r>
              <a:rPr lang="en-US" dirty="0"/>
              <a:t>Example</a:t>
            </a:r>
            <a:endParaRPr lang="en-GB" sz="16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-( b + f [ 4 ] ) * 3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* d + f [ 5 ]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}</a:t>
            </a:r>
            <a:r>
              <a:rPr lang="en-GB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06532" y="5524995"/>
            <a:ext cx="80963" cy="457200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708775" y="38036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691313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72313" y="5334000"/>
            <a:ext cx="862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>
                <a:latin typeface="Helvetica" pitchFamily="34" charset="0"/>
              </a:rPr>
              <a:t>Stack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7142163" y="48275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107238" y="43322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(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97713" y="38211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316913" y="43545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93113" y="48117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316913" y="38369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18267" y="433845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10600" y="434340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91313" y="4800600"/>
            <a:ext cx="158273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691313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08775" y="28892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91313" y="2438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708775" y="19748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352800" y="1600200"/>
            <a:ext cx="3216275" cy="1749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hlink"/>
                </a:solidFill>
              </a:rPr>
              <a:t>Q</a:t>
            </a:r>
            <a:r>
              <a:rPr lang="en-US" sz="1800" dirty="0"/>
              <a:t>: What type of error does </a:t>
            </a:r>
            <a:br>
              <a:rPr lang="en-US" sz="1800" dirty="0"/>
            </a:br>
            <a:r>
              <a:rPr lang="en-US" sz="1800" dirty="0"/>
              <a:t>the last line test for?</a:t>
            </a:r>
          </a:p>
          <a:p>
            <a:pPr algn="l">
              <a:defRPr/>
            </a:pPr>
            <a:endParaRPr lang="en-US" sz="1800" dirty="0"/>
          </a:p>
          <a:p>
            <a:pPr algn="l">
              <a:defRPr/>
            </a:pPr>
            <a:r>
              <a:rPr lang="en-US" sz="1800" dirty="0"/>
              <a:t>A: too many closing brackets</a:t>
            </a:r>
          </a:p>
          <a:p>
            <a:pPr algn="l">
              <a:defRPr/>
            </a:pPr>
            <a:r>
              <a:rPr lang="en-US" sz="1800" dirty="0"/>
              <a:t>B: too many opening brackets</a:t>
            </a:r>
          </a:p>
          <a:p>
            <a:pPr algn="l">
              <a:defRPr/>
            </a:pPr>
            <a:r>
              <a:rPr lang="en-US" sz="1800" dirty="0"/>
              <a:t>C: bracket mismatch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5846E-6 L 0.0566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00185 L 0.18577 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0.0037 L 0.23594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208 L 0.2717 0.0023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1 L 0.4723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0.00232 L 0.52362 0.002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61 0.00232 L 0.55521 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3"/>
      <p:bldP spid="18" grpId="0" autoUpdateAnimBg="0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9" grpId="0" autoUpdateAnimBg="0"/>
      <p:bldP spid="29" grpId="1"/>
      <p:bldP spid="30" grpId="0" build="allAtOnce" autoUpdateAnimBg="0"/>
      <p:bldP spid="31" grpId="0" autoUpdateAnimBg="0"/>
      <p:bldP spid="31" grpId="1"/>
      <p:bldP spid="32" grpId="0" autoUpdateAnimBg="0"/>
      <p:bldP spid="33" grpId="0" autoUpdateAnimBg="0"/>
      <p:bldP spid="34" grpId="0" autoUpdateAnimBg="0"/>
      <p:bldP spid="35" grpId="0" autoUpdateAnimBg="0"/>
      <p:bldP spid="35" grpId="1"/>
      <p:bldP spid="36" grpId="0" autoUpdateAnimBg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83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(1/7)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Terms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Expression:  	a = b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c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Operands:	a, b, c, d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Operators: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=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800000"/>
                </a:solidFill>
              </a:rPr>
              <a:t>Precedence rules</a:t>
            </a:r>
            <a:r>
              <a:rPr lang="en-US" sz="2800" dirty="0"/>
              <a:t>: Operators have priorities over one another as indicated in a table (which can be found in most books &amp; our first few lectures)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 have higher precedence over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operators at the same precedence (such as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),  we process them from left to right  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2: Arithmetic Expression (2/7)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10" name="Rectangle 28"/>
          <p:cNvSpPr txBox="1">
            <a:spLocks noChangeArrowheads="1"/>
          </p:cNvSpPr>
          <p:nvPr/>
        </p:nvSpPr>
        <p:spPr bwMode="auto">
          <a:xfrm>
            <a:off x="685799" y="1371599"/>
            <a:ext cx="8282049" cy="15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operand1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operand2  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kern="0">
                <a:latin typeface="+mn-lt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operand1 	operand2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lang="en-US" sz="2800" kern="0"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operand1	operand2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1" y="2133"/>
              <a:ext cx="9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(2+3)*4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1300" y="2301"/>
              <a:ext cx="481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799" y="3200"/>
              <a:ext cx="100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2+(3*4)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91" y="2882"/>
              <a:ext cx="536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264" y="3456"/>
              <a:ext cx="113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4 * +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88" y="3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9" y="2594"/>
              <a:ext cx="6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2+3*4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96" y="2217"/>
              <a:ext cx="43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infix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27" y="2130"/>
              <a:ext cx="141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+ 4 *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590" y="2245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360" y="1816"/>
              <a:ext cx="62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postfix</a:t>
              </a:r>
            </a:p>
          </p:txBody>
        </p:sp>
      </p:grp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572000" y="4495800"/>
            <a:ext cx="7032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953000" y="6096000"/>
            <a:ext cx="7620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572000" y="4648200"/>
            <a:ext cx="13716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4724400" y="6248400"/>
            <a:ext cx="12954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Unique interpretation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Ambiguous, need ()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precedence rules</a:t>
            </a:r>
          </a:p>
        </p:txBody>
      </p:sp>
      <p:sp>
        <p:nvSpPr>
          <p:cNvPr id="3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(3/7)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4700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Calculating Postfix expression with stack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Create an empty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each item of the expression,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0000FF"/>
                </a:solidFill>
              </a:rPr>
              <a:t>operand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i="1" dirty="0"/>
              <a:t> </a:t>
            </a:r>
            <a:r>
              <a:rPr lang="en-US" dirty="0"/>
              <a:t>it on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C00000"/>
                </a:solidFill>
              </a:rPr>
              <a:t>operator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pop</a:t>
            </a:r>
            <a:r>
              <a:rPr lang="en-US" dirty="0"/>
              <a:t> arguments from </a:t>
            </a:r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</a:rPr>
              <a:t>perform the operation</a:t>
            </a:r>
            <a:r>
              <a:rPr lang="en-US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dirty="0"/>
              <a:t> the result onto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610589" y="4260264"/>
            <a:ext cx="1219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610589" y="6165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845416" y="3845164"/>
            <a:ext cx="86914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Stack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377351" y="2698696"/>
            <a:ext cx="1105393" cy="229293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endParaRPr lang="en-US" sz="1400" b="1" dirty="0">
              <a:solidFill>
                <a:schemeClr val="accent2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sz="1600" b="1" dirty="0">
                <a:latin typeface="Helvetica" pitchFamily="34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sz="1600" b="1" dirty="0">
                <a:latin typeface="Helvetica" pitchFamily="34" charset="0"/>
              </a:rPr>
              <a:t> </a:t>
            </a:r>
            <a:r>
              <a:rPr lang="en-US" b="1" dirty="0">
                <a:latin typeface="Helvetica" pitchFamily="34" charset="0"/>
              </a:rPr>
              <a:t>  </a:t>
            </a:r>
          </a:p>
          <a:p>
            <a:pPr algn="r" eaLnBrk="0" hangingPunct="0"/>
            <a:endParaRPr lang="en-US" b="1" dirty="0">
              <a:latin typeface="Helvetica" pitchFamily="34" charset="0"/>
            </a:endParaRPr>
          </a:p>
          <a:p>
            <a:pPr algn="r" eaLnBrk="0" hangingPunct="0"/>
            <a:endParaRPr lang="en-US" sz="14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endParaRPr lang="en-US" sz="11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b="1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  </a:t>
            </a:r>
            <a:endParaRPr lang="en-GB" sz="2000" i="1" dirty="0">
              <a:latin typeface="Helvetica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839189" y="5784264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96389" y="5784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839189" y="6165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839189" y="5403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494814" y="2852035"/>
            <a:ext cx="2376054" cy="294312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/>
            <a:r>
              <a:rPr lang="en-US" dirty="0">
                <a:latin typeface="Helvetica" pitchFamily="34" charset="0"/>
              </a:rPr>
              <a:t>arg2 = s.pop ()</a:t>
            </a:r>
          </a:p>
          <a:p>
            <a:pPr algn="l"/>
            <a:r>
              <a:rPr lang="en-US" dirty="0">
                <a:latin typeface="Helvetica" pitchFamily="34" charset="0"/>
              </a:rPr>
              <a:t>arg1 = s.pop ()</a:t>
            </a:r>
          </a:p>
          <a:p>
            <a:pPr algn="l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arg2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arg1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30750" y="2027833"/>
            <a:ext cx="1665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Helvetica" pitchFamily="34" charset="0"/>
              </a:rPr>
              <a:t>2 * (3 + 4)</a:t>
            </a:r>
          </a:p>
        </p:txBody>
      </p: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920" y="1056"/>
              <a:ext cx="1286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b="1" dirty="0">
                  <a:solidFill>
                    <a:schemeClr val="accent2"/>
                  </a:solidFill>
                  <a:latin typeface="Helvetica" pitchFamily="34" charset="0"/>
                </a:rPr>
                <a:t>2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339933"/>
                  </a:solidFill>
                  <a:latin typeface="Helvetica" pitchFamily="34" charset="0"/>
                </a:rPr>
                <a:t>3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FF33CC"/>
                  </a:solidFill>
                  <a:latin typeface="Helvetica" pitchFamily="34" charset="0"/>
                </a:rPr>
                <a:t>4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Helvetica" pitchFamily="34" charset="0"/>
                </a:rPr>
                <a:t>+</a:t>
              </a:r>
              <a:r>
                <a:rPr lang="en-GB" b="1" dirty="0">
                  <a:solidFill>
                    <a:schemeClr val="hlink"/>
                  </a:solidFill>
                  <a:latin typeface="Helvetica" pitchFamily="34" charset="0"/>
                </a:rPr>
                <a:t> 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>
                  <a:solidFill>
                    <a:srgbClr val="800000"/>
                  </a:solidFill>
                  <a:latin typeface="Helvetica" pitchFamily="34" charset="0"/>
                </a:rPr>
                <a:t>*</a:t>
              </a: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392" y="117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664075" y="1980208"/>
            <a:ext cx="41275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508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88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arg1</a:t>
              </a:r>
            </a:p>
          </p:txBody>
        </p:sp>
      </p:grpSp>
      <p:grpSp>
        <p:nvGrpSpPr>
          <p:cNvPr id="52" name="Group 30"/>
          <p:cNvGrpSpPr>
            <a:grpSpLocks/>
          </p:cNvGrpSpPr>
          <p:nvPr/>
        </p:nvGrpSpPr>
        <p:grpSpPr bwMode="auto"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88" y="31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088" y="28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arg2</a:t>
              </a:r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7080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6318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39366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8604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4610589" y="5784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/>
        </p:nvSpPr>
        <p:spPr bwMode="auto">
          <a:xfrm flipV="1">
            <a:off x="4610589" y="5403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4610589" y="5022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10589" y="4641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143989" y="616526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6600"/>
                </a:solidFill>
                <a:latin typeface="Helvetica" pitchFamily="34" charset="0"/>
              </a:rPr>
              <a:t>14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7207332" y="2342408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Infix  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800000"/>
                </a:solidFill>
              </a:rPr>
              <a:t>postfix</a:t>
            </a:r>
          </a:p>
        </p:txBody>
      </p:sp>
      <p:sp>
        <p:nvSpPr>
          <p:cNvPr id="6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9898E-6 L 0.03194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0023 L 0.0757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00139 L 0.10625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08 -0.00139 L 0.14167 -0.002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/>
      <p:bldP spid="40" grpId="0" autoUpdateAnimBg="0"/>
      <p:bldP spid="40" grpId="1"/>
      <p:bldP spid="41" grpId="0" autoUpdateAnimBg="0"/>
      <p:bldP spid="41" grpId="1"/>
      <p:bldP spid="42" grpId="0" autoUpdateAnimBg="0"/>
      <p:bldP spid="42" grpId="1"/>
      <p:bldP spid="55" grpId="0"/>
      <p:bldP spid="55" grpId="1"/>
      <p:bldP spid="56" grpId="0"/>
      <p:bldP spid="56" grpId="1"/>
      <p:bldP spid="57" grpId="0" autoUpdateAnimBg="0"/>
      <p:bldP spid="58" grpId="0"/>
      <p:bldP spid="63" grpId="0" autoUpdateAnimBg="0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Brief steps for Infix to Postfix Conversion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Scan infix expression from left to right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an </a:t>
            </a:r>
            <a:r>
              <a:rPr lang="en-US" sz="2000" dirty="0">
                <a:solidFill>
                  <a:srgbClr val="800000"/>
                </a:solidFill>
              </a:rPr>
              <a:t>operand </a:t>
            </a:r>
            <a:r>
              <a:rPr lang="en-US" sz="2000" dirty="0"/>
              <a:t>is found, add it to the postfix expression.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(</a:t>
            </a:r>
            <a:r>
              <a:rPr lang="en-US" sz="2000" dirty="0"/>
              <a:t>” is found, push it onto the stack.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  <a:r>
              <a:rPr lang="en-US" sz="2000" dirty="0"/>
              <a:t>” is found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stack and add the popped operator to the postfix expression until a “(” is found.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remove the “(”.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 If an </a:t>
            </a:r>
            <a:r>
              <a:rPr lang="en-US" sz="2000" dirty="0">
                <a:solidFill>
                  <a:srgbClr val="800000"/>
                </a:solidFill>
              </a:rPr>
              <a:t>operator</a:t>
            </a:r>
            <a:r>
              <a:rPr lang="en-US" sz="2000" dirty="0"/>
              <a:t> is found 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operator from stack which has </a:t>
            </a:r>
            <a:r>
              <a:rPr lang="en-US" sz="1800" dirty="0">
                <a:solidFill>
                  <a:srgbClr val="0000FF"/>
                </a:solidFill>
              </a:rPr>
              <a:t>higher or equal precedence</a:t>
            </a:r>
            <a:r>
              <a:rPr lang="en-US" sz="1800" dirty="0"/>
              <a:t> than/to the operator found, and add the popped operator to the postfix expression.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add the new operator to stack</a:t>
            </a:r>
          </a:p>
          <a:p>
            <a:pPr marL="571500" indent="-5715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800000"/>
                </a:solidFill>
              </a:rPr>
              <a:t>no more token </a:t>
            </a:r>
            <a:r>
              <a:rPr lang="en-US" sz="2000" dirty="0"/>
              <a:t>in the infix expression, repeatedly pop the operator from stack and add it to the postfix expression.  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br>
              <a:rPr lang="en-US" dirty="0"/>
            </a:b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0010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""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(each character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in the infix expression)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switch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operand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 break;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lang="en-US" sz="1400" kern="0" noProof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 != '</a:t>
            </a:r>
            <a:r>
              <a:rPr lang="en-US" sz="1400" b="1" kern="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.pop(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remove '</a:t>
            </a:r>
            <a:r>
              <a:rPr lang="en-US" sz="1400" b="1" kern="0" dirty="0">
                <a:solidFill>
                  <a:srgbClr val="800000"/>
                </a:solidFill>
                <a:latin typeface="Lucida Console" pitchFamily="49" charset="0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e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mpty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.peek()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!=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 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precedence(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&lt;= precedence(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Why “&lt;=”?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switch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for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.empty() 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914400"/>
            <a:ext cx="8393876" cy="457201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Algorithm: Converting Infix to an equivalent Postfix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Converting Infix to an equivalent Postfix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(bottom to top)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postfixExp</a:t>
            </a:r>
            <a:endParaRPr kumimoji="0" lang="en-US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lang="en-US" dirty="0"/>
              <a:t>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 *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+ *	a b c d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 d *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 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 b c d * + e / </a:t>
            </a:r>
            <a:r>
              <a:rPr lang="en-US" dirty="0"/>
              <a:t>–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Move operators from stack to </a:t>
            </a:r>
            <a:r>
              <a:rPr lang="en-US" dirty="0" err="1"/>
              <a:t>postfixExp</a:t>
            </a:r>
            <a:r>
              <a:rPr lang="en-US" dirty="0"/>
              <a:t> until '('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Copy remaining operators from stack to </a:t>
            </a:r>
            <a:r>
              <a:rPr lang="en-US" dirty="0" err="1"/>
              <a:t>postfixExp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Example</a:t>
            </a:r>
            <a:r>
              <a:rPr lang="en-US" dirty="0"/>
              <a:t>: a –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b + c * d 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/ e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2235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11035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7660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419100" y="2221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595250" y="22078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818900" y="22177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983175" y="22157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35575" y="2237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87975" y="2223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40375" y="22217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592775" y="22316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6-9</a:t>
            </a:r>
            <a:r>
              <a:rPr lang="en-US" sz="4400" dirty="0">
                <a:latin typeface="Britannic Bold" panose="020B0903060703020204" pitchFamily="34" charset="0"/>
              </a:rPr>
              <a:t> Queues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queue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4419600"/>
            <a:ext cx="25400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Queue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first-in-first-out</a:t>
            </a:r>
            <a:r>
              <a:rPr lang="en-GB" sz="2800" kern="0" dirty="0"/>
              <a:t> (FIFO)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poll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dequeue</a:t>
            </a:r>
            <a:r>
              <a:rPr lang="en-GB" sz="2800" kern="0" dirty="0"/>
              <a:t>”), “</a:t>
            </a:r>
            <a:r>
              <a:rPr lang="en-GB" sz="2800" kern="0" dirty="0">
                <a:solidFill>
                  <a:srgbClr val="0000FF"/>
                </a:solidFill>
              </a:rPr>
              <a:t>offer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enqueue</a:t>
            </a:r>
            <a:r>
              <a:rPr lang="en-GB" sz="2800" kern="0" dirty="0"/>
              <a:t>”),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05400" y="5600615"/>
            <a:ext cx="864339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queue</a:t>
            </a: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160" y="2104"/>
              <a:ext cx="1440" cy="1704"/>
            </a:xfrm>
            <a:prstGeom prst="roundRect">
              <a:avLst>
                <a:gd name="adj" fmla="val 4177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28" name="AutoShape 5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2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53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54"/>
            <p:cNvSpPr>
              <a:spLocks noChangeArrowheads="1"/>
            </p:cNvSpPr>
            <p:nvPr/>
          </p:nvSpPr>
          <p:spPr bwMode="auto">
            <a:xfrm>
              <a:off x="2352" y="216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6191005" y="4163060"/>
            <a:ext cx="2546636" cy="400050"/>
            <a:chOff x="4156" y="2046"/>
            <a:chExt cx="1736" cy="252"/>
          </a:xfrm>
        </p:grpSpPr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>
              <a:off x="4156" y="2232"/>
              <a:ext cx="783" cy="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4972" y="2046"/>
              <a:ext cx="920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offer(item)</a:t>
              </a:r>
            </a:p>
          </p:txBody>
        </p: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011" y="1841"/>
              <a:ext cx="515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poll()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 flipV="1">
              <a:off x="960" y="2188"/>
              <a:ext cx="791" cy="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AutoShape 63"/>
          <p:cNvSpPr>
            <a:spLocks noChangeArrowheads="1"/>
          </p:cNvSpPr>
          <p:nvPr/>
        </p:nvSpPr>
        <p:spPr bwMode="auto">
          <a:xfrm rot="16200000">
            <a:off x="3386200" y="304471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 rot="16200000">
            <a:off x="6307922" y="4116340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 rot="-5400000">
            <a:off x="3930712" y="3905141"/>
            <a:ext cx="1501775" cy="1155700"/>
            <a:chOff x="2352" y="2688"/>
            <a:chExt cx="946" cy="728"/>
          </a:xfrm>
        </p:grpSpPr>
        <p:sp>
          <p:nvSpPr>
            <p:cNvPr id="41" name="AutoShape 65"/>
            <p:cNvSpPr>
              <a:spLocks noChangeArrowheads="1"/>
            </p:cNvSpPr>
            <p:nvPr/>
          </p:nvSpPr>
          <p:spPr bwMode="auto">
            <a:xfrm>
              <a:off x="2352" y="2976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6"/>
            <p:cNvSpPr>
              <a:spLocks noChangeArrowheads="1"/>
            </p:cNvSpPr>
            <p:nvPr/>
          </p:nvSpPr>
          <p:spPr bwMode="auto">
            <a:xfrm>
              <a:off x="2352" y="288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2352" y="2784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>
              <a:off x="2352" y="2688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69"/>
          <p:cNvSpPr>
            <a:spLocks noChangeArrowheads="1"/>
          </p:cNvSpPr>
          <p:nvPr/>
        </p:nvSpPr>
        <p:spPr bwMode="auto">
          <a:xfrm rot="16200000">
            <a:off x="3537012" y="4133741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2408712" y="4979156"/>
            <a:ext cx="11657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Front of queue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5835570" y="4829725"/>
            <a:ext cx="9927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Back of queue</a:t>
            </a:r>
          </a:p>
        </p:txBody>
      </p: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544" y="3888"/>
              <a:ext cx="574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peek()</a:t>
              </a: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2880" y="3396"/>
              <a:ext cx="127" cy="4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8529E-6 L -0.22535 0.006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162 L -0.33264 -0.005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8" grpId="0" animBg="1"/>
      <p:bldP spid="39" grpId="0" animBg="1"/>
      <p:bldP spid="39" grpId="1" animBg="1"/>
      <p:bldP spid="45" grpId="0" animBg="1"/>
      <p:bldP spid="45" grpId="1" animBg="1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Print queue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Simulations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Breadth-first traversal of trees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Checking palindromes - for illustration only as it is not a real application of queue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3" name="Group 5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true if queue has no elements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poll();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6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dequeue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item); </a:t>
              </a:r>
              <a:r>
                <a:rPr lang="en-SG" sz="1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5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enqueue</a:t>
              </a:r>
              <a:endParaRPr lang="en-SG" sz="15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838200" y="14478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 q = new Queue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q.peek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495800" y="2438400"/>
            <a:ext cx="4191000" cy="2532062"/>
            <a:chOff x="3024" y="1525"/>
            <a:chExt cx="2640" cy="1595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230" y="1525"/>
              <a:ext cx="205" cy="25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q</a:t>
              </a:r>
              <a:endParaRPr lang="en-US" sz="2000" i="1">
                <a:latin typeface="Helvetica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024" y="1632"/>
              <a:ext cx="2640" cy="1488"/>
              <a:chOff x="3024" y="1632"/>
              <a:chExt cx="2640" cy="1488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2745"/>
                <a:ext cx="43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front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5099" y="2861"/>
                <a:ext cx="45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back</a:t>
                </a: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41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3949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4156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4364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4572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>
                  <a:off x="4988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4780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3072" y="1728"/>
                <a:ext cx="569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257800" y="38814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38800" y="3881437"/>
            <a:ext cx="2286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5943600" y="3881437"/>
            <a:ext cx="27731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48400" y="3881437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e</a:t>
            </a: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59" y="2029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008" y="2112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4572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457200" y="2667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457200" y="3733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457200" y="4191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4572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457200" y="5257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543800" y="26622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5181600" y="4360862"/>
            <a:ext cx="228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5771866" y="4381334"/>
            <a:ext cx="20005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6190938" y="4392118"/>
            <a:ext cx="1581462" cy="33228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 flipV="1">
            <a:off x="6477000" y="4419600"/>
            <a:ext cx="1295400" cy="304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5181600" y="4360862"/>
            <a:ext cx="609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H="1" flipV="1">
            <a:off x="6838666" y="4381334"/>
            <a:ext cx="10099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5181600" y="4360862"/>
            <a:ext cx="9144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8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(1/7)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</a:t>
            </a:r>
            <a:r>
              <a:rPr lang="en-GB" sz="2800" dirty="0">
                <a:solidFill>
                  <a:srgbClr val="0000FF"/>
                </a:solidFill>
              </a:rPr>
              <a:t>front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0000FF"/>
                </a:solidFill>
              </a:rPr>
              <a:t>back</a:t>
            </a:r>
            <a:r>
              <a:rPr lang="en-GB" sz="2800" dirty="0"/>
              <a:t>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879975" y="3734217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G</a:t>
            </a:r>
            <a:endParaRPr lang="en-GB" sz="2000" i="1">
              <a:solidFill>
                <a:srgbClr val="FF0000"/>
              </a:solidFill>
            </a:endParaRPr>
          </a:p>
        </p:txBody>
      </p: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80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6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B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D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E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933" cy="27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 err="1"/>
                <a:t>Queue</a:t>
              </a:r>
              <a:r>
                <a:rPr lang="en-US" sz="2000" b="1" i="1" dirty="0" err="1">
                  <a:solidFill>
                    <a:srgbClr val="FF3300"/>
                  </a:solidFill>
                </a:rPr>
                <a:t>Arr</a:t>
              </a:r>
              <a:endParaRPr lang="en-US" sz="20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5887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offer(“F”);</a:t>
            </a: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00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offer(“G”);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258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poll();</a:t>
            </a:r>
          </a:p>
        </p:txBody>
      </p:sp>
      <p:grpSp>
        <p:nvGrpSpPr>
          <p:cNvPr id="93" name="Group 89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back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front</a:t>
            </a:r>
          </a:p>
        </p:txBody>
      </p:sp>
      <p:grpSp>
        <p:nvGrpSpPr>
          <p:cNvPr id="100" name="Group 89"/>
          <p:cNvGrpSpPr/>
          <p:nvPr/>
        </p:nvGrpSpPr>
        <p:grpSpPr>
          <a:xfrm>
            <a:off x="1938650" y="4344388"/>
            <a:ext cx="470061" cy="1085978"/>
            <a:chOff x="3923809" y="4310741"/>
            <a:chExt cx="470061" cy="1085978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923809" y="4996609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2090057" y="3788229"/>
            <a:ext cx="261257" cy="30875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1214E-6 L 0.05642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6" grpId="0" autoUpdateAnimBg="0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(2/7)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Circular”Array</a:t>
            </a:r>
            <a:r>
              <a:rPr lang="en-GB" sz="2800" dirty="0"/>
              <a:t> needed to recycle 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371612" y="1850578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queue</a:t>
            </a:r>
          </a:p>
        </p:txBody>
      </p: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2036" y="2447"/>
              <a:ext cx="1436" cy="1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346" y="2739"/>
              <a:ext cx="827" cy="6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2754" y="2447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3018" y="2574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 flipH="1">
              <a:off x="3163" y="2838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 flipV="1">
              <a:off x="3154" y="3175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V="1">
              <a:off x="2763" y="3383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H="1" flipV="1">
              <a:off x="2990" y="3329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2360" y="2552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104" y="2860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V="1">
              <a:off x="2132" y="3198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2395" y="3334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 flipH="1">
              <a:off x="3100" y="2290"/>
              <a:ext cx="61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3579" y="2181"/>
              <a:ext cx="366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</a:t>
              </a: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1636" y="2947"/>
              <a:ext cx="39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1205" y="2780"/>
              <a:ext cx="55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</a:t>
              </a: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2851" y="25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A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3074" y="26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B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8" name="Text Box 55"/>
            <p:cNvSpPr txBox="1">
              <a:spLocks noChangeArrowheads="1"/>
            </p:cNvSpPr>
            <p:nvPr/>
          </p:nvSpPr>
          <p:spPr bwMode="auto">
            <a:xfrm>
              <a:off x="3216" y="29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C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3075" y="32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D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88" y="3381"/>
              <a:ext cx="24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E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2511" y="3403"/>
              <a:ext cx="23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F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2244" y="3280"/>
              <a:ext cx="2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G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2951" y="2200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0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366" y="250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1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1716" y="3091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7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1885" y="251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8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2335" y="2202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9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3577" y="295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2</a:t>
              </a: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3408" y="348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3</a:t>
              </a: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2914" y="3691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4</a:t>
              </a:r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2474" y="372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5</a:t>
              </a: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1969" y="35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6</a:t>
              </a:r>
            </a:p>
          </p:txBody>
        </p:sp>
      </p:grpSp>
      <p:sp>
        <p:nvSpPr>
          <p:cNvPr id="133" name="Text Box 71"/>
          <p:cNvSpPr txBox="1">
            <a:spLocks noChangeArrowheads="1"/>
          </p:cNvSpPr>
          <p:nvPr/>
        </p:nvSpPr>
        <p:spPr bwMode="auto">
          <a:xfrm>
            <a:off x="4572000" y="4572000"/>
            <a:ext cx="4343400" cy="10156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To advance the indexes, use 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front = (front+1)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back = (back+1)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47056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C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135" name="Group 86"/>
          <p:cNvGrpSpPr>
            <a:grpSpLocks/>
          </p:cNvGrpSpPr>
          <p:nvPr/>
        </p:nvGrpSpPr>
        <p:grpSpPr bwMode="auto"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136" name="Text Box 87"/>
            <p:cNvSpPr txBox="1">
              <a:spLocks noChangeArrowheads="1"/>
            </p:cNvSpPr>
            <p:nvPr/>
          </p:nvSpPr>
          <p:spPr bwMode="auto">
            <a:xfrm>
              <a:off x="1315" y="3213"/>
              <a:ext cx="39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 </a:t>
              </a: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V="1">
              <a:off x="1524" y="2900"/>
              <a:ext cx="17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89"/>
          <p:cNvGrpSpPr>
            <a:grpSpLocks/>
          </p:cNvGrpSpPr>
          <p:nvPr/>
        </p:nvGrpSpPr>
        <p:grpSpPr bwMode="auto"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4211" y="3058"/>
              <a:ext cx="383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40" name="Line 91"/>
            <p:cNvSpPr>
              <a:spLocks noChangeShapeType="1"/>
            </p:cNvSpPr>
            <p:nvPr/>
          </p:nvSpPr>
          <p:spPr bwMode="auto">
            <a:xfrm flipH="1" flipV="1">
              <a:off x="3700" y="2944"/>
              <a:ext cx="553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3626110" y="1786252"/>
            <a:ext cx="4737100" cy="779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4129348" y="17862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46024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5075498" y="17735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5550160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015298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6496310" y="178466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6969385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7448810" y="178625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79171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 Box 102"/>
          <p:cNvSpPr txBox="1">
            <a:spLocks noChangeArrowheads="1"/>
          </p:cNvSpPr>
          <p:nvPr/>
        </p:nvSpPr>
        <p:spPr bwMode="auto">
          <a:xfrm>
            <a:off x="3886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0</a:t>
            </a:r>
          </a:p>
        </p:txBody>
      </p:sp>
      <p:sp>
        <p:nvSpPr>
          <p:cNvPr id="152" name="Text Box 103"/>
          <p:cNvSpPr txBox="1">
            <a:spLocks noChangeArrowheads="1"/>
          </p:cNvSpPr>
          <p:nvPr/>
        </p:nvSpPr>
        <p:spPr bwMode="auto">
          <a:xfrm>
            <a:off x="434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1</a:t>
            </a: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1628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7</a:t>
            </a:r>
          </a:p>
        </p:txBody>
      </p:sp>
      <p:sp>
        <p:nvSpPr>
          <p:cNvPr id="154" name="Text Box 105"/>
          <p:cNvSpPr txBox="1">
            <a:spLocks noChangeArrowheads="1"/>
          </p:cNvSpPr>
          <p:nvPr/>
        </p:nvSpPr>
        <p:spPr bwMode="auto">
          <a:xfrm>
            <a:off x="7620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8</a:t>
            </a:r>
          </a:p>
        </p:txBody>
      </p:sp>
      <p:sp>
        <p:nvSpPr>
          <p:cNvPr id="155" name="Text Box 106"/>
          <p:cNvSpPr txBox="1">
            <a:spLocks noChangeArrowheads="1"/>
          </p:cNvSpPr>
          <p:nvPr/>
        </p:nvSpPr>
        <p:spPr bwMode="auto">
          <a:xfrm>
            <a:off x="815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9</a:t>
            </a:r>
          </a:p>
        </p:txBody>
      </p:sp>
      <p:sp>
        <p:nvSpPr>
          <p:cNvPr id="156" name="Text Box 107"/>
          <p:cNvSpPr txBox="1">
            <a:spLocks noChangeArrowheads="1"/>
          </p:cNvSpPr>
          <p:nvPr/>
        </p:nvSpPr>
        <p:spPr bwMode="auto">
          <a:xfrm>
            <a:off x="4800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2</a:t>
            </a:r>
          </a:p>
        </p:txBody>
      </p:sp>
      <p:sp>
        <p:nvSpPr>
          <p:cNvPr id="157" name="Text Box 108"/>
          <p:cNvSpPr txBox="1">
            <a:spLocks noChangeArrowheads="1"/>
          </p:cNvSpPr>
          <p:nvPr/>
        </p:nvSpPr>
        <p:spPr bwMode="auto">
          <a:xfrm>
            <a:off x="5334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3</a:t>
            </a:r>
          </a:p>
        </p:txBody>
      </p:sp>
      <p:sp>
        <p:nvSpPr>
          <p:cNvPr id="158" name="Text Box 109"/>
          <p:cNvSpPr txBox="1">
            <a:spLocks noChangeArrowheads="1"/>
          </p:cNvSpPr>
          <p:nvPr/>
        </p:nvSpPr>
        <p:spPr bwMode="auto">
          <a:xfrm>
            <a:off x="5791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4</a:t>
            </a:r>
          </a:p>
        </p:txBody>
      </p:sp>
      <p:sp>
        <p:nvSpPr>
          <p:cNvPr id="159" name="Text Box 110"/>
          <p:cNvSpPr txBox="1">
            <a:spLocks noChangeArrowheads="1"/>
          </p:cNvSpPr>
          <p:nvPr/>
        </p:nvSpPr>
        <p:spPr bwMode="auto">
          <a:xfrm>
            <a:off x="6248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5</a:t>
            </a:r>
          </a:p>
        </p:txBody>
      </p:sp>
      <p:sp>
        <p:nvSpPr>
          <p:cNvPr id="160" name="Text Box 111"/>
          <p:cNvSpPr txBox="1">
            <a:spLocks noChangeArrowheads="1"/>
          </p:cNvSpPr>
          <p:nvPr/>
        </p:nvSpPr>
        <p:spPr bwMode="auto">
          <a:xfrm>
            <a:off x="6705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6</a:t>
            </a:r>
          </a:p>
        </p:txBody>
      </p:sp>
      <p:sp>
        <p:nvSpPr>
          <p:cNvPr id="161" name="Text Box 112"/>
          <p:cNvSpPr txBox="1">
            <a:spLocks noChangeArrowheads="1"/>
          </p:cNvSpPr>
          <p:nvPr/>
        </p:nvSpPr>
        <p:spPr bwMode="auto">
          <a:xfrm>
            <a:off x="37150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A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2" name="Text Box 113"/>
          <p:cNvSpPr txBox="1">
            <a:spLocks noChangeArrowheads="1"/>
          </p:cNvSpPr>
          <p:nvPr/>
        </p:nvSpPr>
        <p:spPr bwMode="auto">
          <a:xfrm>
            <a:off x="42484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B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3" name="Text Box 114"/>
          <p:cNvSpPr txBox="1">
            <a:spLocks noChangeArrowheads="1"/>
          </p:cNvSpPr>
          <p:nvPr/>
        </p:nvSpPr>
        <p:spPr bwMode="auto">
          <a:xfrm>
            <a:off x="51628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D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4" name="Text Box 115"/>
          <p:cNvSpPr txBox="1">
            <a:spLocks noChangeArrowheads="1"/>
          </p:cNvSpPr>
          <p:nvPr/>
        </p:nvSpPr>
        <p:spPr bwMode="auto">
          <a:xfrm>
            <a:off x="5620010" y="2014852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5" name="Text Box 116"/>
          <p:cNvSpPr txBox="1">
            <a:spLocks noChangeArrowheads="1"/>
          </p:cNvSpPr>
          <p:nvPr/>
        </p:nvSpPr>
        <p:spPr bwMode="auto">
          <a:xfrm>
            <a:off x="6077210" y="2014852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F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6" name="Text Box 117"/>
          <p:cNvSpPr txBox="1">
            <a:spLocks noChangeArrowheads="1"/>
          </p:cNvSpPr>
          <p:nvPr/>
        </p:nvSpPr>
        <p:spPr bwMode="auto">
          <a:xfrm>
            <a:off x="6534410" y="2014852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G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7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(3/7)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Question: what does (front == back) mean?</a:t>
            </a:r>
          </a:p>
          <a:p>
            <a:pPr lvl="1">
              <a:buNone/>
            </a:pPr>
            <a:r>
              <a:rPr lang="en-US" dirty="0"/>
              <a:t>A: Full queue</a:t>
            </a:r>
          </a:p>
          <a:p>
            <a:pPr lvl="1">
              <a:buNone/>
            </a:pPr>
            <a:r>
              <a:rPr lang="en-US" dirty="0"/>
              <a:t>B: Empty queue</a:t>
            </a:r>
          </a:p>
          <a:p>
            <a:pPr lvl="1">
              <a:buNone/>
            </a:pPr>
            <a:r>
              <a:rPr lang="en-US" dirty="0"/>
              <a:t>C: Both A and B</a:t>
            </a:r>
          </a:p>
          <a:p>
            <a:pPr lvl="1">
              <a:buNone/>
            </a:pPr>
            <a:r>
              <a:rPr lang="en-US" dirty="0"/>
              <a:t>D: Neither A nor B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Ambiguous full/empty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1261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>
                <a:latin typeface="Helvetica" pitchFamily="34" charset="0"/>
              </a:rPr>
              <a:t>Queue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Full</a:t>
            </a: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0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384" y="1968"/>
              <a:ext cx="3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1 </a:t>
              </a:r>
              <a:r>
                <a:rPr lang="en-US" sz="2000" dirty="0">
                  <a:latin typeface="Helvetica" pitchFamily="34" charset="0"/>
                </a:rPr>
                <a:t>– Maintain queue size or full status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f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11063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 dirty="0">
                <a:latin typeface="Helvetica" pitchFamily="34" charset="0"/>
              </a:rPr>
              <a:t>Queue</a:t>
            </a:r>
            <a:endParaRPr lang="en-GB" sz="2000" i="1" dirty="0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Empty</a:t>
            </a: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477975" y="21999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F</a:t>
            </a:r>
          </a:p>
          <a:p>
            <a:r>
              <a:rPr lang="en-US" sz="1800" dirty="0"/>
              <a:t>B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6400800" y="22098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FB</a:t>
            </a:r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84" y="2736"/>
              <a:ext cx="4575" cy="116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2</a:t>
              </a:r>
              <a:r>
                <a:rPr lang="en-US" sz="2000" b="1" dirty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 b="1" dirty="0">
                  <a:solidFill>
                    <a:srgbClr val="339933"/>
                  </a:solidFill>
                  <a:latin typeface="Helvetica" pitchFamily="34" charset="0"/>
                </a:rPr>
                <a:t>(Preferred and used in our codes) </a:t>
              </a:r>
              <a:r>
                <a:rPr lang="en-US" sz="2000" b="1" dirty="0">
                  <a:latin typeface="Helvetica" pitchFamily="34" charset="0"/>
                </a:rPr>
                <a:t>– </a:t>
              </a:r>
              <a:r>
                <a:rPr lang="en-US" sz="2000" dirty="0">
                  <a:latin typeface="Helvetica" pitchFamily="34" charset="0"/>
                </a:rPr>
                <a:t>Leave a gap!</a:t>
              </a:r>
            </a:p>
            <a:p>
              <a:pPr algn="l" eaLnBrk="0" hangingPunct="0"/>
              <a:endParaRPr lang="en-US" sz="2000" dirty="0">
                <a:latin typeface="Helvetica" pitchFamily="34" charset="0"/>
              </a:endParaRPr>
            </a:p>
            <a:p>
              <a:pPr algn="l" eaLnBrk="0" hangingPunct="0"/>
              <a:r>
                <a:rPr lang="en-US" sz="2000" dirty="0">
                  <a:latin typeface="Helvetica" pitchFamily="34" charset="0"/>
                </a:rPr>
                <a:t>Don’t need the </a:t>
              </a:r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size</a:t>
              </a:r>
              <a:r>
                <a:rPr lang="en-US" sz="2000" dirty="0">
                  <a:latin typeface="Helvetica" pitchFamily="34" charset="0"/>
                </a:rPr>
                <a:t> field this way</a:t>
              </a:r>
            </a:p>
            <a:p>
              <a:pPr eaLnBrk="0" hangingPunct="0"/>
              <a:endParaRPr lang="en-US" sz="1000" dirty="0">
                <a:latin typeface="Helvetica" pitchFamily="34" charset="0"/>
              </a:endParaRP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Full Case: (((B+1)</a:t>
              </a:r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 % </a:t>
              </a:r>
              <a:r>
                <a:rPr lang="en-US" sz="2000" dirty="0" err="1">
                  <a:solidFill>
                    <a:srgbClr val="0000FF"/>
                  </a:solidFill>
                  <a:latin typeface="Helvetica" pitchFamily="34" charset="0"/>
                </a:rPr>
                <a:t>maxsize</a:t>
              </a:r>
              <a:r>
                <a:rPr lang="en-US" sz="2000" dirty="0">
                  <a:latin typeface="Helvetica" pitchFamily="34" charset="0"/>
                </a:rPr>
                <a:t>) == F)</a:t>
              </a: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Empty Case: F == B</a:t>
              </a:r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3387" y="3385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 B  F</a:t>
              </a:r>
            </a:p>
          </p:txBody>
        </p:sp>
      </p:grp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This implementation uses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solution 2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to resolve full/empty state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QueueArr &lt;E&gt;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mplements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QueueADT &lt;E&gt; {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E 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front, back;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create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the queue is empty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(front == back);     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use solution 2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peek() {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poll()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 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 =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front = (front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o) { 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(((back+1)%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== front)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is full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no more memory to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                                  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enlarge the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[back] = o;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back = (back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(7/7)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2;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E[] x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Object[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(x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i.e. no memory allocated to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copy the front (1st) element, 2nd element, ..., in the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original array to the 1st (index 0), 2nd (index 1), ...,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positions in the enlarged array.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Q: Why this way?</a:t>
              </a:r>
              <a:endPara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front+j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Line Callout 2 (Accent Bar) 7"/>
          <p:cNvSpPr/>
          <p:nvPr/>
        </p:nvSpPr>
        <p:spPr>
          <a:xfrm>
            <a:off x="2819400" y="925588"/>
            <a:ext cx="1905000" cy="329755"/>
          </a:xfrm>
          <a:prstGeom prst="accentCallout2">
            <a:avLst>
              <a:gd name="adj1" fmla="val 18750"/>
              <a:gd name="adj2" fmla="val -8333"/>
              <a:gd name="adj3" fmla="val 13313"/>
              <a:gd name="adj4" fmla="val -30005"/>
              <a:gd name="adj5" fmla="val 111573"/>
              <a:gd name="adj6" fmla="val -7462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0070C0"/>
                </a:solidFill>
              </a:rPr>
              <a:t>Use </a:t>
            </a:r>
            <a:r>
              <a:rPr lang="en-GB" sz="2800" dirty="0" err="1">
                <a:solidFill>
                  <a:srgbClr val="C00000"/>
                </a:solidFill>
              </a:rPr>
              <a:t>TailedLinkedList</a:t>
            </a:r>
            <a:endParaRPr lang="en-GB" sz="2800" dirty="0">
              <a:solidFill>
                <a:srgbClr val="C00000"/>
              </a:solidFill>
            </a:endParaRPr>
          </a:p>
          <a:p>
            <a:pPr lvl="1"/>
            <a:r>
              <a:rPr lang="en-GB" sz="2400" dirty="0"/>
              <a:t>Do not use </a:t>
            </a:r>
            <a:r>
              <a:rPr lang="en-GB" sz="2400" dirty="0" err="1"/>
              <a:t>BasicLinkedList</a:t>
            </a:r>
            <a:r>
              <a:rPr lang="en-GB" sz="2400" dirty="0"/>
              <a:t> as we would like to use </a:t>
            </a:r>
            <a:r>
              <a:rPr lang="en-GB" sz="2400" dirty="0" err="1">
                <a:solidFill>
                  <a:srgbClr val="00B0F0"/>
                </a:solidFill>
              </a:rPr>
              <a:t>a</a:t>
            </a:r>
            <a:r>
              <a:rPr lang="en-GB" sz="2400">
                <a:solidFill>
                  <a:srgbClr val="00B0F0"/>
                </a:solidFill>
              </a:rPr>
              <a:t>ddLast</a:t>
            </a:r>
            <a:r>
              <a:rPr lang="en-GB" sz="2400" dirty="0">
                <a:solidFill>
                  <a:srgbClr val="00B0F0"/>
                </a:solidFill>
              </a:rPr>
              <a:t>() </a:t>
            </a:r>
            <a:r>
              <a:rPr lang="en-GB" sz="2400" dirty="0"/>
              <a:t>of </a:t>
            </a:r>
            <a:r>
              <a:rPr lang="en-GB" sz="2400" dirty="0" err="1"/>
              <a:t>TailedLinkedList</a:t>
            </a:r>
            <a:r>
              <a:rPr lang="en-GB" sz="240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808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Queue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29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FF0000"/>
                </a:solidFill>
              </a:rPr>
              <a:t>Use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list;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list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();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					 // are public methods of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TailedLinkedList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55103443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1447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FF0000"/>
                </a:solidFill>
              </a:rPr>
              <a:t>Extend</a:t>
            </a:r>
            <a:r>
              <a:rPr lang="en-GB" sz="2800"/>
              <a:t> 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0081" y="3589194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Queue</a:t>
            </a:r>
            <a:r>
              <a:rPr lang="en-US" b="1" i="1" dirty="0" err="1">
                <a:solidFill>
                  <a:srgbClr val="FF33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FF3300"/>
              </a:solidFill>
              <a:latin typeface="Helvetica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345382" y="3581400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4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FF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addLast(o);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(isEmpty()) 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getFirst();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(!isEmpty()) removeFirst();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obj;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TestQueue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main (String[]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 you can use any one of the following implementations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Array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composition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inheritance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"checking whether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9 </a:t>
            </a:r>
            <a:r>
              <a:rPr lang="en-US" sz="3600" dirty="0" err="1">
                <a:latin typeface="Britannic Bold" panose="020B0903060703020204" pitchFamily="34" charset="0"/>
              </a:rPr>
              <a:t>java.util.interface</a:t>
            </a:r>
            <a:r>
              <a:rPr lang="en-US" sz="3600" dirty="0">
                <a:latin typeface="Britannic Bold" panose="020B0903060703020204" pitchFamily="34" charset="0"/>
              </a:rPr>
              <a:t> Queue &lt;E&gt;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methods “E element()” and “E remove()” are not in our own Queue ADT 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57" y="914400"/>
            <a:ext cx="8063778" cy="48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10</a:t>
            </a:r>
            <a:r>
              <a:rPr lang="en-US" sz="4400" dirty="0">
                <a:latin typeface="Britannic Bold" panose="020B0903060703020204" pitchFamily="34" charset="0"/>
              </a:rPr>
              <a:t> Palindromes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Application using both Stack and Queue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Palindromes </a:t>
            </a:r>
            <a:r>
              <a:rPr lang="en-US" sz="3600" dirty="0">
                <a:latin typeface="Britannic Bold" panose="020B0903060703020204" pitchFamily="34" charset="0"/>
              </a:rPr>
              <a:t>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lvl="0">
              <a:buClr>
                <a:schemeClr val="bg2"/>
              </a:buClr>
              <a:buSzPct val="75000"/>
              <a:defRPr/>
            </a:pPr>
            <a:r>
              <a:rPr lang="en-US" sz="2800" dirty="0"/>
              <a:t>A string which reads the same either left to right, or right to left is known as a </a:t>
            </a:r>
            <a:r>
              <a:rPr lang="en-US" sz="2800" dirty="0">
                <a:solidFill>
                  <a:srgbClr val="0000FF"/>
                </a:solidFill>
              </a:rPr>
              <a:t>palindrome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Palindromes: </a:t>
            </a:r>
            <a:r>
              <a:rPr lang="en-US" sz="2400" dirty="0">
                <a:solidFill>
                  <a:srgbClr val="006600"/>
                </a:solidFill>
              </a:rPr>
              <a:t>“radar”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“deed”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</a:t>
            </a:r>
            <a:r>
              <a:rPr lang="en-US" sz="2400" dirty="0" err="1">
                <a:solidFill>
                  <a:srgbClr val="006600"/>
                </a:solidFill>
              </a:rPr>
              <a:t>aibohphobia</a:t>
            </a:r>
            <a:r>
              <a:rPr lang="en-US" sz="2400" dirty="0">
                <a:solidFill>
                  <a:srgbClr val="006600"/>
                </a:solidFill>
              </a:rPr>
              <a:t>”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Non-palindromes: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“data”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“little”  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86825" y="3493317"/>
            <a:ext cx="2286000" cy="4159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“c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”</a:t>
            </a:r>
            <a:endParaRPr lang="en-GB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311" y="2104"/>
              <a:ext cx="415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531" y="2232"/>
              <a:ext cx="535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847" y="2312"/>
              <a:ext cx="1547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252" y="3211"/>
              <a:ext cx="463" cy="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 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519" y="3037"/>
              <a:ext cx="543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38" y="2824"/>
              <a:ext cx="1548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4797" y="3971300"/>
            <a:ext cx="457200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algn="l" eaLnBrk="0" hangingPunct="0"/>
            <a:r>
              <a:rPr lang="en-US" sz="2000" dirty="0"/>
              <a:t>Given a string, use:</a:t>
            </a:r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to </a:t>
            </a:r>
            <a:r>
              <a:rPr lang="en-US" sz="2000" i="1" dirty="0"/>
              <a:t>reverse</a:t>
            </a:r>
            <a:r>
              <a:rPr lang="en-US" sz="2000" dirty="0"/>
              <a:t> its order</a:t>
            </a:r>
            <a:endParaRPr lang="en-GB" sz="1600" dirty="0"/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to </a:t>
            </a:r>
            <a:r>
              <a:rPr lang="en-US" sz="2000" i="1" dirty="0"/>
              <a:t>preserve</a:t>
            </a:r>
            <a:r>
              <a:rPr lang="en-US" sz="2000" dirty="0"/>
              <a:t> its order</a:t>
            </a:r>
          </a:p>
          <a:p>
            <a:pPr lvl="1"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Check if the sequences are the same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587322" y="6057213"/>
            <a:ext cx="678526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latin typeface="Helvetica" pitchFamily="34" charset="0"/>
              </a:rPr>
              <a:t>       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990484" y="5640010"/>
            <a:ext cx="44111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22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(2/3)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pSp>
        <p:nvGrpSpPr>
          <p:cNvPr id="25" name="Group 31"/>
          <p:cNvGrpSpPr/>
          <p:nvPr/>
        </p:nvGrpSpPr>
        <p:grpSpPr>
          <a:xfrm>
            <a:off x="152400" y="622967"/>
            <a:ext cx="8686800" cy="5926715"/>
            <a:chOff x="304800" y="1059489"/>
            <a:chExt cx="8686800" cy="5876437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07263"/>
              <a:ext cx="8686800" cy="582866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Palindromes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you can use any of the following stack/queue implementations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and Java classes Stack and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Stack &lt;String&gt; stack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 is a Java class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800" b="1" dirty="0">
                  <a:latin typeface="Courier New" pitchFamily="49" charset="0"/>
                  <a:cs typeface="Courier New" pitchFamily="49" charset="0"/>
                </a:rPr>
                <a:t>		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sv-SE" sz="1600" b="1" dirty="0">
                  <a:latin typeface="Courier New" pitchFamily="49" charset="0"/>
                  <a:cs typeface="Courier New" pitchFamily="49" charset="0"/>
                </a:rPr>
                <a:t>		//StackArr &lt;String&gt; stack = new StackArr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//QueueLL &lt;String&gt; queue = new QueueLL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Scanner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Scanner(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text: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scanner.next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inputStr.substring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i+1);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477000" y="4343400"/>
            <a:ext cx="2286000" cy="1828800"/>
          </a:xfrm>
          <a:prstGeom prst="wedgeRectCallout">
            <a:avLst>
              <a:gd name="adj1" fmla="val -99830"/>
              <a:gd name="adj2" fmla="val -56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LinkedList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a Java class that implements interface Queue and other interfaces, such as </a:t>
            </a:r>
            <a:r>
              <a:rPr lang="en-US" sz="1400" dirty="0" err="1">
                <a:solidFill>
                  <a:schemeClr val="tx1"/>
                </a:solidFill>
              </a:rPr>
              <a:t>Serializable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Cloneable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Iterable</a:t>
            </a:r>
            <a:r>
              <a:rPr lang="en-US" sz="1400" dirty="0">
                <a:solidFill>
                  <a:schemeClr val="tx1"/>
                </a:solidFill>
              </a:rPr>
              <a:t>&lt;E&gt;, Collection&lt;E&gt;, </a:t>
            </a:r>
            <a:r>
              <a:rPr lang="en-US" sz="1400" dirty="0" err="1">
                <a:solidFill>
                  <a:schemeClr val="tx1"/>
                </a:solidFill>
              </a:rPr>
              <a:t>Deque</a:t>
            </a:r>
            <a:r>
              <a:rPr lang="en-US" sz="1400" dirty="0">
                <a:solidFill>
                  <a:schemeClr val="tx1"/>
                </a:solidFill>
              </a:rPr>
              <a:t>&lt;E&gt;, List&lt;E&gt;.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(3/3)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&amp;&amp;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(!(stack.pop().equals(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())))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e)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is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"NOT 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11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We learn to create our own data structures from array and linked list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LIFO </a:t>
            </a:r>
            <a:r>
              <a:rPr lang="en-US" sz="2400" dirty="0" err="1"/>
              <a:t>vs</a:t>
            </a:r>
            <a:r>
              <a:rPr lang="en-US" sz="2400" dirty="0">
                <a:solidFill>
                  <a:srgbClr val="0000FF"/>
                </a:solidFill>
              </a:rPr>
              <a:t> FIFO – a simple difference that leads to very different applications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Drawings can often help in understanding the cases still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Please do not forget that the Java Library class is much more comprehensive than our own – for sit-in lab or exam, please use the one as told.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ADT (Motivation)  </a:t>
            </a:r>
            <a:endParaRPr lang="en-GB" sz="2400" dirty="0"/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Array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Linked List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</a:t>
            </a:r>
            <a:r>
              <a:rPr lang="en-GB" sz="2400" u="sng" dirty="0" err="1">
                <a:solidFill>
                  <a:srgbClr val="0000FF"/>
                </a:solidFill>
              </a:rPr>
              <a:t>Stack</a:t>
            </a:r>
            <a:r>
              <a:rPr lang="en-GB" sz="2400" u="sng" dirty="0">
                <a:solidFill>
                  <a:srgbClr val="0000FF"/>
                </a:solidFill>
              </a:rPr>
              <a:t> &lt;E&gt;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Applications 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Bracket matching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Postfix calculation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ADT (Motivation)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Array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Tailed Linked List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java.util.interface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u="sng" dirty="0">
                <a:solidFill>
                  <a:srgbClr val="0000FF"/>
                </a:solidFill>
              </a:rPr>
              <a:t>Queue &lt;E&gt;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Application: Palindromes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64EA-45B2-9C63-5CC5-4A8E2C6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955D-C231-55C8-39C4-266C74A4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Stack, Queue.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Stack, Queue?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481DD-54AB-5B36-3B71-09F1ECDB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60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88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1-5</a:t>
            </a:r>
            <a:r>
              <a:rPr lang="en-US" sz="4400" dirty="0">
                <a:latin typeface="Britannic Bold" panose="020B0903060703020204" pitchFamily="34" charset="0"/>
              </a:rPr>
              <a:t> Stacks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</a:t>
            </a:r>
            <a:r>
              <a:rPr lang="en-US" sz="3200" dirty="0">
                <a:latin typeface="Calibri" panose="020F0502020204030204" pitchFamily="34" charset="0"/>
              </a:rPr>
              <a:t>ast-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stackofboo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114800"/>
            <a:ext cx="2032368" cy="2032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Stack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last-in-first-out</a:t>
            </a:r>
            <a:r>
              <a:rPr lang="en-GB" sz="2800" kern="0" dirty="0"/>
              <a:t> (LIFO)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push</a:t>
            </a:r>
            <a:r>
              <a:rPr lang="en-GB" sz="2800" kern="0" dirty="0"/>
              <a:t>”, “</a:t>
            </a:r>
            <a:r>
              <a:rPr lang="en-GB" sz="2800" kern="0" dirty="0">
                <a:solidFill>
                  <a:srgbClr val="0000FF"/>
                </a:solidFill>
              </a:rPr>
              <a:t>pop</a:t>
            </a:r>
            <a:r>
              <a:rPr lang="en-GB" sz="2800" kern="0" dirty="0"/>
              <a:t>”,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4" name="AutoShape 18"/>
          <p:cNvSpPr>
            <a:spLocks noChangeArrowheads="1"/>
          </p:cNvSpPr>
          <p:nvPr/>
        </p:nvSpPr>
        <p:spPr bwMode="auto">
          <a:xfrm>
            <a:off x="3108375" y="322292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3413175" y="46072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413175" y="44548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3413175" y="43024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3413175" y="41500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65775" y="5429550"/>
            <a:ext cx="965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stack</a:t>
            </a:r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5394373" y="3616625"/>
            <a:ext cx="2308896" cy="709613"/>
            <a:chOff x="4156" y="1817"/>
            <a:chExt cx="1577" cy="447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H="1">
              <a:off x="4156" y="1817"/>
              <a:ext cx="769" cy="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4780" y="1874"/>
              <a:ext cx="953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push(item)</a:t>
              </a:r>
            </a:p>
          </p:txBody>
        </p:sp>
      </p:grpSp>
      <p:grpSp>
        <p:nvGrpSpPr>
          <p:cNvPr id="103" name="Group 7"/>
          <p:cNvGrpSpPr>
            <a:grpSpLocks/>
          </p:cNvGrpSpPr>
          <p:nvPr/>
        </p:nvGrpSpPr>
        <p:grpSpPr bwMode="auto"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149" y="1572"/>
              <a:ext cx="54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Pop()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440" y="3072"/>
              <a:ext cx="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FF"/>
                  </a:solidFill>
                </a:rPr>
                <a:t>Peek()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V="1">
              <a:off x="2064" y="3120"/>
              <a:ext cx="24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10" name="AutoShape 17"/>
            <p:cNvSpPr>
              <a:spLocks noChangeArrowheads="1"/>
            </p:cNvSpPr>
            <p:nvPr/>
          </p:nvSpPr>
          <p:spPr bwMode="auto">
            <a:xfrm>
              <a:off x="3413175" y="3013375"/>
              <a:ext cx="1501775" cy="69850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item</a:t>
              </a:r>
            </a:p>
          </p:txBody>
        </p: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-0.32968 0.177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0.17716 C -0.44792 0.11934 -0.5658 0.06291 -0.61302 0.041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Calling a function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/>
              <a:t>Before the call, the state of computation is saved on the </a:t>
            </a:r>
            <a:r>
              <a:rPr lang="en-GB" sz="2200" kern="0" dirty="0">
                <a:solidFill>
                  <a:srgbClr val="0000FF"/>
                </a:solidFill>
              </a:rPr>
              <a:t>stack</a:t>
            </a:r>
            <a:r>
              <a:rPr lang="en-GB" sz="2200" kern="0" dirty="0"/>
              <a:t> so that we will know where to resume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Recursion 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Matching parentheses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Evaluating arithmetic expressions (e.g. a + b – c) : 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postfix calculation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Infix to postfix conversion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Traversing a maze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6:&amp;#x0D;&amp;#x0A;Stacks and Queu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6: Stacks and Queues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6: Stacks and Queues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-5 Stacks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 Stack ADT: Operations&amp;quot;&quot;/&gt;&lt;property id=&quot;20307&quot; value=&quot;779&quot;/&gt;&lt;/object&gt;&lt;object type=&quot;3&quot; unique_id=&quot;10010&quot;&gt;&lt;property id=&quot;20148&quot; value=&quot;5&quot;/&gt;&lt;property id=&quot;20300&quot; value=&quot;Slide 7 - &amp;quot;1 Stack ADT: Uses&amp;quot;&quot;/&gt;&lt;property id=&quot;20307&quot; value=&quot;901&quot;/&gt;&lt;/object&gt;&lt;object type=&quot;3&quot; unique_id=&quot;10011&quot;&gt;&lt;property id=&quot;20148&quot; value=&quot;5&quot;/&gt;&lt;property id=&quot;20300&quot; value=&quot;Slide 8 - &amp;quot;1 Stack ADT: Interface&amp;quot;&quot;/&gt;&lt;property id=&quot;20307&quot; value=&quot;902&quot;/&gt;&lt;/object&gt;&lt;object type=&quot;3&quot; unique_id=&quot;10012&quot;&gt;&lt;property id=&quot;20148&quot; value=&quot;5&quot;/&gt;&lt;property id=&quot;20300&quot; value=&quot;Slide 9 - &amp;quot;1 Stack: Usage&amp;quot;&quot;/&gt;&lt;property id=&quot;20307&quot; value=&quot;903&quot;/&gt;&lt;/object&gt;&lt;object type=&quot;3&quot; unique_id=&quot;10013&quot;&gt;&lt;property id=&quot;20148&quot; value=&quot;5&quot;/&gt;&lt;property id=&quot;20300&quot; value=&quot;Slide 10 - &amp;quot;2 Stack Implementation: Array (1/4)&amp;quot;&quot;/&gt;&lt;property id=&quot;20307&quot; value=&quot;784&quot;/&gt;&lt;/object&gt;&lt;object type=&quot;3&quot; unique_id=&quot;10014&quot;&gt;&lt;property id=&quot;20148&quot; value=&quot;5&quot;/&gt;&lt;property id=&quot;20300&quot; value=&quot;Slide 11 - &amp;quot;2 Stack Implementation: Array (2/4)&amp;quot;&quot;/&gt;&lt;property id=&quot;20307&quot; value=&quot;904&quot;/&gt;&lt;/object&gt;&lt;object type=&quot;3&quot; unique_id=&quot;10015&quot;&gt;&lt;property id=&quot;20148&quot; value=&quot;5&quot;/&gt;&lt;property id=&quot;20300&quot; value=&quot;Slide 12 - &amp;quot;2 Stack Implementation: Array (3/4)&amp;quot;&quot;/&gt;&lt;property id=&quot;20307&quot; value=&quot;905&quot;/&gt;&lt;/object&gt;&lt;object type=&quot;3&quot; unique_id=&quot;10016&quot;&gt;&lt;property id=&quot;20148&quot; value=&quot;5&quot;/&gt;&lt;property id=&quot;20300&quot; value=&quot;Slide 13 - &amp;quot;2 Stack Implementation: Array (4/4)&amp;quot;&quot;/&gt;&lt;property id=&quot;20307&quot; value=&quot;906&quot;/&gt;&lt;/object&gt;&lt;object type=&quot;3&quot; unique_id=&quot;10017&quot;&gt;&lt;property id=&quot;20148&quot; value=&quot;5&quot;/&gt;&lt;property id=&quot;20300&quot; value=&quot;Slide 14 - &amp;quot;3 Stack Implementation: Linked List (1/7)&amp;quot;&quot;/&gt;&lt;property id=&quot;20307&quot; value=&quot;836&quot;/&gt;&lt;/object&gt;&lt;object type=&quot;3&quot; unique_id=&quot;10018&quot;&gt;&lt;property id=&quot;20148&quot; value=&quot;5&quot;/&gt;&lt;property id=&quot;20300&quot; value=&quot;Slide 15 - &amp;quot;3 Stack Implementation: Linked List (2/7)&amp;quot;&quot;/&gt;&lt;property id=&quot;20307&quot; value=&quot;907&quot;/&gt;&lt;/object&gt;&lt;object type=&quot;3&quot; unique_id=&quot;10019&quot;&gt;&lt;property id=&quot;20148&quot; value=&quot;5&quot;/&gt;&lt;property id=&quot;20300&quot; value=&quot;Slide 16 - &amp;quot;3 Stack Implementation: Linked List (3/7)&amp;quot;&quot;/&gt;&lt;property id=&quot;20307&quot; value=&quot;908&quot;/&gt;&lt;/object&gt;&lt;object type=&quot;3&quot; unique_id=&quot;10020&quot;&gt;&lt;property id=&quot;20148&quot; value=&quot;5&quot;/&gt;&lt;property id=&quot;20300&quot; value=&quot;Slide 17 - &amp;quot;3 Stack Implementation: Linked List (4/7)&amp;quot;&quot;/&gt;&lt;property id=&quot;20307&quot; value=&quot;909&quot;/&gt;&lt;/object&gt;&lt;object type=&quot;3&quot; unique_id=&quot;10021&quot;&gt;&lt;property id=&quot;20148&quot; value=&quot;5&quot;/&gt;&lt;property id=&quot;20300&quot; value=&quot;Slide 18 - &amp;quot;3 Stack Implementation: Linked List (5/7)&amp;quot;&quot;/&gt;&lt;property id=&quot;20307&quot; value=&quot;910&quot;/&gt;&lt;/object&gt;&lt;object type=&quot;3&quot; unique_id=&quot;10022&quot;&gt;&lt;property id=&quot;20148&quot; value=&quot;5&quot;/&gt;&lt;property id=&quot;20300&quot; value=&quot;Slide 19 - &amp;quot;3 Stack Implementation: Linked List (6/7)&amp;quot;&quot;/&gt;&lt;property id=&quot;20307&quot; value=&quot;911&quot;/&gt;&lt;/object&gt;&lt;object type=&quot;3&quot; unique_id=&quot;10023&quot;&gt;&lt;property id=&quot;20148&quot; value=&quot;5&quot;/&gt;&lt;property id=&quot;20300&quot; value=&quot;Slide 20 - &amp;quot;3 Stack Implementation: Linked List (7/7)&amp;quot;&quot;/&gt;&lt;property id=&quot;20307&quot; value=&quot;912&quot;/&gt;&lt;/object&gt;&lt;object type=&quot;3&quot; unique_id=&quot;10024&quot;&gt;&lt;property id=&quot;20148&quot; value=&quot;5&quot;/&gt;&lt;property id=&quot;20300&quot; value=&quot;Slide 21 - &amp;quot;3 Uses of Stacks (1/2)&amp;quot;&quot;/&gt;&lt;property id=&quot;20307&quot; value=&quot;913&quot;/&gt;&lt;/object&gt;&lt;object type=&quot;3&quot; unique_id=&quot;10025&quot;&gt;&lt;property id=&quot;20148&quot; value=&quot;5&quot;/&gt;&lt;property id=&quot;20300&quot; value=&quot;Slide 22 - &amp;quot;3 Uses of Stacks (2/2)&amp;quot;&quot;/&gt;&lt;property id=&quot;20307&quot; value=&quot;914&quot;/&gt;&lt;/object&gt;&lt;object type=&quot;3&quot; unique_id=&quot;10026&quot;&gt;&lt;property id=&quot;20148&quot; value=&quot;5&quot;/&gt;&lt;property id=&quot;20300&quot; value=&quot;Slide 23 - &amp;quot;4 java.util.Stack &amp;lt;E&amp;gt; (1/2)&amp;quot;&quot;/&gt;&lt;property id=&quot;20307&quot; value=&quot;915&quot;/&gt;&lt;/object&gt;&lt;object type=&quot;3&quot; unique_id=&quot;10027&quot;&gt;&lt;property id=&quot;20148&quot; value=&quot;5&quot;/&gt;&lt;property id=&quot;20300&quot; value=&quot;Slide 24 - &amp;quot;4 java.util.Stack &amp;lt;E&amp;gt; (2/2)&amp;quot;&quot;/&gt;&lt;property id=&quot;20307&quot; value=&quot;916&quot;/&gt;&lt;/object&gt;&lt;object type=&quot;3&quot; unique_id=&quot;10028&quot;&gt;&lt;property id=&quot;20148&quot; value=&quot;5&quot;/&gt;&lt;property id=&quot;20300&quot; value=&quot;Slide 25 - &amp;quot;5 Application 1: Bracket Matching (1/2)&amp;quot;&quot;/&gt;&lt;property id=&quot;20307&quot; value=&quot;917&quot;/&gt;&lt;/object&gt;&lt;object type=&quot;3&quot; unique_id=&quot;10029&quot;&gt;&lt;property id=&quot;20148&quot; value=&quot;5&quot;/&gt;&lt;property id=&quot;20300&quot; value=&quot;Slide 26 - &amp;quot;5 Application 1: Bracket Matching (2/2)&amp;quot;&quot;/&gt;&lt;property id=&quot;20307&quot; value=&quot;918&quot;/&gt;&lt;/object&gt;&lt;object type=&quot;3&quot; unique_id=&quot;10030&quot;&gt;&lt;property id=&quot;20148&quot; value=&quot;5&quot;/&gt;&lt;property id=&quot;20300&quot; value=&quot;Slide 27 - &amp;quot;5 Application 2: Arithmetic Expression (1/7)&amp;quot;&quot;/&gt;&lt;property id=&quot;20307&quot; value=&quot;919&quot;/&gt;&lt;/object&gt;&lt;object type=&quot;3&quot; unique_id=&quot;10031&quot;&gt;&lt;property id=&quot;20148&quot; value=&quot;5&quot;/&gt;&lt;property id=&quot;20300&quot; value=&quot;Slide 28 - &amp;quot;5 Application 2: Arithmetic Expression (2/7)&amp;quot;&quot;/&gt;&lt;property id=&quot;20307&quot; value=&quot;920&quot;/&gt;&lt;/object&gt;&lt;object type=&quot;3&quot; unique_id=&quot;10032&quot;&gt;&lt;property id=&quot;20148&quot; value=&quot;5&quot;/&gt;&lt;property id=&quot;20300&quot; value=&quot;Slide 29 - &amp;quot;5 Application 2: Arithmetic Expression (3/7)&amp;quot;&quot;/&gt;&lt;property id=&quot;20307&quot; value=&quot;921&quot;/&gt;&lt;/object&gt;&lt;object type=&quot;3&quot; unique_id=&quot;10033&quot;&gt;&lt;property id=&quot;20148&quot; value=&quot;5&quot;/&gt;&lt;property id=&quot;20300&quot; value=&quot;Slide 30 - &amp;quot;5 Application 2: Arithmetic Expression (4/7)&amp;quot;&quot;/&gt;&lt;property id=&quot;20307&quot; value=&quot;948&quot;/&gt;&lt;/object&gt;&lt;object type=&quot;3&quot; unique_id=&quot;10034&quot;&gt;&lt;property id=&quot;20148&quot; value=&quot;5&quot;/&gt;&lt;property id=&quot;20300&quot; value=&quot;Slide 31 - &amp;quot;5 Application 2: Arithmetic Expression (5/7)&amp;quot;&quot;/&gt;&lt;property id=&quot;20307&quot; value=&quot;922&quot;/&gt;&lt;/object&gt;&lt;object type=&quot;3&quot; unique_id=&quot;10035&quot;&gt;&lt;property id=&quot;20148&quot; value=&quot;5&quot;/&gt;&lt;property id=&quot;20300&quot; value=&quot;Slide 32 - &amp;quot;5 Application 2: Arithmetic Expression (6/7)&amp;quot;&quot;/&gt;&lt;property id=&quot;20307&quot; value=&quot;923&quot;/&gt;&lt;/object&gt;&lt;object type=&quot;3&quot; unique_id=&quot;10036&quot;&gt;&lt;property id=&quot;20148&quot; value=&quot;5&quot;/&gt;&lt;property id=&quot;20300&quot; value=&quot;Slide 33 - &amp;quot;5 Application 2: Arithmetic Expression (7/7)&amp;quot;&quot;/&gt;&lt;property id=&quot;20307&quot; value=&quot;924&quot;/&gt;&lt;/object&gt;&lt;object type=&quot;3&quot; unique_id=&quot;10037&quot;&gt;&lt;property id=&quot;20148&quot; value=&quot;5&quot;/&gt;&lt;property id=&quot;20300&quot; value=&quot;Slide 34 - &amp;quot;6-10 Queues&amp;quot;&quot;/&gt;&lt;property id=&quot;20307&quot; value=&quot;925&quot;/&gt;&lt;/object&gt;&lt;object type=&quot;3&quot; unique_id=&quot;10038&quot;&gt;&lt;property id=&quot;20148&quot; value=&quot;5&quot;/&gt;&lt;property id=&quot;20300&quot; value=&quot;Slide 35 - &amp;quot;6 Queue ADT: Operations&amp;quot;&quot;/&gt;&lt;property id=&quot;20307&quot; value=&quot;926&quot;/&gt;&lt;/object&gt;&lt;object type=&quot;3&quot; unique_id=&quot;10039&quot;&gt;&lt;property id=&quot;20148&quot; value=&quot;5&quot;/&gt;&lt;property id=&quot;20300&quot; value=&quot;Slide 36 - &amp;quot;6 Queue ADT: Uses&amp;quot;&quot;/&gt;&lt;property id=&quot;20307&quot; value=&quot;927&quot;/&gt;&lt;/object&gt;&lt;object type=&quot;3&quot; unique_id=&quot;10040&quot;&gt;&lt;property id=&quot;20148&quot; value=&quot;5&quot;/&gt;&lt;property id=&quot;20300&quot; value=&quot;Slide 37 - &amp;quot;6 Queue ADT: Interface&amp;quot;&quot;/&gt;&lt;property id=&quot;20307&quot; value=&quot;928&quot;/&gt;&lt;/object&gt;&lt;object type=&quot;3&quot; unique_id=&quot;10041&quot;&gt;&lt;property id=&quot;20148&quot; value=&quot;5&quot;/&gt;&lt;property id=&quot;20300&quot; value=&quot;Slide 38 - &amp;quot;6 Queue: Usage&amp;quot;&quot;/&gt;&lt;property id=&quot;20307&quot; value=&quot;929&quot;/&gt;&lt;/object&gt;&lt;object type=&quot;3&quot; unique_id=&quot;10042&quot;&gt;&lt;property id=&quot;20148&quot; value=&quot;5&quot;/&gt;&lt;property id=&quot;20300&quot; value=&quot;Slide 39 - &amp;quot;7 Queue Implementation: Array (1/7)&amp;quot;&quot;/&gt;&lt;property id=&quot;20307&quot; value=&quot;930&quot;/&gt;&lt;/object&gt;&lt;object type=&quot;3&quot; unique_id=&quot;10043&quot;&gt;&lt;property id=&quot;20148&quot; value=&quot;5&quot;/&gt;&lt;property id=&quot;20300&quot; value=&quot;Slide 40 - &amp;quot;7 Queue Implementation: Array (2/7)&amp;quot;&quot;/&gt;&lt;property id=&quot;20307&quot; value=&quot;934&quot;/&gt;&lt;/object&gt;&lt;object type=&quot;3&quot; unique_id=&quot;10044&quot;&gt;&lt;property id=&quot;20148&quot; value=&quot;5&quot;/&gt;&lt;property id=&quot;20300&quot; value=&quot;Slide 41 - &amp;quot;7 Queue Implementation: Array (3/7)&amp;quot;&quot;/&gt;&lt;property id=&quot;20307&quot; value=&quot;935&quot;/&gt;&lt;/object&gt;&lt;object type=&quot;3&quot; unique_id=&quot;10045&quot;&gt;&lt;property id=&quot;20148&quot; value=&quot;5&quot;/&gt;&lt;property id=&quot;20300&quot; value=&quot;Slide 42 - &amp;quot;7 Queue Implementation: Array (4/7)&amp;quot;&quot;/&gt;&lt;property id=&quot;20307&quot; value=&quot;936&quot;/&gt;&lt;/object&gt;&lt;object type=&quot;3&quot; unique_id=&quot;10046&quot;&gt;&lt;property id=&quot;20148&quot; value=&quot;5&quot;/&gt;&lt;property id=&quot;20300&quot; value=&quot;Slide 43 - &amp;quot;7 Queue Implementation: Array (5/7)&amp;quot;&quot;/&gt;&lt;property id=&quot;20307&quot; value=&quot;931&quot;/&gt;&lt;/object&gt;&lt;object type=&quot;3&quot; unique_id=&quot;10047&quot;&gt;&lt;property id=&quot;20148&quot; value=&quot;5&quot;/&gt;&lt;property id=&quot;20300&quot; value=&quot;Slide 44 - &amp;quot;7 Queue Implementation: Array (6/7)&amp;quot;&quot;/&gt;&lt;property id=&quot;20307&quot; value=&quot;932&quot;/&gt;&lt;/object&gt;&lt;object type=&quot;3&quot; unique_id=&quot;10048&quot;&gt;&lt;property id=&quot;20148&quot; value=&quot;5&quot;/&gt;&lt;property id=&quot;20300&quot; value=&quot;Slide 45 - &amp;quot;7 Queue Implementation: Array (7/7)&amp;quot;&quot;/&gt;&lt;property id=&quot;20307&quot; value=&quot;933&quot;/&gt;&lt;/object&gt;&lt;object type=&quot;3&quot; unique_id=&quot;10049&quot;&gt;&lt;property id=&quot;20148&quot; value=&quot;5&quot;/&gt;&lt;property id=&quot;20300&quot; value=&quot;Slide 46 - &amp;quot;8 Queue Implementation: Linked List (1/4)&amp;quot;&quot;/&gt;&lt;property id=&quot;20307&quot; value=&quot;937&quot;/&gt;&lt;/object&gt;&lt;object type=&quot;3&quot; unique_id=&quot;10050&quot;&gt;&lt;property id=&quot;20148&quot; value=&quot;5&quot;/&gt;&lt;property id=&quot;20300&quot; value=&quot;Slide 47 - &amp;quot;8 Queue Implementation: Linked List (2/4)&amp;quot;&quot;/&gt;&lt;property id=&quot;20307&quot; value=&quot;938&quot;/&gt;&lt;/object&gt;&lt;object type=&quot;3&quot; unique_id=&quot;10051&quot;&gt;&lt;property id=&quot;20148&quot; value=&quot;5&quot;/&gt;&lt;property id=&quot;20300&quot; value=&quot;Slide 48 - &amp;quot;8 Queue Implementation: Linked List (3/4)&amp;quot;&quot;/&gt;&lt;property id=&quot;20307&quot; value=&quot;939&quot;/&gt;&lt;/object&gt;&lt;object type=&quot;3&quot; unique_id=&quot;10052&quot;&gt;&lt;property id=&quot;20148&quot; value=&quot;5&quot;/&gt;&lt;property id=&quot;20300&quot; value=&quot;Slide 49 - &amp;quot;8 Queue Implementation: Linked List (4/4)&amp;quot;&quot;/&gt;&lt;property id=&quot;20307&quot; value=&quot;940&quot;/&gt;&lt;/object&gt;&lt;object type=&quot;3&quot; unique_id=&quot;10053&quot;&gt;&lt;property id=&quot;20148&quot; value=&quot;5&quot;/&gt;&lt;property id=&quot;20300&quot; value=&quot;Slide 50 - &amp;quot;8 Uses of Queues (1/2)&amp;quot;&quot;/&gt;&lt;property id=&quot;20307&quot; value=&quot;941&quot;/&gt;&lt;/object&gt;&lt;object type=&quot;3&quot; unique_id=&quot;10054&quot;&gt;&lt;property id=&quot;20148&quot; value=&quot;5&quot;/&gt;&lt;property id=&quot;20300&quot; value=&quot;Slide 51 - &amp;quot;8 Uses of Queues (2/2)&amp;quot;&quot;/&gt;&lt;property id=&quot;20307&quot; value=&quot;947&quot;/&gt;&lt;/object&gt;&lt;object type=&quot;3&quot; unique_id=&quot;10055&quot;&gt;&lt;property id=&quot;20148&quot; value=&quot;5&quot;/&gt;&lt;property id=&quot;20300&quot; value=&quot;Slide 52 - &amp;quot;9 java.util.interface Queue &amp;lt;E&amp;gt; &amp;quot;&quot;/&gt;&lt;property id=&quot;20307&quot; value=&quot;943&quot;/&gt;&lt;/object&gt;&lt;object type=&quot;3&quot; unique_id=&quot;10056&quot;&gt;&lt;property id=&quot;20148&quot; value=&quot;5&quot;/&gt;&lt;property id=&quot;20300&quot; value=&quot;Slide 53 - &amp;quot;10 Application: Palindromes (1/3)&amp;quot;&quot;/&gt;&lt;property id=&quot;20307&quot; value=&quot;944&quot;/&gt;&lt;/object&gt;&lt;object type=&quot;3&quot; unique_id=&quot;10057&quot;&gt;&lt;property id=&quot;20148&quot; value=&quot;5&quot;/&gt;&lt;property id=&quot;20300&quot; value=&quot;Slide 54 - &amp;quot;10 Application: Palindromes (2/3)&amp;quot;&quot;/&gt;&lt;property id=&quot;20307&quot; value=&quot;945&quot;/&gt;&lt;/object&gt;&lt;object type=&quot;3&quot; unique_id=&quot;10058&quot;&gt;&lt;property id=&quot;20148&quot; value=&quot;5&quot;/&gt;&lt;property id=&quot;20300&quot; value=&quot;Slide 55 - &amp;quot;10 Application: Palindromes (3/3)&amp;quot;&quot;/&gt;&lt;property id=&quot;20307&quot; value=&quot;946&quot;/&gt;&lt;/object&gt;&lt;object type=&quot;3&quot; unique_id=&quot;10059&quot;&gt;&lt;property id=&quot;20148&quot; value=&quot;5&quot;/&gt;&lt;property id=&quot;20300&quot; value=&quot;Slide 56 - &amp;quot;6 Summary &amp;quot;&quot;/&gt;&lt;property id=&quot;20307&quot; value=&quot;899&quot;/&gt;&lt;/object&gt;&lt;object type=&quot;3&quot; unique_id=&quot;10060&quot;&gt;&lt;property id=&quot;20148&quot; value=&quot;5&quot;/&gt;&lt;property id=&quot;20300&quot; value=&quot;Slide 57&quot;/&gt;&lt;property id=&quot;20307&quot; value=&quot;6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26773</TotalTime>
  <Words>6845</Words>
  <Application>Microsoft Office PowerPoint</Application>
  <PresentationFormat>On-screen Show (4:3)</PresentationFormat>
  <Paragraphs>1172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Times New Roman</vt:lpstr>
      <vt:lpstr>Wingdings</vt:lpstr>
      <vt:lpstr>1_L1 - Basic of C++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1-5 Stacks</vt:lpstr>
      <vt:lpstr>1 Stack ADT: Operations</vt:lpstr>
      <vt:lpstr>1 Stack ADT: Uses</vt:lpstr>
      <vt:lpstr>1 Stack ADT: Interface</vt:lpstr>
      <vt:lpstr>1 Stack: Usage</vt:lpstr>
      <vt:lpstr>2 Stack Implementation: Array (1/4)</vt:lpstr>
      <vt:lpstr>2 Stack Implementation: Array (2/4)</vt:lpstr>
      <vt:lpstr>2 Stack Implementation: Array (3/4)</vt:lpstr>
      <vt:lpstr>2 Stack Implementation: Array (4/4)</vt:lpstr>
      <vt:lpstr>3 Stack Implementation: Linked List (1/6)</vt:lpstr>
      <vt:lpstr>Recall: ListNode (last week)</vt:lpstr>
      <vt:lpstr>Recall: Basic Linked List (1/2) (last week)</vt:lpstr>
      <vt:lpstr>Recall: Basic Linked List (2/2) (last week)</vt:lpstr>
      <vt:lpstr>3 Stack Implementation: Linked List (2/6)</vt:lpstr>
      <vt:lpstr>3 Stack Implementation: Linked List (3/6)</vt:lpstr>
      <vt:lpstr>3 Stack Implementation: Linked List (4/6)</vt:lpstr>
      <vt:lpstr>3 Stack Implementation: Linked List (5/6)</vt:lpstr>
      <vt:lpstr>3 Stack Implementation: Linked List (6/6)</vt:lpstr>
      <vt:lpstr>3 Uses of Stack</vt:lpstr>
      <vt:lpstr>4 java.util.Stack &lt;E&gt; (1/2)</vt:lpstr>
      <vt:lpstr>4 java.util.Stack &lt;E&gt; (2/2)</vt:lpstr>
      <vt:lpstr>5 Application 1: Bracket Matching (1/2)</vt:lpstr>
      <vt:lpstr>5 Application 1: Bracket Matching (2/2)</vt:lpstr>
      <vt:lpstr>5 Applicn 2: Arithmetic Expression (1/7)</vt:lpstr>
      <vt:lpstr>5 Applicn 2: Arithmetic Expression (2/7)</vt:lpstr>
      <vt:lpstr>5 Applicn 2: Arithmetic Expression (3/7)</vt:lpstr>
      <vt:lpstr>5 Applicn 2: Arithmetic Expression (4/7)</vt:lpstr>
      <vt:lpstr>5 Applicn 2: Arithmetic Expression (5/7)</vt:lpstr>
      <vt:lpstr>5 Applicn 2: Arithmetic Expression (6/7)</vt:lpstr>
      <vt:lpstr>6-9 Queues</vt:lpstr>
      <vt:lpstr>6 Queue ADT: Operations</vt:lpstr>
      <vt:lpstr>6 Queue ADT: Uses</vt:lpstr>
      <vt:lpstr>6 Queue ADT: Interface</vt:lpstr>
      <vt:lpstr>6 Queue: Usage</vt:lpstr>
      <vt:lpstr>7 Queue Implementation: Array (1/7)</vt:lpstr>
      <vt:lpstr>7 Queue Implementation: Array (2/7)</vt:lpstr>
      <vt:lpstr>7 Queue Implementation: Array (3/7)</vt:lpstr>
      <vt:lpstr>7 Queue Implementation: Array (4/7)</vt:lpstr>
      <vt:lpstr>7 Queue Implementation: Array (5/7)</vt:lpstr>
      <vt:lpstr>7 Queue Implementation: Array (6/7)</vt:lpstr>
      <vt:lpstr>7 Queue Implementation: Array (7/7)</vt:lpstr>
      <vt:lpstr>8 Queue Implementn: Linked List (1/4)</vt:lpstr>
      <vt:lpstr>8 Queue Implementn: Linked List (2/4)</vt:lpstr>
      <vt:lpstr>8 Queue Implementn: Linked List (3/4)</vt:lpstr>
      <vt:lpstr>8 Queue Implementn: Linked List (4/4)</vt:lpstr>
      <vt:lpstr>8 Uses of Queues (1/2)</vt:lpstr>
      <vt:lpstr>8 Uses of Queues (2/2)</vt:lpstr>
      <vt:lpstr>9 java.util.interface Queue &lt;E&gt; </vt:lpstr>
      <vt:lpstr>10 Palindromes</vt:lpstr>
      <vt:lpstr>10 Application: Palindromes (1/3)</vt:lpstr>
      <vt:lpstr>10 Application: Palindromes (2/3)</vt:lpstr>
      <vt:lpstr>10 Application: Palindromes (3/3)</vt:lpstr>
      <vt:lpstr>11 Summary </vt:lpstr>
      <vt:lpstr>Revision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lecture</dc:title>
  <dc:creator>Aaron Tan</dc:creator>
  <cp:lastModifiedBy>Tùng Lê</cp:lastModifiedBy>
  <cp:revision>2209</cp:revision>
  <dcterms:created xsi:type="dcterms:W3CDTF">2005-08-26T05:24:28Z</dcterms:created>
  <dcterms:modified xsi:type="dcterms:W3CDTF">2022-09-17T03:40:01Z</dcterms:modified>
</cp:coreProperties>
</file>