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8"/>
  </p:notesMasterIdLst>
  <p:handoutMasterIdLst>
    <p:handoutMasterId r:id="rId59"/>
  </p:handoutMasterIdLst>
  <p:sldIdLst>
    <p:sldId id="979" r:id="rId2"/>
    <p:sldId id="980" r:id="rId3"/>
    <p:sldId id="981" r:id="rId4"/>
    <p:sldId id="960" r:id="rId5"/>
    <p:sldId id="961" r:id="rId6"/>
    <p:sldId id="963" r:id="rId7"/>
    <p:sldId id="820" r:id="rId8"/>
    <p:sldId id="928" r:id="rId9"/>
    <p:sldId id="957" r:id="rId10"/>
    <p:sldId id="956" r:id="rId11"/>
    <p:sldId id="929" r:id="rId12"/>
    <p:sldId id="931" r:id="rId13"/>
    <p:sldId id="964" r:id="rId14"/>
    <p:sldId id="965" r:id="rId15"/>
    <p:sldId id="966" r:id="rId16"/>
    <p:sldId id="967" r:id="rId17"/>
    <p:sldId id="968" r:id="rId18"/>
    <p:sldId id="969" r:id="rId19"/>
    <p:sldId id="970" r:id="rId20"/>
    <p:sldId id="971" r:id="rId21"/>
    <p:sldId id="973" r:id="rId22"/>
    <p:sldId id="905" r:id="rId23"/>
    <p:sldId id="836" r:id="rId24"/>
    <p:sldId id="911" r:id="rId25"/>
    <p:sldId id="912" r:id="rId26"/>
    <p:sldId id="983" r:id="rId27"/>
    <p:sldId id="974" r:id="rId28"/>
    <p:sldId id="901" r:id="rId29"/>
    <p:sldId id="902" r:id="rId30"/>
    <p:sldId id="913" r:id="rId31"/>
    <p:sldId id="933" r:id="rId32"/>
    <p:sldId id="934" r:id="rId33"/>
    <p:sldId id="975" r:id="rId34"/>
    <p:sldId id="914" r:id="rId35"/>
    <p:sldId id="915" r:id="rId36"/>
    <p:sldId id="916" r:id="rId37"/>
    <p:sldId id="936" r:id="rId38"/>
    <p:sldId id="937" r:id="rId39"/>
    <p:sldId id="959" r:id="rId40"/>
    <p:sldId id="938" r:id="rId41"/>
    <p:sldId id="917" r:id="rId42"/>
    <p:sldId id="918" r:id="rId43"/>
    <p:sldId id="939" r:id="rId44"/>
    <p:sldId id="919" r:id="rId45"/>
    <p:sldId id="924" r:id="rId46"/>
    <p:sldId id="984" r:id="rId47"/>
    <p:sldId id="942" r:id="rId48"/>
    <p:sldId id="943" r:id="rId49"/>
    <p:sldId id="952" r:id="rId50"/>
    <p:sldId id="958" r:id="rId51"/>
    <p:sldId id="953" r:id="rId52"/>
    <p:sldId id="954" r:id="rId53"/>
    <p:sldId id="955" r:id="rId54"/>
    <p:sldId id="977" r:id="rId55"/>
    <p:sldId id="899" r:id="rId56"/>
    <p:sldId id="685" r:id="rId57"/>
  </p:sldIdLst>
  <p:sldSz cx="9144000" cy="6858000" type="screen4x3"/>
  <p:notesSz cx="6797675" cy="9926638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66"/>
    <a:srgbClr val="9999FF"/>
    <a:srgbClr val="663300"/>
    <a:srgbClr val="800080"/>
    <a:srgbClr val="996600"/>
    <a:srgbClr val="FF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87707" autoAdjust="0"/>
  </p:normalViewPr>
  <p:slideViewPr>
    <p:cSldViewPr>
      <p:cViewPr varScale="1">
        <p:scale>
          <a:sx n="73" d="100"/>
          <a:sy n="73" d="100"/>
        </p:scale>
        <p:origin x="20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02"/>
    </p:cViewPr>
  </p:sorterViewPr>
  <p:notesViewPr>
    <p:cSldViewPr>
      <p:cViewPr varScale="1">
        <p:scale>
          <a:sx n="73" d="100"/>
          <a:sy n="73" d="100"/>
        </p:scale>
        <p:origin x="-840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Strengthening the concept of recursion learned in 501042 (or equivalent)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 dirty="0"/>
            <a:t>Demonstrating the application of recursion on some classic computer science problems</a:t>
          </a:r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 dirty="0"/>
            <a:t>Applying recursion on data structures</a:t>
          </a:r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 dirty="0"/>
            <a:t>Understanding recursion as a problem-solving technique known as divide-and-conquer paradigm</a:t>
          </a:r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3B9ADA7-ECC6-48E1-8CF9-FAD428EA5191}" type="pres">
      <dgm:prSet presAssocID="{3540AF93-8D02-49E5-8C94-6551695615D2}" presName="descendantText" presStyleLbl="alignAcc1" presStyleIdx="3" presStyleCnt="4" custScaleY="148646">
        <dgm:presLayoutVars>
          <dgm:bulletEnabled val="1"/>
        </dgm:presLayoutVars>
      </dgm:prSet>
      <dgm:spPr/>
    </dgm:pt>
  </dgm:ptLst>
  <dgm:cxnLst>
    <dgm:cxn modelId="{C3868019-B11C-469B-89A7-1BB8EC4F4B37}" type="presOf" srcId="{7ED2F955-2120-4923-9611-8AAF93F827CA}" destId="{232EAE4B-1ED0-4687-9A33-90AF17948ACD}" srcOrd="0" destOrd="0" presId="urn:microsoft.com/office/officeart/2005/8/layout/chevron2"/>
    <dgm:cxn modelId="{CA51A82C-F793-40D6-8E61-E49E882376FA}" type="presOf" srcId="{CD7DEC81-6F6B-4BDB-AEE7-69FE1CF3B125}" destId="{7625166C-48AB-4023-B514-381FC1C29791}" srcOrd="0" destOrd="0" presId="urn:microsoft.com/office/officeart/2005/8/layout/chevron2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22BE6844-110A-42BD-BE6D-EB2D7E886665}" type="presOf" srcId="{3540AF93-8D02-49E5-8C94-6551695615D2}" destId="{30A22B96-D0A9-4021-B644-FA31FA75A3A2}" srcOrd="0" destOrd="0" presId="urn:microsoft.com/office/officeart/2005/8/layout/chevron2"/>
    <dgm:cxn modelId="{8BF2644E-39E9-41C1-AE64-525BBFD4CEA7}" type="presOf" srcId="{61FB8177-7993-46E5-B094-41292D251B70}" destId="{07951361-5D33-45A2-9EE4-610B36FF9DB0}" srcOrd="0" destOrd="0" presId="urn:microsoft.com/office/officeart/2005/8/layout/chevron2"/>
    <dgm:cxn modelId="{6144846E-0A03-45D5-A8BE-3280CCD7ED9D}" type="presOf" srcId="{7ADA11EA-323B-4707-895B-4B9D16876644}" destId="{9243B227-0C0E-4439-B08B-C48187B71ED3}" srcOrd="0" destOrd="0" presId="urn:microsoft.com/office/officeart/2005/8/layout/chevron2"/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C7789C55-605F-47DC-BF72-F325AEF3CF77}" type="presOf" srcId="{DEBD6EF9-2804-423B-9DF9-F21060D61466}" destId="{17946CE0-4F59-49F2-83C9-45D73974197A}" srcOrd="0" destOrd="0" presId="urn:microsoft.com/office/officeart/2005/8/layout/chevron2"/>
    <dgm:cxn modelId="{3CFC277B-7A5D-4908-AE42-E9008B5AA05A}" type="presOf" srcId="{0BA460C7-F33D-4F94-A65D-F7A4444A0DC9}" destId="{C3B9ADA7-ECC6-48E1-8CF9-FAD428EA5191}" srcOrd="0" destOrd="0" presId="urn:microsoft.com/office/officeart/2005/8/layout/chevron2"/>
    <dgm:cxn modelId="{83E98F7C-32F2-4F99-BF2F-C5311FD7C060}" type="presOf" srcId="{9CE06BC0-032E-4149-919B-24D09572F737}" destId="{E26FD5B1-3991-4CE2-874F-8C2F1F1A42F2}" srcOrd="0" destOrd="0" presId="urn:microsoft.com/office/officeart/2005/8/layout/chevron2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1B587EE8-5919-4886-A05C-BC2F5A7880B3}" type="presOf" srcId="{7DF50EEE-E66E-402D-A97F-C4566E2DA512}" destId="{F8B2D4D0-CC62-4E1F-8BFF-8FB3F6AE7A97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916A34F7-4BF0-4105-B165-CC5AA4F51161}" type="presParOf" srcId="{9243B227-0C0E-4439-B08B-C48187B71ED3}" destId="{62BFFFC2-E5EE-4620-B112-2FC0CAD81860}" srcOrd="0" destOrd="0" presId="urn:microsoft.com/office/officeart/2005/8/layout/chevron2"/>
    <dgm:cxn modelId="{EC23A3B6-D021-4FA9-821E-8EE65451DB54}" type="presParOf" srcId="{62BFFFC2-E5EE-4620-B112-2FC0CAD81860}" destId="{232EAE4B-1ED0-4687-9A33-90AF17948ACD}" srcOrd="0" destOrd="0" presId="urn:microsoft.com/office/officeart/2005/8/layout/chevron2"/>
    <dgm:cxn modelId="{CC880BDD-84F0-44E4-9546-F0F24175B8A1}" type="presParOf" srcId="{62BFFFC2-E5EE-4620-B112-2FC0CAD81860}" destId="{17946CE0-4F59-49F2-83C9-45D73974197A}" srcOrd="1" destOrd="0" presId="urn:microsoft.com/office/officeart/2005/8/layout/chevron2"/>
    <dgm:cxn modelId="{161B660B-E9DC-4799-A5BD-DD0C16C75E4E}" type="presParOf" srcId="{9243B227-0C0E-4439-B08B-C48187B71ED3}" destId="{8C2FAFCB-21D8-4CC0-ABA1-F5FEEEA196E9}" srcOrd="1" destOrd="0" presId="urn:microsoft.com/office/officeart/2005/8/layout/chevron2"/>
    <dgm:cxn modelId="{DFA0C9EE-EBE5-4C5E-BD7F-B271E3FA9FF9}" type="presParOf" srcId="{9243B227-0C0E-4439-B08B-C48187B71ED3}" destId="{66F64149-FCE0-42B2-BF46-BBEE3094C0DB}" srcOrd="2" destOrd="0" presId="urn:microsoft.com/office/officeart/2005/8/layout/chevron2"/>
    <dgm:cxn modelId="{DD992CD2-AD3B-4572-A2F1-5B466BD223BB}" type="presParOf" srcId="{66F64149-FCE0-42B2-BF46-BBEE3094C0DB}" destId="{E26FD5B1-3991-4CE2-874F-8C2F1F1A42F2}" srcOrd="0" destOrd="0" presId="urn:microsoft.com/office/officeart/2005/8/layout/chevron2"/>
    <dgm:cxn modelId="{281637B2-794A-4ECB-8062-2B698A4EA4DB}" type="presParOf" srcId="{66F64149-FCE0-42B2-BF46-BBEE3094C0DB}" destId="{F8B2D4D0-CC62-4E1F-8BFF-8FB3F6AE7A97}" srcOrd="1" destOrd="0" presId="urn:microsoft.com/office/officeart/2005/8/layout/chevron2"/>
    <dgm:cxn modelId="{757BEC92-D91C-4DD7-B06A-BC29CFC35CCC}" type="presParOf" srcId="{9243B227-0C0E-4439-B08B-C48187B71ED3}" destId="{4580E6DB-61F0-4F9F-ADDF-378A57499B8F}" srcOrd="3" destOrd="0" presId="urn:microsoft.com/office/officeart/2005/8/layout/chevron2"/>
    <dgm:cxn modelId="{97825504-A7A0-40AF-8D88-36E8B7A091C2}" type="presParOf" srcId="{9243B227-0C0E-4439-B08B-C48187B71ED3}" destId="{96D42D5D-C42A-4B1C-80BA-5321B63E8571}" srcOrd="4" destOrd="0" presId="urn:microsoft.com/office/officeart/2005/8/layout/chevron2"/>
    <dgm:cxn modelId="{9CACD4C2-277E-4E88-A1C9-13DFFA6F1A1A}" type="presParOf" srcId="{96D42D5D-C42A-4B1C-80BA-5321B63E8571}" destId="{07951361-5D33-45A2-9EE4-610B36FF9DB0}" srcOrd="0" destOrd="0" presId="urn:microsoft.com/office/officeart/2005/8/layout/chevron2"/>
    <dgm:cxn modelId="{FEDE73D4-FE22-478B-912B-C86B7BFDF49E}" type="presParOf" srcId="{96D42D5D-C42A-4B1C-80BA-5321B63E8571}" destId="{7625166C-48AB-4023-B514-381FC1C29791}" srcOrd="1" destOrd="0" presId="urn:microsoft.com/office/officeart/2005/8/layout/chevron2"/>
    <dgm:cxn modelId="{44F472B7-BA74-4427-89E2-74E66EA81E6D}" type="presParOf" srcId="{9243B227-0C0E-4439-B08B-C48187B71ED3}" destId="{0BB23987-6A99-409A-B8A3-16E407FE05C9}" srcOrd="5" destOrd="0" presId="urn:microsoft.com/office/officeart/2005/8/layout/chevron2"/>
    <dgm:cxn modelId="{51450C85-EAB5-4B7B-B7AB-36F2AB29D1B0}" type="presParOf" srcId="{9243B227-0C0E-4439-B08B-C48187B71ED3}" destId="{0930608F-2225-49FE-A86F-09FB4D0F7E9F}" srcOrd="6" destOrd="0" presId="urn:microsoft.com/office/officeart/2005/8/layout/chevron2"/>
    <dgm:cxn modelId="{F1A747A8-E6D5-4EB2-A5B7-1DB98AA0081F}" type="presParOf" srcId="{0930608F-2225-49FE-A86F-09FB4D0F7E9F}" destId="{30A22B96-D0A9-4021-B644-FA31FA75A3A2}" srcOrd="0" destOrd="0" presId="urn:microsoft.com/office/officeart/2005/8/layout/chevron2"/>
    <dgm:cxn modelId="{3A1CD488-04FF-4375-96B9-1DFC12F6D05B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3:</a:t>
          </a:r>
          <a:r>
            <a:rPr lang="en-US" sz="2400" baseline="0" dirty="0">
              <a:solidFill>
                <a:schemeClr val="tx1"/>
              </a:solidFill>
            </a:rPr>
            <a:t> Recursion: The Mirrors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  <a:latin typeface="+mn-lt"/>
            </a:rPr>
            <a:t>Chapter 6: 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Recursion as a Problem-Solving Technique, pages 337 to 345.</a:t>
          </a: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B355D003-2F1D-4A2D-947D-90616CCE18B1}" type="presOf" srcId="{F6CE912F-21A3-4FAA-ADEC-255F16EFD9BF}" destId="{691D3C5E-B9A5-48E5-96D2-C74E4BC7C021}" srcOrd="0" destOrd="2" presId="urn:microsoft.com/office/officeart/2005/8/layout/vList3#1"/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925195EE-426E-44D3-BAF9-7D0D28EBF91D}" type="presOf" srcId="{C862E928-676D-428E-8E83-FEAED208C0F7}" destId="{92EE76E5-3762-43F0-B701-FDC1B9155319}" srcOrd="0" destOrd="0" presId="urn:microsoft.com/office/officeart/2005/8/layout/vList3#1"/>
    <dgm:cxn modelId="{F0DFB3EE-647B-4DE8-9897-E617826E6342}" type="presOf" srcId="{0FE90267-9BC7-4679-8942-5FF3A3AB06ED}" destId="{691D3C5E-B9A5-48E5-96D2-C74E4BC7C021}" srcOrd="0" destOrd="0" presId="urn:microsoft.com/office/officeart/2005/8/layout/vList3#1"/>
    <dgm:cxn modelId="{CB53DBFB-85E4-402B-9EB5-5E699CA94B13}" type="presOf" srcId="{C5CEBEED-CFB9-42A5-B5AD-5846D62AC459}" destId="{691D3C5E-B9A5-48E5-96D2-C74E4BC7C021}" srcOrd="0" destOrd="1" presId="urn:microsoft.com/office/officeart/2005/8/layout/vList3#1"/>
    <dgm:cxn modelId="{9D781EFF-2CA6-4F9B-A12C-E4B918381103}" type="presParOf" srcId="{92EE76E5-3762-43F0-B701-FDC1B9155319}" destId="{BB6723CE-ADD8-4F40-BBA2-A73E76036D91}" srcOrd="0" destOrd="0" presId="urn:microsoft.com/office/officeart/2005/8/layout/vList3#1"/>
    <dgm:cxn modelId="{3F870A04-7AC9-40A6-9A2A-EFBD9699D3FE}" type="presParOf" srcId="{BB6723CE-ADD8-4F40-BBA2-A73E76036D91}" destId="{E9C254D0-7C86-4675-AC1B-555179EDDE6F}" srcOrd="0" destOrd="0" presId="urn:microsoft.com/office/officeart/2005/8/layout/vList3#1"/>
    <dgm:cxn modelId="{B1844034-0EC3-4D9B-82A1-D47E2C4CA2D5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69242" y="173228"/>
          <a:ext cx="1128282" cy="789797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398885"/>
        <a:ext cx="789797" cy="338485"/>
      </dsp:txXfrm>
    </dsp:sp>
    <dsp:sp modelId="{17946CE0-4F59-49F2-83C9-45D73974197A}">
      <dsp:nvSpPr>
        <dsp:cNvPr id="0" name=""/>
        <dsp:cNvSpPr/>
      </dsp:nvSpPr>
      <dsp:spPr>
        <a:xfrm rot="5400000">
          <a:off x="3693556" y="-289977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Strengthening the concept of recursion learned in 501042 (or equivalent)</a:t>
          </a:r>
        </a:p>
      </dsp:txBody>
      <dsp:txXfrm rot="-5400000">
        <a:off x="789798" y="39787"/>
        <a:ext cx="6505099" cy="661781"/>
      </dsp:txXfrm>
    </dsp:sp>
    <dsp:sp modelId="{E26FD5B1-3991-4CE2-874F-8C2F1F1A42F2}">
      <dsp:nvSpPr>
        <dsp:cNvPr id="0" name=""/>
        <dsp:cNvSpPr/>
      </dsp:nvSpPr>
      <dsp:spPr>
        <a:xfrm rot="5400000">
          <a:off x="-169242" y="1160143"/>
          <a:ext cx="1128282" cy="789797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385800"/>
        <a:ext cx="789797" cy="338485"/>
      </dsp:txXfrm>
    </dsp:sp>
    <dsp:sp modelId="{F8B2D4D0-CC62-4E1F-8BFF-8FB3F6AE7A97}">
      <dsp:nvSpPr>
        <dsp:cNvPr id="0" name=""/>
        <dsp:cNvSpPr/>
      </dsp:nvSpPr>
      <dsp:spPr>
        <a:xfrm rot="5400000">
          <a:off x="3693556" y="-1912857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Demonstrating the application of recursion on some classic computer science problems</a:t>
          </a:r>
        </a:p>
      </dsp:txBody>
      <dsp:txXfrm rot="-5400000">
        <a:off x="789798" y="1026702"/>
        <a:ext cx="6505099" cy="661781"/>
      </dsp:txXfrm>
    </dsp:sp>
    <dsp:sp modelId="{07951361-5D33-45A2-9EE4-610B36FF9DB0}">
      <dsp:nvSpPr>
        <dsp:cNvPr id="0" name=""/>
        <dsp:cNvSpPr/>
      </dsp:nvSpPr>
      <dsp:spPr>
        <a:xfrm rot="5400000">
          <a:off x="-169242" y="2147058"/>
          <a:ext cx="1128282" cy="789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 rot="-5400000">
        <a:off x="1" y="2372715"/>
        <a:ext cx="789797" cy="338485"/>
      </dsp:txXfrm>
    </dsp:sp>
    <dsp:sp modelId="{7625166C-48AB-4023-B514-381FC1C29791}">
      <dsp:nvSpPr>
        <dsp:cNvPr id="0" name=""/>
        <dsp:cNvSpPr/>
      </dsp:nvSpPr>
      <dsp:spPr>
        <a:xfrm rot="5400000">
          <a:off x="3693556" y="-92594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Applying recursion on data structures</a:t>
          </a:r>
        </a:p>
      </dsp:txBody>
      <dsp:txXfrm rot="-5400000">
        <a:off x="789798" y="2013617"/>
        <a:ext cx="6505099" cy="661781"/>
      </dsp:txXfrm>
    </dsp:sp>
    <dsp:sp modelId="{30A22B96-D0A9-4021-B644-FA31FA75A3A2}">
      <dsp:nvSpPr>
        <dsp:cNvPr id="0" name=""/>
        <dsp:cNvSpPr/>
      </dsp:nvSpPr>
      <dsp:spPr>
        <a:xfrm rot="5400000">
          <a:off x="-169242" y="3312354"/>
          <a:ext cx="1128282" cy="78979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</a:p>
      </dsp:txBody>
      <dsp:txXfrm rot="-5400000">
        <a:off x="1" y="3538011"/>
        <a:ext cx="789797" cy="338485"/>
      </dsp:txXfrm>
    </dsp:sp>
    <dsp:sp modelId="{C3B9ADA7-ECC6-48E1-8CF9-FAD428EA5191}">
      <dsp:nvSpPr>
        <dsp:cNvPr id="0" name=""/>
        <dsp:cNvSpPr/>
      </dsp:nvSpPr>
      <dsp:spPr>
        <a:xfrm rot="5400000">
          <a:off x="3515175" y="239353"/>
          <a:ext cx="1090145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Understanding recursion as a problem-solving technique known as divide-and-conquer paradigm</a:t>
          </a:r>
        </a:p>
      </dsp:txBody>
      <dsp:txXfrm rot="-5400000">
        <a:off x="789798" y="3017946"/>
        <a:ext cx="6487684" cy="98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7764"/>
          <a:ext cx="7403495" cy="3207271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553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3:</a:t>
          </a:r>
          <a:r>
            <a:rPr lang="en-US" sz="2400" kern="1200" baseline="0" dirty="0">
              <a:solidFill>
                <a:schemeClr val="tx1"/>
              </a:solidFill>
            </a:rPr>
            <a:t> Recursion: The Mirrors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  <a:latin typeface="+mn-lt"/>
            </a:rPr>
            <a:t>Chapter 6: 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Recursion as a Problem-Solving Technique, pages 337 to 345.</a:t>
          </a:r>
        </a:p>
      </dsp:txBody>
      <dsp:txXfrm rot="10800000">
        <a:off x="1323122" y="707764"/>
        <a:ext cx="6601677" cy="3207271"/>
      </dsp:txXfrm>
    </dsp:sp>
    <dsp:sp modelId="{E9C254D0-7C86-4675-AC1B-555179EDDE6F}">
      <dsp:nvSpPr>
        <dsp:cNvPr id="0" name=""/>
        <dsp:cNvSpPr/>
      </dsp:nvSpPr>
      <dsp:spPr>
        <a:xfrm>
          <a:off x="0" y="985292"/>
          <a:ext cx="2652215" cy="26522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9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6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6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54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7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77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6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Answer: 2. A lot of repeated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81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Answer: Part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31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95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9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1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0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9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itchFamily="34" charset="0"/>
              </a:rPr>
              <a:t>Recipe : công</a:t>
            </a:r>
            <a:r>
              <a:rPr lang="en-US" sz="1200" baseline="0">
                <a:latin typeface="Britannic Bold" pitchFamily="34" charset="0"/>
              </a:rPr>
              <a:t> thức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6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Answer: 3. Can’t reach the base case</a:t>
            </a:r>
          </a:p>
          <a:p>
            <a:r>
              <a:rPr lang="en-SG" dirty="0"/>
              <a:t>Explain: </a:t>
            </a:r>
            <a:r>
              <a:rPr lang="en-SG" dirty="0" err="1"/>
              <a:t>nếu</a:t>
            </a:r>
            <a:r>
              <a:rPr lang="en-SG" dirty="0"/>
              <a:t> </a:t>
            </a:r>
            <a:r>
              <a:rPr lang="en-SG" dirty="0" err="1"/>
              <a:t>như</a:t>
            </a:r>
            <a:r>
              <a:rPr lang="en-SG" dirty="0"/>
              <a:t> n </a:t>
            </a:r>
            <a:r>
              <a:rPr lang="en-SG" dirty="0" err="1"/>
              <a:t>là</a:t>
            </a:r>
            <a:r>
              <a:rPr lang="en-SG" dirty="0"/>
              <a:t> </a:t>
            </a:r>
            <a:r>
              <a:rPr lang="en-SG" dirty="0" err="1"/>
              <a:t>số</a:t>
            </a:r>
            <a:r>
              <a:rPr lang="en-SG" dirty="0"/>
              <a:t> </a:t>
            </a:r>
            <a:r>
              <a:rPr lang="en-SG" dirty="0" err="1"/>
              <a:t>lẻ</a:t>
            </a:r>
            <a:r>
              <a:rPr lang="en-SG" dirty="0"/>
              <a:t> </a:t>
            </a:r>
            <a:r>
              <a:rPr lang="en-SG" dirty="0" err="1"/>
              <a:t>thì</a:t>
            </a:r>
            <a:r>
              <a:rPr lang="en-SG" dirty="0"/>
              <a:t> </a:t>
            </a:r>
            <a:r>
              <a:rPr lang="en-SG" dirty="0" err="1"/>
              <a:t>thay</a:t>
            </a:r>
            <a:r>
              <a:rPr lang="en-SG" dirty="0"/>
              <a:t> </a:t>
            </a:r>
            <a:r>
              <a:rPr lang="en-SG" dirty="0" err="1"/>
              <a:t>vì</a:t>
            </a:r>
            <a:r>
              <a:rPr lang="en-SG" dirty="0"/>
              <a:t> </a:t>
            </a:r>
            <a:r>
              <a:rPr lang="en-SG" dirty="0" err="1"/>
              <a:t>nó</a:t>
            </a:r>
            <a:r>
              <a:rPr lang="en-SG" dirty="0"/>
              <a:t> </a:t>
            </a:r>
            <a:r>
              <a:rPr lang="en-SG" dirty="0" err="1"/>
              <a:t>bằng</a:t>
            </a:r>
            <a:r>
              <a:rPr lang="en-SG" dirty="0"/>
              <a:t> 0 </a:t>
            </a:r>
            <a:r>
              <a:rPr lang="en-SG" dirty="0" err="1"/>
              <a:t>thì</a:t>
            </a:r>
            <a:r>
              <a:rPr lang="en-SG" dirty="0"/>
              <a:t> </a:t>
            </a:r>
            <a:r>
              <a:rPr lang="en-SG" dirty="0" err="1"/>
              <a:t>nó</a:t>
            </a:r>
            <a:r>
              <a:rPr lang="en-SG" dirty="0"/>
              <a:t> </a:t>
            </a:r>
            <a:r>
              <a:rPr lang="en-SG" dirty="0" err="1"/>
              <a:t>sẽ</a:t>
            </a:r>
            <a:r>
              <a:rPr lang="en-SG" dirty="0"/>
              <a:t> </a:t>
            </a:r>
            <a:r>
              <a:rPr lang="en-SG" dirty="0" err="1"/>
              <a:t>giảm</a:t>
            </a:r>
            <a:r>
              <a:rPr lang="en-SG" dirty="0"/>
              <a:t> </a:t>
            </a:r>
            <a:r>
              <a:rPr lang="en-SG" dirty="0" err="1"/>
              <a:t>xuống</a:t>
            </a:r>
            <a:r>
              <a:rPr lang="en-SG" dirty="0"/>
              <a:t> </a:t>
            </a:r>
            <a:r>
              <a:rPr lang="en-SG" dirty="0" err="1"/>
              <a:t>nữa</a:t>
            </a:r>
            <a:r>
              <a:rPr lang="en-SG" dirty="0"/>
              <a:t> =&gt; </a:t>
            </a:r>
            <a:r>
              <a:rPr lang="en-SG" dirty="0" err="1"/>
              <a:t>nó</a:t>
            </a:r>
            <a:r>
              <a:rPr lang="en-SG" dirty="0"/>
              <a:t> </a:t>
            </a:r>
            <a:r>
              <a:rPr lang="en-SG" dirty="0" err="1"/>
              <a:t>không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</a:t>
            </a:r>
            <a:r>
              <a:rPr lang="en-SG" dirty="0" err="1"/>
              <a:t>được</a:t>
            </a:r>
            <a:r>
              <a:rPr lang="en-SG" dirty="0"/>
              <a:t> base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0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pPr marL="228600" indent="-228600">
              <a:buAutoNum type="arabicPeriod"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 base case, recursive case (Slide 24)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Slide 14,…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can’t reach base case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(Slide 11)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  <a:r>
              <a:rPr lang="en-US" dirty="0" err="1"/>
              <a:t>chậm</a:t>
            </a:r>
            <a:r>
              <a:rPr lang="en-US" dirty="0"/>
              <a:t>,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13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70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Nếu</a:t>
            </a:r>
            <a:r>
              <a:rPr lang="en-SG" dirty="0"/>
              <a:t> </a:t>
            </a:r>
            <a:r>
              <a:rPr lang="en-SG" dirty="0" err="1"/>
              <a:t>sử</a:t>
            </a:r>
            <a:r>
              <a:rPr lang="en-SG" dirty="0"/>
              <a:t> </a:t>
            </a:r>
            <a:r>
              <a:rPr lang="en-SG" dirty="0" err="1"/>
              <a:t>dụng</a:t>
            </a:r>
            <a:r>
              <a:rPr lang="en-SG" dirty="0"/>
              <a:t> == </a:t>
            </a:r>
            <a:r>
              <a:rPr lang="en-SG" dirty="0" err="1"/>
              <a:t>thì</a:t>
            </a:r>
            <a:r>
              <a:rPr lang="en-SG" dirty="0"/>
              <a:t> </a:t>
            </a:r>
            <a:r>
              <a:rPr lang="en-SG" dirty="0" err="1"/>
              <a:t>trong</a:t>
            </a:r>
            <a:r>
              <a:rPr lang="en-SG" dirty="0"/>
              <a:t> </a:t>
            </a:r>
            <a:r>
              <a:rPr lang="en-SG" dirty="0" err="1"/>
              <a:t>trường</a:t>
            </a:r>
            <a:r>
              <a:rPr lang="en-SG" dirty="0"/>
              <a:t> </a:t>
            </a:r>
            <a:r>
              <a:rPr lang="en-SG" dirty="0" err="1"/>
              <a:t>hợp</a:t>
            </a:r>
            <a:r>
              <a:rPr lang="en-SG" dirty="0"/>
              <a:t> ta </a:t>
            </a:r>
            <a:r>
              <a:rPr lang="en-SG" dirty="0" err="1"/>
              <a:t>truyền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n &lt; 0 =&gt; </a:t>
            </a:r>
            <a:r>
              <a:rPr lang="en-SG" dirty="0" err="1"/>
              <a:t>Chương</a:t>
            </a:r>
            <a:r>
              <a:rPr lang="en-SG" dirty="0"/>
              <a:t> </a:t>
            </a:r>
            <a:r>
              <a:rPr lang="en-SG" dirty="0" err="1"/>
              <a:t>trình</a:t>
            </a:r>
            <a:r>
              <a:rPr lang="en-SG" dirty="0"/>
              <a:t> </a:t>
            </a:r>
            <a:r>
              <a:rPr lang="en-SG" dirty="0" err="1"/>
              <a:t>sẽ</a:t>
            </a:r>
            <a:r>
              <a:rPr lang="en-SG" dirty="0"/>
              <a:t> </a:t>
            </a:r>
            <a:r>
              <a:rPr lang="en-SG" dirty="0" err="1"/>
              <a:t>lặp</a:t>
            </a:r>
            <a:r>
              <a:rPr lang="en-SG" dirty="0"/>
              <a:t> </a:t>
            </a:r>
            <a:r>
              <a:rPr lang="en-SG" dirty="0" err="1"/>
              <a:t>vô</a:t>
            </a:r>
            <a:r>
              <a:rPr lang="en-SG" dirty="0"/>
              <a:t> </a:t>
            </a:r>
            <a:r>
              <a:rPr lang="en-SG" dirty="0" err="1"/>
              <a:t>tận</a:t>
            </a:r>
            <a:r>
              <a:rPr lang="en-SG" dirty="0"/>
              <a:t> (do </a:t>
            </a:r>
            <a:r>
              <a:rPr lang="en-SG" dirty="0" err="1"/>
              <a:t>không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</a:t>
            </a:r>
            <a:r>
              <a:rPr lang="en-SG" dirty="0" err="1"/>
              <a:t>được</a:t>
            </a:r>
            <a:r>
              <a:rPr lang="en-SG" dirty="0"/>
              <a:t> dk </a:t>
            </a:r>
            <a:r>
              <a:rPr lang="en-SG" dirty="0" err="1"/>
              <a:t>dừng</a:t>
            </a:r>
            <a:r>
              <a:rPr lang="en-SG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/>
              <a:t>Precondition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1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Answer: base &gt;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34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base case: n ==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3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7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86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11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69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12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82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6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03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1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1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9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08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6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495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Answer: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66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27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98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anose="020B0903060703020204" pitchFamily="34" charset="0"/>
              </a:rPr>
              <a:t>Permutations:</a:t>
            </a:r>
            <a:r>
              <a:rPr lang="en-US" sz="1200" baseline="0">
                <a:latin typeface="Britannic Bold" panose="020B0903060703020204" pitchFamily="34" charset="0"/>
              </a:rPr>
              <a:t> hoán vị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28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09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13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9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CS = Computer</a:t>
            </a:r>
            <a:r>
              <a:rPr lang="en-SG" baseline="0" dirty="0"/>
              <a:t> Science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36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8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21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Calibri" pitchFamily="34" charset="0"/>
              <a:buAutoNum type="arabicPeriod"/>
            </a:pP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duệ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cha, cha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duệ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 =&gt;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duệ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ông</a:t>
            </a:r>
            <a:endParaRPr lang="en-US" dirty="0"/>
          </a:p>
          <a:p>
            <a:pPr marL="228600" indent="-228600">
              <a:buFont typeface="Calibri" pitchFamily="34" charset="0"/>
              <a:buAutoNum type="arabicPeriod"/>
            </a:pPr>
            <a:r>
              <a:rPr lang="en-US" dirty="0" err="1"/>
              <a:t>listOfNumbers</a:t>
            </a:r>
            <a:r>
              <a:rPr lang="en-US" dirty="0"/>
              <a:t> = [2] </a:t>
            </a:r>
          </a:p>
          <a:p>
            <a:pPr marL="0" indent="0">
              <a:buFont typeface="Calibri" pitchFamily="34" charset="0"/>
              <a:buNone/>
            </a:pPr>
            <a:r>
              <a:rPr lang="en-US" dirty="0"/>
              <a:t>      </a:t>
            </a:r>
            <a:r>
              <a:rPr lang="en-US" dirty="0" err="1"/>
              <a:t>listOfNumbers</a:t>
            </a:r>
            <a:r>
              <a:rPr lang="en-US" dirty="0"/>
              <a:t> = 2, [1, 5, 7, 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>
                <a:solidFill>
                  <a:srgbClr val="C00000"/>
                </a:solidFill>
              </a:rPr>
              <a:t>Conquer: chinh phục,</a:t>
            </a:r>
            <a:r>
              <a:rPr lang="en-GB" sz="1200" baseline="0">
                <a:solidFill>
                  <a:srgbClr val="C00000"/>
                </a:solidFill>
              </a:rPr>
              <a:t> chiến thắng</a:t>
            </a:r>
          </a:p>
          <a:p>
            <a:r>
              <a:rPr lang="en-US" sz="1200" b="1" cap="none" spc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paradigm : mô</a:t>
            </a:r>
            <a:r>
              <a:rPr lang="en-US" sz="1200" b="1" cap="none" spc="0" baseline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hình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63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10: Recursion]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s.surrey.ac.uk/hosted-sites/R.Knott/Fibonacci/fibFormula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ollieolarte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ower_of_Hanoi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torley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ight_queens_puzzle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Recursion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The mirrors</a:t>
            </a:r>
          </a:p>
        </p:txBody>
      </p:sp>
    </p:spTree>
    <p:extLst>
      <p:ext uri="{BB962C8B-B14F-4D97-AF65-F5344CB8AC3E}">
        <p14:creationId xmlns:p14="http://schemas.microsoft.com/office/powerpoint/2010/main" val="322254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1.3 </a:t>
            </a:r>
            <a:r>
              <a:rPr lang="en-US" sz="3600" dirty="0">
                <a:latin typeface="Britannic Bold" pitchFamily="34" charset="0"/>
              </a:rPr>
              <a:t>Divide-and-Conquer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400" dirty="0">
                <a:solidFill>
                  <a:srgbClr val="C00000"/>
                </a:solidFill>
              </a:rPr>
              <a:t>Divide</a:t>
            </a:r>
            <a:r>
              <a:rPr lang="en-GB" sz="2400" dirty="0"/>
              <a:t>: In top-down design (for program design or problem solving), break up a problem into </a:t>
            </a:r>
            <a:r>
              <a:rPr lang="en-GB" sz="2400" dirty="0">
                <a:solidFill>
                  <a:srgbClr val="0000FF"/>
                </a:solidFill>
              </a:rPr>
              <a:t>sub-problems of the same type.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solidFill>
                  <a:srgbClr val="C00000"/>
                </a:solidFill>
              </a:rPr>
              <a:t>Conquer</a:t>
            </a:r>
            <a:r>
              <a:rPr lang="en-GB" sz="2400" dirty="0"/>
              <a:t>: Solve the problem with the use of a function that </a:t>
            </a:r>
            <a:r>
              <a:rPr lang="en-GB" sz="2400" dirty="0">
                <a:solidFill>
                  <a:srgbClr val="0000FF"/>
                </a:solidFill>
              </a:rPr>
              <a:t>calls itself </a:t>
            </a:r>
            <a:r>
              <a:rPr lang="en-GB" sz="2400" dirty="0"/>
              <a:t>to solve each sub-problem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one or more of these sub-problems are so </a:t>
            </a:r>
            <a:r>
              <a:rPr lang="en-GB" sz="2000" dirty="0">
                <a:solidFill>
                  <a:srgbClr val="0000FF"/>
                </a:solidFill>
              </a:rPr>
              <a:t>simple</a:t>
            </a:r>
            <a:r>
              <a:rPr lang="en-GB" sz="2000" dirty="0"/>
              <a:t> that they can be solved directly without calling the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57400" y="3886201"/>
            <a:ext cx="5181600" cy="200054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paradigm where </a:t>
            </a:r>
            <a:b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solution to a problem </a:t>
            </a:r>
            <a:b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depends on </a:t>
            </a:r>
            <a:b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solutions to </a:t>
            </a:r>
            <a:r>
              <a:rPr lang="en-US" sz="24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smaller instances </a:t>
            </a:r>
            <a:br>
              <a:rPr lang="en-US" sz="24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the </a:t>
            </a:r>
            <a:r>
              <a:rPr lang="en-US" sz="2400" b="1" u="sng" cap="all" spc="0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r>
              <a:rPr lang="en-US" sz="2400" b="1" u="sng" cap="all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ame</a:t>
            </a:r>
            <a:r>
              <a:rPr lang="en-US" sz="24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problem</a:t>
            </a:r>
            <a:r>
              <a:rPr lang="en-US" sz="28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.</a:t>
            </a:r>
            <a:endParaRPr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1.4 </a:t>
            </a:r>
            <a:r>
              <a:rPr lang="en-US" sz="3600" dirty="0">
                <a:latin typeface="Britannic Bold" pitchFamily="34" charset="0"/>
              </a:rPr>
              <a:t>Why recursion?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Many algorithms can be expressed naturally in recursive form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Problems that are complex or extremely difficult to solve using linear techniques may have simple recursive solutions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It usually takes the following form: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/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err="1">
                <a:solidFill>
                  <a:srgbClr val="0000FF"/>
                </a:solidFill>
              </a:rPr>
              <a:t>SolveIt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(problem)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	if (problem is trivial) return result;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	else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  		simplify problem;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  		return </a:t>
            </a:r>
            <a:r>
              <a:rPr lang="en-US" sz="2000" dirty="0" err="1">
                <a:solidFill>
                  <a:srgbClr val="0000FF"/>
                </a:solidFill>
              </a:rPr>
              <a:t>SolveIt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(simplified problem) 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  	}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47800" y="3962400"/>
            <a:ext cx="5707063" cy="2133600"/>
            <a:chOff x="1447800" y="3962400"/>
            <a:chExt cx="5707063" cy="213360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486400" y="4572000"/>
              <a:ext cx="1668463" cy="4667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Calls itself!</a:t>
              </a:r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 flipV="1">
              <a:off x="6320632" y="3962400"/>
              <a:ext cx="3968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47800" y="39624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47800" y="39624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2"/>
            </p:cNvCxnSpPr>
            <p:nvPr/>
          </p:nvCxnSpPr>
          <p:spPr>
            <a:xfrm flipH="1" flipV="1">
              <a:off x="6320632" y="5038725"/>
              <a:ext cx="3968" cy="1057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6096000"/>
              <a:ext cx="396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362200" y="5715000"/>
              <a:ext cx="0" cy="381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How Recursion Works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anose="020F0502020204030204" pitchFamily="34" charset="0"/>
              </a:rPr>
              <a:t>Understanding Recursion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Recursion in 501042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 501042, you learned simple recursion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No recursion on data structures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Code consists of ‘if’ statement, no loop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How to trace recursive codes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Examples covered in 501042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Factorial</a:t>
            </a:r>
            <a:r>
              <a:rPr lang="en-US" sz="2400" dirty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Fibonacci</a:t>
            </a:r>
            <a:r>
              <a:rPr lang="en-US" sz="2400" dirty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Greatest Common Divisor </a:t>
            </a:r>
            <a:r>
              <a:rPr lang="en-US" sz="2400" dirty="0"/>
              <a:t>(classic example)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Other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Recursion in 501042: Factorial </a:t>
            </a:r>
            <a:r>
              <a:rPr lang="en-US" sz="2800" dirty="0">
                <a:latin typeface="Britannic Bold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2315229"/>
            <a:ext cx="4038600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n) {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result = 1;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for 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=1;i&lt;=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n;i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++)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result *=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return result;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24400" y="2315229"/>
            <a:ext cx="3973114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n) {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if (n == </a:t>
            </a:r>
            <a:r>
              <a:rPr lang="en-GB" sz="2000" dirty="0"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return 1; </a:t>
            </a:r>
            <a:endParaRPr lang="en-GB" sz="20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else 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		return n * fact(n-1);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" y="4854792"/>
            <a:ext cx="59410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Arial" charset="0"/>
              </a:rPr>
              <a:t>Remember to document pre-conditions, which are common for recursive codes.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×⋯×2×1,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!,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876665" y="3219535"/>
            <a:ext cx="2114935" cy="2880022"/>
            <a:chOff x="6876665" y="3219535"/>
            <a:chExt cx="2114935" cy="2880022"/>
          </a:xfrm>
        </p:grpSpPr>
        <p:sp>
          <p:nvSpPr>
            <p:cNvPr id="4" name="Freeform 3"/>
            <p:cNvSpPr/>
            <p:nvPr/>
          </p:nvSpPr>
          <p:spPr>
            <a:xfrm>
              <a:off x="6876665" y="3219535"/>
              <a:ext cx="1484099" cy="2008682"/>
            </a:xfrm>
            <a:custGeom>
              <a:avLst/>
              <a:gdLst>
                <a:gd name="connsiteX0" fmla="*/ 1633928 w 1633928"/>
                <a:gd name="connsiteY0" fmla="*/ 2173573 h 2173573"/>
                <a:gd name="connsiteX1" fmla="*/ 1349115 w 1633928"/>
                <a:gd name="connsiteY1" fmla="*/ 389744 h 2173573"/>
                <a:gd name="connsiteX2" fmla="*/ 0 w 1633928"/>
                <a:gd name="connsiteY2" fmla="*/ 0 h 217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3928" h="2173573">
                  <a:moveTo>
                    <a:pt x="1633928" y="2173573"/>
                  </a:moveTo>
                  <a:cubicBezTo>
                    <a:pt x="1627682" y="1462789"/>
                    <a:pt x="1621436" y="752006"/>
                    <a:pt x="1349115" y="389744"/>
                  </a:cubicBezTo>
                  <a:cubicBezTo>
                    <a:pt x="1076794" y="27482"/>
                    <a:pt x="538397" y="13741"/>
                    <a:pt x="0" y="0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8600" y="526856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</a:rPr>
                <a:t>Base case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1149" y="4223876"/>
            <a:ext cx="1671032" cy="2285593"/>
            <a:chOff x="6041149" y="4223876"/>
            <a:chExt cx="1671032" cy="2285593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876665" y="4223876"/>
              <a:ext cx="438535" cy="1461913"/>
            </a:xfrm>
            <a:prstGeom prst="straightConnector1">
              <a:avLst/>
            </a:prstGeom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41149" y="5678472"/>
              <a:ext cx="1671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00"/>
                  </a:solidFill>
                </a:rPr>
                <a:t>Recursive call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3276600" y="2636168"/>
            <a:ext cx="381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62400" y="2636168"/>
            <a:ext cx="1143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38800" y="1708177"/>
            <a:ext cx="321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Recurrence relation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2667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Iterative solution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5176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Recursion in 501042: Factorial </a:t>
            </a:r>
            <a:r>
              <a:rPr lang="en-US" sz="2800" dirty="0">
                <a:latin typeface="Britannic Bold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94302" y="1925949"/>
            <a:ext cx="3426337" cy="101566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fact(n):</a:t>
            </a:r>
            <a:r>
              <a:rPr lang="en-GB" sz="2000" dirty="0">
                <a:solidFill>
                  <a:srgbClr val="0000FF"/>
                </a:solidFill>
                <a:latin typeface="Arial" charset="0"/>
              </a:rPr>
              <a:t>  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if (n == 0) return 1;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else return n * fact(n-1);</a:t>
            </a:r>
            <a:endParaRPr lang="en-GB" sz="2000" dirty="0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6900" y="1603375"/>
            <a:ext cx="1189038" cy="355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1600">
                <a:solidFill>
                  <a:srgbClr val="0000FF"/>
                </a:solidFill>
                <a:latin typeface="Helvetica" pitchFamily="34" charset="0"/>
              </a:rPr>
              <a:t>fact(5)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1881188" y="1576387"/>
            <a:ext cx="1968500" cy="366713"/>
            <a:chOff x="1448" y="1712"/>
            <a:chExt cx="1343" cy="231"/>
          </a:xfrm>
        </p:grpSpPr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1758" y="1712"/>
              <a:ext cx="1033" cy="231"/>
              <a:chOff x="1758" y="1712"/>
              <a:chExt cx="1033" cy="231"/>
            </a:xfrm>
          </p:grpSpPr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fact(4)</a:t>
                </a:r>
              </a:p>
            </p:txBody>
          </p:sp>
          <p:sp>
            <p:nvSpPr>
              <p:cNvPr id="20" name="Text Box 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5*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448" y="1816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2663825" y="1981201"/>
            <a:ext cx="1514475" cy="822326"/>
            <a:chOff x="1982" y="1967"/>
            <a:chExt cx="1033" cy="518"/>
          </a:xfrm>
        </p:grpSpPr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982" y="2254"/>
              <a:ext cx="1033" cy="231"/>
              <a:chOff x="1758" y="1646"/>
              <a:chExt cx="1033" cy="231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051" y="1647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</a:rPr>
                  <a:t>fact(3)</a:t>
                </a: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1758" y="1646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4*</a:t>
                </a:r>
              </a:p>
            </p:txBody>
          </p:sp>
        </p:grp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376" y="1967"/>
              <a:ext cx="2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3133725" y="2895600"/>
            <a:ext cx="1512888" cy="785813"/>
            <a:chOff x="2302" y="2600"/>
            <a:chExt cx="1033" cy="495"/>
          </a:xfrm>
        </p:grpSpPr>
        <p:grpSp>
          <p:nvGrpSpPr>
            <p:cNvPr id="27" name="Group 17"/>
            <p:cNvGrpSpPr>
              <a:grpSpLocks/>
            </p:cNvGrpSpPr>
            <p:nvPr/>
          </p:nvGrpSpPr>
          <p:grpSpPr bwMode="auto">
            <a:xfrm>
              <a:off x="2302" y="2864"/>
              <a:ext cx="1033" cy="231"/>
              <a:chOff x="1758" y="1712"/>
              <a:chExt cx="1033" cy="231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fact(2)</a:t>
                </a: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3*</a:t>
                </a:r>
              </a:p>
            </p:txBody>
          </p:sp>
        </p:grp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2632" y="2600"/>
              <a:ext cx="27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649663" y="3733800"/>
            <a:ext cx="1512887" cy="785813"/>
            <a:chOff x="2654" y="3128"/>
            <a:chExt cx="1033" cy="495"/>
          </a:xfrm>
        </p:grpSpPr>
        <p:grpSp>
          <p:nvGrpSpPr>
            <p:cNvPr id="32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fact(1)</a:t>
                </a:r>
              </a:p>
            </p:txBody>
          </p:sp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2*</a:t>
                </a:r>
              </a:p>
            </p:txBody>
          </p:sp>
        </p:grp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5334000" y="5410200"/>
            <a:ext cx="1065213" cy="449263"/>
            <a:chOff x="3336" y="3688"/>
            <a:chExt cx="726" cy="283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837" y="3728"/>
              <a:ext cx="225" cy="2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336" y="3688"/>
              <a:ext cx="40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9800" y="5029200"/>
            <a:ext cx="695325" cy="674687"/>
            <a:chOff x="3816" y="3391"/>
            <a:chExt cx="475" cy="425"/>
          </a:xfrm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816" y="3464"/>
              <a:ext cx="381" cy="352"/>
            </a:xfrm>
            <a:custGeom>
              <a:avLst/>
              <a:gdLst>
                <a:gd name="T0" fmla="*/ 272 w 381"/>
                <a:gd name="T1" fmla="*/ 352 h 352"/>
                <a:gd name="T2" fmla="*/ 336 w 381"/>
                <a:gd name="T3" fmla="*/ 160 h 352"/>
                <a:gd name="T4" fmla="*/ 0 w 381"/>
                <a:gd name="T5" fmla="*/ 0 h 352"/>
                <a:gd name="T6" fmla="*/ 0 60000 65536"/>
                <a:gd name="T7" fmla="*/ 0 60000 65536"/>
                <a:gd name="T8" fmla="*/ 0 60000 65536"/>
                <a:gd name="T9" fmla="*/ 0 w 381"/>
                <a:gd name="T10" fmla="*/ 0 h 352"/>
                <a:gd name="T11" fmla="*/ 381 w 381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2">
                  <a:moveTo>
                    <a:pt x="272" y="352"/>
                  </a:moveTo>
                  <a:cubicBezTo>
                    <a:pt x="326" y="285"/>
                    <a:pt x="381" y="219"/>
                    <a:pt x="336" y="160"/>
                  </a:cubicBezTo>
                  <a:cubicBezTo>
                    <a:pt x="291" y="101"/>
                    <a:pt x="145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078" y="3391"/>
              <a:ext cx="21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4813300" y="3505200"/>
            <a:ext cx="773113" cy="827087"/>
            <a:chOff x="3448" y="2927"/>
            <a:chExt cx="528" cy="521"/>
          </a:xfrm>
        </p:grpSpPr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4367213" y="2616200"/>
            <a:ext cx="774700" cy="827087"/>
            <a:chOff x="3144" y="2367"/>
            <a:chExt cx="528" cy="521"/>
          </a:xfrm>
        </p:grpSpPr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144" y="244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3438" y="236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48" name="Group 38"/>
          <p:cNvGrpSpPr>
            <a:grpSpLocks/>
          </p:cNvGrpSpPr>
          <p:nvPr/>
        </p:nvGrpSpPr>
        <p:grpSpPr bwMode="auto">
          <a:xfrm>
            <a:off x="3944938" y="1574800"/>
            <a:ext cx="774700" cy="1030287"/>
            <a:chOff x="2856" y="1711"/>
            <a:chExt cx="528" cy="649"/>
          </a:xfrm>
        </p:grpSpPr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856" y="1912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2910" y="1711"/>
              <a:ext cx="29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24</a:t>
              </a:r>
            </a:p>
          </p:txBody>
        </p:sp>
      </p:grp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1295400" y="1143000"/>
            <a:ext cx="1617663" cy="369887"/>
            <a:chOff x="1048" y="1439"/>
            <a:chExt cx="1104" cy="233"/>
          </a:xfrm>
        </p:grpSpPr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1048" y="1445"/>
              <a:ext cx="1104" cy="227"/>
            </a:xfrm>
            <a:custGeom>
              <a:avLst/>
              <a:gdLst>
                <a:gd name="T0" fmla="*/ 1104 w 1104"/>
                <a:gd name="T1" fmla="*/ 227 h 227"/>
                <a:gd name="T2" fmla="*/ 560 w 1104"/>
                <a:gd name="T3" fmla="*/ 3 h 227"/>
                <a:gd name="T4" fmla="*/ 0 w 1104"/>
                <a:gd name="T5" fmla="*/ 211 h 227"/>
                <a:gd name="T6" fmla="*/ 0 60000 65536"/>
                <a:gd name="T7" fmla="*/ 0 60000 65536"/>
                <a:gd name="T8" fmla="*/ 0 60000 65536"/>
                <a:gd name="T9" fmla="*/ 0 w 1104"/>
                <a:gd name="T10" fmla="*/ 0 h 227"/>
                <a:gd name="T11" fmla="*/ 1104 w 1104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27">
                  <a:moveTo>
                    <a:pt x="1104" y="227"/>
                  </a:moveTo>
                  <a:cubicBezTo>
                    <a:pt x="924" y="116"/>
                    <a:pt x="744" y="6"/>
                    <a:pt x="560" y="3"/>
                  </a:cubicBezTo>
                  <a:cubicBezTo>
                    <a:pt x="376" y="0"/>
                    <a:pt x="188" y="105"/>
                    <a:pt x="0" y="211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438" y="1439"/>
              <a:ext cx="38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00000"/>
                  </a:solidFill>
                  <a:latin typeface="Helvetica" pitchFamily="34" charset="0"/>
                </a:rPr>
                <a:t>120</a:t>
              </a:r>
            </a:p>
          </p:txBody>
        </p:sp>
      </p:grpSp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4343400" y="4572000"/>
            <a:ext cx="1512887" cy="785813"/>
            <a:chOff x="2654" y="3128"/>
            <a:chExt cx="1033" cy="495"/>
          </a:xfrm>
        </p:grpSpPr>
        <p:grpSp>
          <p:nvGrpSpPr>
            <p:cNvPr id="55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57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</a:rPr>
                  <a:t>fact(0)</a:t>
                </a:r>
              </a:p>
            </p:txBody>
          </p:sp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>
                    <a:solidFill>
                      <a:srgbClr val="0000FF"/>
                    </a:solidFill>
                    <a:latin typeface="Helvetica" pitchFamily="34" charset="0"/>
                  </a:rPr>
                  <a:t>1*</a:t>
                </a:r>
              </a:p>
            </p:txBody>
          </p:sp>
        </p:grp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5562600" y="4267200"/>
            <a:ext cx="773113" cy="827087"/>
            <a:chOff x="3448" y="2927"/>
            <a:chExt cx="528" cy="521"/>
          </a:xfrm>
        </p:grpSpPr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 dirty="0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646613" y="10480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charset="0"/>
              </a:rPr>
              <a:t>Tracing recursion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3345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(1/4)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 bwMode="auto">
          <a:xfrm>
            <a:off x="304800" y="923951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Fibonacci numbers: 1, 1, 2, 3, 5, 8, 13, 21, …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first two Fibonacci numbers are both 1 (arbitrary numbers)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rest are obtained by adding the previous two together.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Calculating the n</a:t>
            </a:r>
            <a:r>
              <a:rPr kumimoji="0" lang="en-GB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Fibonacci number recursively: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4614" y="2667000"/>
            <a:ext cx="59436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Fib(n) = 1                                 for n=1, 2</a:t>
            </a:r>
          </a:p>
          <a:p>
            <a:r>
              <a:rPr lang="en-US" sz="2400" dirty="0"/>
              <a:t>          =  Fib(n-1) + Fib(n-2)     for n &gt; 2         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57200" y="3982825"/>
            <a:ext cx="5066676" cy="22467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 0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latin typeface="Lucida Console" panose="020B0609040504020204" pitchFamily="49" charset="0"/>
              </a:rPr>
              <a:t>fib(</a:t>
            </a:r>
            <a:r>
              <a:rPr lang="en-GB" sz="2000" dirty="0" err="1">
                <a:latin typeface="Lucida Console" panose="020B0609040504020204" pitchFamily="49" charset="0"/>
              </a:rPr>
              <a:t>int</a:t>
            </a:r>
            <a:r>
              <a:rPr lang="en-GB" sz="2000" dirty="0">
                <a:latin typeface="Lucida Console" panose="020B0609040504020204" pitchFamily="49" charset="0"/>
              </a:rPr>
              <a:t> n) {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if (n &lt;= 2)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return 1;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else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latin typeface="Lucida Console" panose="020B0609040504020204" pitchFamily="49" charset="0"/>
              </a:rPr>
              <a:t>		return fib(n-1) + fib(n-2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Left Arrow Callout 2"/>
          <p:cNvSpPr/>
          <p:nvPr/>
        </p:nvSpPr>
        <p:spPr>
          <a:xfrm>
            <a:off x="4495800" y="3830425"/>
            <a:ext cx="4495800" cy="2399169"/>
          </a:xfrm>
          <a:prstGeom prst="leftArrowCallout">
            <a:avLst>
              <a:gd name="adj1" fmla="val 14452"/>
              <a:gd name="adj2" fmla="val 15743"/>
              <a:gd name="adj3" fmla="val 26265"/>
              <a:gd name="adj4" fmla="val 75100"/>
            </a:avLst>
          </a:prstGeom>
          <a:solidFill>
            <a:srgbClr val="FFFF9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Elegant but extremely inefficient. </a:t>
            </a:r>
            <a:r>
              <a:rPr lang="en-US" sz="2000" dirty="0">
                <a:solidFill>
                  <a:srgbClr val="C00000"/>
                </a:solidFill>
              </a:rPr>
              <a:t>Which is correct?</a:t>
            </a:r>
            <a:endParaRPr lang="en-US" sz="2000" dirty="0">
              <a:solidFill>
                <a:schemeClr val="tx1"/>
              </a:solidFill>
            </a:endParaRP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Recursion doesn’t reach base case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 lot of repeated work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Should put recursive case above base case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193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(2/4)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Tracing recursive Fibonacci:</a:t>
            </a:r>
          </a:p>
        </p:txBody>
      </p:sp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2846387" y="4829174"/>
            <a:ext cx="586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the many duplicated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fib()’s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computations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done over and over again! 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511300" y="2624137"/>
            <a:ext cx="3022600" cy="1016000"/>
            <a:chOff x="806" y="1587"/>
            <a:chExt cx="2061" cy="640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0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374" y="1984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cxnSp>
          <p:nvCxnSpPr>
            <p:cNvPr id="17" name="AutoShape 7"/>
            <p:cNvCxnSpPr>
              <a:cxnSpLocks noChangeShapeType="1"/>
              <a:stCxn id="46" idx="2"/>
              <a:endCxn id="15" idx="0"/>
            </p:cNvCxnSpPr>
            <p:nvPr/>
          </p:nvCxnSpPr>
          <p:spPr bwMode="auto">
            <a:xfrm flipH="1">
              <a:off x="1053" y="1587"/>
              <a:ext cx="736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8" name="AutoShape 8"/>
            <p:cNvCxnSpPr>
              <a:cxnSpLocks noChangeShapeType="1"/>
              <a:stCxn id="46" idx="2"/>
              <a:endCxn id="16" idx="0"/>
            </p:cNvCxnSpPr>
            <p:nvPr/>
          </p:nvCxnSpPr>
          <p:spPr bwMode="auto">
            <a:xfrm>
              <a:off x="1789" y="1587"/>
              <a:ext cx="832" cy="3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855662" y="3625852"/>
            <a:ext cx="1966913" cy="877888"/>
            <a:chOff x="358" y="2218"/>
            <a:chExt cx="1342" cy="553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5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206" y="252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22" name="AutoShape 12"/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605" y="2218"/>
              <a:ext cx="570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3" name="AutoShape 13"/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1175" y="2218"/>
              <a:ext cx="278" cy="3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479425" y="4489452"/>
            <a:ext cx="1803400" cy="852488"/>
            <a:chOff x="102" y="2762"/>
            <a:chExt cx="1229" cy="537"/>
          </a:xfrm>
        </p:grpSpPr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102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838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27" name="AutoShape 17"/>
            <p:cNvCxnSpPr>
              <a:cxnSpLocks noChangeShapeType="1"/>
              <a:stCxn id="20" idx="2"/>
              <a:endCxn id="25" idx="0"/>
            </p:cNvCxnSpPr>
            <p:nvPr/>
          </p:nvCxnSpPr>
          <p:spPr bwMode="auto">
            <a:xfrm flipH="1">
              <a:off x="348" y="2762"/>
              <a:ext cx="379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8" name="AutoShape 18"/>
            <p:cNvCxnSpPr>
              <a:cxnSpLocks noChangeShapeType="1"/>
              <a:stCxn id="20" idx="2"/>
              <a:endCxn id="26" idx="0"/>
            </p:cNvCxnSpPr>
            <p:nvPr/>
          </p:nvCxnSpPr>
          <p:spPr bwMode="auto">
            <a:xfrm>
              <a:off x="727" y="2762"/>
              <a:ext cx="357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3317875" y="3651252"/>
            <a:ext cx="1801812" cy="827088"/>
            <a:chOff x="2038" y="2234"/>
            <a:chExt cx="1229" cy="521"/>
          </a:xfrm>
        </p:grpSpPr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03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773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2" name="AutoShape 22"/>
            <p:cNvCxnSpPr>
              <a:cxnSpLocks noChangeShapeType="1"/>
              <a:stCxn id="16" idx="2"/>
              <a:endCxn id="30" idx="0"/>
            </p:cNvCxnSpPr>
            <p:nvPr/>
          </p:nvCxnSpPr>
          <p:spPr bwMode="auto">
            <a:xfrm flipH="1">
              <a:off x="2285" y="2234"/>
              <a:ext cx="458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3" name="AutoShape 23"/>
            <p:cNvCxnSpPr>
              <a:cxnSpLocks noChangeShapeType="1"/>
              <a:stCxn id="16" idx="2"/>
              <a:endCxn id="31" idx="0"/>
            </p:cNvCxnSpPr>
            <p:nvPr/>
          </p:nvCxnSpPr>
          <p:spPr bwMode="auto">
            <a:xfrm>
              <a:off x="2743" y="2234"/>
              <a:ext cx="277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5567362" y="3640137"/>
            <a:ext cx="1849438" cy="787400"/>
            <a:chOff x="3573" y="2227"/>
            <a:chExt cx="1261" cy="496"/>
          </a:xfrm>
        </p:grpSpPr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3573" y="248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4341" y="2480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7" name="AutoShape 27"/>
            <p:cNvCxnSpPr>
              <a:cxnSpLocks noChangeShapeType="1"/>
              <a:stCxn id="40" idx="2"/>
              <a:endCxn id="35" idx="0"/>
            </p:cNvCxnSpPr>
            <p:nvPr/>
          </p:nvCxnSpPr>
          <p:spPr bwMode="auto">
            <a:xfrm flipH="1">
              <a:off x="3820" y="2227"/>
              <a:ext cx="304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" name="AutoShape 28"/>
            <p:cNvCxnSpPr>
              <a:cxnSpLocks noChangeShapeType="1"/>
              <a:stCxn id="40" idx="2"/>
              <a:endCxn id="36" idx="0"/>
            </p:cNvCxnSpPr>
            <p:nvPr/>
          </p:nvCxnSpPr>
          <p:spPr bwMode="auto">
            <a:xfrm>
              <a:off x="4124" y="2227"/>
              <a:ext cx="463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3450" y="2649537"/>
            <a:ext cx="2365375" cy="990600"/>
            <a:chOff x="3877" y="1603"/>
            <a:chExt cx="1613" cy="624"/>
          </a:xfrm>
        </p:grpSpPr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3877" y="198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99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42" name="AutoShape 32"/>
            <p:cNvCxnSpPr>
              <a:cxnSpLocks noChangeShapeType="1"/>
              <a:stCxn id="47" idx="2"/>
              <a:endCxn id="41" idx="0"/>
            </p:cNvCxnSpPr>
            <p:nvPr/>
          </p:nvCxnSpPr>
          <p:spPr bwMode="auto">
            <a:xfrm>
              <a:off x="4507" y="1603"/>
              <a:ext cx="736" cy="3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3" name="AutoShape 33"/>
            <p:cNvCxnSpPr>
              <a:cxnSpLocks noChangeShapeType="1"/>
              <a:stCxn id="47" idx="2"/>
              <a:endCxn id="40" idx="0"/>
            </p:cNvCxnSpPr>
            <p:nvPr/>
          </p:nvCxnSpPr>
          <p:spPr bwMode="auto">
            <a:xfrm flipH="1">
              <a:off x="4124" y="1603"/>
              <a:ext cx="383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4419600" y="1196974"/>
            <a:ext cx="723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accent2"/>
                </a:solidFill>
                <a:latin typeface="Helvetica" pitchFamily="34" charset="0"/>
              </a:rPr>
              <a:t>fib(6)</a:t>
            </a:r>
          </a:p>
        </p:txBody>
      </p: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2590800" y="1593850"/>
            <a:ext cx="4708525" cy="1055688"/>
            <a:chOff x="1542" y="938"/>
            <a:chExt cx="3212" cy="665"/>
          </a:xfrm>
        </p:grpSpPr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1542" y="134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fib(5)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4260" y="136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cxnSp>
          <p:nvCxnSpPr>
            <p:cNvPr id="48" name="AutoShape 38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 flipH="1">
              <a:off x="1789" y="938"/>
              <a:ext cx="1370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9" name="AutoShape 39"/>
            <p:cNvCxnSpPr>
              <a:cxnSpLocks noChangeShapeType="1"/>
              <a:stCxn id="44" idx="2"/>
              <a:endCxn id="47" idx="0"/>
            </p:cNvCxnSpPr>
            <p:nvPr/>
          </p:nvCxnSpPr>
          <p:spPr bwMode="auto">
            <a:xfrm>
              <a:off x="3159" y="938"/>
              <a:ext cx="1348" cy="4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50" name="Freeform 46"/>
          <p:cNvSpPr>
            <a:spLocks/>
          </p:cNvSpPr>
          <p:nvPr/>
        </p:nvSpPr>
        <p:spPr bwMode="auto">
          <a:xfrm>
            <a:off x="179387" y="3686174"/>
            <a:ext cx="2540000" cy="2222500"/>
          </a:xfrm>
          <a:custGeom>
            <a:avLst/>
            <a:gdLst>
              <a:gd name="T0" fmla="*/ 2147483647 w 1600"/>
              <a:gd name="T1" fmla="*/ 2147483647 h 1400"/>
              <a:gd name="T2" fmla="*/ 2147483647 w 1600"/>
              <a:gd name="T3" fmla="*/ 2147483647 h 1400"/>
              <a:gd name="T4" fmla="*/ 2147483647 w 1600"/>
              <a:gd name="T5" fmla="*/ 2147483647 h 1400"/>
              <a:gd name="T6" fmla="*/ 2147483647 w 1600"/>
              <a:gd name="T7" fmla="*/ 2147483647 h 1400"/>
              <a:gd name="T8" fmla="*/ 2147483647 w 1600"/>
              <a:gd name="T9" fmla="*/ 2147483647 h 1400"/>
              <a:gd name="T10" fmla="*/ 2147483647 w 1600"/>
              <a:gd name="T11" fmla="*/ 2147483647 h 1400"/>
              <a:gd name="T12" fmla="*/ 2147483647 w 1600"/>
              <a:gd name="T13" fmla="*/ 2147483647 h 1400"/>
              <a:gd name="T14" fmla="*/ 2147483647 w 1600"/>
              <a:gd name="T15" fmla="*/ 2147483647 h 1400"/>
              <a:gd name="T16" fmla="*/ 2147483647 w 1600"/>
              <a:gd name="T17" fmla="*/ 2147483647 h 1400"/>
              <a:gd name="T18" fmla="*/ 2147483647 w 1600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0"/>
              <a:gd name="T31" fmla="*/ 0 h 1400"/>
              <a:gd name="T32" fmla="*/ 1600 w 1600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0" h="1400">
                <a:moveTo>
                  <a:pt x="144" y="1296"/>
                </a:moveTo>
                <a:cubicBezTo>
                  <a:pt x="88" y="1192"/>
                  <a:pt x="0" y="872"/>
                  <a:pt x="48" y="672"/>
                </a:cubicBezTo>
                <a:cubicBezTo>
                  <a:pt x="96" y="472"/>
                  <a:pt x="296" y="192"/>
                  <a:pt x="432" y="96"/>
                </a:cubicBezTo>
                <a:cubicBezTo>
                  <a:pt x="568" y="0"/>
                  <a:pt x="752" y="16"/>
                  <a:pt x="864" y="96"/>
                </a:cubicBezTo>
                <a:cubicBezTo>
                  <a:pt x="976" y="176"/>
                  <a:pt x="992" y="464"/>
                  <a:pt x="1104" y="576"/>
                </a:cubicBezTo>
                <a:cubicBezTo>
                  <a:pt x="1216" y="688"/>
                  <a:pt x="1472" y="680"/>
                  <a:pt x="1536" y="768"/>
                </a:cubicBezTo>
                <a:cubicBezTo>
                  <a:pt x="1600" y="856"/>
                  <a:pt x="1576" y="1016"/>
                  <a:pt x="1488" y="1104"/>
                </a:cubicBezTo>
                <a:cubicBezTo>
                  <a:pt x="1400" y="1192"/>
                  <a:pt x="1192" y="1264"/>
                  <a:pt x="1008" y="1296"/>
                </a:cubicBezTo>
                <a:cubicBezTo>
                  <a:pt x="824" y="1328"/>
                  <a:pt x="528" y="1296"/>
                  <a:pt x="384" y="1296"/>
                </a:cubicBezTo>
                <a:cubicBezTo>
                  <a:pt x="240" y="1296"/>
                  <a:pt x="200" y="1400"/>
                  <a:pt x="144" y="1296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062287" y="28733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5360987" y="29241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291884" y="984675"/>
            <a:ext cx="239360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800080"/>
                </a:solidFill>
              </a:rPr>
              <a:t>Three duplicate </a:t>
            </a:r>
            <a:br>
              <a:rPr lang="en-US" sz="2400">
                <a:solidFill>
                  <a:srgbClr val="800080"/>
                </a:solidFill>
              </a:rPr>
            </a:br>
            <a:r>
              <a:rPr lang="en-US" sz="2400">
                <a:solidFill>
                  <a:srgbClr val="800080"/>
                </a:solidFill>
              </a:rPr>
              <a:t>calls to fib(3)!</a:t>
            </a:r>
          </a:p>
        </p:txBody>
      </p:sp>
      <p:sp>
        <p:nvSpPr>
          <p:cNvPr id="5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39904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4" grpId="0" animBg="1"/>
      <p:bldP spid="50" grpId="0" animBg="1"/>
      <p:bldP spid="51" grpId="0" animBg="1"/>
      <p:bldP spid="5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Arial" charset="0"/>
              </a:rPr>
              <a:t>Iterative Fibonacci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 bwMode="auto">
          <a:xfrm>
            <a:off x="434715" y="1576062"/>
            <a:ext cx="4975485" cy="441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fib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&lt;= 2)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prev1=1, prev2=1,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for 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=3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i&lt;=n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++)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= prev1 + prev2;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prev2 = prev1;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prev1 =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noProof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38800" y="1524000"/>
            <a:ext cx="32766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Which part of the code is the key to the improved efficiency?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>
                <a:latin typeface="+mn-lt"/>
              </a:rPr>
              <a:t>(1) Part A (red)</a:t>
            </a:r>
          </a:p>
          <a:p>
            <a:r>
              <a:rPr lang="en-US" sz="2400" dirty="0">
                <a:latin typeface="+mn-lt"/>
              </a:rPr>
              <a:t>(2) Part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B (blue)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3276600"/>
            <a:ext cx="38862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29320"/>
            <a:ext cx="3886200" cy="94268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Fibonacci </a:t>
            </a:r>
            <a:r>
              <a:rPr lang="en-US" sz="2800" dirty="0"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Closed-form formula for Fibonacci numbers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/>
              <a:t>Take the ratio of 2 successive Fibonacci numbers (say A and B). The bigger the pair of numbers, the closer their ratio is to the </a:t>
            </a:r>
            <a:r>
              <a:rPr lang="en-US" sz="2000" dirty="0">
                <a:solidFill>
                  <a:srgbClr val="0000FF"/>
                </a:solidFill>
              </a:rPr>
              <a:t>Golden ratio </a:t>
            </a:r>
            <a:r>
              <a:rPr lang="en-US" sz="2000" i="1" dirty="0">
                <a:latin typeface="Symbol" pitchFamily="18" charset="2"/>
              </a:rPr>
              <a:t>j</a:t>
            </a:r>
            <a:r>
              <a:rPr lang="en-US" sz="2000" dirty="0"/>
              <a:t> which is </a:t>
            </a:r>
            <a:r>
              <a:rPr lang="en-US" sz="2000" dirty="0">
                <a:sym typeface="Symbol"/>
              </a:rPr>
              <a:t> 1.618034…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562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See </a:t>
            </a:r>
          </a:p>
          <a:p>
            <a:r>
              <a:rPr lang="en-SG" dirty="0">
                <a:hlinkClick r:id="rId3"/>
              </a:rPr>
              <a:t>http://www.maths.surrey.ac.uk/hosted-sites/R.Knott/Fibonacci/fibFormula.html</a:t>
            </a:r>
            <a:r>
              <a:rPr lang="en-SG" dirty="0"/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5509"/>
              </p:ext>
            </p:extLst>
          </p:nvPr>
        </p:nvGraphicFramePr>
        <p:xfrm>
          <a:off x="723899" y="2590800"/>
          <a:ext cx="7467601" cy="1168037"/>
        </p:xfrm>
        <a:graphic>
          <a:graphicData uri="http://schemas.openxmlformats.org/drawingml/2006/table">
            <a:tbl>
              <a:tblPr firstRow="1" bandRow="1"/>
              <a:tblGrid>
                <a:gridCol w="59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377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17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B/A</a:t>
                      </a:r>
                      <a:endParaRPr lang="en-SG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1.666…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1.625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1.61805…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1.61802…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304800" y="3962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366713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/>
              <a:t>Using </a:t>
            </a:r>
            <a:r>
              <a:rPr lang="en-US" sz="2000" i="1" dirty="0">
                <a:latin typeface="Symbol" pitchFamily="18" charset="2"/>
              </a:rPr>
              <a:t>j</a:t>
            </a:r>
            <a:r>
              <a:rPr lang="en-US" sz="2000" dirty="0"/>
              <a:t> to compute the Fibonacci number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/>
              <a:t>:</a:t>
            </a:r>
            <a:endParaRPr lang="en-US" sz="2000" i="1" baseline="-250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495800"/>
            <a:ext cx="31051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20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GCD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 of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integers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where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non-negative and not both zeroes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 method given in Practice Exercise 11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752600" y="2514600"/>
            <a:ext cx="5334000" cy="35052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a,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b) {	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latin typeface="Lucida Console" pitchFamily="49" charset="0"/>
              </a:rPr>
              <a:t>rem</a:t>
            </a:r>
            <a:r>
              <a:rPr lang="en-US" sz="2000" dirty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while (b &gt; 0) {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</a:t>
            </a:r>
            <a:r>
              <a:rPr lang="en-US" sz="2000" dirty="0" err="1">
                <a:latin typeface="Lucida Console" pitchFamily="49" charset="0"/>
              </a:rPr>
              <a:t>rem</a:t>
            </a:r>
            <a:r>
              <a:rPr lang="en-US" sz="2000" dirty="0">
                <a:latin typeface="Lucida Console" pitchFamily="49" charset="0"/>
              </a:rPr>
              <a:t> = a %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a =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b = </a:t>
            </a:r>
            <a:r>
              <a:rPr lang="en-US" sz="2000" dirty="0" err="1">
                <a:latin typeface="Lucida Console" pitchFamily="49" charset="0"/>
              </a:rPr>
              <a:t>rem</a:t>
            </a:r>
            <a:r>
              <a:rPr lang="en-US" sz="2000" dirty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Recursion in 501042: GCD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Recurrence relation: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1828800" y="1371600"/>
            <a:ext cx="6172200" cy="914400"/>
            <a:chOff x="1982724" y="4721259"/>
            <a:chExt cx="5122926" cy="876716"/>
          </a:xfrm>
        </p:grpSpPr>
        <p:sp>
          <p:nvSpPr>
            <p:cNvPr id="8" name="TextBox 7"/>
            <p:cNvSpPr txBox="1"/>
            <p:nvPr/>
          </p:nvSpPr>
          <p:spPr>
            <a:xfrm>
              <a:off x="1982724" y="4940437"/>
              <a:ext cx="1834134" cy="442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gcd</a:t>
              </a:r>
              <a:r>
                <a:rPr lang="en-US" sz="2400" dirty="0"/>
                <a:t>(</a:t>
              </a:r>
              <a:r>
                <a:rPr lang="en-US" sz="2400" i="1" dirty="0"/>
                <a:t>a</a:t>
              </a:r>
              <a:r>
                <a:rPr lang="en-US" sz="2400" dirty="0"/>
                <a:t>, </a:t>
              </a:r>
              <a:r>
                <a:rPr lang="en-US" sz="2400" i="1" dirty="0"/>
                <a:t>b</a:t>
              </a:r>
              <a:r>
                <a:rPr lang="en-US" sz="2400" dirty="0"/>
                <a:t>)  =  </a:t>
              </a:r>
              <a:endParaRPr lang="en-SG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612" y="4794319"/>
              <a:ext cx="3352038" cy="79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149475" algn="l"/>
                </a:tabLst>
              </a:pPr>
              <a:r>
                <a:rPr lang="en-US" sz="2400" i="1" dirty="0"/>
                <a:t>a</a:t>
              </a:r>
              <a:r>
                <a:rPr lang="en-US" sz="2400" dirty="0"/>
                <a:t>,  	if </a:t>
              </a:r>
              <a:r>
                <a:rPr lang="en-US" sz="2400" i="1" dirty="0"/>
                <a:t>b</a:t>
              </a:r>
              <a:r>
                <a:rPr lang="en-US" sz="2400" dirty="0"/>
                <a:t> = 0</a:t>
              </a:r>
            </a:p>
            <a:p>
              <a:pPr>
                <a:tabLst>
                  <a:tab pos="2149475" algn="l"/>
                </a:tabLst>
              </a:pPr>
              <a:r>
                <a:rPr lang="en-US" sz="2400" dirty="0" err="1"/>
                <a:t>gcd</a:t>
              </a:r>
              <a:r>
                <a:rPr lang="en-US" sz="2400" dirty="0"/>
                <a:t>(</a:t>
              </a:r>
              <a:r>
                <a:rPr lang="en-US" sz="2400" i="1" dirty="0"/>
                <a:t>b</a:t>
              </a:r>
              <a:r>
                <a:rPr lang="en-US" sz="2400" dirty="0"/>
                <a:t>, </a:t>
              </a:r>
              <a:r>
                <a:rPr lang="en-US" sz="2400" i="1" dirty="0" err="1"/>
                <a:t>a</a:t>
              </a:r>
              <a:r>
                <a:rPr lang="en-US" sz="2400" dirty="0" err="1"/>
                <a:t>%</a:t>
              </a:r>
              <a:r>
                <a:rPr lang="en-US" sz="2400" i="1" dirty="0" err="1"/>
                <a:t>b</a:t>
              </a:r>
              <a:r>
                <a:rPr lang="en-US" sz="2400" dirty="0"/>
                <a:t>), 	if </a:t>
              </a:r>
              <a:r>
                <a:rPr lang="en-US" sz="2400" i="1" dirty="0"/>
                <a:t>b</a:t>
              </a:r>
              <a:r>
                <a:rPr lang="en-US" sz="2400" dirty="0"/>
                <a:t> &gt; 0</a:t>
              </a:r>
              <a:endParaRPr lang="en-SG" sz="2400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500629" y="4721259"/>
              <a:ext cx="189738" cy="876716"/>
            </a:xfrm>
            <a:prstGeom prst="leftBrace">
              <a:avLst>
                <a:gd name="adj1" fmla="val 3377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905000" y="2514600"/>
            <a:ext cx="5181600" cy="2667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>
                <a:latin typeface="Lucida Console" pitchFamily="49" charset="0"/>
              </a:rPr>
              <a:t>(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a, </a:t>
            </a:r>
            <a:r>
              <a:rPr lang="en-US" sz="2000" dirty="0" err="1">
                <a:latin typeface="Lucida Console" pitchFamily="49" charset="0"/>
              </a:rPr>
              <a:t>int</a:t>
            </a:r>
            <a:r>
              <a:rPr lang="en-US" sz="2000" dirty="0">
                <a:latin typeface="Lucida Console" pitchFamily="49" charset="0"/>
              </a:rPr>
              <a:t> b) {	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if (b == 0)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		return </a:t>
            </a:r>
            <a:r>
              <a:rPr lang="en-US" sz="2000" dirty="0" err="1">
                <a:latin typeface="Lucida Console" pitchFamily="49" charset="0"/>
              </a:rPr>
              <a:t>gcd</a:t>
            </a:r>
            <a:r>
              <a:rPr lang="en-US" sz="2000" dirty="0">
                <a:latin typeface="Lucida Console" pitchFamily="49" charset="0"/>
              </a:rPr>
              <a:t>(b, a % b);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9342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>
                <a:latin typeface="Britannic Bold" pitchFamily="34" charset="0"/>
              </a:rPr>
              <a:t>Visualizing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/>
              <a:t>It’s easy to visualize the execution of non-recursive programs by stepping through the source code.</a:t>
            </a:r>
            <a:endParaRPr lang="en-GB" sz="1400" dirty="0"/>
          </a:p>
          <a:p>
            <a:pPr>
              <a:spcBef>
                <a:spcPts val="1200"/>
              </a:spcBef>
            </a:pPr>
            <a:r>
              <a:rPr lang="en-GB" sz="2800" dirty="0"/>
              <a:t>However, this can be confusing for programs containing recursion.</a:t>
            </a:r>
            <a:endParaRPr lang="en-GB" sz="800" dirty="0"/>
          </a:p>
          <a:p>
            <a:pPr lvl="1">
              <a:spcBef>
                <a:spcPts val="600"/>
              </a:spcBef>
            </a:pPr>
            <a:r>
              <a:rPr lang="en-GB" sz="2400" dirty="0"/>
              <a:t>Have to imagine </a:t>
            </a:r>
            <a:r>
              <a:rPr lang="en-GB" sz="2400" dirty="0">
                <a:solidFill>
                  <a:srgbClr val="FF0000"/>
                </a:solidFill>
              </a:rPr>
              <a:t>each call</a:t>
            </a:r>
            <a:r>
              <a:rPr lang="en-GB" sz="2400" dirty="0"/>
              <a:t> of a method </a:t>
            </a:r>
            <a:r>
              <a:rPr lang="en-GB" sz="2400" dirty="0">
                <a:solidFill>
                  <a:srgbClr val="FF0000"/>
                </a:solidFill>
              </a:rPr>
              <a:t>generating a copy of the method (including all local variables),</a:t>
            </a:r>
            <a:r>
              <a:rPr lang="en-GB" sz="2400" dirty="0"/>
              <a:t> so that if the same method is called several times, several copies are present.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 l="18333" t="32477" r="51666" b="37212"/>
          <a:stretch>
            <a:fillRect/>
          </a:stretch>
        </p:blipFill>
        <p:spPr bwMode="auto">
          <a:xfrm>
            <a:off x="228600" y="1524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295400"/>
            <a:ext cx="1890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Artwork credit:</a:t>
            </a:r>
            <a:r>
              <a:rPr lang="en-US" sz="1200"/>
              <a:t> </a:t>
            </a:r>
            <a:r>
              <a:rPr lang="en-US" sz="1200">
                <a:hlinkClick r:id="rId4"/>
              </a:rPr>
              <a:t>ollie.olarte</a:t>
            </a:r>
            <a:endParaRPr lang="en-US" sz="120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>
                <a:latin typeface="Britannic Bold" pitchFamily="34" charset="0"/>
              </a:rPr>
              <a:t>Stacks for recursion visualization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46325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46325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46325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346325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346325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651125" y="30114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651125" y="36210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651125" y="41910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6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51125" y="4800600"/>
            <a:ext cx="63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24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794125" y="4764088"/>
            <a:ext cx="1032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j =120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962400" y="1219200"/>
            <a:ext cx="48006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Use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+mn-lt"/>
              </a:rPr>
              <a:t>push()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for new recursive call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+mn-lt"/>
              </a:rPr>
              <a:t>pop()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return a value from 	a call to the caller.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</a:rPr>
              <a:t>Example</a:t>
            </a:r>
            <a:r>
              <a:rPr lang="en-US" sz="2400" dirty="0">
                <a:solidFill>
                  <a:srgbClr val="336600"/>
                </a:solidFill>
                <a:latin typeface="+mn-lt"/>
              </a:rPr>
              <a:t>:</a:t>
            </a:r>
            <a:r>
              <a:rPr lang="en-US" sz="24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+mn-lt"/>
              </a:rPr>
              <a:t>fact (n)</a:t>
            </a:r>
            <a:r>
              <a:rPr lang="en-GB" sz="2400" dirty="0">
                <a:solidFill>
                  <a:srgbClr val="0000FF"/>
                </a:solidFill>
                <a:latin typeface="+mn-lt"/>
              </a:rPr>
              <a:t> 	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if (n == 0) return 1;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else return n * fact (n-1);</a:t>
            </a:r>
          </a:p>
          <a:p>
            <a:endParaRPr lang="en-US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57400" y="1828800"/>
            <a:ext cx="1371600" cy="3505200"/>
            <a:chOff x="2057400" y="2057400"/>
            <a:chExt cx="1371600" cy="3505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057400" y="2057400"/>
              <a:ext cx="13716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057400" y="5029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0574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057400" y="4445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057400" y="3276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057400" y="2667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38986" y="48768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fact(5)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838986" y="25146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fact(1)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38986" y="42672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fact(4)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838986" y="3691379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fact(3)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38986" y="3076281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fact(2)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2000" y="1295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j = fact(5)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838986" y="19050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fact(0)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362200" y="1905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667000" y="24384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>
                <a:solidFill>
                  <a:srgbClr val="0066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0" grpId="1" build="allAtOnce"/>
      <p:bldP spid="11" grpId="0" build="p" autoUpdateAnimBg="0"/>
      <p:bldP spid="11" grpId="1" build="allAtOnce"/>
      <p:bldP spid="12" grpId="0" build="p" autoUpdateAnimBg="0"/>
      <p:bldP spid="12" grpId="1" build="allAtOnce"/>
      <p:bldP spid="13" grpId="0" build="p" autoUpdateAnimBg="0"/>
      <p:bldP spid="13" grpId="1" build="allAtOnce"/>
      <p:bldP spid="14" grpId="0"/>
      <p:bldP spid="14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>
                <a:latin typeface="Britannic Bold" pitchFamily="34" charset="0"/>
              </a:rPr>
              <a:t>Recipe for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>
            <a:normAutofit/>
          </a:bodyPr>
          <a:lstStyle/>
          <a:p>
            <a:pPr marL="609600" indent="-609600">
              <a:spcBef>
                <a:spcPts val="600"/>
              </a:spcBef>
              <a:buNone/>
            </a:pPr>
            <a:r>
              <a:rPr lang="en-GB" dirty="0"/>
              <a:t>To formulate a recursive solution: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General (recursive) case</a:t>
            </a:r>
            <a:r>
              <a:rPr lang="en-GB" dirty="0"/>
              <a:t>: Identify “</a:t>
            </a:r>
            <a:r>
              <a:rPr lang="en-GB" dirty="0">
                <a:solidFill>
                  <a:srgbClr val="0000FF"/>
                </a:solidFill>
              </a:rPr>
              <a:t>simpler</a:t>
            </a:r>
            <a:r>
              <a:rPr lang="en-GB" dirty="0"/>
              <a:t>” instances of the same problem (so that we can make </a:t>
            </a:r>
            <a:r>
              <a:rPr lang="en-US" dirty="0"/>
              <a:t>recursive calls</a:t>
            </a:r>
            <a:r>
              <a:rPr lang="en-GB" dirty="0"/>
              <a:t> to solve them)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Base case</a:t>
            </a:r>
            <a:r>
              <a:rPr lang="en-GB" dirty="0"/>
              <a:t>: Identify the “</a:t>
            </a:r>
            <a:r>
              <a:rPr lang="en-GB" dirty="0">
                <a:solidFill>
                  <a:srgbClr val="0000FF"/>
                </a:solidFill>
              </a:rPr>
              <a:t>simplest</a:t>
            </a:r>
            <a:r>
              <a:rPr lang="en-GB" dirty="0"/>
              <a:t>” instance (so that we can </a:t>
            </a:r>
            <a:r>
              <a:rPr lang="en-US" dirty="0"/>
              <a:t>solve it </a:t>
            </a:r>
            <a:r>
              <a:rPr lang="en-US" dirty="0">
                <a:solidFill>
                  <a:srgbClr val="006600"/>
                </a:solidFill>
              </a:rPr>
              <a:t>without</a:t>
            </a:r>
            <a:r>
              <a:rPr lang="en-US" dirty="0"/>
              <a:t> recursion</a:t>
            </a:r>
            <a:r>
              <a:rPr lang="en-GB" dirty="0"/>
              <a:t>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/>
              <a:t>Be sure we are able to </a:t>
            </a:r>
            <a:r>
              <a:rPr lang="en-GB" dirty="0">
                <a:solidFill>
                  <a:srgbClr val="0000FF"/>
                </a:solidFill>
              </a:rPr>
              <a:t>reach</a:t>
            </a:r>
            <a:r>
              <a:rPr lang="en-GB" dirty="0"/>
              <a:t> the “</a:t>
            </a:r>
            <a:r>
              <a:rPr lang="en-GB" dirty="0">
                <a:solidFill>
                  <a:srgbClr val="0000FF"/>
                </a:solidFill>
              </a:rPr>
              <a:t>simplest</a:t>
            </a:r>
            <a:r>
              <a:rPr lang="en-GB" dirty="0"/>
              <a:t>” instance (s</a:t>
            </a:r>
            <a:r>
              <a:rPr lang="en-US" dirty="0"/>
              <a:t>o that we will not end up with</a:t>
            </a:r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</a:rPr>
              <a:t>infinite recursion</a:t>
            </a:r>
            <a:r>
              <a:rPr lang="en-GB" dirty="0"/>
              <a:t>)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43600" y="609600"/>
            <a:ext cx="2743200" cy="1371600"/>
          </a:xfrm>
          <a:prstGeom prst="downArrowCallout">
            <a:avLst>
              <a:gd name="adj1" fmla="val 17254"/>
              <a:gd name="adj2" fmla="val 20135"/>
              <a:gd name="adj3" fmla="val 22619"/>
              <a:gd name="adj4" fmla="val 6071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Sometimes we call #1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“</a:t>
            </a:r>
            <a:r>
              <a:rPr lang="en-US" sz="1800" b="1" dirty="0">
                <a:solidFill>
                  <a:srgbClr val="FF0000"/>
                </a:solidFill>
              </a:rPr>
              <a:t>inductive step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  <a:endParaRPr lang="en-US" sz="1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itchFamily="34" charset="0"/>
              </a:rPr>
              <a:t>2.4 </a:t>
            </a:r>
            <a:r>
              <a:rPr lang="en-US" sz="3600">
                <a:latin typeface="Britannic Bold" pitchFamily="34" charset="0"/>
              </a:rPr>
              <a:t>Bad Recursion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1524000" y="1066800"/>
            <a:ext cx="6096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800" kern="0" dirty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==0)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	= </a:t>
            </a:r>
            <a:r>
              <a:rPr kumimoji="0" lang="en-GB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lang="en-GB" sz="2800" kern="0" dirty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&gt;0)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304800" y="2514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principle does the above code violate?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1. Doesn’t have a simpler step.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2. No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3. Can’t reach the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4. All’s good.  It’s a ~trick~!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194A-F181-A06C-7723-4A8A51BD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16D1-B8E1-1DAE-20E4-9F84705D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1.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Thành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phần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của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đệ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quy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bao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gồm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những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gì</a:t>
            </a:r>
            <a:r>
              <a:rPr lang="en-US" b="0" i="0" dirty="0">
                <a:solidFill>
                  <a:srgbClr val="202124"/>
                </a:solidFill>
                <a:effectLst/>
              </a:rPr>
              <a:t>? Cho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ví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dụ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một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bài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toán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giải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bằng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đệ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quy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và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chỉ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ra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các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thành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phần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này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2. </a:t>
            </a:r>
            <a:r>
              <a:rPr lang="vi-VN" b="0" i="0" dirty="0">
                <a:solidFill>
                  <a:srgbClr val="202124"/>
                </a:solidFill>
                <a:effectLst/>
              </a:rPr>
              <a:t>Trong trường hợp nào thuật toán đệ quy lặp vô tận? Chỉ ra ưu điểm và nhược điểm của thuật toán đệ quy.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49C47-0A73-85D9-E23E-BAABF5683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26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1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>
                <a:latin typeface="Britannic Bold" panose="020B0903060703020204" pitchFamily="34" charset="0"/>
              </a:rPr>
              <a:t> Examples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panose="020F0502020204030204" pitchFamily="34" charset="0"/>
              </a:rPr>
              <a:t>How recursion can be used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41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3.1 </a:t>
            </a:r>
            <a:r>
              <a:rPr lang="en-US" sz="3600" dirty="0">
                <a:latin typeface="Britannic Bold" panose="020B0903060703020204" pitchFamily="34" charset="0"/>
              </a:rPr>
              <a:t>Countdown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914400"/>
            <a:ext cx="7848600" cy="4343400"/>
            <a:chOff x="609600" y="914400"/>
            <a:chExt cx="7848600" cy="4343400"/>
          </a:xfrm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066800"/>
              <a:ext cx="7848600" cy="41910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</a:t>
              </a:r>
              <a:r>
                <a:rPr kumimoji="0" lang="en-US" i="0" u="none" strike="noStrike" kern="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class </a:t>
              </a:r>
              <a:r>
                <a:rPr kumimoji="0" lang="en-US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static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void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(int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if (n &lt;= 0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//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don’t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use ==</a:t>
              </a:r>
              <a:r>
                <a:rPr kumimoji="0" lang="en-US" i="0" u="none" strike="noStrike" kern="0" cap="none" spc="0" normalizeH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why?)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	</a:t>
              </a:r>
              <a:r>
                <a:rPr kumimoji="0" lang="en-US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System.out.println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(“BLAST OFF!!!!”); 	   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else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System.out.println("Count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down at 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time 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"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+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>
                  <a:solidFill>
                    <a:schemeClr val="tx1"/>
                  </a:solidFill>
                  <a:latin typeface="Lucida Console" panose="020B0609040504020204" pitchFamily="49" charset="0"/>
                </a:rPr>
                <a:t>		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(n-1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}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static void main(String[] </a:t>
              </a:r>
              <a:r>
                <a:rPr kumimoji="0" lang="en-US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args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10</a:t>
              </a: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914400"/>
              <a:ext cx="18288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ourier New" pitchFamily="49" charset="0"/>
                </a:rPr>
                <a:t>CountDown.java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496417" y="1981200"/>
            <a:ext cx="8266584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public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static void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base)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&gt; 0)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(n / base, base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);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lang="en-US" sz="2000" ker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System.out.print(n % base);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>
              <a:rPr lang="en-US" sz="3600" dirty="0">
                <a:latin typeface="Britannic Bold" panose="020B0903060703020204" pitchFamily="34" charset="0"/>
              </a:rPr>
              <a:t>Display an integer in base b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5632" y="1447800"/>
            <a:ext cx="86083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200" b="0" i="0" strike="noStrike" kern="0" cap="none" spc="0" normalizeH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US" sz="2200" b="0" i="0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hundred twenty three is 123 in base 10; 173 in </a:t>
            </a:r>
            <a:r>
              <a:rPr kumimoji="0" lang="en-US" sz="22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8</a:t>
            </a:r>
            <a:endParaRPr kumimoji="0" lang="en-US" sz="2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987385"/>
            <a:ext cx="41910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>
                <a:solidFill>
                  <a:srgbClr val="0000FF"/>
                </a:solidFill>
              </a:rPr>
              <a:t>Example 1:</a:t>
            </a:r>
            <a:r>
              <a:rPr lang="en-US" sz="2400" kern="0">
                <a:solidFill>
                  <a:srgbClr val="0000FF"/>
                </a:solidFill>
              </a:rPr>
              <a:t>                                    </a:t>
            </a:r>
            <a:endParaRPr lang="en-US" sz="2400" kern="0" dirty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800000"/>
                </a:solidFill>
              </a:rPr>
              <a:t>n = 123,      base = 10	</a:t>
            </a:r>
            <a:endParaRPr lang="en-US" sz="2400" kern="0" dirty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123/10 =12	123 % 10 = </a:t>
            </a:r>
            <a:r>
              <a:rPr lang="en-US" sz="2400" kern="0" dirty="0">
                <a:solidFill>
                  <a:srgbClr val="660066"/>
                </a:solidFill>
              </a:rPr>
              <a:t>3</a:t>
            </a:r>
            <a:r>
              <a:rPr lang="en-US" sz="2400" kern="0" dirty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12/10 = 1	12 % 10 = </a:t>
            </a:r>
            <a:r>
              <a:rPr lang="en-US" sz="2400" kern="0" dirty="0">
                <a:solidFill>
                  <a:srgbClr val="660066"/>
                </a:solidFill>
              </a:rPr>
              <a:t>2</a:t>
            </a:r>
            <a:r>
              <a:rPr lang="en-US" sz="2400" kern="0" dirty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1/10 = 0	1 % 10 = </a:t>
            </a:r>
            <a:r>
              <a:rPr lang="en-US" sz="2400" kern="0" dirty="0">
                <a:solidFill>
                  <a:srgbClr val="660066"/>
                </a:solidFill>
              </a:rPr>
              <a:t>1</a:t>
            </a: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008000"/>
                </a:solidFill>
              </a:rPr>
              <a:t>Answer:</a:t>
            </a:r>
            <a:r>
              <a:rPr lang="en-US" sz="2400" kern="0" dirty="0"/>
              <a:t> </a:t>
            </a:r>
            <a:r>
              <a:rPr lang="en-US" sz="2400" kern="0" dirty="0">
                <a:solidFill>
                  <a:srgbClr val="660066"/>
                </a:solidFill>
              </a:rPr>
              <a:t>123	</a:t>
            </a:r>
            <a:r>
              <a:rPr lang="en-US" kern="0" dirty="0"/>
              <a:t>	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3987385"/>
            <a:ext cx="39624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>
                <a:solidFill>
                  <a:srgbClr val="0000FF"/>
                </a:solidFill>
              </a:rPr>
              <a:t>Example 2:</a:t>
            </a:r>
            <a:endParaRPr lang="en-US" sz="2400" kern="0" dirty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800000"/>
                </a:solidFill>
              </a:rPr>
              <a:t>n = 123,      base = 8 </a:t>
            </a:r>
            <a:endParaRPr lang="en-US" sz="2400" kern="0" dirty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123/8 = 15	123 % 8 = </a:t>
            </a:r>
            <a:r>
              <a:rPr lang="en-US" sz="2400" kern="0" dirty="0">
                <a:solidFill>
                  <a:srgbClr val="660066"/>
                </a:solidFill>
              </a:rPr>
              <a:t>3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15/8 = 1	15 % 8 = </a:t>
            </a:r>
            <a:r>
              <a:rPr lang="en-US" sz="2400" kern="0" dirty="0">
                <a:solidFill>
                  <a:srgbClr val="660066"/>
                </a:solidFill>
              </a:rPr>
              <a:t>7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/>
              <a:t>1/8 = 0	1 % 8 = </a:t>
            </a:r>
            <a:r>
              <a:rPr lang="en-US" sz="2400" kern="0" dirty="0">
                <a:solidFill>
                  <a:srgbClr val="660066"/>
                </a:solidFill>
              </a:rPr>
              <a:t>1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>
                <a:solidFill>
                  <a:srgbClr val="008000"/>
                </a:solidFill>
              </a:rPr>
              <a:t>Answer:</a:t>
            </a:r>
            <a:r>
              <a:rPr lang="en-US" sz="2400" kern="0" dirty="0"/>
              <a:t> </a:t>
            </a:r>
            <a:r>
              <a:rPr lang="en-US" sz="2400" kern="0" dirty="0">
                <a:solidFill>
                  <a:srgbClr val="660066"/>
                </a:solidFill>
              </a:rPr>
              <a:t>173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535633" y="990600"/>
            <a:ext cx="3962400" cy="45720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2400" dirty="0"/>
              <a:t>See </a:t>
            </a:r>
            <a:r>
              <a:rPr lang="en-US" sz="2400" dirty="0">
                <a:solidFill>
                  <a:srgbClr val="0000FF"/>
                </a:solidFill>
              </a:rPr>
              <a:t>ConvertBase.java</a:t>
            </a:r>
          </a:p>
          <a:p>
            <a:pPr>
              <a:spcBef>
                <a:spcPts val="600"/>
              </a:spcBef>
              <a:buNone/>
            </a:pP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2463968"/>
            <a:ext cx="2286000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What is the precondition for parameter </a:t>
            </a:r>
            <a:r>
              <a:rPr lang="en-US" sz="2000" dirty="0">
                <a:solidFill>
                  <a:srgbClr val="0000FF"/>
                </a:solidFill>
              </a:rPr>
              <a:t>base</a:t>
            </a:r>
            <a:r>
              <a:rPr lang="en-US" sz="2000" dirty="0"/>
              <a:t>?</a:t>
            </a:r>
            <a:endParaRPr lang="en-SG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2</a:t>
            </a:r>
          </a:p>
        </p:txBody>
      </p:sp>
      <p:sp>
        <p:nvSpPr>
          <p:cNvPr id="1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29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736340" y="1295399"/>
            <a:ext cx="664958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void </a:t>
            </a: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(ListNode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if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(n != null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3.3 </a:t>
            </a:r>
            <a:r>
              <a:rPr lang="en-US" sz="3600">
                <a:latin typeface="Britannic Bold" panose="020B0903060703020204" pitchFamily="34" charset="0"/>
              </a:rPr>
              <a:t>Printing </a:t>
            </a:r>
            <a:r>
              <a:rPr lang="en-US" sz="3600" dirty="0">
                <a:latin typeface="Britannic Bold" panose="020B0903060703020204" pitchFamily="34" charset="0"/>
              </a:rPr>
              <a:t>a Linked List recursively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606" y="2226"/>
              <a:ext cx="645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C00000"/>
                  </a:solidFill>
                  <a:latin typeface="Helvetica" pitchFamily="34" charset="0"/>
                </a:rPr>
                <a:t>printLL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024" y="2456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 err="1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>
                    <a:solidFill>
                      <a:srgbClr val="C00000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312" y="3000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6096000" y="5410200"/>
            <a:ext cx="990600" cy="893763"/>
            <a:chOff x="2502" y="3471"/>
            <a:chExt cx="676" cy="563"/>
          </a:xfrm>
        </p:grpSpPr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2502" y="3471"/>
              <a:ext cx="645" cy="563"/>
              <a:chOff x="2438" y="3551"/>
              <a:chExt cx="645" cy="563"/>
            </a:xfrm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438" y="3881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dirty="0" err="1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2542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178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35" name="Group 25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40" name="Group 26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5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" name="Group 29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5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" name="Group 32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5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4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9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386" y="2920"/>
                <a:ext cx="170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60" name="Freeform 51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52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Freeform 55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56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8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Freeform 59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0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70" name="Line 61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2209800" y="327660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  <a:latin typeface="Helvetica" pitchFamily="34" charset="0"/>
              </a:rPr>
              <a:t>printLL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 (head)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156735" y="2467696"/>
            <a:ext cx="4724400" cy="40011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How about printing in reverse order?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535632" y="914400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SortedLinkedList.java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5567891" y="1864785"/>
            <a:ext cx="3294349" cy="400110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What is the base case?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3</a:t>
            </a:r>
          </a:p>
        </p:txBody>
      </p:sp>
      <p:sp>
        <p:nvSpPr>
          <p:cNvPr id="7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58" grpId="0" autoUpdateAnimBg="0"/>
      <p:bldP spid="59" grpId="0" autoUpdateAnimBg="0"/>
      <p:bldP spid="60" grpId="0" animBg="1"/>
      <p:bldP spid="64" grpId="0" animBg="1"/>
      <p:bldP spid="68" grpId="0" animBg="1"/>
      <p:bldP spid="73" grpId="0"/>
      <p:bldP spid="75" grpId="0" animBg="1"/>
      <p:bldP spid="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535632" y="1118016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SortedLinkedList.java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134" name="Text Box 64"/>
          <p:cNvSpPr txBox="1">
            <a:spLocks noChangeArrowheads="1"/>
          </p:cNvSpPr>
          <p:nvPr/>
        </p:nvSpPr>
        <p:spPr bwMode="auto">
          <a:xfrm>
            <a:off x="517388" y="1515297"/>
            <a:ext cx="713692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GB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ListNode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if (n!=null)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228600"/>
            <a:ext cx="8105775" cy="990600"/>
          </a:xfrm>
        </p:spPr>
        <p:txBody>
          <a:bodyPr/>
          <a:lstStyle/>
          <a:p>
            <a:pPr marL="793750" indent="-793750">
              <a:tabLst>
                <a:tab pos="793750" algn="l"/>
              </a:tabLst>
            </a:pPr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3.4 	</a:t>
            </a:r>
            <a:r>
              <a:rPr lang="en-US" sz="3200">
                <a:latin typeface="Britannic Bold" panose="020B0903060703020204" pitchFamily="34" charset="0"/>
              </a:rPr>
              <a:t>Printing </a:t>
            </a:r>
            <a:r>
              <a:rPr lang="en-US" sz="3200" dirty="0">
                <a:latin typeface="Britannic Bold" panose="020B0903060703020204" pitchFamily="34" charset="0"/>
              </a:rPr>
              <a:t>a Linked </a:t>
            </a:r>
            <a:r>
              <a:rPr lang="en-US" sz="3200">
                <a:latin typeface="Britannic Bold" panose="020B0903060703020204" pitchFamily="34" charset="0"/>
              </a:rPr>
              <a:t>List recursively in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reverse </a:t>
            </a:r>
            <a:r>
              <a:rPr lang="en-US" sz="3200" dirty="0">
                <a:latin typeface="Britannic Bold" panose="020B0903060703020204" pitchFamily="34" charset="0"/>
              </a:rPr>
              <a:t>order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606" y="2226"/>
              <a:ext cx="756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0000FF"/>
                  </a:solidFill>
                  <a:latin typeface="Helvetica" pitchFamily="34" charset="0"/>
                </a:rPr>
                <a:t>printRev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77" name="Line 5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6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79" name="Group 7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81" name="Text Box 8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2024" y="2456"/>
              <a:ext cx="18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84" name="Group 12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86" name="Text Box 13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2312" y="3000"/>
              <a:ext cx="196" cy="2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6"/>
          <p:cNvGrpSpPr>
            <a:grpSpLocks/>
          </p:cNvGrpSpPr>
          <p:nvPr/>
        </p:nvGrpSpPr>
        <p:grpSpPr bwMode="auto">
          <a:xfrm>
            <a:off x="6019800" y="5410200"/>
            <a:ext cx="1143000" cy="903288"/>
            <a:chOff x="2450" y="3471"/>
            <a:chExt cx="780" cy="569"/>
          </a:xfrm>
        </p:grpSpPr>
        <p:grpSp>
          <p:nvGrpSpPr>
            <p:cNvPr id="89" name="Group 17"/>
            <p:cNvGrpSpPr>
              <a:grpSpLocks/>
            </p:cNvGrpSpPr>
            <p:nvPr/>
          </p:nvGrpSpPr>
          <p:grpSpPr bwMode="auto">
            <a:xfrm>
              <a:off x="2450" y="3471"/>
              <a:ext cx="756" cy="569"/>
              <a:chOff x="2386" y="3551"/>
              <a:chExt cx="756" cy="569"/>
            </a:xfrm>
          </p:grpSpPr>
          <p:sp>
            <p:nvSpPr>
              <p:cNvPr id="91" name="Text Box 18"/>
              <p:cNvSpPr txBox="1">
                <a:spLocks noChangeArrowheads="1"/>
              </p:cNvSpPr>
              <p:nvPr/>
            </p:nvSpPr>
            <p:spPr bwMode="auto">
              <a:xfrm>
                <a:off x="2386" y="3887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92" name="Line 19"/>
              <p:cNvSpPr>
                <a:spLocks noChangeShapeType="1"/>
              </p:cNvSpPr>
              <p:nvPr/>
            </p:nvSpPr>
            <p:spPr bwMode="auto">
              <a:xfrm>
                <a:off x="2594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3230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22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94" name="Group 23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98" name="Group 97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103" name="Group 25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11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" name="Group 28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11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1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1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1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109" name="Line 37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38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40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102" name="Line 43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44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/>
            </p:nvSpPr>
            <p:spPr bwMode="auto">
              <a:xfrm>
                <a:off x="376" y="2920"/>
                <a:ext cx="171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9" name="Text Box 48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120" name="Freeform 50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51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122" name="Line 52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Freeform 54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55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126" name="Line 56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7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" name="Freeform 58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59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130" name="Line 60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" name="Text Box 62"/>
          <p:cNvSpPr txBox="1">
            <a:spLocks noChangeArrowheads="1"/>
          </p:cNvSpPr>
          <p:nvPr/>
        </p:nvSpPr>
        <p:spPr bwMode="auto">
          <a:xfrm>
            <a:off x="5583906" y="2056524"/>
            <a:ext cx="2759075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Just change the name!</a:t>
            </a:r>
          </a:p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  … Sure, right!</a:t>
            </a:r>
          </a:p>
        </p:txBody>
      </p:sp>
      <p:sp>
        <p:nvSpPr>
          <p:cNvPr id="133" name="Text Box 63"/>
          <p:cNvSpPr txBox="1">
            <a:spLocks noChangeArrowheads="1"/>
          </p:cNvSpPr>
          <p:nvPr/>
        </p:nvSpPr>
        <p:spPr bwMode="auto">
          <a:xfrm>
            <a:off x="2057400" y="327660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  <a:latin typeface="Helvetica" pitchFamily="34" charset="0"/>
              </a:rPr>
              <a:t>printRev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(head)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135" name="Text Box 66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136" name="Text Box 68"/>
          <p:cNvSpPr txBox="1">
            <a:spLocks noChangeArrowheads="1"/>
          </p:cNvSpPr>
          <p:nvPr/>
        </p:nvSpPr>
        <p:spPr bwMode="auto">
          <a:xfrm>
            <a:off x="3479709" y="1534332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7" name="Text Box 69"/>
          <p:cNvSpPr txBox="1">
            <a:spLocks noChangeArrowheads="1"/>
          </p:cNvSpPr>
          <p:nvPr/>
        </p:nvSpPr>
        <p:spPr bwMode="auto">
          <a:xfrm>
            <a:off x="1071133" y="2469803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" name="Text Box 70"/>
          <p:cNvSpPr txBox="1">
            <a:spLocks noChangeArrowheads="1"/>
          </p:cNvSpPr>
          <p:nvPr/>
        </p:nvSpPr>
        <p:spPr bwMode="auto">
          <a:xfrm>
            <a:off x="1071132" y="2166451"/>
            <a:ext cx="402315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r>
              <a:rPr lang="en-US" sz="200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                    </a:t>
            </a:r>
          </a:p>
        </p:txBody>
      </p:sp>
      <p:sp>
        <p:nvSpPr>
          <p:cNvPr id="139" name="Text Box 71"/>
          <p:cNvSpPr txBox="1">
            <a:spLocks noChangeArrowheads="1"/>
          </p:cNvSpPr>
          <p:nvPr/>
        </p:nvSpPr>
        <p:spPr bwMode="auto">
          <a:xfrm>
            <a:off x="1071134" y="2461432"/>
            <a:ext cx="41279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40" name="AutoShape 72"/>
          <p:cNvSpPr>
            <a:spLocks noChangeArrowheads="1"/>
          </p:cNvSpPr>
          <p:nvPr/>
        </p:nvSpPr>
        <p:spPr bwMode="auto">
          <a:xfrm>
            <a:off x="588747" y="2358926"/>
            <a:ext cx="123825" cy="376238"/>
          </a:xfrm>
          <a:prstGeom prst="curvedRightArrow">
            <a:avLst>
              <a:gd name="adj1" fmla="val 60769"/>
              <a:gd name="adj2" fmla="val 12153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AutoShape 73"/>
          <p:cNvSpPr>
            <a:spLocks noChangeArrowheads="1"/>
          </p:cNvSpPr>
          <p:nvPr/>
        </p:nvSpPr>
        <p:spPr bwMode="auto">
          <a:xfrm flipV="1">
            <a:off x="5274134" y="2319338"/>
            <a:ext cx="152400" cy="381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4</a:t>
            </a:r>
          </a:p>
        </p:txBody>
      </p:sp>
      <p:sp>
        <p:nvSpPr>
          <p:cNvPr id="7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utoUpdateAnimBg="0"/>
      <p:bldP spid="119" grpId="0" autoUpdateAnimBg="0"/>
      <p:bldP spid="120" grpId="0" animBg="1"/>
      <p:bldP spid="124" grpId="0" animBg="1"/>
      <p:bldP spid="128" grpId="0" animBg="1"/>
      <p:bldP spid="132" grpId="0" animBg="1"/>
      <p:bldP spid="133" grpId="0"/>
      <p:bldP spid="135" grpId="0" autoUpdateAnimBg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3.5 Sorted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Linked </a:t>
            </a:r>
            <a:r>
              <a:rPr lang="en-US" sz="3600">
                <a:latin typeface="Britannic Bold" panose="020B0903060703020204" pitchFamily="34" charset="0"/>
              </a:rPr>
              <a:t>List Insertion (1/2)</a:t>
            </a:r>
            <a:br>
              <a:rPr lang="en-US" sz="2400" dirty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1211263" cy="3698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rgbClr val="800000"/>
                </a:solidFill>
                <a:latin typeface="Helvetica" pitchFamily="34" charset="0"/>
              </a:rPr>
              <a:t>insert(p,v)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3163888" y="2044700"/>
            <a:ext cx="1157287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 == null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3048000" y="3581400"/>
            <a:ext cx="1728788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&lt;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3276600" y="4419600"/>
            <a:ext cx="1878013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&gt;=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79" name="Group 7"/>
          <p:cNvGrpSpPr>
            <a:grpSpLocks/>
          </p:cNvGrpSpPr>
          <p:nvPr/>
        </p:nvGrpSpPr>
        <p:grpSpPr bwMode="auto">
          <a:xfrm>
            <a:off x="5429250" y="1816100"/>
            <a:ext cx="750888" cy="584200"/>
            <a:chOff x="3420" y="856"/>
            <a:chExt cx="473" cy="368"/>
          </a:xfrm>
        </p:grpSpPr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420" y="856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3455" y="928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660033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3745" y="856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3744" y="864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1371600" y="5334000"/>
            <a:ext cx="738188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solidFill>
                  <a:srgbClr val="800000"/>
                </a:solidFill>
                <a:latin typeface="Helvetica" pitchFamily="34" charset="0"/>
              </a:rPr>
              <a:t>p.next</a:t>
            </a: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457200" y="4800600"/>
            <a:ext cx="1098550" cy="55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1300163" y="44577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1371600" y="4800600"/>
            <a:ext cx="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457200" y="4953000"/>
            <a:ext cx="969963" cy="3079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>
                <a:solidFill>
                  <a:srgbClr val="660033"/>
                </a:solidFill>
                <a:latin typeface="Helvetica" pitchFamily="34" charset="0"/>
              </a:rPr>
              <a:t>p.element</a:t>
            </a: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1447800" y="5105400"/>
            <a:ext cx="398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 flipH="1">
            <a:off x="993775" y="4419600"/>
            <a:ext cx="301625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1905000" y="4800600"/>
            <a:ext cx="1285875" cy="533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21" name="Group 26"/>
          <p:cNvGrpSpPr>
            <a:grpSpLocks/>
          </p:cNvGrpSpPr>
          <p:nvPr/>
        </p:nvGrpSpPr>
        <p:grpSpPr bwMode="auto">
          <a:xfrm>
            <a:off x="5257800" y="3733800"/>
            <a:ext cx="750888" cy="584200"/>
            <a:chOff x="3312" y="2064"/>
            <a:chExt cx="473" cy="368"/>
          </a:xfrm>
        </p:grpSpPr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>
              <a:off x="3312" y="2064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9" name="Text Box 28"/>
            <p:cNvSpPr txBox="1">
              <a:spLocks noChangeArrowheads="1"/>
            </p:cNvSpPr>
            <p:nvPr/>
          </p:nvSpPr>
          <p:spPr bwMode="auto">
            <a:xfrm>
              <a:off x="3367" y="2144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800000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3657" y="2072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43" name="Line 30"/>
          <p:cNvSpPr>
            <a:spLocks noChangeShapeType="1"/>
          </p:cNvSpPr>
          <p:nvPr/>
        </p:nvSpPr>
        <p:spPr bwMode="auto">
          <a:xfrm flipV="1">
            <a:off x="2362200" y="2133600"/>
            <a:ext cx="2814638" cy="1498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4" name="Line 31"/>
          <p:cNvSpPr>
            <a:spLocks noChangeShapeType="1"/>
          </p:cNvSpPr>
          <p:nvPr/>
        </p:nvSpPr>
        <p:spPr bwMode="auto">
          <a:xfrm flipV="1">
            <a:off x="2438400" y="3962400"/>
            <a:ext cx="2744788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Line 32"/>
          <p:cNvSpPr>
            <a:spLocks noChangeShapeType="1"/>
          </p:cNvSpPr>
          <p:nvPr/>
        </p:nvSpPr>
        <p:spPr bwMode="auto">
          <a:xfrm>
            <a:off x="2381250" y="4178300"/>
            <a:ext cx="2266950" cy="1231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Text Box 33"/>
          <p:cNvSpPr txBox="1">
            <a:spLocks noChangeArrowheads="1"/>
          </p:cNvSpPr>
          <p:nvPr/>
        </p:nvSpPr>
        <p:spPr bwMode="auto">
          <a:xfrm>
            <a:off x="5334000" y="1371600"/>
            <a:ext cx="257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1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Tail insertion</a:t>
            </a:r>
          </a:p>
        </p:txBody>
      </p:sp>
      <p:sp>
        <p:nvSpPr>
          <p:cNvPr id="147" name="Text Box 34"/>
          <p:cNvSpPr txBox="1">
            <a:spLocks noChangeArrowheads="1"/>
          </p:cNvSpPr>
          <p:nvPr/>
        </p:nvSpPr>
        <p:spPr bwMode="auto">
          <a:xfrm>
            <a:off x="5257800" y="320040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2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Insert before p</a:t>
            </a:r>
          </a:p>
        </p:txBody>
      </p:sp>
      <p:sp>
        <p:nvSpPr>
          <p:cNvPr id="148" name="Text Box 35"/>
          <p:cNvSpPr txBox="1">
            <a:spLocks noChangeArrowheads="1"/>
          </p:cNvSpPr>
          <p:nvPr/>
        </p:nvSpPr>
        <p:spPr bwMode="auto">
          <a:xfrm>
            <a:off x="5311775" y="4724400"/>
            <a:ext cx="383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Case 3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: Insert after p (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recursion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)</a:t>
            </a:r>
          </a:p>
        </p:txBody>
      </p:sp>
      <p:sp>
        <p:nvSpPr>
          <p:cNvPr id="149" name="Text Box 36"/>
          <p:cNvSpPr txBox="1">
            <a:spLocks noChangeArrowheads="1"/>
          </p:cNvSpPr>
          <p:nvPr/>
        </p:nvSpPr>
        <p:spPr bwMode="auto">
          <a:xfrm>
            <a:off x="6710363" y="33909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grpSp>
        <p:nvGrpSpPr>
          <p:cNvPr id="150" name="Group 37"/>
          <p:cNvGrpSpPr>
            <a:grpSpLocks/>
          </p:cNvGrpSpPr>
          <p:nvPr/>
        </p:nvGrpSpPr>
        <p:grpSpPr bwMode="auto">
          <a:xfrm>
            <a:off x="5943600" y="3759200"/>
            <a:ext cx="2819400" cy="584200"/>
            <a:chOff x="3744" y="2080"/>
            <a:chExt cx="1776" cy="368"/>
          </a:xfrm>
        </p:grpSpPr>
        <p:grpSp>
          <p:nvGrpSpPr>
            <p:cNvPr id="151" name="Group 38"/>
            <p:cNvGrpSpPr>
              <a:grpSpLocks/>
            </p:cNvGrpSpPr>
            <p:nvPr/>
          </p:nvGrpSpPr>
          <p:grpSpPr bwMode="auto">
            <a:xfrm>
              <a:off x="3984" y="2080"/>
              <a:ext cx="1536" cy="368"/>
              <a:chOff x="3842" y="2048"/>
              <a:chExt cx="1536" cy="368"/>
            </a:xfrm>
          </p:grpSpPr>
          <p:sp>
            <p:nvSpPr>
              <p:cNvPr id="153" name="Rectangle 39"/>
              <p:cNvSpPr>
                <a:spLocks noChangeArrowheads="1"/>
              </p:cNvSpPr>
              <p:nvPr/>
            </p:nvSpPr>
            <p:spPr bwMode="auto">
              <a:xfrm>
                <a:off x="3890" y="2048"/>
                <a:ext cx="498" cy="3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Line 40"/>
              <p:cNvSpPr>
                <a:spLocks noChangeShapeType="1"/>
              </p:cNvSpPr>
              <p:nvPr/>
            </p:nvSpPr>
            <p:spPr bwMode="auto">
              <a:xfrm>
                <a:off x="4285" y="2064"/>
                <a:ext cx="0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5" name="Text Box 41"/>
              <p:cNvSpPr txBox="1">
                <a:spLocks noChangeArrowheads="1"/>
              </p:cNvSpPr>
              <p:nvPr/>
            </p:nvSpPr>
            <p:spPr bwMode="auto">
              <a:xfrm>
                <a:off x="3842" y="2128"/>
                <a:ext cx="469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000">
                    <a:solidFill>
                      <a:srgbClr val="800000"/>
                    </a:solidFill>
                    <a:latin typeface="Helvetica" pitchFamily="34" charset="0"/>
                  </a:rPr>
                  <a:t>p.element</a:t>
                </a:r>
              </a:p>
            </p:txBody>
          </p:sp>
          <p:sp>
            <p:nvSpPr>
              <p:cNvPr id="156" name="Line 42"/>
              <p:cNvSpPr>
                <a:spLocks noChangeShapeType="1"/>
              </p:cNvSpPr>
              <p:nvPr/>
            </p:nvSpPr>
            <p:spPr bwMode="auto">
              <a:xfrm>
                <a:off x="4329" y="2240"/>
                <a:ext cx="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7" name="Rectangle 43"/>
              <p:cNvSpPr>
                <a:spLocks noChangeArrowheads="1"/>
              </p:cNvSpPr>
              <p:nvPr/>
            </p:nvSpPr>
            <p:spPr bwMode="auto">
              <a:xfrm>
                <a:off x="4566" y="2064"/>
                <a:ext cx="812" cy="320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Line 44"/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58" name="Group 58"/>
          <p:cNvGrpSpPr>
            <a:grpSpLocks/>
          </p:cNvGrpSpPr>
          <p:nvPr/>
        </p:nvGrpSpPr>
        <p:grpSpPr bwMode="auto">
          <a:xfrm>
            <a:off x="4572000" y="5105400"/>
            <a:ext cx="4114800" cy="914400"/>
            <a:chOff x="2880" y="3216"/>
            <a:chExt cx="2592" cy="576"/>
          </a:xfrm>
        </p:grpSpPr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2928" y="3312"/>
              <a:ext cx="67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0" name="Text Box 15"/>
            <p:cNvSpPr txBox="1">
              <a:spLocks noChangeArrowheads="1"/>
            </p:cNvSpPr>
            <p:nvPr/>
          </p:nvSpPr>
          <p:spPr bwMode="auto">
            <a:xfrm>
              <a:off x="2880" y="3408"/>
              <a:ext cx="611" cy="19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>
                  <a:solidFill>
                    <a:srgbClr val="800000"/>
                  </a:solidFill>
                  <a:latin typeface="Helvetica" pitchFamily="34" charset="0"/>
                </a:rPr>
                <a:t>p.element</a:t>
              </a:r>
              <a:endParaRPr lang="en-GB" sz="1400">
                <a:solidFill>
                  <a:schemeClr val="accent2"/>
                </a:solidFill>
                <a:latin typeface="Helvetica" pitchFamily="34" charset="0"/>
              </a:endParaRPr>
            </a:p>
          </p:txBody>
        </p:sp>
        <p:sp>
          <p:nvSpPr>
            <p:cNvPr id="161" name="Line 16"/>
            <p:cNvSpPr>
              <a:spLocks noChangeShapeType="1"/>
            </p:cNvSpPr>
            <p:nvPr/>
          </p:nvSpPr>
          <p:spPr bwMode="auto">
            <a:xfrm>
              <a:off x="3456" y="331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4224" y="3312"/>
              <a:ext cx="864" cy="384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3" name="Line 55"/>
            <p:cNvSpPr>
              <a:spLocks noChangeShapeType="1"/>
            </p:cNvSpPr>
            <p:nvPr/>
          </p:nvSpPr>
          <p:spPr bwMode="auto">
            <a:xfrm>
              <a:off x="3504" y="350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3696" y="3216"/>
              <a:ext cx="1776" cy="57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5" name="Text Box 57"/>
            <p:cNvSpPr txBox="1">
              <a:spLocks noChangeArrowheads="1"/>
            </p:cNvSpPr>
            <p:nvPr/>
          </p:nvSpPr>
          <p:spPr bwMode="auto">
            <a:xfrm>
              <a:off x="3704" y="3312"/>
              <a:ext cx="17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  <a:latin typeface="Helvetica" pitchFamily="34" charset="0"/>
                </a:rPr>
                <a:t>insert (  p.next            ,v)</a:t>
              </a:r>
            </a:p>
          </p:txBody>
        </p:sp>
      </p:grp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35633" y="957847"/>
            <a:ext cx="7770168" cy="457200"/>
          </a:xfrm>
        </p:spPr>
        <p:txBody>
          <a:bodyPr>
            <a:noAutofit/>
          </a:bodyPr>
          <a:lstStyle/>
          <a:p>
            <a:r>
              <a:rPr lang="en-US" sz="2000"/>
              <a:t>Insert an item v into the sorted linked list with head p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</a:p>
        </p:txBody>
      </p:sp>
      <p:sp>
        <p:nvSpPr>
          <p:cNvPr id="5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  <p:bldP spid="75" grpId="0" autoUpdateAnimBg="0"/>
      <p:bldP spid="78" grpId="0" autoUpdateAnimBg="0"/>
      <p:bldP spid="143" grpId="0" animBg="1"/>
      <p:bldP spid="144" grpId="0" animBg="1"/>
      <p:bldP spid="145" grpId="0" animBg="1"/>
      <p:bldP spid="146" grpId="0"/>
      <p:bldP spid="147" grpId="0"/>
      <p:bldP spid="1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3.5 Sorted</a:t>
            </a:r>
            <a:r>
              <a:rPr lang="en-US" sz="3600"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Linked </a:t>
            </a:r>
            <a:r>
              <a:rPr lang="en-US" sz="3600">
                <a:latin typeface="Britannic Bold" panose="020B0903060703020204" pitchFamily="34" charset="0"/>
              </a:rPr>
              <a:t>List Insertion (2/2)</a:t>
            </a:r>
            <a:br>
              <a:rPr lang="en-US" sz="2400" dirty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53" name="Rectangle 5"/>
          <p:cNvSpPr txBox="1">
            <a:spLocks noChangeArrowheads="1"/>
          </p:cNvSpPr>
          <p:nvPr/>
        </p:nvSpPr>
        <p:spPr bwMode="auto">
          <a:xfrm>
            <a:off x="563114" y="1066800"/>
            <a:ext cx="8123686" cy="419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p,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v)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//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Find the first node whose value is bigger than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v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>
                <a:solidFill>
                  <a:srgbClr val="663300"/>
                </a:solidFill>
                <a:latin typeface="Lucida Console" panose="020B0609040504020204" pitchFamily="49" charset="0"/>
              </a:rPr>
              <a:t>	//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and</a:t>
            </a:r>
            <a:r>
              <a:rPr lang="en-US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before it.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p is the “head” of the current recursion.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Returns the “head” after the current recursion.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(p == null || v &lt;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p.element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new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(v, p);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insert(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, v);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p;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733800" y="4343400"/>
            <a:ext cx="4365625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GB" sz="2400" dirty="0">
                <a:solidFill>
                  <a:schemeClr val="tx1"/>
                </a:solidFill>
              </a:rPr>
              <a:t>To call this method: 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chemeClr val="tx1"/>
                </a:solidFill>
              </a:rPr>
              <a:t> = </a:t>
            </a:r>
            <a:r>
              <a:rPr lang="en-GB" sz="2400" dirty="0">
                <a:solidFill>
                  <a:srgbClr val="660033"/>
                </a:solidFill>
              </a:rPr>
              <a:t>insert(</a:t>
            </a:r>
            <a:r>
              <a:rPr lang="en-GB" sz="2400" dirty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rgbClr val="660033"/>
                </a:solidFill>
              </a:rPr>
              <a:t>, </a:t>
            </a:r>
            <a:r>
              <a:rPr lang="en-GB" sz="2400" dirty="0" err="1"/>
              <a:t>newItem</a:t>
            </a:r>
            <a:r>
              <a:rPr lang="en-GB" sz="24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0542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Towers </a:t>
            </a:r>
            <a:r>
              <a:rPr lang="en-US" sz="3600" dirty="0">
                <a:latin typeface="Britannic Bold" panose="020B0903060703020204" pitchFamily="34" charset="0"/>
              </a:rPr>
              <a:t>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200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 txBox="1">
            <a:spLocks noChangeArrowheads="1"/>
          </p:cNvSpPr>
          <p:nvPr/>
        </p:nvSpPr>
        <p:spPr bwMode="auto">
          <a:xfrm>
            <a:off x="535632" y="1066800"/>
            <a:ext cx="845596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stack of discs on peg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move them to peg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one disc at a time, with the help of peg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larger disc cannot be stacked onto a smaller one.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19400" y="3581400"/>
            <a:ext cx="8382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03563" y="3884613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C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398963" y="38862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715000" y="3911600"/>
            <a:ext cx="463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00FF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90600" y="3567113"/>
            <a:ext cx="1384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tx1"/>
                </a:solidFill>
                <a:latin typeface="Helvetica" pitchFamily="34" charset="0"/>
              </a:rPr>
              <a:t>initial state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67000" y="3810000"/>
            <a:ext cx="39624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5720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867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124200" y="3124200"/>
            <a:ext cx="2286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971800" y="3352800"/>
            <a:ext cx="5334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90600" y="4572000"/>
            <a:ext cx="5694363" cy="1238250"/>
            <a:chOff x="1295400" y="4572000"/>
            <a:chExt cx="5694363" cy="1238250"/>
          </a:xfrm>
        </p:grpSpPr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388579" y="5397500"/>
              <a:ext cx="354739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C00000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701992" y="5399088"/>
              <a:ext cx="35327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6600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6019804" y="5410200"/>
              <a:ext cx="363534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1295400" y="4926013"/>
              <a:ext cx="1351526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chemeClr val="tx1"/>
                  </a:solidFill>
                  <a:latin typeface="Helvetica" pitchFamily="34" charset="0"/>
                </a:rPr>
                <a:t>final state 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027363" y="5334000"/>
              <a:ext cx="3962400" cy="76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6172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8768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495800" y="5105400"/>
              <a:ext cx="8382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4800600" y="4648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648200" y="4876800"/>
              <a:ext cx="5334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34200" y="3124200"/>
            <a:ext cx="1600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Only the first 3 steps shown.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5105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5 1.11111E-6 L 0.15209 0.0652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29167 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4.44444E-6 L 0.29167 0.0347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8 0.06528 L 0.15208 0.005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-2.22222E-6 L 0.29271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0.03334 L 0.29167 0.0388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5" grpId="0" animBg="1"/>
      <p:bldP spid="35" grpId="1" animBg="1"/>
      <p:bldP spid="35" grpId="2" animBg="1"/>
      <p:bldP spid="35" grpId="3" animBg="1"/>
      <p:bldP spid="35" grpId="4" animBg="1"/>
      <p:bldP spid="37" grpId="0" animBg="1"/>
      <p:bldP spid="3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5" y="228600"/>
            <a:ext cx="8227365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Towers of Hanoi – Quiz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50623" y="931797"/>
            <a:ext cx="821237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1 disc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0 disc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inductive step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Move the top n-1 disks to another peg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Move the bottom n-1 disks to another peg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do I need to call the inductive step?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Once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Twice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C: Three times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79823" y="953033"/>
            <a:ext cx="3048000" cy="1493838"/>
            <a:chOff x="5562600" y="1447800"/>
            <a:chExt cx="3048000" cy="1493838"/>
          </a:xfrm>
        </p:grpSpPr>
        <p:pic>
          <p:nvPicPr>
            <p:cNvPr id="13" name="Picture 5" descr="Tower_of_Hanoi_4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447800"/>
              <a:ext cx="304800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172200" y="2667000"/>
              <a:ext cx="1677988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From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en.wikipedia.org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Tower </a:t>
            </a:r>
            <a:r>
              <a:rPr lang="en-US" sz="3600" dirty="0">
                <a:latin typeface="Britannic Bold" panose="020B0903060703020204" pitchFamily="34" charset="0"/>
              </a:rPr>
              <a:t>of Hanoi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228600" y="1676400"/>
            <a:ext cx="8686800" cy="3429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temp)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1) {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lang="en-US" sz="2000" ker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System.out.println("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top disk from pole " +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>
                <a:solidFill>
                  <a:schemeClr val="tx1"/>
                </a:solidFill>
              </a:rPr>
              <a:t>+ "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lang="en-US" sz="2000" kern="0" dirty="0">
                <a:solidFill>
                  <a:schemeClr val="tx1"/>
                </a:solidFill>
              </a:rPr>
              <a:t>pole "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lang="en-US" sz="2000" ker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</a:t>
            </a:r>
            <a:r>
              <a:rPr lang="en-US" sz="2000" kern="0">
                <a:solidFill>
                  <a:schemeClr val="tx1"/>
                </a:solidFill>
              </a:rPr>
              <a:t> – 1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temp);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	</a:t>
            </a:r>
            <a:r>
              <a:rPr lang="en-US" sz="2000" ker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 </a:t>
            </a:r>
            <a:r>
              <a:rPr lang="en-US" sz="2000" kern="0">
                <a:solidFill>
                  <a:schemeClr val="tx1"/>
                </a:solidFill>
              </a:rPr>
              <a:t>–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kumimoji="0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			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} 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303567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>
                <a:latin typeface="Britannic Bold" panose="020B0903060703020204" pitchFamily="34" charset="0"/>
              </a:rPr>
              <a:t>Tower </a:t>
            </a:r>
            <a:r>
              <a:rPr lang="en-US" sz="3200" dirty="0">
                <a:latin typeface="Britannic Bold" panose="020B0903060703020204" pitchFamily="34" charset="0"/>
              </a:rPr>
              <a:t>of Hanoi </a:t>
            </a:r>
            <a:r>
              <a:rPr lang="en-US" sz="3200" dirty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>
                <a:latin typeface="Britannic Bold" panose="020B0903060703020204" pitchFamily="34" charset="0"/>
              </a:rPr>
              <a:t> solution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04800" y="1371600"/>
            <a:ext cx="8686800" cy="41148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LinearTowers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			                      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 new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[100];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Maintain the stacks manually!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Init the stack with 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1st call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314217"/>
            <a:ext cx="4648200" cy="138499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Complex!</a:t>
            </a:r>
          </a:p>
          <a:p>
            <a:r>
              <a:rPr lang="en-US" sz="2800" dirty="0"/>
              <a:t>This and the </a:t>
            </a:r>
            <a:r>
              <a:rPr lang="en-US" sz="2800"/>
              <a:t>next slide </a:t>
            </a:r>
            <a:r>
              <a:rPr lang="en-US" sz="2800" dirty="0"/>
              <a:t>are only for your reference.</a:t>
            </a:r>
            <a:endParaRPr lang="en-SG" sz="2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303567" cy="685800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>
                <a:latin typeface="Britannic Bold" panose="020B0903060703020204" pitchFamily="34" charset="0"/>
              </a:rPr>
              <a:t>Tower </a:t>
            </a:r>
            <a:r>
              <a:rPr lang="en-US" sz="3200" dirty="0">
                <a:latin typeface="Britannic Bold" panose="020B0903060703020204" pitchFamily="34" charset="0"/>
              </a:rPr>
              <a:t>of Hanoi </a:t>
            </a:r>
            <a:r>
              <a:rPr lang="en-US" sz="3200" dirty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>
                <a:latin typeface="Britannic Bold" panose="020B0903060703020204" pitchFamily="34" charset="0"/>
              </a:rPr>
              <a:t> solution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35633" y="838200"/>
            <a:ext cx="8074968" cy="5715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while (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&gt;0) {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--;    </a:t>
            </a:r>
            <a:r>
              <a:rPr lang="en-US" sz="1600" b="1" dirty="0">
                <a:solidFill>
                  <a:srgbClr val="0000FF"/>
                </a:solidFill>
              </a:rPr>
              <a:t>// pop current off stack</a:t>
            </a:r>
            <a:endParaRPr lang="en-US" sz="16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numDisks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char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 char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  = 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char temp = 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00000"/>
                </a:solidFill>
              </a:rPr>
              <a:t>if (</a:t>
            </a:r>
            <a:r>
              <a:rPr lang="en-US" sz="1600" dirty="0" err="1">
                <a:solidFill>
                  <a:srgbClr val="C00000"/>
                </a:solidFill>
              </a:rPr>
              <a:t>numDisks</a:t>
            </a:r>
            <a:r>
              <a:rPr lang="en-US" sz="1600" dirty="0">
                <a:solidFill>
                  <a:srgbClr val="C00000"/>
                </a:solidFill>
              </a:rPr>
              <a:t> == 1) </a:t>
            </a:r>
            <a:r>
              <a:rPr lang="en-US" sz="16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		</a:t>
            </a:r>
            <a:r>
              <a:rPr lang="en-US" sz="1600" dirty="0" err="1">
                <a:solidFill>
                  <a:srgbClr val="000000"/>
                </a:solidFill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</a:rPr>
              <a:t>("Move top disk from pole "+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+" to pole "+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} else 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FF00FF"/>
                </a:solidFill>
              </a:rPr>
              <a:t>			</a:t>
            </a:r>
            <a:r>
              <a:rPr lang="en-US" sz="1600" b="1" dirty="0">
                <a:solidFill>
                  <a:srgbClr val="0000CC"/>
                </a:solidFill>
              </a:rPr>
              <a:t>/* Towers(numDisks-1,temp,dest,src); */ // </a:t>
            </a:r>
            <a:r>
              <a:rPr lang="en-US" sz="1600" b="1" dirty="0">
                <a:solidFill>
                  <a:srgbClr val="FF0000"/>
                </a:solidFill>
              </a:rPr>
              <a:t>second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numDisks</a:t>
            </a:r>
            <a:r>
              <a:rPr lang="en-US" sz="1600" dirty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++] =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chemeClr val="accent2"/>
                </a:solidFill>
              </a:rPr>
              <a:t>			</a:t>
            </a:r>
            <a:r>
              <a:rPr lang="en-US" sz="1600" b="1" dirty="0">
                <a:solidFill>
                  <a:srgbClr val="0000CC"/>
                </a:solidFill>
              </a:rPr>
              <a:t>/* Towers(1,src,dest,temp); */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++] = temp;</a:t>
            </a:r>
            <a:endParaRPr lang="en-US" sz="1600" dirty="0">
              <a:solidFill>
                <a:srgbClr val="FF00FF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chemeClr val="accent2"/>
                </a:solidFill>
              </a:rPr>
              <a:t>			</a:t>
            </a:r>
            <a:r>
              <a:rPr lang="en-US" sz="1600" b="1" dirty="0">
                <a:solidFill>
                  <a:srgbClr val="0000CC"/>
                </a:solidFill>
              </a:rPr>
              <a:t>/* Towers(numDisks-1,src,temp,dest); */ // </a:t>
            </a:r>
            <a:r>
              <a:rPr lang="en-US" sz="1600" b="1" dirty="0">
                <a:solidFill>
                  <a:srgbClr val="FF0000"/>
                </a:solidFill>
              </a:rPr>
              <a:t>first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numDisksStack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numDisks</a:t>
            </a:r>
            <a:r>
              <a:rPr lang="en-US" sz="1600" dirty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srcStack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</a:t>
            </a:r>
            <a:r>
              <a:rPr lang="en-US" sz="1600" dirty="0" err="1">
                <a:solidFill>
                  <a:srgbClr val="000000"/>
                </a:solidFill>
              </a:rPr>
              <a:t>src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destStack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tempStack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stacktop</a:t>
            </a:r>
            <a:r>
              <a:rPr lang="en-US" sz="1600" dirty="0">
                <a:solidFill>
                  <a:srgbClr val="000000"/>
                </a:solidFill>
              </a:rPr>
              <a:t>++] = </a:t>
            </a:r>
            <a:r>
              <a:rPr lang="en-US" sz="1600" dirty="0" err="1">
                <a:solidFill>
                  <a:srgbClr val="000000"/>
                </a:solidFill>
              </a:rPr>
              <a:t>dest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} </a:t>
            </a:r>
            <a:endParaRPr lang="en-US" sz="16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29200" y="3124200"/>
            <a:ext cx="3733800" cy="11695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Q</a:t>
            </a:r>
            <a:r>
              <a:rPr lang="en-US" sz="2000" b="1" dirty="0">
                <a:solidFill>
                  <a:srgbClr val="3333CC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Which version runs faster?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A: Recursive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B: Iterative (this version)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78670"/>
              </p:ext>
            </p:extLst>
          </p:nvPr>
        </p:nvGraphicFramePr>
        <p:xfrm>
          <a:off x="1524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3463"/>
              </p:ext>
            </p:extLst>
          </p:nvPr>
        </p:nvGraphicFramePr>
        <p:xfrm>
          <a:off x="3048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10805"/>
              </p:ext>
            </p:extLst>
          </p:nvPr>
        </p:nvGraphicFramePr>
        <p:xfrm>
          <a:off x="4724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85010"/>
              </p:ext>
            </p:extLst>
          </p:nvPr>
        </p:nvGraphicFramePr>
        <p:xfrm>
          <a:off x="6248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43200" y="881840"/>
            <a:ext cx="372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Towers(4, </a:t>
            </a:r>
            <a:r>
              <a:rPr lang="en-US" sz="2400" dirty="0" err="1">
                <a:solidFill>
                  <a:srgbClr val="0000FF"/>
                </a:solidFill>
              </a:rPr>
              <a:t>src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dest</a:t>
            </a:r>
            <a:r>
              <a:rPr lang="en-US" sz="2400" dirty="0">
                <a:solidFill>
                  <a:srgbClr val="0000FF"/>
                </a:solidFill>
              </a:rPr>
              <a:t>, temp)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484200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663300"/>
                </a:solidFill>
              </a:rPr>
              <a:t>numDiskStack</a:t>
            </a:r>
            <a:r>
              <a:rPr lang="en-US" sz="1400" dirty="0">
                <a:solidFill>
                  <a:srgbClr val="663300"/>
                </a:solidFill>
              </a:rPr>
              <a:t>          </a:t>
            </a:r>
            <a:r>
              <a:rPr lang="en-US" sz="1400" dirty="0" err="1">
                <a:solidFill>
                  <a:srgbClr val="663300"/>
                </a:solidFill>
              </a:rPr>
              <a:t>srcStack</a:t>
            </a:r>
            <a:r>
              <a:rPr lang="en-US" sz="1400" dirty="0">
                <a:solidFill>
                  <a:srgbClr val="663300"/>
                </a:solidFill>
              </a:rPr>
              <a:t>                    </a:t>
            </a:r>
            <a:r>
              <a:rPr lang="en-US" sz="1400" dirty="0" err="1">
                <a:solidFill>
                  <a:srgbClr val="663300"/>
                </a:solidFill>
              </a:rPr>
              <a:t>destStack</a:t>
            </a:r>
            <a:r>
              <a:rPr lang="en-US" sz="1400" dirty="0">
                <a:solidFill>
                  <a:srgbClr val="663300"/>
                </a:solidFill>
              </a:rPr>
              <a:t>                   </a:t>
            </a:r>
            <a:r>
              <a:rPr lang="en-US" sz="1400" dirty="0" err="1">
                <a:solidFill>
                  <a:srgbClr val="663300"/>
                </a:solidFill>
              </a:rPr>
              <a:t>tempStack</a:t>
            </a:r>
            <a:endParaRPr lang="en-US" sz="1400" dirty="0">
              <a:solidFill>
                <a:srgbClr val="6633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5632" y="228600"/>
            <a:ext cx="8151167" cy="7889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kern="0">
                <a:latin typeface="Britannic Bold" panose="020B0903060703020204" pitchFamily="34" charset="0"/>
              </a:rPr>
              <a:t>Towers of Hanoi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10: Recursion]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88096443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>
                <a:latin typeface="Britannic Bold" panose="020B0903060703020204" pitchFamily="34" charset="0"/>
              </a:rPr>
              <a:t>Time </a:t>
            </a:r>
            <a:r>
              <a:rPr lang="en-US" sz="3600" dirty="0">
                <a:latin typeface="Britannic Bold" panose="020B0903060703020204" pitchFamily="34" charset="0"/>
              </a:rPr>
              <a:t>Efficiency of </a:t>
            </a:r>
            <a:r>
              <a:rPr lang="en-US" sz="3600">
                <a:latin typeface="Britannic Bold" panose="020B0903060703020204" pitchFamily="34" charset="0"/>
              </a:rPr>
              <a:t>Towers()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graphicFrame>
        <p:nvGraphicFramePr>
          <p:cNvPr id="9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65624"/>
              </p:ext>
            </p:extLst>
          </p:nvPr>
        </p:nvGraphicFramePr>
        <p:xfrm>
          <a:off x="762000" y="1143000"/>
          <a:ext cx="7848600" cy="5071726"/>
        </p:xfrm>
        <a:graphic>
          <a:graphicData uri="http://schemas.openxmlformats.org/drawingml/2006/table">
            <a:tbl>
              <a:tblPr/>
              <a:tblGrid>
                <a:gridCol w="216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discs,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moves, f(n)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Time  (1 sec per move)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3+1+3 = 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7+1+7 = 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15+1+15 = 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31+1+31 = 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65,536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18 hours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4.295 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136 years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1.8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×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584 billion years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– 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Rectangle 121"/>
          <p:cNvSpPr>
            <a:spLocks noChangeArrowheads="1"/>
          </p:cNvSpPr>
          <p:nvPr/>
        </p:nvSpPr>
        <p:spPr bwMode="auto">
          <a:xfrm>
            <a:off x="5060430" y="1691389"/>
            <a:ext cx="381000" cy="252084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>
                <a:latin typeface="Britannic Bold" panose="020B0903060703020204" pitchFamily="34" charset="0"/>
              </a:rPr>
              <a:t>Being </a:t>
            </a:r>
            <a:r>
              <a:rPr lang="en-US" sz="3600" dirty="0">
                <a:latin typeface="Britannic Bold" panose="020B0903060703020204" pitchFamily="34" charset="0"/>
              </a:rPr>
              <a:t>choosy…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4656" y="1309687"/>
            <a:ext cx="3657600" cy="2819400"/>
            <a:chOff x="304800" y="1600200"/>
            <a:chExt cx="3657600" cy="2819400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1600200"/>
              <a:ext cx="3657600" cy="2238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04800" y="3962400"/>
              <a:ext cx="173672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“Photo” credits: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Torley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br>
                <a:rPr lang="en-US" sz="1200">
                  <a:solidFill>
                    <a:schemeClr val="tx1"/>
                  </a:solidFill>
                </a:rPr>
              </a:br>
              <a:r>
                <a:rPr lang="en-US" sz="1200">
                  <a:solidFill>
                    <a:schemeClr val="tx1"/>
                  </a:solidFill>
                </a:rPr>
                <a:t>(this pic is from 2</a:t>
              </a:r>
              <a:r>
                <a:rPr lang="en-US" sz="1200" baseline="30000">
                  <a:solidFill>
                    <a:schemeClr val="tx1"/>
                  </a:solidFill>
                </a:rPr>
                <a:t>nd</a:t>
              </a:r>
              <a:r>
                <a:rPr lang="en-US" sz="1200">
                  <a:solidFill>
                    <a:schemeClr val="tx1"/>
                  </a:solidFill>
                </a:rPr>
                <a:t> life)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343400" y="1309687"/>
            <a:ext cx="4572000" cy="3570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Suppose you visit an ice cream store with your parents.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You’ve been good so they let you choose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flavors of ice cream.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The ice cream store stocks </a:t>
            </a:r>
            <a:r>
              <a:rPr lang="en-US" sz="2400" dirty="0">
                <a:solidFill>
                  <a:srgbClr val="0000FF"/>
                </a:solidFill>
              </a:rPr>
              <a:t>10</a:t>
            </a:r>
            <a:r>
              <a:rPr lang="en-US" sz="2400" dirty="0">
                <a:solidFill>
                  <a:schemeClr val="tx1"/>
                </a:solidFill>
              </a:rPr>
              <a:t> flavors today. </a:t>
            </a:r>
            <a:r>
              <a:rPr lang="en-US" sz="2400" dirty="0">
                <a:solidFill>
                  <a:srgbClr val="C00000"/>
                </a:solidFill>
              </a:rPr>
              <a:t>How many different ways</a:t>
            </a:r>
            <a:r>
              <a:rPr lang="en-US" sz="2400" dirty="0">
                <a:solidFill>
                  <a:schemeClr val="tx1"/>
                </a:solidFill>
              </a:rPr>
              <a:t> can you choose your ice creams?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>
                <a:latin typeface="Britannic Bold" panose="020B0903060703020204" pitchFamily="34" charset="0"/>
              </a:rPr>
              <a:t>n choose 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93750" y="2466975"/>
            <a:ext cx="23050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k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out of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n</a:t>
            </a:r>
            <a:endParaRPr lang="en-GB" b="1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303588" y="1476375"/>
            <a:ext cx="143986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chemeClr val="tx1"/>
                </a:solidFill>
                <a:latin typeface="Helvetica" pitchFamily="34" charset="0"/>
              </a:rPr>
              <a:t>X selected</a:t>
            </a: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3119438" y="1628775"/>
            <a:ext cx="5143500" cy="898525"/>
            <a:chOff x="2232" y="1026"/>
            <a:chExt cx="3509" cy="56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3861" y="1026"/>
              <a:ext cx="1880" cy="262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k-1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2232" y="1117"/>
              <a:ext cx="1616" cy="475"/>
            </a:xfrm>
            <a:custGeom>
              <a:avLst/>
              <a:gdLst>
                <a:gd name="T0" fmla="*/ 0 w 1616"/>
                <a:gd name="T1" fmla="*/ 475 h 475"/>
                <a:gd name="T2" fmla="*/ 800 w 1616"/>
                <a:gd name="T3" fmla="*/ 75 h 475"/>
                <a:gd name="T4" fmla="*/ 1616 w 1616"/>
                <a:gd name="T5" fmla="*/ 27 h 475"/>
                <a:gd name="T6" fmla="*/ 0 60000 65536"/>
                <a:gd name="T7" fmla="*/ 0 60000 65536"/>
                <a:gd name="T8" fmla="*/ 0 60000 65536"/>
                <a:gd name="T9" fmla="*/ 0 w 1616"/>
                <a:gd name="T10" fmla="*/ 0 h 475"/>
                <a:gd name="T11" fmla="*/ 1616 w 1616"/>
                <a:gd name="T12" fmla="*/ 475 h 4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6" h="475">
                  <a:moveTo>
                    <a:pt x="0" y="475"/>
                  </a:moveTo>
                  <a:cubicBezTo>
                    <a:pt x="265" y="312"/>
                    <a:pt x="531" y="150"/>
                    <a:pt x="800" y="75"/>
                  </a:cubicBezTo>
                  <a:cubicBezTo>
                    <a:pt x="1069" y="0"/>
                    <a:pt x="1342" y="13"/>
                    <a:pt x="1616" y="27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6" name="Group 8"/>
          <p:cNvGrpSpPr>
            <a:grpSpLocks/>
          </p:cNvGrpSpPr>
          <p:nvPr/>
        </p:nvGrpSpPr>
        <p:grpSpPr bwMode="auto">
          <a:xfrm>
            <a:off x="3095625" y="2882900"/>
            <a:ext cx="5200650" cy="1074738"/>
            <a:chOff x="2216" y="1816"/>
            <a:chExt cx="3547" cy="677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037" y="2066"/>
              <a:ext cx="1726" cy="262"/>
            </a:xfrm>
            <a:prstGeom prst="rect">
              <a:avLst/>
            </a:prstGeom>
            <a:noFill/>
            <a:ln w="1905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k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2216" y="1816"/>
              <a:ext cx="1808" cy="677"/>
            </a:xfrm>
            <a:custGeom>
              <a:avLst/>
              <a:gdLst>
                <a:gd name="T0" fmla="*/ 0 w 1808"/>
                <a:gd name="T1" fmla="*/ 0 h 677"/>
                <a:gd name="T2" fmla="*/ 880 w 1808"/>
                <a:gd name="T3" fmla="*/ 608 h 677"/>
                <a:gd name="T4" fmla="*/ 1808 w 1808"/>
                <a:gd name="T5" fmla="*/ 416 h 677"/>
                <a:gd name="T6" fmla="*/ 0 60000 65536"/>
                <a:gd name="T7" fmla="*/ 0 60000 65536"/>
                <a:gd name="T8" fmla="*/ 0 60000 65536"/>
                <a:gd name="T9" fmla="*/ 0 w 1808"/>
                <a:gd name="T10" fmla="*/ 0 h 677"/>
                <a:gd name="T11" fmla="*/ 1808 w 1808"/>
                <a:gd name="T12" fmla="*/ 677 h 6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8" h="677">
                  <a:moveTo>
                    <a:pt x="0" y="0"/>
                  </a:moveTo>
                  <a:cubicBezTo>
                    <a:pt x="289" y="269"/>
                    <a:pt x="579" y="539"/>
                    <a:pt x="880" y="608"/>
                  </a:cubicBezTo>
                  <a:cubicBezTo>
                    <a:pt x="1181" y="677"/>
                    <a:pt x="1656" y="448"/>
                    <a:pt x="1808" y="416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2765425" y="536257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3276600" y="3276600"/>
            <a:ext cx="1733550" cy="366713"/>
          </a:xfrm>
          <a:prstGeom prst="rect">
            <a:avLst/>
          </a:prstGeom>
          <a:solidFill>
            <a:schemeClr val="bg1">
              <a:alpha val="70195"/>
            </a:schemeClr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X </a:t>
            </a:r>
            <a:r>
              <a:rPr lang="en-GB" sz="1800" b="1" dirty="0">
                <a:solidFill>
                  <a:srgbClr val="FF0000"/>
                </a:solidFill>
                <a:latin typeface="Helvetica" pitchFamily="34" charset="0"/>
              </a:rPr>
              <a:t>not</a:t>
            </a:r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 selected</a:t>
            </a:r>
            <a:endParaRPr lang="en-GB" sz="2000" b="1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2063750" y="2908300"/>
            <a:ext cx="1147763" cy="2362200"/>
            <a:chOff x="1512" y="1832"/>
            <a:chExt cx="783" cy="1488"/>
          </a:xfrm>
        </p:grpSpPr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1814" y="2545"/>
              <a:ext cx="481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k==0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512" y="1832"/>
              <a:ext cx="56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54" name="Group 17"/>
          <p:cNvGrpSpPr>
            <a:grpSpLocks/>
          </p:cNvGrpSpPr>
          <p:nvPr/>
        </p:nvGrpSpPr>
        <p:grpSpPr bwMode="auto">
          <a:xfrm>
            <a:off x="762000" y="2895600"/>
            <a:ext cx="800100" cy="2463800"/>
            <a:chOff x="598" y="1832"/>
            <a:chExt cx="546" cy="1552"/>
          </a:xfrm>
        </p:grpSpPr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598" y="2561"/>
              <a:ext cx="490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k==n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 flipH="1">
              <a:off x="1064" y="1832"/>
              <a:ext cx="80" cy="1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3505200" y="4114800"/>
            <a:ext cx="5410200" cy="1631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public static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n,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k) {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	if (k&gt;n) return 0;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	if (k==n || k==0) return </a:t>
            </a:r>
            <a:r>
              <a:rPr lang="en-GB" sz="2000" b="1" dirty="0">
                <a:solidFill>
                  <a:srgbClr val="660066"/>
                </a:solidFill>
                <a:latin typeface="Helvetica" pitchFamily="34" charset="0"/>
              </a:rPr>
              <a:t>1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	return </a:t>
            </a:r>
            <a:r>
              <a:rPr lang="en-GB" sz="2000" b="1" dirty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>
                <a:solidFill>
                  <a:srgbClr val="006600"/>
                </a:solidFill>
                <a:latin typeface="Helvetica" pitchFamily="34" charset="0"/>
              </a:rPr>
              <a:t>(n-1, k-1)</a:t>
            </a:r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+ </a:t>
            </a:r>
            <a:r>
              <a:rPr lang="en-GB" sz="2000" b="1" dirty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>
                <a:solidFill>
                  <a:srgbClr val="C00000"/>
                </a:solidFill>
                <a:latin typeface="Helvetica" pitchFamily="34" charset="0"/>
              </a:rPr>
              <a:t>(n-1, k)</a:t>
            </a:r>
            <a:r>
              <a:rPr lang="en-GB" sz="2000" b="1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}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4191000" y="236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or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1295400" y="539432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793750" y="914400"/>
            <a:ext cx="6140450" cy="457200"/>
          </a:xfrm>
        </p:spPr>
        <p:txBody>
          <a:bodyPr>
            <a:no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solidFill>
                  <a:srgbClr val="0000FF"/>
                </a:solidFill>
              </a:rPr>
              <a:t>Combination.java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49" grpId="0" animBg="1" autoUpdateAnimBg="0"/>
      <p:bldP spid="50" grpId="0" animBg="1" autoUpdateAnimBg="0"/>
      <p:bldP spid="57" grpId="1" animBg="1"/>
      <p:bldP spid="58" grpId="0"/>
      <p:bldP spid="59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7"/>
          <p:cNvGrpSpPr>
            <a:grpSpLocks/>
          </p:cNvGrpSpPr>
          <p:nvPr/>
        </p:nvGrpSpPr>
        <p:grpSpPr bwMode="auto">
          <a:xfrm>
            <a:off x="6553200" y="4419600"/>
            <a:ext cx="1219200" cy="1600200"/>
            <a:chOff x="4128" y="2544"/>
            <a:chExt cx="768" cy="1008"/>
          </a:xfrm>
        </p:grpSpPr>
        <p:grpSp>
          <p:nvGrpSpPr>
            <p:cNvPr id="115" name="Group 26"/>
            <p:cNvGrpSpPr>
              <a:grpSpLocks/>
            </p:cNvGrpSpPr>
            <p:nvPr/>
          </p:nvGrpSpPr>
          <p:grpSpPr bwMode="auto">
            <a:xfrm>
              <a:off x="4128" y="2544"/>
              <a:ext cx="768" cy="1008"/>
              <a:chOff x="4128" y="2544"/>
              <a:chExt cx="768" cy="1008"/>
            </a:xfrm>
          </p:grpSpPr>
          <p:sp>
            <p:nvSpPr>
              <p:cNvPr id="118" name="Text Box 27"/>
              <p:cNvSpPr txBox="1">
                <a:spLocks noChangeArrowheads="1"/>
              </p:cNvSpPr>
              <p:nvPr/>
            </p:nvSpPr>
            <p:spPr bwMode="auto">
              <a:xfrm>
                <a:off x="4128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9" name="Line 28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6" name="Rectangle 76"/>
            <p:cNvSpPr>
              <a:spLocks noChangeArrowheads="1"/>
            </p:cNvSpPr>
            <p:nvPr/>
          </p:nvSpPr>
          <p:spPr bwMode="auto">
            <a:xfrm>
              <a:off x="4176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76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108" name="Group 85"/>
          <p:cNvGrpSpPr>
            <a:grpSpLocks/>
          </p:cNvGrpSpPr>
          <p:nvPr/>
        </p:nvGrpSpPr>
        <p:grpSpPr bwMode="auto">
          <a:xfrm>
            <a:off x="3352800" y="4419600"/>
            <a:ext cx="1219200" cy="1625600"/>
            <a:chOff x="2112" y="2544"/>
            <a:chExt cx="768" cy="1024"/>
          </a:xfrm>
        </p:grpSpPr>
        <p:grpSp>
          <p:nvGrpSpPr>
            <p:cNvPr id="109" name="Group 29"/>
            <p:cNvGrpSpPr>
              <a:grpSpLocks/>
            </p:cNvGrpSpPr>
            <p:nvPr/>
          </p:nvGrpSpPr>
          <p:grpSpPr bwMode="auto">
            <a:xfrm>
              <a:off x="2112" y="2544"/>
              <a:ext cx="768" cy="1024"/>
              <a:chOff x="2112" y="2544"/>
              <a:chExt cx="768" cy="1024"/>
            </a:xfrm>
          </p:grpSpPr>
          <p:sp>
            <p:nvSpPr>
              <p:cNvPr id="112" name="Text Box 30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60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1" name="Rectangle 79"/>
            <p:cNvSpPr>
              <a:spLocks noChangeArrowheads="1"/>
            </p:cNvSpPr>
            <p:nvPr/>
          </p:nvSpPr>
          <p:spPr bwMode="auto">
            <a:xfrm>
              <a:off x="2160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77" name="Group 88"/>
          <p:cNvGrpSpPr>
            <a:grpSpLocks/>
          </p:cNvGrpSpPr>
          <p:nvPr/>
        </p:nvGrpSpPr>
        <p:grpSpPr bwMode="auto">
          <a:xfrm>
            <a:off x="7543800" y="3124200"/>
            <a:ext cx="1524000" cy="1320800"/>
            <a:chOff x="4752" y="1728"/>
            <a:chExt cx="960" cy="832"/>
          </a:xfrm>
        </p:grpSpPr>
        <p:grpSp>
          <p:nvGrpSpPr>
            <p:cNvPr id="78" name="Group 23"/>
            <p:cNvGrpSpPr>
              <a:grpSpLocks/>
            </p:cNvGrpSpPr>
            <p:nvPr/>
          </p:nvGrpSpPr>
          <p:grpSpPr bwMode="auto">
            <a:xfrm>
              <a:off x="4752" y="1728"/>
              <a:ext cx="960" cy="832"/>
              <a:chOff x="4752" y="1728"/>
              <a:chExt cx="960" cy="832"/>
            </a:xfrm>
          </p:grpSpPr>
          <p:sp>
            <p:nvSpPr>
              <p:cNvPr id="81" name="Text Box 24"/>
              <p:cNvSpPr txBox="1">
                <a:spLocks noChangeArrowheads="1"/>
              </p:cNvSpPr>
              <p:nvPr/>
            </p:nvSpPr>
            <p:spPr bwMode="auto">
              <a:xfrm>
                <a:off x="49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82" name="Line 25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576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499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4992" y="2160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83" name="Group 89"/>
          <p:cNvGrpSpPr>
            <a:grpSpLocks/>
          </p:cNvGrpSpPr>
          <p:nvPr/>
        </p:nvGrpSpPr>
        <p:grpSpPr bwMode="auto">
          <a:xfrm>
            <a:off x="4800600" y="3124200"/>
            <a:ext cx="2819400" cy="1320800"/>
            <a:chOff x="3024" y="1728"/>
            <a:chExt cx="1776" cy="832"/>
          </a:xfrm>
        </p:grpSpPr>
        <p:grpSp>
          <p:nvGrpSpPr>
            <p:cNvPr id="84" name="Group 20"/>
            <p:cNvGrpSpPr>
              <a:grpSpLocks/>
            </p:cNvGrpSpPr>
            <p:nvPr/>
          </p:nvGrpSpPr>
          <p:grpSpPr bwMode="auto">
            <a:xfrm>
              <a:off x="3024" y="1728"/>
              <a:ext cx="1776" cy="832"/>
              <a:chOff x="3024" y="1728"/>
              <a:chExt cx="1776" cy="832"/>
            </a:xfrm>
          </p:grpSpPr>
          <p:sp>
            <p:nvSpPr>
              <p:cNvPr id="88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89" name="Line 22"/>
              <p:cNvSpPr>
                <a:spLocks noChangeShapeType="1"/>
              </p:cNvSpPr>
              <p:nvPr/>
            </p:nvSpPr>
            <p:spPr bwMode="auto">
              <a:xfrm flipH="1">
                <a:off x="3696" y="1728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5" name="Rectangle 64"/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Rectangle 65"/>
            <p:cNvSpPr>
              <a:spLocks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0" name="Group 93"/>
          <p:cNvGrpSpPr>
            <a:grpSpLocks/>
          </p:cNvGrpSpPr>
          <p:nvPr/>
        </p:nvGrpSpPr>
        <p:grpSpPr bwMode="auto">
          <a:xfrm>
            <a:off x="5257800" y="1752600"/>
            <a:ext cx="2819400" cy="1397000"/>
            <a:chOff x="3312" y="864"/>
            <a:chExt cx="1776" cy="880"/>
          </a:xfrm>
        </p:grpSpPr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3312" y="864"/>
              <a:ext cx="1776" cy="880"/>
              <a:chOff x="3312" y="864"/>
              <a:chExt cx="1776" cy="880"/>
            </a:xfrm>
          </p:grpSpPr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c(2,1) + c(2,2)</a:t>
                </a:r>
              </a:p>
            </p:txBody>
          </p:sp>
          <p:sp>
            <p:nvSpPr>
              <p:cNvPr id="126" name="Line 13"/>
              <p:cNvSpPr>
                <a:spLocks noChangeShapeType="1"/>
              </p:cNvSpPr>
              <p:nvPr/>
            </p:nvSpPr>
            <p:spPr bwMode="auto">
              <a:xfrm>
                <a:off x="3408" y="864"/>
                <a:ext cx="1056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2" name="Rectangle 90"/>
            <p:cNvSpPr>
              <a:spLocks noChangeArrowheads="1"/>
            </p:cNvSpPr>
            <p:nvPr/>
          </p:nvSpPr>
          <p:spPr bwMode="auto">
            <a:xfrm>
              <a:off x="4656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3" name="Rectangle 91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4944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37" name="Group 81"/>
          <p:cNvGrpSpPr>
            <a:grpSpLocks/>
          </p:cNvGrpSpPr>
          <p:nvPr/>
        </p:nvGrpSpPr>
        <p:grpSpPr bwMode="auto">
          <a:xfrm>
            <a:off x="762000" y="1752600"/>
            <a:ext cx="2819400" cy="1397000"/>
            <a:chOff x="480" y="864"/>
            <a:chExt cx="1776" cy="880"/>
          </a:xfrm>
        </p:grpSpPr>
        <p:grpSp>
          <p:nvGrpSpPr>
            <p:cNvPr id="38" name="Group 5"/>
            <p:cNvGrpSpPr>
              <a:grpSpLocks/>
            </p:cNvGrpSpPr>
            <p:nvPr/>
          </p:nvGrpSpPr>
          <p:grpSpPr bwMode="auto">
            <a:xfrm>
              <a:off x="480" y="864"/>
              <a:ext cx="1776" cy="880"/>
              <a:chOff x="480" y="864"/>
              <a:chExt cx="1776" cy="880"/>
            </a:xfrm>
          </p:grpSpPr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c(2,0) + c(2,1)</a:t>
                </a: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 flipH="1">
                <a:off x="1296" y="864"/>
                <a:ext cx="96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824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1968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 dirty="0">
                <a:latin typeface="Britannic Bold" panose="020B0903060703020204" pitchFamily="34" charset="0"/>
              </a:rPr>
              <a:t>Compute c(4,2)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914400"/>
            <a:ext cx="2819400" cy="863600"/>
            <a:chOff x="3276600" y="914400"/>
            <a:chExt cx="2819400" cy="863600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3276600" y="914400"/>
              <a:ext cx="2819400" cy="863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tx1"/>
                  </a:solidFill>
                  <a:latin typeface="Arial" charset="0"/>
                </a:rPr>
                <a:t>c(4,2)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Arial" charset="0"/>
                </a:rPr>
                <a:t>Return c(3,1) + c(3,2)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181600" y="990600"/>
              <a:ext cx="152400" cy="152400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5410200" y="990600"/>
              <a:ext cx="152400" cy="152400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5638800" y="990600"/>
              <a:ext cx="152400" cy="152400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5867400" y="990600"/>
              <a:ext cx="152400" cy="152400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23622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6477000" y="1828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762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200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8153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>
            <a:off x="8153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63" name="Line 56"/>
          <p:cNvSpPr>
            <a:spLocks noChangeShapeType="1"/>
          </p:cNvSpPr>
          <p:nvPr/>
        </p:nvSpPr>
        <p:spPr bwMode="auto">
          <a:xfrm>
            <a:off x="3200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64" name="Group 82"/>
          <p:cNvGrpSpPr>
            <a:grpSpLocks/>
          </p:cNvGrpSpPr>
          <p:nvPr/>
        </p:nvGrpSpPr>
        <p:grpSpPr bwMode="auto">
          <a:xfrm>
            <a:off x="228600" y="3200400"/>
            <a:ext cx="1524000" cy="1244600"/>
            <a:chOff x="144" y="1776"/>
            <a:chExt cx="960" cy="784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44" y="1776"/>
              <a:ext cx="960" cy="784"/>
              <a:chOff x="144" y="1776"/>
              <a:chExt cx="960" cy="784"/>
            </a:xfrm>
          </p:grpSpPr>
          <p:sp>
            <p:nvSpPr>
              <p:cNvPr id="68" name="Text Box 15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 flipH="1">
                <a:off x="384" y="1776"/>
                <a:ext cx="720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>
              <a:off x="192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" name="Rectangle 58"/>
            <p:cNvSpPr>
              <a:spLocks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0" name="Group 83"/>
          <p:cNvGrpSpPr>
            <a:grpSpLocks/>
          </p:cNvGrpSpPr>
          <p:nvPr/>
        </p:nvGrpSpPr>
        <p:grpSpPr bwMode="auto">
          <a:xfrm>
            <a:off x="1676400" y="3200400"/>
            <a:ext cx="2819400" cy="1244600"/>
            <a:chOff x="1056" y="1776"/>
            <a:chExt cx="1776" cy="784"/>
          </a:xfrm>
        </p:grpSpPr>
        <p:grpSp>
          <p:nvGrpSpPr>
            <p:cNvPr id="71" name="Group 32"/>
            <p:cNvGrpSpPr>
              <a:grpSpLocks/>
            </p:cNvGrpSpPr>
            <p:nvPr/>
          </p:nvGrpSpPr>
          <p:grpSpPr bwMode="auto">
            <a:xfrm>
              <a:off x="1056" y="1776"/>
              <a:ext cx="1776" cy="784"/>
              <a:chOff x="1056" y="1776"/>
              <a:chExt cx="1776" cy="784"/>
            </a:xfrm>
          </p:grpSpPr>
          <p:sp>
            <p:nvSpPr>
              <p:cNvPr id="75" name="Text Box 33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76" name="Line 34"/>
              <p:cNvSpPr>
                <a:spLocks noChangeShapeType="1"/>
              </p:cNvSpPr>
              <p:nvPr/>
            </p:nvSpPr>
            <p:spPr bwMode="auto">
              <a:xfrm>
                <a:off x="1584" y="1776"/>
                <a:ext cx="528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2" name="Rectangle 59"/>
            <p:cNvSpPr>
              <a:spLocks noChangeArrowheads="1"/>
            </p:cNvSpPr>
            <p:nvPr/>
          </p:nvSpPr>
          <p:spPr bwMode="auto">
            <a:xfrm>
              <a:off x="1104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67818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5562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Rectangle 71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Rectangle 72"/>
          <p:cNvSpPr>
            <a:spLocks noChangeArrowheads="1"/>
          </p:cNvSpPr>
          <p:nvPr/>
        </p:nvSpPr>
        <p:spPr bwMode="auto">
          <a:xfrm>
            <a:off x="23622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67818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5" name="Line 74"/>
          <p:cNvSpPr>
            <a:spLocks noChangeShapeType="1"/>
          </p:cNvSpPr>
          <p:nvPr/>
        </p:nvSpPr>
        <p:spPr bwMode="auto">
          <a:xfrm>
            <a:off x="36576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96" name="Group 86"/>
          <p:cNvGrpSpPr>
            <a:grpSpLocks/>
          </p:cNvGrpSpPr>
          <p:nvPr/>
        </p:nvGrpSpPr>
        <p:grpSpPr bwMode="auto">
          <a:xfrm>
            <a:off x="5105400" y="4495800"/>
            <a:ext cx="1219200" cy="1524000"/>
            <a:chOff x="3216" y="2592"/>
            <a:chExt cx="768" cy="960"/>
          </a:xfrm>
        </p:grpSpPr>
        <p:grpSp>
          <p:nvGrpSpPr>
            <p:cNvPr id="97" name="Group 17"/>
            <p:cNvGrpSpPr>
              <a:grpSpLocks/>
            </p:cNvGrpSpPr>
            <p:nvPr/>
          </p:nvGrpSpPr>
          <p:grpSpPr bwMode="auto">
            <a:xfrm>
              <a:off x="3216" y="2592"/>
              <a:ext cx="768" cy="960"/>
              <a:chOff x="3216" y="2592"/>
              <a:chExt cx="768" cy="960"/>
            </a:xfrm>
          </p:grpSpPr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3216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1" name="Line 19"/>
              <p:cNvSpPr>
                <a:spLocks noChangeShapeType="1"/>
              </p:cNvSpPr>
              <p:nvPr/>
            </p:nvSpPr>
            <p:spPr bwMode="auto">
              <a:xfrm flipH="1">
                <a:off x="3360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8" name="Rectangle 75"/>
            <p:cNvSpPr>
              <a:spLocks noChangeArrowheads="1"/>
            </p:cNvSpPr>
            <p:nvPr/>
          </p:nvSpPr>
          <p:spPr bwMode="auto">
            <a:xfrm>
              <a:off x="3264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Rectangle 77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84"/>
          <p:cNvGrpSpPr>
            <a:grpSpLocks/>
          </p:cNvGrpSpPr>
          <p:nvPr/>
        </p:nvGrpSpPr>
        <p:grpSpPr bwMode="auto">
          <a:xfrm>
            <a:off x="1676400" y="4495800"/>
            <a:ext cx="1219200" cy="1549400"/>
            <a:chOff x="1056" y="2592"/>
            <a:chExt cx="768" cy="976"/>
          </a:xfrm>
        </p:grpSpPr>
        <p:grpSp>
          <p:nvGrpSpPr>
            <p:cNvPr id="103" name="Group 8"/>
            <p:cNvGrpSpPr>
              <a:grpSpLocks/>
            </p:cNvGrpSpPr>
            <p:nvPr/>
          </p:nvGrpSpPr>
          <p:grpSpPr bwMode="auto">
            <a:xfrm>
              <a:off x="1056" y="2592"/>
              <a:ext cx="768" cy="976"/>
              <a:chOff x="1056" y="2592"/>
              <a:chExt cx="768" cy="976"/>
            </a:xfrm>
          </p:grpSpPr>
          <p:sp>
            <p:nvSpPr>
              <p:cNvPr id="106" name="Text Box 9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7" name="Line 10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4" name="Rectangle 60"/>
            <p:cNvSpPr>
              <a:spLocks noChangeArrowheads="1"/>
            </p:cNvSpPr>
            <p:nvPr/>
          </p:nvSpPr>
          <p:spPr bwMode="auto">
            <a:xfrm>
              <a:off x="1104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5" name="Rectangle 7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</a:p>
        </p:txBody>
      </p:sp>
      <p:sp>
        <p:nvSpPr>
          <p:cNvPr id="12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  <p:sp>
        <p:nvSpPr>
          <p:cNvPr id="13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51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>
                <a:latin typeface="Britannic Bold" panose="020B0903060703020204" pitchFamily="34" charset="0"/>
              </a:rPr>
              <a:t>Searching </a:t>
            </a:r>
            <a:r>
              <a:rPr lang="en-US" sz="3600" dirty="0">
                <a:latin typeface="Britannic Bold" panose="020B0903060703020204" pitchFamily="34" charset="0"/>
              </a:rPr>
              <a:t>within a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sorted</a:t>
            </a:r>
            <a:r>
              <a:rPr lang="en-US" sz="3600" dirty="0">
                <a:latin typeface="Britannic Bold" panose="020B0903060703020204" pitchFamily="34" charset="0"/>
              </a:rPr>
              <a:t>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5632" y="1066800"/>
            <a:ext cx="8151167" cy="16002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Idea: </a:t>
            </a:r>
            <a:r>
              <a:rPr lang="en-US" sz="3200" dirty="0"/>
              <a:t>narrow the search space by </a:t>
            </a:r>
            <a:r>
              <a:rPr lang="en-US" sz="3200" dirty="0">
                <a:solidFill>
                  <a:srgbClr val="FF0000"/>
                </a:solidFill>
              </a:rPr>
              <a:t>half</a:t>
            </a:r>
            <a:r>
              <a:rPr lang="en-US" sz="3200" dirty="0"/>
              <a:t> at every iteration until a single element is reached.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1295400" y="2784901"/>
            <a:ext cx="6553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CC"/>
                </a:solidFill>
                <a:latin typeface="+mn-lt"/>
              </a:rPr>
              <a:t>Problem: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Given a </a:t>
            </a:r>
            <a:r>
              <a:rPr lang="en-US" sz="2800" dirty="0">
                <a:solidFill>
                  <a:srgbClr val="800000"/>
                </a:solidFill>
                <a:latin typeface="+mn-lt"/>
              </a:rPr>
              <a:t>sorted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array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of </a:t>
            </a:r>
            <a:r>
              <a:rPr lang="en-US" sz="28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elements and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, determine if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is in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0" y="3851701"/>
            <a:ext cx="6035675" cy="609600"/>
            <a:chOff x="1295400" y="4267200"/>
            <a:chExt cx="6035675" cy="6096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920875" y="4267200"/>
              <a:ext cx="5410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454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063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673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2830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26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502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111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721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057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200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6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7338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13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343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14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953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19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5626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24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858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32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295400" y="4306888"/>
              <a:ext cx="6206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66"/>
                  </a:solidFill>
                  <a:latin typeface="+mn-lt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+mn-lt"/>
                </a:rPr>
                <a:t> =</a:t>
              </a:r>
            </a:p>
          </p:txBody>
        </p:sp>
      </p:grp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524000" y="4612114"/>
            <a:ext cx="1030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= 15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</a:p>
        </p:txBody>
      </p:sp>
      <p:sp>
        <p:nvSpPr>
          <p:cNvPr id="3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>
                <a:latin typeface="Britannic Bold" panose="020B0903060703020204" pitchFamily="34" charset="0"/>
              </a:rPr>
              <a:t>Binary </a:t>
            </a:r>
            <a:r>
              <a:rPr lang="en-US" sz="3600" dirty="0">
                <a:latin typeface="Britannic Bold" panose="020B0903060703020204" pitchFamily="34" charset="0"/>
              </a:rPr>
              <a:t>Search by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35632" y="1371600"/>
            <a:ext cx="7770167" cy="487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[] a,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>
                <a:latin typeface="+mn-lt"/>
                <a:cs typeface="+mn-cs"/>
              </a:rPr>
              <a:t>	                                                             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ItemNotFound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low: index of the low value in the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solidFill>
                  <a:srgbClr val="663300"/>
                </a:solidFill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high: index of the highest value in the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&gt; high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 item not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ItemNotFound("Not Found");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mid = (low + high) / 2;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&gt; a[mid]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+ 1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high);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&lt; a[mid]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low,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- 1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mid;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 item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3048000"/>
            <a:ext cx="30480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225425" algn="l"/>
              </a:tabLst>
            </a:pPr>
            <a:r>
              <a:rPr lang="en-US" sz="2000" b="1">
                <a:solidFill>
                  <a:srgbClr val="0000FF"/>
                </a:solidFill>
              </a:rPr>
              <a:t>Q</a:t>
            </a:r>
            <a:r>
              <a:rPr lang="en-US" sz="2000"/>
              <a:t>: Here, do we assume that the array is sorted </a:t>
            </a:r>
            <a:br>
              <a:rPr lang="en-US" sz="2000"/>
            </a:br>
            <a:r>
              <a:rPr lang="en-US" sz="2000"/>
              <a:t>in ascending or descending order?</a:t>
            </a:r>
          </a:p>
          <a:p>
            <a:pPr>
              <a:tabLst>
                <a:tab pos="225425" algn="l"/>
              </a:tabLst>
            </a:pPr>
            <a:r>
              <a:rPr lang="en-US" sz="2000">
                <a:solidFill>
                  <a:srgbClr val="800000"/>
                </a:solidFill>
              </a:rPr>
              <a:t>	A:</a:t>
            </a:r>
            <a:r>
              <a:rPr lang="en-US" sz="2000"/>
              <a:t> Ascending</a:t>
            </a:r>
          </a:p>
          <a:p>
            <a:pPr>
              <a:tabLst>
                <a:tab pos="225425" algn="l"/>
              </a:tabLst>
            </a:pPr>
            <a:r>
              <a:rPr lang="en-US" sz="2000"/>
              <a:t>	</a:t>
            </a:r>
            <a:r>
              <a:rPr lang="en-US" sz="2000">
                <a:solidFill>
                  <a:srgbClr val="800000"/>
                </a:solidFill>
              </a:rPr>
              <a:t>B:</a:t>
            </a:r>
            <a:r>
              <a:rPr lang="en-US" sz="2000"/>
              <a:t> Descending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D12C-F38A-D237-0CF4-E0973EAF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5335-0B22-2AF4-FB38-F3005D69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B72B1-133E-8177-600F-56E28C46C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46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77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 dirty="0">
                <a:latin typeface="Britannic Bold" panose="020B0903060703020204" pitchFamily="34" charset="0"/>
              </a:rPr>
              <a:t>Auxiliary functions for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5632" y="1143000"/>
            <a:ext cx="83797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 to use this function as it is.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just want to find something in an array.  They don’t want to (or may not know how to) specify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indices.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Write an auxiliary function to call the recursive</a:t>
            </a:r>
            <a:r>
              <a:rPr kumimoji="0" lang="en-U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function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Using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overloading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the auxiliary function can have the same name as the actual recursive function it calls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904999" y="4419600"/>
            <a:ext cx="5982815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US" sz="2400" kern="0" dirty="0"/>
              <a:t> </a:t>
            </a:r>
            <a:r>
              <a:rPr lang="en-US" sz="2400" kern="0" dirty="0" err="1"/>
              <a:t>boolean</a:t>
            </a:r>
            <a:r>
              <a:rPr lang="en-US" sz="2400" kern="0" dirty="0"/>
              <a:t> </a:t>
            </a:r>
            <a:r>
              <a:rPr lang="en-GB" sz="2400" kern="0" dirty="0" err="1">
                <a:solidFill>
                  <a:srgbClr val="800000"/>
                </a:solidFill>
              </a:rPr>
              <a:t>binarySearch</a:t>
            </a:r>
            <a:r>
              <a:rPr lang="en-GB" sz="2400" kern="0" dirty="0"/>
              <a:t>(</a:t>
            </a:r>
            <a:r>
              <a:rPr lang="en-GB" sz="2400" kern="0" dirty="0" err="1"/>
              <a:t>int</a:t>
            </a:r>
            <a:r>
              <a:rPr lang="en-GB" sz="2400" kern="0" dirty="0"/>
              <a:t>[] a, </a:t>
            </a:r>
            <a:r>
              <a:rPr lang="en-GB" sz="2400" kern="0" dirty="0" err="1"/>
              <a:t>int</a:t>
            </a:r>
            <a:r>
              <a:rPr lang="en-GB" sz="2400" kern="0" dirty="0"/>
              <a:t> x) {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/>
              <a:t>	return</a:t>
            </a:r>
            <a:r>
              <a:rPr lang="en-GB" sz="2400" kern="0" dirty="0">
                <a:solidFill>
                  <a:schemeClr val="accent2"/>
                </a:solidFill>
              </a:rPr>
              <a:t> </a:t>
            </a:r>
            <a:r>
              <a:rPr lang="en-GB" sz="2400" kern="0" dirty="0" err="1">
                <a:solidFill>
                  <a:srgbClr val="800000"/>
                </a:solidFill>
              </a:rPr>
              <a:t>binarySearch</a:t>
            </a:r>
            <a:r>
              <a:rPr lang="en-GB" sz="2400" kern="0" dirty="0"/>
              <a:t>(a, x, </a:t>
            </a:r>
            <a:r>
              <a:rPr lang="en-GB" sz="2400" kern="0" dirty="0">
                <a:solidFill>
                  <a:srgbClr val="FF0000"/>
                </a:solidFill>
              </a:rPr>
              <a:t>0</a:t>
            </a:r>
            <a:r>
              <a:rPr lang="en-GB" sz="2400" kern="0" dirty="0"/>
              <a:t>, </a:t>
            </a:r>
            <a:r>
              <a:rPr lang="en-GB" sz="2400" kern="0" dirty="0">
                <a:solidFill>
                  <a:srgbClr val="FF0000"/>
                </a:solidFill>
              </a:rPr>
              <a:t>a.length-1</a:t>
            </a:r>
            <a:r>
              <a:rPr lang="en-GB" sz="2400" kern="0" dirty="0"/>
              <a:t>);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/>
              <a:t> 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199" y="4310190"/>
            <a:ext cx="2825647" cy="1416345"/>
            <a:chOff x="457199" y="4310190"/>
            <a:chExt cx="2825647" cy="1416345"/>
          </a:xfrm>
        </p:grpSpPr>
        <p:sp>
          <p:nvSpPr>
            <p:cNvPr id="4" name="TextBox 3"/>
            <p:cNvSpPr txBox="1"/>
            <p:nvPr/>
          </p:nvSpPr>
          <p:spPr>
            <a:xfrm>
              <a:off x="457199" y="4895538"/>
              <a:ext cx="1447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</a:rPr>
                <a:t>Auxiliary function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214203" y="4310190"/>
              <a:ext cx="2068643" cy="591594"/>
            </a:xfrm>
            <a:custGeom>
              <a:avLst/>
              <a:gdLst>
                <a:gd name="connsiteX0" fmla="*/ 0 w 2068643"/>
                <a:gd name="connsiteY0" fmla="*/ 591594 h 591594"/>
                <a:gd name="connsiteX1" fmla="*/ 1229194 w 2068643"/>
                <a:gd name="connsiteY1" fmla="*/ 21967 h 591594"/>
                <a:gd name="connsiteX2" fmla="*/ 2068643 w 2068643"/>
                <a:gd name="connsiteY2" fmla="*/ 171869 h 59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8643" h="591594">
                  <a:moveTo>
                    <a:pt x="0" y="591594"/>
                  </a:moveTo>
                  <a:cubicBezTo>
                    <a:pt x="442210" y="341757"/>
                    <a:pt x="884420" y="91921"/>
                    <a:pt x="1229194" y="21967"/>
                  </a:cubicBezTo>
                  <a:cubicBezTo>
                    <a:pt x="1573968" y="-47987"/>
                    <a:pt x="1821305" y="61941"/>
                    <a:pt x="2068643" y="171869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7502" y="5311036"/>
            <a:ext cx="4250960" cy="899329"/>
            <a:chOff x="3807502" y="5311036"/>
            <a:chExt cx="4250960" cy="899329"/>
          </a:xfrm>
        </p:grpSpPr>
        <p:sp>
          <p:nvSpPr>
            <p:cNvPr id="11" name="Freeform 10"/>
            <p:cNvSpPr/>
            <p:nvPr/>
          </p:nvSpPr>
          <p:spPr>
            <a:xfrm>
              <a:off x="3807502" y="5311036"/>
              <a:ext cx="1304144" cy="659567"/>
            </a:xfrm>
            <a:custGeom>
              <a:avLst/>
              <a:gdLst>
                <a:gd name="connsiteX0" fmla="*/ 1304144 w 1304144"/>
                <a:gd name="connsiteY0" fmla="*/ 659567 h 659567"/>
                <a:gd name="connsiteX1" fmla="*/ 299803 w 1304144"/>
                <a:gd name="connsiteY1" fmla="*/ 539646 h 659567"/>
                <a:gd name="connsiteX2" fmla="*/ 0 w 1304144"/>
                <a:gd name="connsiteY2" fmla="*/ 0 h 65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144" h="659567">
                  <a:moveTo>
                    <a:pt x="1304144" y="659567"/>
                  </a:moveTo>
                  <a:cubicBezTo>
                    <a:pt x="910652" y="654570"/>
                    <a:pt x="517160" y="649574"/>
                    <a:pt x="299803" y="539646"/>
                  </a:cubicBezTo>
                  <a:cubicBezTo>
                    <a:pt x="82446" y="429718"/>
                    <a:pt x="41223" y="214859"/>
                    <a:pt x="0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2908" y="5748700"/>
              <a:ext cx="2965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06600"/>
                  </a:solidFill>
                </a:rPr>
                <a:t>Recursive function</a:t>
              </a:r>
            </a:p>
          </p:txBody>
        </p:sp>
      </p:grp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3.9 </a:t>
            </a:r>
            <a:r>
              <a:rPr lang="en-US" sz="3600" dirty="0">
                <a:latin typeface="Britannic Bold" panose="020B0903060703020204" pitchFamily="34" charset="0"/>
              </a:rPr>
              <a:t>Find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k</a:t>
            </a:r>
            <a:r>
              <a:rPr lang="en-US" sz="3600" baseline="30000" dirty="0">
                <a:solidFill>
                  <a:srgbClr val="C00000"/>
                </a:solidFill>
                <a:latin typeface="Britannic Bold" panose="020B0903060703020204" pitchFamily="34" charset="0"/>
              </a:rPr>
              <a:t>th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smallest </a:t>
            </a:r>
            <a:r>
              <a:rPr lang="en-US" sz="3600" dirty="0">
                <a:latin typeface="Britannic Bold" panose="020B0903060703020204" pitchFamily="34" charset="0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Britannic Bold" panose="020B0903060703020204" pitchFamily="34" charset="0"/>
              </a:rPr>
              <a:t>unsorted array</a:t>
            </a:r>
            <a:r>
              <a:rPr lang="en-US" sz="3600" dirty="0">
                <a:latin typeface="Britannic Bold" panose="020B0903060703020204" pitchFamily="34" charset="0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5632" y="1050694"/>
            <a:ext cx="6093768" cy="39624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kthSmallest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a) {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k &gt;= 1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Choose a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 element p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a[]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and partition (how?) the array into 2 parts where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left = elements that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&lt;=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right = elements that 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lang="en-US" sz="1600" kern="0">
                <a:solidFill>
                  <a:srgbClr val="996633"/>
                </a:solidFill>
                <a:latin typeface="+mn-lt"/>
                <a:cs typeface="+mn-cs"/>
              </a:rPr>
              <a:t>&gt;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…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numLeft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(left);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2_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________) {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4400" y="5181600"/>
            <a:ext cx="2438400" cy="1052513"/>
            <a:chOff x="914400" y="5181600"/>
            <a:chExt cx="2438400" cy="105251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14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19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524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8288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1336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438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743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048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828800" y="5867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21" name="AutoShape 14"/>
            <p:cNvSpPr>
              <a:spLocks/>
            </p:cNvSpPr>
            <p:nvPr/>
          </p:nvSpPr>
          <p:spPr bwMode="auto">
            <a:xfrm rot="16200000" flipH="1">
              <a:off x="13716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2954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left</a:t>
              </a:r>
            </a:p>
          </p:txBody>
        </p:sp>
        <p:sp>
          <p:nvSpPr>
            <p:cNvPr id="23" name="AutoShape 16"/>
            <p:cNvSpPr>
              <a:spLocks/>
            </p:cNvSpPr>
            <p:nvPr/>
          </p:nvSpPr>
          <p:spPr bwMode="auto">
            <a:xfrm rot="16200000" flipH="1">
              <a:off x="25908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5146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right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791200" y="1520958"/>
            <a:ext cx="3124200" cy="2308324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tx1"/>
                </a:solidFill>
                <a:latin typeface="+mn-lt"/>
              </a:rPr>
              <a:t>Map the lines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the slots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A: 1i, 2ii, 3iii, 4iv, 5v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B: 1i, 2ii, 3v, 4iii, 5iv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C: 1ii, 2i, 3v, 4iii, 5iv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D: 1i, 2ii, 3v, 4iv, 5iii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886200" y="4038601"/>
            <a:ext cx="4876800" cy="193899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where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   k ==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ii.   k &lt;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iii.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>
                <a:solidFill>
                  <a:srgbClr val="C00000"/>
                </a:solidFill>
              </a:rPr>
              <a:t>kthSmallest</a:t>
            </a:r>
            <a:r>
              <a:rPr lang="en-US" sz="2000">
                <a:solidFill>
                  <a:srgbClr val="0000FF"/>
                </a:solidFill>
              </a:rPr>
              <a:t>(k</a:t>
            </a:r>
            <a:r>
              <a:rPr lang="en-US" sz="2000" dirty="0">
                <a:solidFill>
                  <a:srgbClr val="0000FF"/>
                </a:solidFill>
              </a:rPr>
              <a:t>, left);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iv.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>
                <a:solidFill>
                  <a:srgbClr val="C00000"/>
                </a:solidFill>
              </a:rPr>
              <a:t>kthSmallest</a:t>
            </a:r>
            <a:r>
              <a:rPr lang="en-US" sz="2000">
                <a:solidFill>
                  <a:srgbClr val="0000FF"/>
                </a:solidFill>
              </a:rPr>
              <a:t>(k </a:t>
            </a:r>
            <a:r>
              <a:rPr lang="en-US" sz="2000" dirty="0">
                <a:solidFill>
                  <a:srgbClr val="0000FF"/>
                </a:solidFill>
              </a:rPr>
              <a:t>– </a:t>
            </a:r>
            <a:r>
              <a:rPr lang="en-US" sz="2000" dirty="0" err="1">
                <a:solidFill>
                  <a:srgbClr val="0000FF"/>
                </a:solidFill>
              </a:rPr>
              <a:t>numLeft</a:t>
            </a:r>
            <a:r>
              <a:rPr lang="en-US" sz="2000" dirty="0">
                <a:solidFill>
                  <a:srgbClr val="0000FF"/>
                </a:solidFill>
              </a:rPr>
              <a:t>, right);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v.   return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>
                <a:latin typeface="Britannic Bold" panose="020B0903060703020204" pitchFamily="34" charset="0"/>
              </a:rPr>
              <a:t>Find </a:t>
            </a:r>
            <a:r>
              <a:rPr lang="en-US" sz="3200" dirty="0">
                <a:latin typeface="Britannic Bold" panose="020B0903060703020204" pitchFamily="34" charset="0"/>
              </a:rPr>
              <a:t>all Permutations of a String 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35632" y="990600"/>
            <a:ext cx="845596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if the user types a word say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program should print all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permutations (anagrams), including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eats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non-words like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tsae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 to generate all permutation: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Given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east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we would place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first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i.e.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in front of all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6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permutations of the other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characters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to arrive at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we would place the second character, i.e.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est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third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in front of all 6 permutations of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and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finally the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last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.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Thus, there will be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4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(the size of the word)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cs typeface="+mn-cs"/>
              </a:rPr>
              <a:t>recursive calls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display all permutations of a four-letter word.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course, when we’re going through the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 of the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lang="en-US" sz="2400" kern="0" dirty="0">
                <a:latin typeface="+mn-lt"/>
                <a:cs typeface="+mn-cs"/>
              </a:rPr>
              <a:t>-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e.g.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would follow the same procedure.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77947450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455966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>
                <a:latin typeface="Britannic Bold" panose="020B0903060703020204" pitchFamily="34" charset="0"/>
              </a:rPr>
              <a:t>Find all Permutations of a String (2/3)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9600" y="856938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</a:t>
            </a:r>
            <a:r>
              <a:rPr lang="en-US" sz="2800" kern="0" dirty="0">
                <a:latin typeface="+mn-lt"/>
                <a:cs typeface="+mn-cs"/>
              </a:rPr>
              <a:t>overloaded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substring()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in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69979"/>
              </p:ext>
            </p:extLst>
          </p:nvPr>
        </p:nvGraphicFramePr>
        <p:xfrm>
          <a:off x="304800" y="2209800"/>
          <a:ext cx="8534400" cy="3714750"/>
        </p:xfrm>
        <a:graphic>
          <a:graphicData uri="http://schemas.openxmlformats.org/drawingml/2006/table">
            <a:tbl>
              <a:tblPr firstRow="1" bandRow="1"/>
              <a:tblGrid>
                <a:gridCol w="112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>
                        <a:rPr lang="en-SG" sz="2400" u="none" dirty="0">
                          <a:effectLst/>
                          <a:latin typeface="+mn-lt"/>
                        </a:rPr>
                        <a:t>String</a:t>
                      </a: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>
                          <a:effectLst/>
                          <a:latin typeface="+mn-lt"/>
                        </a:rPr>
                        <a:t>Returns a new string that is a substring of this string. The substring begins with the character at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and extends to the 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of this string.</a:t>
                      </a: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436">
                <a:tc>
                  <a:txBody>
                    <a:bodyPr/>
                    <a:lstStyle/>
                    <a:p>
                      <a:r>
                        <a:rPr lang="en-SG" sz="2400" u="none" dirty="0">
                          <a:effectLst/>
                          <a:latin typeface="+mn-lt"/>
                        </a:rPr>
                        <a:t>String</a:t>
                      </a: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>
                          <a:effectLst/>
                          <a:latin typeface="+mn-lt"/>
                        </a:rPr>
                        <a:t>Returns a new string that is a substring of this string. The substring begins at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and extends to the character at index </a:t>
                      </a:r>
                      <a:r>
                        <a:rPr lang="en-SG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- 1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. Thus the length of the substring is </a:t>
                      </a:r>
                      <a:r>
                        <a:rPr lang="en-SG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– </a:t>
                      </a:r>
                      <a:r>
                        <a:rPr lang="en-SG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455966" cy="788988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>
                <a:latin typeface="Britannic Bold" panose="020B0903060703020204" pitchFamily="34" charset="0"/>
              </a:rPr>
              <a:t>Find all Permutations of a String (3/3)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02208"/>
            <a:ext cx="8839199" cy="556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class</a:t>
            </a: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("", "String");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 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 &lt;= 1)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0;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&lt;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endingString.substring(0,i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+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endingString.substring(i+1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</a:rPr>
              <a:t>							</a:t>
            </a:r>
            <a:r>
              <a:rPr lang="en-US" kern="0" dirty="0">
                <a:solidFill>
                  <a:srgbClr val="0000FF"/>
                </a:solidFill>
              </a:rPr>
              <a:t>// </a:t>
            </a:r>
            <a:r>
              <a:rPr lang="en-US" kern="0" dirty="0" err="1">
                <a:solidFill>
                  <a:srgbClr val="FF0000"/>
                </a:solidFill>
              </a:rPr>
              <a:t>newString</a:t>
            </a:r>
            <a:r>
              <a:rPr lang="en-US" kern="0" dirty="0">
                <a:solidFill>
                  <a:srgbClr val="0000FF"/>
                </a:solidFill>
              </a:rPr>
              <a:t> is the </a:t>
            </a:r>
            <a:r>
              <a:rPr lang="en-US" kern="0" dirty="0" err="1">
                <a:solidFill>
                  <a:srgbClr val="0000FF"/>
                </a:solidFill>
              </a:rPr>
              <a:t>endingString</a:t>
            </a:r>
            <a:r>
              <a:rPr lang="en-US" kern="0" dirty="0">
                <a:solidFill>
                  <a:srgbClr val="0000FF"/>
                </a:solidFill>
              </a:rPr>
              <a:t> but without character at index </a:t>
            </a:r>
            <a:r>
              <a:rPr lang="en-US" kern="0" dirty="0" err="1">
                <a:solidFill>
                  <a:srgbClr val="0000FF"/>
                </a:solidFill>
              </a:rPr>
              <a:t>i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endingString.charAt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 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 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StringIndexOutOfBoundsException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exception) {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exception.printStackTrace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Exercise: Eight Queens Problem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371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Queens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chess board so that they cannot attack one another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2438400" cy="266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7375" y="5907882"/>
            <a:ext cx="507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hlinkClick r:id="rId4"/>
              </a:rPr>
              <a:t>http://en.wikipedia.org/wiki/Eight_queens_puzzle</a:t>
            </a:r>
            <a:endParaRPr lang="en-US" sz="1800"/>
          </a:p>
        </p:txBody>
      </p:sp>
      <p:sp>
        <p:nvSpPr>
          <p:cNvPr id="13" name="AutoShape 10"/>
          <p:cNvSpPr>
            <a:spLocks noChangeAspect="1" noChangeArrowheads="1"/>
          </p:cNvSpPr>
          <p:nvPr/>
        </p:nvSpPr>
        <p:spPr bwMode="auto">
          <a:xfrm>
            <a:off x="3276600" y="2743200"/>
            <a:ext cx="563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: How do you formulate </a:t>
            </a:r>
            <a:br>
              <a:rPr lang="en-US" sz="3200" dirty="0">
                <a:solidFill>
                  <a:schemeClr val="tx1"/>
                </a:solidFill>
                <a:latin typeface="Helvetica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this as a recursion problem?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Work with a partner on this.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Backtracking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and stacks illustrate a key concept in search: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backtracking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show that the recursion technique can exhaustively search all possible results in a systematic manner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more about searching spaces in other CS classes.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More Recursion later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will see more examples of recursion later when we cover more</a:t>
            </a:r>
            <a:r>
              <a:rPr kumimoji="0" lang="en-US" sz="3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advanced sorting algorithms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baseline="0">
                <a:latin typeface="+mn-lt"/>
                <a:cs typeface="+mn-cs"/>
              </a:rPr>
              <a:t>Examples:</a:t>
            </a:r>
            <a:r>
              <a:rPr lang="en-US" sz="3000" kern="0">
                <a:latin typeface="+mn-lt"/>
                <a:cs typeface="+mn-cs"/>
              </a:rPr>
              <a:t> </a:t>
            </a:r>
            <a:r>
              <a:rPr lang="en-US" sz="3000" kern="0">
                <a:solidFill>
                  <a:srgbClr val="0000FF"/>
                </a:solidFill>
                <a:latin typeface="+mn-lt"/>
                <a:cs typeface="+mn-cs"/>
              </a:rPr>
              <a:t>Quick Sort</a:t>
            </a:r>
            <a:r>
              <a:rPr lang="en-US" sz="3000" kern="0">
                <a:latin typeface="+mn-lt"/>
                <a:cs typeface="+mn-cs"/>
              </a:rPr>
              <a:t>, </a:t>
            </a:r>
            <a:r>
              <a:rPr lang="en-US" sz="3000" kern="0">
                <a:solidFill>
                  <a:srgbClr val="0000FF"/>
                </a:solidFill>
                <a:latin typeface="+mn-lt"/>
                <a:cs typeface="+mn-cs"/>
              </a:rPr>
              <a:t>Merge Sort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  <p:extLst>
      <p:ext uri="{BB962C8B-B14F-4D97-AF65-F5344CB8AC3E}">
        <p14:creationId xmlns:p14="http://schemas.microsoft.com/office/powerpoint/2010/main" val="2568417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Recursion</a:t>
            </a:r>
            <a:r>
              <a:rPr lang="en-US" sz="2800" dirty="0"/>
              <a:t> – The Mirrors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Base Case</a:t>
            </a:r>
            <a:r>
              <a:rPr lang="en-US" sz="2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Simplest possible version of the problem which can be solved easily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Inductive Step</a:t>
            </a:r>
            <a:r>
              <a:rPr lang="en-US" sz="28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Must simplify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Must arrive at some base case</a:t>
            </a:r>
            <a:endParaRPr lang="en-US" sz="1200" dirty="0"/>
          </a:p>
          <a:p>
            <a:pPr>
              <a:spcBef>
                <a:spcPts val="600"/>
              </a:spcBef>
            </a:pPr>
            <a:r>
              <a:rPr lang="en-US" sz="2800" dirty="0"/>
              <a:t>Easily visualized by a Stack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Operations </a:t>
            </a:r>
            <a:r>
              <a:rPr lang="en-US" sz="2800" dirty="0">
                <a:solidFill>
                  <a:srgbClr val="CC0000"/>
                </a:solidFill>
              </a:rPr>
              <a:t>before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000"/>
                </a:solidFill>
              </a:rPr>
              <a:t>after </a:t>
            </a:r>
            <a:r>
              <a:rPr lang="en-US" sz="2800" dirty="0"/>
              <a:t>the recursive calls come in </a:t>
            </a:r>
            <a:r>
              <a:rPr lang="en-US" sz="2800" dirty="0">
                <a:solidFill>
                  <a:srgbClr val="CC0000"/>
                </a:solidFill>
              </a:rPr>
              <a:t>FIFO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000"/>
                </a:solidFill>
              </a:rPr>
              <a:t>LIFO</a:t>
            </a:r>
            <a:r>
              <a:rPr lang="en-US" sz="2800" dirty="0"/>
              <a:t> order, respectively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Elegant, but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always the best (most efficient) way to solve a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>
                <a:solidFill>
                  <a:srgbClr val="0000FF"/>
                </a:solidFill>
              </a:rPr>
              <a:t>Basic Idea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>
                <a:solidFill>
                  <a:srgbClr val="0000FF"/>
                </a:solidFill>
              </a:rPr>
              <a:t>How </a:t>
            </a:r>
            <a:r>
              <a:rPr lang="en-GB" sz="2400" dirty="0">
                <a:solidFill>
                  <a:srgbClr val="0000FF"/>
                </a:solidFill>
              </a:rPr>
              <a:t>Recursion Works?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>
                <a:solidFill>
                  <a:srgbClr val="0000FF"/>
                </a:solidFill>
              </a:rPr>
              <a:t>Examples</a:t>
            </a:r>
            <a:endParaRPr lang="en-GB" sz="2400" dirty="0">
              <a:solidFill>
                <a:srgbClr val="0000FF"/>
              </a:solidFill>
            </a:endParaRP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Count down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Display an integer in base b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Printing </a:t>
            </a:r>
            <a:r>
              <a:rPr lang="en-GB" sz="2000" dirty="0"/>
              <a:t>a </a:t>
            </a:r>
            <a:r>
              <a:rPr lang="en-GB" sz="2000"/>
              <a:t>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Printing a Linked List in reverse order</a:t>
            </a:r>
            <a:endParaRPr lang="en-GB" sz="2000" dirty="0"/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Inserting an element into a Sorted 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Towers of Hanoi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Combinations: n choose k</a:t>
            </a:r>
            <a:endParaRPr lang="en-GB" sz="2000" dirty="0"/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Binary Search in a Sorted Array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K</a:t>
            </a:r>
            <a:r>
              <a:rPr lang="en-GB" sz="2000" baseline="30000"/>
              <a:t>th</a:t>
            </a:r>
            <a:r>
              <a:rPr lang="en-GB" sz="2000"/>
              <a:t> Smallest </a:t>
            </a:r>
            <a:r>
              <a:rPr lang="en-GB" sz="2000" dirty="0"/>
              <a:t>Number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/>
              <a:t>Permutations of a string</a:t>
            </a:r>
            <a:endParaRPr lang="en-GB" sz="2000" dirty="0"/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/>
              <a:t>The 8 Queens Problem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Basic Idea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pitchFamily="34" charset="0"/>
              </a:rPr>
              <a:t>Also known as 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</a:rPr>
              <a:t>a central idea in 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1.1 </a:t>
            </a:r>
            <a:r>
              <a:rPr lang="en-US" sz="3600" dirty="0">
                <a:latin typeface="Britannic Bold" pitchFamily="34" charset="0"/>
              </a:rPr>
              <a:t>Pictorial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pic>
        <p:nvPicPr>
          <p:cNvPr id="9" name="Picture 8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1612584"/>
            <a:ext cx="2195567" cy="19004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5037" y="2268688"/>
            <a:ext cx="1553359" cy="2708503"/>
            <a:chOff x="630948" y="3201017"/>
            <a:chExt cx="1553359" cy="2708503"/>
          </a:xfrm>
        </p:grpSpPr>
        <p:pic>
          <p:nvPicPr>
            <p:cNvPr id="11" name="Picture 10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itchFamily="34" charset="0"/>
                </a:rPr>
                <a:t>Droste</a:t>
              </a:r>
              <a:r>
                <a:rPr lang="en-US" dirty="0">
                  <a:latin typeface="Calibri" pitchFamily="34" charset="0"/>
                </a:rPr>
                <a:t> effect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77833" y="3533888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Sierpinksi</a:t>
            </a:r>
            <a:r>
              <a:rPr lang="en-US" dirty="0">
                <a:latin typeface="Calibri" pitchFamily="34" charset="0"/>
              </a:rPr>
              <a:t> triangle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1143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Some examples of recursion (inside and outside CS):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25902" y="1649954"/>
            <a:ext cx="2556733" cy="1785320"/>
            <a:chOff x="2456331" y="4809117"/>
            <a:chExt cx="2556733" cy="1785320"/>
          </a:xfrm>
        </p:grpSpPr>
        <p:pic>
          <p:nvPicPr>
            <p:cNvPr id="16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Garfield dreaming recursively.</a:t>
              </a:r>
            </a:p>
          </p:txBody>
        </p:sp>
      </p:grpSp>
      <p:pic>
        <p:nvPicPr>
          <p:cNvPr id="18" name="Picture 17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2286000"/>
            <a:ext cx="1981872" cy="26129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89412" y="4753593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Recursive tree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" y="52578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Recursion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is the process of repeating items in a self-similar way but with smaller size.</a:t>
            </a:r>
          </a:p>
        </p:txBody>
      </p: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1.2 </a:t>
            </a:r>
            <a:r>
              <a:rPr lang="en-US" sz="3600" dirty="0">
                <a:latin typeface="Britannic Bold" pitchFamily="34" charset="0"/>
              </a:rPr>
              <a:t>Textual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295400"/>
            <a:ext cx="708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Definitions based on recursion: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770" y="1905001"/>
            <a:ext cx="5845629" cy="2000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Recursive definitions:</a:t>
            </a:r>
          </a:p>
          <a:p>
            <a:pPr marL="228600" indent="-228600">
              <a:buAutoNum type="arabicPeriod"/>
            </a:pPr>
            <a:r>
              <a:rPr lang="en-US" dirty="0">
                <a:latin typeface="Calibri" pitchFamily="34" charset="0"/>
              </a:rPr>
              <a:t>A person is a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descendant</a:t>
            </a:r>
            <a:r>
              <a:rPr lang="en-US" dirty="0">
                <a:latin typeface="Calibri" pitchFamily="34" charset="0"/>
              </a:rPr>
              <a:t> of another if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the former is the latter’s child,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the former is one of the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descendants</a:t>
            </a:r>
            <a:r>
              <a:rPr lang="en-US" sz="1600" dirty="0">
                <a:latin typeface="Calibri" pitchFamily="34" charset="0"/>
              </a:rPr>
              <a:t> of the latter’s child.</a:t>
            </a:r>
          </a:p>
          <a:p>
            <a:pPr marL="228600" indent="-228600"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dirty="0">
                <a:latin typeface="Calibri" pitchFamily="34" charset="0"/>
              </a:rPr>
              <a:t> is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a number,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>
                <a:latin typeface="Calibri" pitchFamily="34" charset="0"/>
              </a:rPr>
              <a:t>a number followed by 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sz="1600" dirty="0">
                <a:latin typeface="Calibri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419600"/>
            <a:ext cx="3811665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Recursive acronyms: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GNU </a:t>
            </a:r>
            <a:r>
              <a:rPr lang="en-US" dirty="0">
                <a:latin typeface="Calibri" pitchFamily="34" charset="0"/>
              </a:rPr>
              <a:t>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</a:t>
            </a:r>
            <a:r>
              <a:rPr lang="en-US" dirty="0">
                <a:latin typeface="Calibri" pitchFamily="34" charset="0"/>
              </a:rPr>
              <a:t>NU’s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dirty="0">
                <a:latin typeface="Calibri" pitchFamily="34" charset="0"/>
              </a:rPr>
              <a:t>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</a:t>
            </a:r>
            <a:r>
              <a:rPr lang="en-US" dirty="0">
                <a:latin typeface="Calibri" pitchFamily="34" charset="0"/>
              </a:rPr>
              <a:t>nix</a:t>
            </a:r>
          </a:p>
          <a:p>
            <a:pPr marL="228600" indent="-228600"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PHP</a:t>
            </a:r>
            <a:r>
              <a:rPr lang="en-US" dirty="0">
                <a:latin typeface="Calibri" pitchFamily="34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>
                <a:latin typeface="Calibri" pitchFamily="34" charset="0"/>
              </a:rPr>
              <a:t>HP: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en-US" dirty="0">
                <a:latin typeface="Calibri" pitchFamily="34" charset="0"/>
              </a:rPr>
              <a:t>ypertext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>
                <a:latin typeface="Calibri" pitchFamily="34" charset="0"/>
              </a:rPr>
              <a:t>reprocessor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29200" y="3581400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understand recursion, you must first understand recursion.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3221" y="1712643"/>
            <a:ext cx="2734107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Dictionary entry:</a:t>
            </a:r>
          </a:p>
          <a:p>
            <a:pPr marL="228600" indent="-228600"/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Recursion</a:t>
            </a:r>
            <a:r>
              <a:rPr lang="en-US" dirty="0">
                <a:latin typeface="Calibri" pitchFamily="34" charset="0"/>
              </a:rPr>
              <a:t>: See recursion.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10: Recursion]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462730"/>
            <a:ext cx="914286" cy="11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7:&amp;#x0D;&amp;#x0A;Recurs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7: Recursion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7: Recursion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 Basic Idea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.1 Pictorial examples&amp;quot;&quot;/&gt;&lt;property id=&quot;20307&quot; value=&quot;928&quot;/&gt;&lt;/object&gt;&lt;object type=&quot;3&quot; unique_id=&quot;10010&quot;&gt;&lt;property id=&quot;20148&quot; value=&quot;5&quot;/&gt;&lt;property id=&quot;20300&quot; value=&quot;Slide 7 - &amp;quot;1.2 Textual examples&amp;quot;&quot;/&gt;&lt;property id=&quot;20307&quot; value=&quot;957&quot;/&gt;&lt;/object&gt;&lt;object type=&quot;3&quot; unique_id=&quot;10011&quot;&gt;&lt;property id=&quot;20148&quot; value=&quot;5&quot;/&gt;&lt;property id=&quot;20300&quot; value=&quot;Slide 8 - &amp;quot;1.3 Concept&amp;quot;&quot;/&gt;&lt;property id=&quot;20307&quot; value=&quot;956&quot;/&gt;&lt;/object&gt;&lt;object type=&quot;3&quot; unique_id=&quot;10012&quot;&gt;&lt;property id=&quot;20148&quot; value=&quot;5&quot;/&gt;&lt;property id=&quot;20300&quot; value=&quot;Slide 9 - &amp;quot;1.4 Why recursion?&amp;quot;&quot;/&gt;&lt;property id=&quot;20307&quot; value=&quot;929&quot;/&gt;&lt;/object&gt;&lt;object type=&quot;3&quot; unique_id=&quot;10013&quot;&gt;&lt;property id=&quot;20148&quot; value=&quot;5&quot;/&gt;&lt;property id=&quot;20300&quot; value=&quot;Slide 10 - &amp;quot;1.5 Countdown&amp;quot;&quot;/&gt;&lt;property id=&quot;20307&quot; value=&quot;901&quot;/&gt;&lt;/object&gt;&lt;object type=&quot;3&quot; unique_id=&quot;10014&quot;&gt;&lt;property id=&quot;20148&quot; value=&quot;5&quot;/&gt;&lt;property id=&quot;20300&quot; value=&quot;Slide 11 - &amp;quot;1.6 Greatest Common Divisor (GCD)&amp;quot;&quot;/&gt;&lt;property id=&quot;20307&quot; value=&quot;930&quot;/&gt;&lt;/object&gt;&lt;object type=&quot;3&quot; unique_id=&quot;10015&quot;&gt;&lt;property id=&quot;20148&quot; value=&quot;5&quot;/&gt;&lt;property id=&quot;20300&quot; value=&quot;Slide 12 - &amp;quot;1.7 Display an integer in base b&amp;quot;&quot;/&gt;&lt;property id=&quot;20307&quot; value=&quot;902&quot;/&gt;&lt;/object&gt;&lt;object type=&quot;3&quot; unique_id=&quot;10016&quot;&gt;&lt;property id=&quot;20148&quot; value=&quot;5&quot;/&gt;&lt;property id=&quot;20300&quot; value=&quot;Slide 13 - &amp;quot;1.8 Factorial&amp;quot;&quot;/&gt;&lt;property id=&quot;20307&quot; value=&quot;903&quot;/&gt;&lt;/object&gt;&lt;object type=&quot;3&quot; unique_id=&quot;10017&quot;&gt;&lt;property id=&quot;20148&quot; value=&quot;5&quot;/&gt;&lt;property id=&quot;20300&quot; value=&quot;Slide 14 - &amp;quot;Quiz Time – Spot the imposter!&amp;quot;&quot;/&gt;&lt;property id=&quot;20307&quot; value=&quot;784&quot;/&gt;&lt;/object&gt;&lt;object type=&quot;3&quot; unique_id=&quot;10018&quot;&gt;&lt;property id=&quot;20148&quot; value=&quot;5&quot;/&gt;&lt;property id=&quot;20300&quot; value=&quot;Slide 15 - &amp;quot;2 How Recursion Works&amp;quot;&quot;/&gt;&lt;property id=&quot;20307&quot; value=&quot;931&quot;/&gt;&lt;/object&gt;&lt;object type=&quot;3&quot; unique_id=&quot;10019&quot;&gt;&lt;property id=&quot;20148&quot; value=&quot;5&quot;/&gt;&lt;property id=&quot;20300&quot; value=&quot;Slide 16 - &amp;quot;2.1 Tracing factorial&amp;quot;&quot;/&gt;&lt;property id=&quot;20307&quot; value=&quot;904&quot;/&gt;&lt;/object&gt;&lt;object type=&quot;3&quot; unique_id=&quot;10020&quot;&gt;&lt;property id=&quot;20148&quot; value=&quot;5&quot;/&gt;&lt;property id=&quot;20300&quot; value=&quot;Slide 17 - &amp;quot;2.2 Visualizing Recursion&amp;quot;&quot;/&gt;&lt;property id=&quot;20307&quot; value=&quot;905&quot;/&gt;&lt;/object&gt;&lt;object type=&quot;3&quot; unique_id=&quot;10021&quot;&gt;&lt;property id=&quot;20148&quot; value=&quot;5&quot;/&gt;&lt;property id=&quot;20300&quot; value=&quot;Slide 18 - &amp;quot;Quiz Time&amp;quot;&quot;/&gt;&lt;property id=&quot;20307&quot; value=&quot;944&quot;/&gt;&lt;/object&gt;&lt;object type=&quot;3&quot; unique_id=&quot;10022&quot;&gt;&lt;property id=&quot;20148&quot; value=&quot;5&quot;/&gt;&lt;property id=&quot;20300&quot; value=&quot;Slide 19 - &amp;quot;2.3 Stacks for recursion visualization&amp;quot;&quot;/&gt;&lt;property id=&quot;20307&quot; value=&quot;836&quot;/&gt;&lt;/object&gt;&lt;object type=&quot;3&quot; unique_id=&quot;10023&quot;&gt;&lt;property id=&quot;20148&quot; value=&quot;5&quot;/&gt;&lt;property id=&quot;20300&quot; value=&quot;Slide 20 - &amp;quot;2.4 Recipe for Recursion&amp;quot;&quot;/&gt;&lt;property id=&quot;20307&quot; value=&quot;911&quot;/&gt;&lt;/object&gt;&lt;object type=&quot;3&quot; unique_id=&quot;10024&quot;&gt;&lt;property id=&quot;20148&quot; value=&quot;5&quot;/&gt;&lt;property id=&quot;20300&quot; value=&quot;Slide 21 - &amp;quot;2.5 Not a Good Recursion&amp;quot;&quot;/&gt;&lt;property id=&quot;20307&quot; value=&quot;912&quot;/&gt;&lt;/object&gt;&lt;object type=&quot;3&quot; unique_id=&quot;10025&quot;&gt;&lt;property id=&quot;20148&quot; value=&quot;5&quot;/&gt;&lt;property id=&quot;20300&quot; value=&quot;Slide 22 - &amp;quot;3 Examples&amp;quot;&quot;/&gt;&lt;property id=&quot;20307&quot; value=&quot;932&quot;/&gt;&lt;/object&gt;&lt;object type=&quot;3&quot; unique_id=&quot;10026&quot;&gt;&lt;property id=&quot;20148&quot; value=&quot;5&quot;/&gt;&lt;property id=&quot;20300&quot; value=&quot;Slide 23 - &amp;quot;Printing a Linked List recursively&amp;quot;&quot;/&gt;&lt;property id=&quot;20307&quot; value=&quot;913&quot;/&gt;&lt;/object&gt;&lt;object type=&quot;3&quot; unique_id=&quot;10027&quot;&gt;&lt;property id=&quot;20148&quot; value=&quot;5&quot;/&gt;&lt;property id=&quot;20300&quot; value=&quot;Slide 24 - &amp;quot;Printing a Linked List in reverse order&amp;quot;&quot;/&gt;&lt;property id=&quot;20307&quot; value=&quot;933&quot;/&gt;&lt;/object&gt;&lt;object type=&quot;3&quot; unique_id=&quot;10028&quot;&gt;&lt;property id=&quot;20148&quot; value=&quot;5&quot;/&gt;&lt;property id=&quot;20300&quot; value=&quot;Slide 25 - &amp;quot;Sorted Linked List Insertion &amp;#x0D;&amp;#x0A;- Insert an item v into the sorted linked list with head p&amp;#x0D;&amp;#x0A;&amp;quot;&quot;/&gt;&lt;property id=&quot;20307&quot; value=&quot;934&quot;/&gt;&lt;/object&gt;&lt;object type=&quot;3&quot; unique_id=&quot;10029&quot;&gt;&lt;property id=&quot;20148&quot; value=&quot;5&quot;/&gt;&lt;property id=&quot;20300&quot; value=&quot;Slide 26 - &amp;quot;Recursive Insertion&amp;quot;&quot;/&gt;&lt;property id=&quot;20307&quot; value=&quot;935&quot;/&gt;&lt;/object&gt;&lt;object type=&quot;3&quot; unique_id=&quot;10030&quot;&gt;&lt;property id=&quot;20148&quot; value=&quot;5&quot;/&gt;&lt;property id=&quot;20300&quot; value=&quot;Slide 27 - &amp;quot;Towers of Hanoi&amp;quot;&quot;/&gt;&lt;property id=&quot;20307&quot; value=&quot;914&quot;/&gt;&lt;/object&gt;&lt;object type=&quot;3&quot; unique_id=&quot;10031&quot;&gt;&lt;property id=&quot;20148&quot; value=&quot;5&quot;/&gt;&lt;property id=&quot;20300&quot; value=&quot;Slide 28 - &amp;quot;Quiz Time – Towers of Hanoi&amp;quot;&quot;/&gt;&lt;property id=&quot;20307&quot; value=&quot;915&quot;/&gt;&lt;/object&gt;&lt;object type=&quot;3&quot; unique_id=&quot;10032&quot;&gt;&lt;property id=&quot;20148&quot; value=&quot;5&quot;/&gt;&lt;property id=&quot;20300&quot; value=&quot;Slide 29 - &amp;quot;Tower of Hanoi solution&amp;quot;&quot;/&gt;&lt;property id=&quot;20307&quot; value=&quot;916&quot;/&gt;&lt;/object&gt;&lt;object type=&quot;3&quot; unique_id=&quot;10033&quot;&gt;&lt;property id=&quot;20148&quot; value=&quot;5&quot;/&gt;&lt;property id=&quot;20300&quot; value=&quot;Slide 30 - &amp;quot;Tower of Hanoi iterative solution (1/2)&amp;quot;&quot;/&gt;&lt;property id=&quot;20307&quot; value=&quot;936&quot;/&gt;&lt;/object&gt;&lt;object type=&quot;3&quot; unique_id=&quot;10034&quot;&gt;&lt;property id=&quot;20148&quot; value=&quot;5&quot;/&gt;&lt;property id=&quot;20300&quot; value=&quot;Slide 31 - &amp;quot;Tower of Hanoi iterative solution (2/2)&amp;quot;&quot;/&gt;&lt;property id=&quot;20307&quot; value=&quot;937&quot;/&gt;&lt;/object&gt;&lt;object type=&quot;3&quot; unique_id=&quot;10035&quot;&gt;&lt;property id=&quot;20148&quot; value=&quot;5&quot;/&gt;&lt;property id=&quot;20300&quot; value=&quot;Slide 33 - &amp;quot;Time Efficiency of Towers( )&amp;quot;&quot;/&gt;&lt;property id=&quot;20307&quot; value=&quot;938&quot;/&gt;&lt;/object&gt;&lt;object type=&quot;3&quot; unique_id=&quot;10036&quot;&gt;&lt;property id=&quot;20148&quot; value=&quot;5&quot;/&gt;&lt;property id=&quot;20300&quot; value=&quot;Slide 34 - &amp;quot;Being choosy…&amp;quot;&quot;/&gt;&lt;property id=&quot;20307&quot; value=&quot;917&quot;/&gt;&lt;/object&gt;&lt;object type=&quot;3&quot; unique_id=&quot;10037&quot;&gt;&lt;property id=&quot;20148&quot; value=&quot;5&quot;/&gt;&lt;property id=&quot;20300&quot; value=&quot;Slide 35 - &amp;quot;n choose k&amp;quot;&quot;/&gt;&lt;property id=&quot;20307&quot; value=&quot;918&quot;/&gt;&lt;/object&gt;&lt;object type=&quot;3&quot; unique_id=&quot;10038&quot;&gt;&lt;property id=&quot;20148&quot; value=&quot;5&quot;/&gt;&lt;property id=&quot;20300&quot; value=&quot;Slide 36 - &amp;quot;Compute c(4,2)&amp;quot;&quot;/&gt;&lt;property id=&quot;20307&quot; value=&quot;939&quot;/&gt;&lt;/object&gt;&lt;object type=&quot;3&quot; unique_id=&quot;10039&quot;&gt;&lt;property id=&quot;20148&quot; value=&quot;5&quot;/&gt;&lt;property id=&quot;20300&quot; value=&quot;Slide 37 - &amp;quot;Searching within a sorted array&amp;quot;&quot;/&gt;&lt;property id=&quot;20307&quot; value=&quot;919&quot;/&gt;&lt;/object&gt;&lt;object type=&quot;3&quot; unique_id=&quot;10040&quot;&gt;&lt;property id=&quot;20148&quot; value=&quot;5&quot;/&gt;&lt;property id=&quot;20300&quot; value=&quot;Slide 38 - &amp;quot;Binary Search by Recursion&amp;quot;&quot;/&gt;&lt;property id=&quot;20307&quot; value=&quot;924&quot;/&gt;&lt;/object&gt;&lt;object type=&quot;3&quot; unique_id=&quot;10041&quot;&gt;&lt;property id=&quot;20148&quot; value=&quot;5&quot;/&gt;&lt;property id=&quot;20300&quot; value=&quot;Slide 39 - &amp;quot;Starting functions for recursion&amp;quot;&quot;/&gt;&lt;property id=&quot;20307&quot; value=&quot;942&quot;/&gt;&lt;/object&gt;&lt;object type=&quot;3&quot; unique_id=&quot;10042&quot;&gt;&lt;property id=&quot;20148&quot; value=&quot;5&quot;/&gt;&lt;property id=&quot;20300&quot; value=&quot;Slide 40 - &amp;quot;Find the kth smallest number (unsorted array a)&amp;quot;&quot;/&gt;&lt;property id=&quot;20307&quot; value=&quot;943&quot;/&gt;&lt;/object&gt;&lt;object type=&quot;3&quot; unique_id=&quot;10043&quot;&gt;&lt;property id=&quot;20148&quot; value=&quot;5&quot;/&gt;&lt;property id=&quot;20300&quot; value=&quot;Slide 41 - &amp;quot;Multiplying Rabbits&amp;quot;&quot;/&gt;&lt;property id=&quot;20307&quot; value=&quot;945&quot;/&gt;&lt;/object&gt;&lt;object type=&quot;3&quot; unique_id=&quot;10044&quot;&gt;&lt;property id=&quot;20148&quot; value=&quot;5&quot;/&gt;&lt;property id=&quot;20300&quot; value=&quot;Slide 42 - &amp;quot;Another view of rabbit generations&amp;quot;&quot;/&gt;&lt;property id=&quot;20307&quot; value=&quot;946&quot;/&gt;&lt;/object&gt;&lt;object type=&quot;3&quot; unique_id=&quot;10045&quot;&gt;&lt;property id=&quot;20148&quot; value=&quot;5&quot;/&gt;&lt;property id=&quot;20300&quot; value=&quot;Slide 43 - &amp;quot;Fibonacci Numbers&amp;quot;&quot;/&gt;&lt;property id=&quot;20307&quot; value=&quot;947&quot;/&gt;&lt;/object&gt;&lt;object type=&quot;3&quot; unique_id=&quot;10046&quot;&gt;&lt;property id=&quot;20148&quot; value=&quot;5&quot;/&gt;&lt;property id=&quot;20300&quot; value=&quot;Slide 44 - &amp;quot;Tracing Fibonacci Calls&amp;quot;&quot;/&gt;&lt;property id=&quot;20307&quot; value=&quot;948&quot;/&gt;&lt;/object&gt;&lt;object type=&quot;3&quot; unique_id=&quot;10047&quot;&gt;&lt;property id=&quot;20148&quot; value=&quot;5&quot;/&gt;&lt;property id=&quot;20300&quot; value=&quot;Slide 45 - &amp;quot;An iterative Fibonacci function&amp;quot;&quot;/&gt;&lt;property id=&quot;20307&quot; value=&quot;949&quot;/&gt;&lt;/object&gt;&lt;object type=&quot;3&quot; unique_id=&quot;10048&quot;&gt;&lt;property id=&quot;20148&quot; value=&quot;5&quot;/&gt;&lt;property id=&quot;20300&quot; value=&quot;Slide 46 - &amp;quot;Fibonacci and Phi, the Golden Ratio&amp;quot;&quot;/&gt;&lt;property id=&quot;20307&quot; value=&quot;951&quot;/&gt;&lt;/object&gt;&lt;object type=&quot;3&quot; unique_id=&quot;10049&quot;&gt;&lt;property id=&quot;20148&quot; value=&quot;5&quot;/&gt;&lt;property id=&quot;20300&quot; value=&quot;Slide 47 - &amp;quot;Closed-form solution for Fib( )&amp;quot;&quot;/&gt;&lt;property id=&quot;20307&quot; value=&quot;950&quot;/&gt;&lt;/object&gt;&lt;object type=&quot;3&quot; unique_id=&quot;10050&quot;&gt;&lt;property id=&quot;20148&quot; value=&quot;5&quot;/&gt;&lt;property id=&quot;20300&quot; value=&quot;Slide 48 - &amp;quot;Find all Permutations of a String (1/3)&amp;quot;&quot;/&gt;&lt;property id=&quot;20307&quot; value=&quot;952&quot;/&gt;&lt;/object&gt;&lt;object type=&quot;3&quot; unique_id=&quot;10051&quot;&gt;&lt;property id=&quot;20148&quot; value=&quot;5&quot;/&gt;&lt;property id=&quot;20300&quot; value=&quot;Slide 49 - &amp;quot;Find all Permutations of a String (2/3)&amp;quot;&quot;/&gt;&lt;property id=&quot;20307&quot; value=&quot;958&quot;/&gt;&lt;/object&gt;&lt;object type=&quot;3&quot; unique_id=&quot;10052&quot;&gt;&lt;property id=&quot;20148&quot; value=&quot;5&quot;/&gt;&lt;property id=&quot;20300&quot; value=&quot;Slide 50 - &amp;quot;Find all Permutations of a String (3/3)&amp;quot;&quot;/&gt;&lt;property id=&quot;20307&quot; value=&quot;953&quot;/&gt;&lt;/object&gt;&lt;object type=&quot;3&quot; unique_id=&quot;10053&quot;&gt;&lt;property id=&quot;20148&quot; value=&quot;5&quot;/&gt;&lt;property id=&quot;20300&quot; value=&quot;Slide 51 - &amp;quot;Exercise: Eight Queens Problem&amp;quot;&quot;/&gt;&lt;property id=&quot;20307&quot; value=&quot;954&quot;/&gt;&lt;/object&gt;&lt;object type=&quot;3&quot; unique_id=&quot;10054&quot;&gt;&lt;property id=&quot;20148&quot; value=&quot;5&quot;/&gt;&lt;property id=&quot;20300&quot; value=&quot;Slide 52 - &amp;quot;Backtracking&amp;quot;&quot;/&gt;&lt;property id=&quot;20307&quot; value=&quot;955&quot;/&gt;&lt;/object&gt;&lt;object type=&quot;3&quot; unique_id=&quot;10055&quot;&gt;&lt;property id=&quot;20148&quot; value=&quot;5&quot;/&gt;&lt;property id=&quot;20300&quot; value=&quot;Slide 53 - &amp;quot;4 Summary &amp;quot;&quot;/&gt;&lt;property id=&quot;20307&quot; value=&quot;899&quot;/&gt;&lt;/object&gt;&lt;object type=&quot;3&quot; unique_id=&quot;10056&quot;&gt;&lt;property id=&quot;20148&quot; value=&quot;5&quot;/&gt;&lt;property id=&quot;20300&quot; value=&quot;Slide 54&quot;/&gt;&lt;property id=&quot;20307&quot; value=&quot;685&quot;/&gt;&lt;/object&gt;&lt;object type=&quot;3&quot; unique_id=&quot;10057&quot;&gt;&lt;property id=&quot;20148&quot; value=&quot;5&quot;/&gt;&lt;property id=&quot;20300&quot; value=&quot;Slide 32&quot;/&gt;&lt;property id=&quot;20307&quot; value=&quot;9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27414</TotalTime>
  <Words>5544</Words>
  <Application>Microsoft Office PowerPoint</Application>
  <PresentationFormat>On-screen Show (4:3)</PresentationFormat>
  <Paragraphs>921</Paragraphs>
  <Slides>56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Arial</vt:lpstr>
      <vt:lpstr>Arial Black</vt:lpstr>
      <vt:lpstr>Britannic Bold</vt:lpstr>
      <vt:lpstr>Calibri</vt:lpstr>
      <vt:lpstr>Cambria Math</vt:lpstr>
      <vt:lpstr>Garamond</vt:lpstr>
      <vt:lpstr>Helvetica</vt:lpstr>
      <vt:lpstr>Lucida Console</vt:lpstr>
      <vt:lpstr>Symbol</vt:lpstr>
      <vt:lpstr>Times New Roman</vt:lpstr>
      <vt:lpstr>Wingdings</vt:lpstr>
      <vt:lpstr>1_L1 - Basic of C++</vt:lpstr>
      <vt:lpstr>Equation</vt:lpstr>
      <vt:lpstr>Data Structures and Algorithms</vt:lpstr>
      <vt:lpstr>Acknowledgement</vt:lpstr>
      <vt:lpstr>Policies for students</vt:lpstr>
      <vt:lpstr>Objectives</vt:lpstr>
      <vt:lpstr>References</vt:lpstr>
      <vt:lpstr>Outline</vt:lpstr>
      <vt:lpstr>1 Basic Idea</vt:lpstr>
      <vt:lpstr>1.1 Pictorial examples</vt:lpstr>
      <vt:lpstr>1.2 Textual examples</vt:lpstr>
      <vt:lpstr>1.3 Divide-and-Conquer </vt:lpstr>
      <vt:lpstr>1.4 Why recursion?</vt:lpstr>
      <vt:lpstr>2 How Recursion Works</vt:lpstr>
      <vt:lpstr>2.1 Recursion in 501042</vt:lpstr>
      <vt:lpstr>2.1 Recursion in 501042: Factorial (1/2)</vt:lpstr>
      <vt:lpstr>2.1 Recursion in 501042: Factorial (2/2)</vt:lpstr>
      <vt:lpstr>2.1 Recursion in 501042: Fibonacci (1/4)</vt:lpstr>
      <vt:lpstr>2.1 Recursion in 501042: Fibonacci (2/4)</vt:lpstr>
      <vt:lpstr>2.1 Recursion in 501042: Fibonacci (3/4)</vt:lpstr>
      <vt:lpstr>2.1 Recursion in 501042: Fibonacci (4/4)</vt:lpstr>
      <vt:lpstr>2.1 Recursion in 501042: GCD (1/2)</vt:lpstr>
      <vt:lpstr>2.1 Recursion in 501042: GCD (2/2)</vt:lpstr>
      <vt:lpstr>2.2 Visualizing Recursion</vt:lpstr>
      <vt:lpstr>2.2 Stacks for recursion visualization</vt:lpstr>
      <vt:lpstr>2.3 Recipe for Recursion</vt:lpstr>
      <vt:lpstr>2.4 Bad Recursion</vt:lpstr>
      <vt:lpstr>Revision</vt:lpstr>
      <vt:lpstr>3 Examples</vt:lpstr>
      <vt:lpstr>3.1 Countdown</vt:lpstr>
      <vt:lpstr>3.2 Display an integer in base b</vt:lpstr>
      <vt:lpstr>3.3 Printing a Linked List recursively</vt:lpstr>
      <vt:lpstr>3.4  Printing a Linked List recursively in reverse order</vt:lpstr>
      <vt:lpstr>3.5 Sorted Linked List Insertion (1/2) </vt:lpstr>
      <vt:lpstr>3.5 Sorted Linked List Insertion (2/2) </vt:lpstr>
      <vt:lpstr>3.6 Towers of Hanoi</vt:lpstr>
      <vt:lpstr>3.6 Towers of Hanoi – Quiz </vt:lpstr>
      <vt:lpstr>3.6 Tower of Hanoi solution</vt:lpstr>
      <vt:lpstr>3.6 Tower of Hanoi iterative solution (1/2)</vt:lpstr>
      <vt:lpstr>3.6 Tower of Hanoi iterative solution (2/2)</vt:lpstr>
      <vt:lpstr>PowerPoint Presentation</vt:lpstr>
      <vt:lpstr>3.6 Time Efficiency of Towers()</vt:lpstr>
      <vt:lpstr>3.7 Being choosy…</vt:lpstr>
      <vt:lpstr>3.7 n choose k</vt:lpstr>
      <vt:lpstr>3.7 Compute c(4,2)</vt:lpstr>
      <vt:lpstr>3.8 Searching within a sorted array</vt:lpstr>
      <vt:lpstr>3.8 Binary Search by Recursion</vt:lpstr>
      <vt:lpstr>Revision</vt:lpstr>
      <vt:lpstr>3.8 Auxiliary functions for recursion</vt:lpstr>
      <vt:lpstr>3.9 Find kth smallest (unsorted array)</vt:lpstr>
      <vt:lpstr>3.10 Find all Permutations of a String (1/3)</vt:lpstr>
      <vt:lpstr>3.10 Find all Permutations of a String (2/3)</vt:lpstr>
      <vt:lpstr>3.10 Find all Permutations of a String (3/3)</vt:lpstr>
      <vt:lpstr>Exercise: Eight Queens Problem</vt:lpstr>
      <vt:lpstr>Backtracking</vt:lpstr>
      <vt:lpstr>More Recursion later</vt:lpstr>
      <vt:lpstr>5 Summary 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Tùng Lê</cp:lastModifiedBy>
  <cp:revision>2506</cp:revision>
  <dcterms:created xsi:type="dcterms:W3CDTF">2005-08-26T05:24:28Z</dcterms:created>
  <dcterms:modified xsi:type="dcterms:W3CDTF">2022-11-10T14:45:44Z</dcterms:modified>
</cp:coreProperties>
</file>