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3" r:id="rId1"/>
    <p:sldMasterId id="2147483705" r:id="rId2"/>
  </p:sldMasterIdLst>
  <p:notesMasterIdLst>
    <p:notesMasterId r:id="rId64"/>
  </p:notesMasterIdLst>
  <p:handoutMasterIdLst>
    <p:handoutMasterId r:id="rId65"/>
  </p:handoutMasterIdLst>
  <p:sldIdLst>
    <p:sldId id="1009" r:id="rId3"/>
    <p:sldId id="1010" r:id="rId4"/>
    <p:sldId id="1011" r:id="rId5"/>
    <p:sldId id="1001" r:id="rId6"/>
    <p:sldId id="1002" r:id="rId7"/>
    <p:sldId id="692" r:id="rId8"/>
    <p:sldId id="958" r:id="rId9"/>
    <p:sldId id="820" r:id="rId10"/>
    <p:sldId id="956" r:id="rId11"/>
    <p:sldId id="959" r:id="rId12"/>
    <p:sldId id="929" r:id="rId13"/>
    <p:sldId id="964" r:id="rId14"/>
    <p:sldId id="901" r:id="rId15"/>
    <p:sldId id="960" r:id="rId16"/>
    <p:sldId id="961" r:id="rId17"/>
    <p:sldId id="963" r:id="rId18"/>
    <p:sldId id="965" r:id="rId19"/>
    <p:sldId id="966" r:id="rId20"/>
    <p:sldId id="967" r:id="rId21"/>
    <p:sldId id="968" r:id="rId22"/>
    <p:sldId id="970" r:id="rId23"/>
    <p:sldId id="969" r:id="rId24"/>
    <p:sldId id="972" r:id="rId25"/>
    <p:sldId id="1015" r:id="rId26"/>
    <p:sldId id="973" r:id="rId27"/>
    <p:sldId id="971" r:id="rId28"/>
    <p:sldId id="1013" r:id="rId29"/>
    <p:sldId id="1014" r:id="rId30"/>
    <p:sldId id="975" r:id="rId31"/>
    <p:sldId id="977" r:id="rId32"/>
    <p:sldId id="976" r:id="rId33"/>
    <p:sldId id="978" r:id="rId34"/>
    <p:sldId id="979" r:id="rId35"/>
    <p:sldId id="980" r:id="rId36"/>
    <p:sldId id="981" r:id="rId37"/>
    <p:sldId id="982" r:id="rId38"/>
    <p:sldId id="983" r:id="rId39"/>
    <p:sldId id="984" r:id="rId40"/>
    <p:sldId id="985" r:id="rId41"/>
    <p:sldId id="986" r:id="rId42"/>
    <p:sldId id="974" r:id="rId43"/>
    <p:sldId id="987" r:id="rId44"/>
    <p:sldId id="989" r:id="rId45"/>
    <p:sldId id="990" r:id="rId46"/>
    <p:sldId id="991" r:id="rId47"/>
    <p:sldId id="992" r:id="rId48"/>
    <p:sldId id="993" r:id="rId49"/>
    <p:sldId id="994" r:id="rId50"/>
    <p:sldId id="996" r:id="rId51"/>
    <p:sldId id="997" r:id="rId52"/>
    <p:sldId id="998" r:id="rId53"/>
    <p:sldId id="995" r:id="rId54"/>
    <p:sldId id="999" r:id="rId55"/>
    <p:sldId id="1000" r:id="rId56"/>
    <p:sldId id="1003" r:id="rId57"/>
    <p:sldId id="1004" r:id="rId58"/>
    <p:sldId id="1006" r:id="rId59"/>
    <p:sldId id="1005" r:id="rId60"/>
    <p:sldId id="1007" r:id="rId61"/>
    <p:sldId id="1008" r:id="rId62"/>
    <p:sldId id="685" r:id="rId63"/>
  </p:sldIdLst>
  <p:sldSz cx="9144000" cy="6858000" type="screen4x3"/>
  <p:notesSz cx="6807200" cy="9906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FFFF"/>
    <a:srgbClr val="9900CC"/>
    <a:srgbClr val="FFFFCC"/>
    <a:srgbClr val="006600"/>
    <a:srgbClr val="800000"/>
    <a:srgbClr val="660066"/>
    <a:srgbClr val="FFCCFF"/>
    <a:srgbClr val="CC99FF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76" autoAdjust="0"/>
    <p:restoredTop sz="92534" autoAdjust="0"/>
  </p:normalViewPr>
  <p:slideViewPr>
    <p:cSldViewPr>
      <p:cViewPr varScale="1">
        <p:scale>
          <a:sx n="77" d="100"/>
          <a:sy n="77" d="100"/>
        </p:scale>
        <p:origin x="1939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932"/>
    </p:cViewPr>
  </p:sorterViewPr>
  <p:notesViewPr>
    <p:cSldViewPr>
      <p:cViewPr varScale="1">
        <p:scale>
          <a:sx n="76" d="100"/>
          <a:sy n="76" d="100"/>
        </p:scale>
        <p:origin x="-3330" y="-102"/>
      </p:cViewPr>
      <p:guideLst>
        <p:guide orient="horz" pos="3120"/>
        <p:guide pos="21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DA11EA-323B-4707-895B-4B9D16876644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D2F955-2120-4923-9611-8AAF93F827CA}">
      <dgm:prSet phldrT="[Text]"/>
      <dgm:spPr>
        <a:solidFill>
          <a:srgbClr val="9933FF"/>
        </a:solidFill>
        <a:ln>
          <a:solidFill>
            <a:srgbClr val="9933FF"/>
          </a:solidFill>
        </a:ln>
      </dgm:spPr>
      <dgm:t>
        <a:bodyPr/>
        <a:lstStyle/>
        <a:p>
          <a:r>
            <a:rPr lang="en-US" dirty="0"/>
            <a:t>1</a:t>
          </a:r>
        </a:p>
      </dgm:t>
    </dgm:pt>
    <dgm:pt modelId="{4017A13B-00DD-453B-A717-0EE681D464B5}" type="parTrans" cxnId="{655687F6-E705-49EF-9481-6F2C21D287EF}">
      <dgm:prSet/>
      <dgm:spPr/>
      <dgm:t>
        <a:bodyPr/>
        <a:lstStyle/>
        <a:p>
          <a:endParaRPr lang="en-US"/>
        </a:p>
      </dgm:t>
    </dgm:pt>
    <dgm:pt modelId="{0F80FB6D-866C-4704-ADF8-3CFB6EB56F4F}" type="sibTrans" cxnId="{655687F6-E705-49EF-9481-6F2C21D287EF}">
      <dgm:prSet/>
      <dgm:spPr/>
      <dgm:t>
        <a:bodyPr/>
        <a:lstStyle/>
        <a:p>
          <a:endParaRPr lang="en-US"/>
        </a:p>
      </dgm:t>
    </dgm:pt>
    <dgm:pt modelId="{DEBD6EF9-2804-423B-9DF9-F21060D61466}">
      <dgm:prSet phldrT="[Text]" custT="1"/>
      <dgm:spPr/>
      <dgm:t>
        <a:bodyPr/>
        <a:lstStyle/>
        <a:p>
          <a:r>
            <a:rPr lang="en-US" sz="2400" dirty="0"/>
            <a:t>To introduce the theoretical basis for measuring the efficiency of algorithms</a:t>
          </a:r>
        </a:p>
      </dgm:t>
    </dgm:pt>
    <dgm:pt modelId="{5B933FA4-8D86-4F7D-8E4D-40B626870BD3}" type="parTrans" cxnId="{F78A3CEB-97F9-4415-B7DD-099ACA7A8C9C}">
      <dgm:prSet/>
      <dgm:spPr/>
      <dgm:t>
        <a:bodyPr/>
        <a:lstStyle/>
        <a:p>
          <a:endParaRPr lang="en-US"/>
        </a:p>
      </dgm:t>
    </dgm:pt>
    <dgm:pt modelId="{5EAE268D-523B-4FEB-B34C-35B99AF6F8C8}" type="sibTrans" cxnId="{F78A3CEB-97F9-4415-B7DD-099ACA7A8C9C}">
      <dgm:prSet/>
      <dgm:spPr/>
      <dgm:t>
        <a:bodyPr/>
        <a:lstStyle/>
        <a:p>
          <a:endParaRPr lang="en-US"/>
        </a:p>
      </dgm:t>
    </dgm:pt>
    <dgm:pt modelId="{9CE06BC0-032E-4149-919B-24D09572F737}">
      <dgm:prSet phldrT="[Text]"/>
      <dgm:spPr>
        <a:solidFill>
          <a:srgbClr val="FF7C80"/>
        </a:solidFill>
        <a:ln>
          <a:solidFill>
            <a:srgbClr val="FF7C80"/>
          </a:solidFill>
        </a:ln>
      </dgm:spPr>
      <dgm:t>
        <a:bodyPr/>
        <a:lstStyle/>
        <a:p>
          <a:r>
            <a:rPr lang="en-US" dirty="0"/>
            <a:t>2</a:t>
          </a:r>
        </a:p>
      </dgm:t>
    </dgm:pt>
    <dgm:pt modelId="{C2815A91-FF76-456E-BDCD-7EAC9726195B}" type="parTrans" cxnId="{03B6E75F-88B1-4EF6-96D1-FC1E8C659CD0}">
      <dgm:prSet/>
      <dgm:spPr/>
      <dgm:t>
        <a:bodyPr/>
        <a:lstStyle/>
        <a:p>
          <a:endParaRPr lang="en-US"/>
        </a:p>
      </dgm:t>
    </dgm:pt>
    <dgm:pt modelId="{10126DF6-3E42-4D40-9688-6A1FBB3BFC04}" type="sibTrans" cxnId="{03B6E75F-88B1-4EF6-96D1-FC1E8C659CD0}">
      <dgm:prSet/>
      <dgm:spPr/>
      <dgm:t>
        <a:bodyPr/>
        <a:lstStyle/>
        <a:p>
          <a:endParaRPr lang="en-US"/>
        </a:p>
      </dgm:t>
    </dgm:pt>
    <dgm:pt modelId="{7DF50EEE-E66E-402D-A97F-C4566E2DA512}">
      <dgm:prSet phldrT="[Text]" custT="1"/>
      <dgm:spPr/>
      <dgm:t>
        <a:bodyPr/>
        <a:lstStyle/>
        <a:p>
          <a:r>
            <a:rPr lang="en-GB" sz="2400" dirty="0"/>
            <a:t>To learn how to use such measure to compare the efficiency of different algorithms</a:t>
          </a:r>
          <a:endParaRPr lang="en-US" sz="2400" dirty="0"/>
        </a:p>
      </dgm:t>
    </dgm:pt>
    <dgm:pt modelId="{AAF8E71A-C5A5-4D62-AE7B-23D0A73376F2}" type="parTrans" cxnId="{9E01103A-5B40-4A5A-BE97-B75EFE091FDB}">
      <dgm:prSet/>
      <dgm:spPr/>
      <dgm:t>
        <a:bodyPr/>
        <a:lstStyle/>
        <a:p>
          <a:endParaRPr lang="en-US"/>
        </a:p>
      </dgm:t>
    </dgm:pt>
    <dgm:pt modelId="{916F7EE1-38E8-46D2-BEDD-0D0FE7F77815}" type="sibTrans" cxnId="{9E01103A-5B40-4A5A-BE97-B75EFE091FDB}">
      <dgm:prSet/>
      <dgm:spPr/>
      <dgm:t>
        <a:bodyPr/>
        <a:lstStyle/>
        <a:p>
          <a:endParaRPr lang="en-US"/>
        </a:p>
      </dgm:t>
    </dgm:pt>
    <dgm:pt modelId="{9243B227-0C0E-4439-B08B-C48187B71ED3}" type="pres">
      <dgm:prSet presAssocID="{7ADA11EA-323B-4707-895B-4B9D16876644}" presName="linearFlow" presStyleCnt="0">
        <dgm:presLayoutVars>
          <dgm:dir/>
          <dgm:animLvl val="lvl"/>
          <dgm:resizeHandles val="exact"/>
        </dgm:presLayoutVars>
      </dgm:prSet>
      <dgm:spPr/>
    </dgm:pt>
    <dgm:pt modelId="{62BFFFC2-E5EE-4620-B112-2FC0CAD81860}" type="pres">
      <dgm:prSet presAssocID="{7ED2F955-2120-4923-9611-8AAF93F827CA}" presName="composite" presStyleCnt="0"/>
      <dgm:spPr/>
    </dgm:pt>
    <dgm:pt modelId="{232EAE4B-1ED0-4687-9A33-90AF17948ACD}" type="pres">
      <dgm:prSet presAssocID="{7ED2F955-2120-4923-9611-8AAF93F827CA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17946CE0-4F59-49F2-83C9-45D73974197A}" type="pres">
      <dgm:prSet presAssocID="{7ED2F955-2120-4923-9611-8AAF93F827CA}" presName="descendantText" presStyleLbl="alignAcc1" presStyleIdx="0" presStyleCnt="2" custScaleY="139009">
        <dgm:presLayoutVars>
          <dgm:bulletEnabled val="1"/>
        </dgm:presLayoutVars>
      </dgm:prSet>
      <dgm:spPr/>
    </dgm:pt>
    <dgm:pt modelId="{8C2FAFCB-21D8-4CC0-ABA1-F5FEEEA196E9}" type="pres">
      <dgm:prSet presAssocID="{0F80FB6D-866C-4704-ADF8-3CFB6EB56F4F}" presName="sp" presStyleCnt="0"/>
      <dgm:spPr/>
    </dgm:pt>
    <dgm:pt modelId="{66F64149-FCE0-42B2-BF46-BBEE3094C0DB}" type="pres">
      <dgm:prSet presAssocID="{9CE06BC0-032E-4149-919B-24D09572F737}" presName="composite" presStyleCnt="0"/>
      <dgm:spPr/>
    </dgm:pt>
    <dgm:pt modelId="{E26FD5B1-3991-4CE2-874F-8C2F1F1A42F2}" type="pres">
      <dgm:prSet presAssocID="{9CE06BC0-032E-4149-919B-24D09572F737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F8B2D4D0-CC62-4E1F-8BFF-8FB3F6AE7A97}" type="pres">
      <dgm:prSet presAssocID="{9CE06BC0-032E-4149-919B-24D09572F737}" presName="descendantText" presStyleLbl="alignAcc1" presStyleIdx="1" presStyleCnt="2" custScaleY="146145" custLinFactNeighborX="-21" custLinFactNeighborY="12437">
        <dgm:presLayoutVars>
          <dgm:bulletEnabled val="1"/>
        </dgm:presLayoutVars>
      </dgm:prSet>
      <dgm:spPr/>
    </dgm:pt>
  </dgm:ptLst>
  <dgm:cxnLst>
    <dgm:cxn modelId="{568FB40D-7387-4C88-B4FD-55C0B84D75FC}" type="presOf" srcId="{7ED2F955-2120-4923-9611-8AAF93F827CA}" destId="{232EAE4B-1ED0-4687-9A33-90AF17948ACD}" srcOrd="0" destOrd="0" presId="urn:microsoft.com/office/officeart/2005/8/layout/chevron2"/>
    <dgm:cxn modelId="{9E01103A-5B40-4A5A-BE97-B75EFE091FDB}" srcId="{9CE06BC0-032E-4149-919B-24D09572F737}" destId="{7DF50EEE-E66E-402D-A97F-C4566E2DA512}" srcOrd="0" destOrd="0" parTransId="{AAF8E71A-C5A5-4D62-AE7B-23D0A73376F2}" sibTransId="{916F7EE1-38E8-46D2-BEDD-0D0FE7F77815}"/>
    <dgm:cxn modelId="{03B6E75F-88B1-4EF6-96D1-FC1E8C659CD0}" srcId="{7ADA11EA-323B-4707-895B-4B9D16876644}" destId="{9CE06BC0-032E-4149-919B-24D09572F737}" srcOrd="1" destOrd="0" parTransId="{C2815A91-FF76-456E-BDCD-7EAC9726195B}" sibTransId="{10126DF6-3E42-4D40-9688-6A1FBB3BFC04}"/>
    <dgm:cxn modelId="{64C5A797-B421-4537-9E1E-C006A84C4EEA}" type="presOf" srcId="{9CE06BC0-032E-4149-919B-24D09572F737}" destId="{E26FD5B1-3991-4CE2-874F-8C2F1F1A42F2}" srcOrd="0" destOrd="0" presId="urn:microsoft.com/office/officeart/2005/8/layout/chevron2"/>
    <dgm:cxn modelId="{2AA249A2-1C00-4A4C-93C0-5EEDB2336733}" type="presOf" srcId="{DEBD6EF9-2804-423B-9DF9-F21060D61466}" destId="{17946CE0-4F59-49F2-83C9-45D73974197A}" srcOrd="0" destOrd="0" presId="urn:microsoft.com/office/officeart/2005/8/layout/chevron2"/>
    <dgm:cxn modelId="{F78A3CEB-97F9-4415-B7DD-099ACA7A8C9C}" srcId="{7ED2F955-2120-4923-9611-8AAF93F827CA}" destId="{DEBD6EF9-2804-423B-9DF9-F21060D61466}" srcOrd="0" destOrd="0" parTransId="{5B933FA4-8D86-4F7D-8E4D-40B626870BD3}" sibTransId="{5EAE268D-523B-4FEB-B34C-35B99AF6F8C8}"/>
    <dgm:cxn modelId="{FECAFFF0-0FD7-4529-BF06-B6D8553540EC}" type="presOf" srcId="{7ADA11EA-323B-4707-895B-4B9D16876644}" destId="{9243B227-0C0E-4439-B08B-C48187B71ED3}" srcOrd="0" destOrd="0" presId="urn:microsoft.com/office/officeart/2005/8/layout/chevron2"/>
    <dgm:cxn modelId="{655687F6-E705-49EF-9481-6F2C21D287EF}" srcId="{7ADA11EA-323B-4707-895B-4B9D16876644}" destId="{7ED2F955-2120-4923-9611-8AAF93F827CA}" srcOrd="0" destOrd="0" parTransId="{4017A13B-00DD-453B-A717-0EE681D464B5}" sibTransId="{0F80FB6D-866C-4704-ADF8-3CFB6EB56F4F}"/>
    <dgm:cxn modelId="{9D08A9FC-B76A-408B-B190-8EE3BFB7179B}" type="presOf" srcId="{7DF50EEE-E66E-402D-A97F-C4566E2DA512}" destId="{F8B2D4D0-CC62-4E1F-8BFF-8FB3F6AE7A97}" srcOrd="0" destOrd="0" presId="urn:microsoft.com/office/officeart/2005/8/layout/chevron2"/>
    <dgm:cxn modelId="{F9B9A0D2-C2B6-4FFB-90B8-856064762440}" type="presParOf" srcId="{9243B227-0C0E-4439-B08B-C48187B71ED3}" destId="{62BFFFC2-E5EE-4620-B112-2FC0CAD81860}" srcOrd="0" destOrd="0" presId="urn:microsoft.com/office/officeart/2005/8/layout/chevron2"/>
    <dgm:cxn modelId="{661DD6AB-DDC9-4357-9597-3889B6FEE6F5}" type="presParOf" srcId="{62BFFFC2-E5EE-4620-B112-2FC0CAD81860}" destId="{232EAE4B-1ED0-4687-9A33-90AF17948ACD}" srcOrd="0" destOrd="0" presId="urn:microsoft.com/office/officeart/2005/8/layout/chevron2"/>
    <dgm:cxn modelId="{A0929430-EDDD-45BE-8E9D-BBDE35B7AE3D}" type="presParOf" srcId="{62BFFFC2-E5EE-4620-B112-2FC0CAD81860}" destId="{17946CE0-4F59-49F2-83C9-45D73974197A}" srcOrd="1" destOrd="0" presId="urn:microsoft.com/office/officeart/2005/8/layout/chevron2"/>
    <dgm:cxn modelId="{6769BF58-2A6D-421B-80AA-5C117C88B538}" type="presParOf" srcId="{9243B227-0C0E-4439-B08B-C48187B71ED3}" destId="{8C2FAFCB-21D8-4CC0-ABA1-F5FEEEA196E9}" srcOrd="1" destOrd="0" presId="urn:microsoft.com/office/officeart/2005/8/layout/chevron2"/>
    <dgm:cxn modelId="{D5CBCE4E-EC1C-4F23-9C2B-C3BDA3DF32C1}" type="presParOf" srcId="{9243B227-0C0E-4439-B08B-C48187B71ED3}" destId="{66F64149-FCE0-42B2-BF46-BBEE3094C0DB}" srcOrd="2" destOrd="0" presId="urn:microsoft.com/office/officeart/2005/8/layout/chevron2"/>
    <dgm:cxn modelId="{BEDA8259-BC9C-4FD5-BE59-56A33B0E1122}" type="presParOf" srcId="{66F64149-FCE0-42B2-BF46-BBEE3094C0DB}" destId="{E26FD5B1-3991-4CE2-874F-8C2F1F1A42F2}" srcOrd="0" destOrd="0" presId="urn:microsoft.com/office/officeart/2005/8/layout/chevron2"/>
    <dgm:cxn modelId="{83EB8A24-C3D9-4CDD-A37B-4B699FBFAAF9}" type="presParOf" srcId="{66F64149-FCE0-42B2-BF46-BBEE3094C0DB}" destId="{F8B2D4D0-CC62-4E1F-8BFF-8FB3F6AE7A9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62E928-676D-428E-8E83-FEAED208C0F7}" type="doc">
      <dgm:prSet loTypeId="urn:microsoft.com/office/officeart/2005/8/layout/vList3#1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E90267-9BC7-4679-8942-5FF3A3AB06ED}">
      <dgm:prSet phldrT="[Text]" custT="1"/>
      <dgm:spPr>
        <a:solidFill>
          <a:srgbClr val="5BFB81"/>
        </a:solidFill>
      </dgm:spPr>
      <dgm:t>
        <a:bodyPr/>
        <a:lstStyle/>
        <a:p>
          <a:pPr marL="0" indent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dirty="0">
              <a:solidFill>
                <a:schemeClr val="tx1"/>
              </a:solidFill>
            </a:rPr>
            <a:t>Book</a:t>
          </a:r>
        </a:p>
      </dgm:t>
    </dgm:pt>
    <dgm:pt modelId="{97FF8DFD-B26D-41C3-89BA-C7B95B7D90CB}" type="parTrans" cxnId="{B604DC77-B775-4D1F-9129-68612B5F6BE5}">
      <dgm:prSet/>
      <dgm:spPr/>
      <dgm:t>
        <a:bodyPr/>
        <a:lstStyle/>
        <a:p>
          <a:endParaRPr lang="en-US"/>
        </a:p>
      </dgm:t>
    </dgm:pt>
    <dgm:pt modelId="{D0E060C8-5E3E-490E-B807-583FB2F11816}" type="sibTrans" cxnId="{B604DC77-B775-4D1F-9129-68612B5F6BE5}">
      <dgm:prSet/>
      <dgm:spPr/>
      <dgm:t>
        <a:bodyPr/>
        <a:lstStyle/>
        <a:p>
          <a:endParaRPr lang="en-US"/>
        </a:p>
      </dgm:t>
    </dgm:pt>
    <dgm:pt modelId="{C5CEBEED-CFB9-42A5-B5AD-5846D62AC459}">
      <dgm:prSet phldrT="[Text]" custT="1"/>
      <dgm:spPr>
        <a:solidFill>
          <a:srgbClr val="5BFB81"/>
        </a:solidFill>
      </dgm:spPr>
      <dgm:t>
        <a:bodyPr/>
        <a:lstStyle/>
        <a:p>
          <a:pPr marL="465138" indent="-293688">
            <a:lnSpc>
              <a:spcPct val="100000"/>
            </a:lnSpc>
            <a:spcBef>
              <a:spcPts val="0"/>
            </a:spcBef>
            <a:spcAft>
              <a:spcPts val="600"/>
            </a:spcAft>
          </a:pPr>
          <a:r>
            <a:rPr lang="en-US" sz="2400" b="1" baseline="0" dirty="0">
              <a:solidFill>
                <a:schemeClr val="tx1"/>
              </a:solidFill>
            </a:rPr>
            <a:t>Chapter 10:</a:t>
          </a:r>
          <a:r>
            <a:rPr lang="en-US" sz="2400" baseline="0" dirty="0">
              <a:solidFill>
                <a:schemeClr val="tx1"/>
              </a:solidFill>
            </a:rPr>
            <a:t> </a:t>
          </a:r>
          <a:r>
            <a:rPr lang="en-US" sz="2400" baseline="0">
              <a:solidFill>
                <a:schemeClr val="tx1"/>
              </a:solidFill>
            </a:rPr>
            <a:t>Algorithm Efficiency </a:t>
          </a:r>
          <a:r>
            <a:rPr lang="en-US" sz="2400" baseline="0" dirty="0">
              <a:solidFill>
                <a:schemeClr val="tx1"/>
              </a:solidFill>
            </a:rPr>
            <a:t>and Sorting</a:t>
          </a:r>
          <a:r>
            <a:rPr lang="en-US" sz="2400" baseline="0" dirty="0">
              <a:solidFill>
                <a:schemeClr val="tx1"/>
              </a:solidFill>
              <a:latin typeface="+mn-lt"/>
            </a:rPr>
            <a:t>, pages 529 to 541.</a:t>
          </a:r>
        </a:p>
      </dgm:t>
    </dgm:pt>
    <dgm:pt modelId="{A0A2091F-B4A7-494A-8045-F1B6768BF68E}" type="parTrans" cxnId="{1BBC6133-45AD-4060-8C4A-0B1D02B70742}">
      <dgm:prSet/>
      <dgm:spPr/>
      <dgm:t>
        <a:bodyPr/>
        <a:lstStyle/>
        <a:p>
          <a:endParaRPr lang="en-US"/>
        </a:p>
      </dgm:t>
    </dgm:pt>
    <dgm:pt modelId="{8F2732F5-0EE9-4592-B5B0-D7D7746865F9}" type="sibTrans" cxnId="{1BBC6133-45AD-4060-8C4A-0B1D02B70742}">
      <dgm:prSet/>
      <dgm:spPr/>
      <dgm:t>
        <a:bodyPr/>
        <a:lstStyle/>
        <a:p>
          <a:endParaRPr lang="en-US"/>
        </a:p>
      </dgm:t>
    </dgm:pt>
    <dgm:pt modelId="{92EE76E5-3762-43F0-B701-FDC1B9155319}" type="pres">
      <dgm:prSet presAssocID="{C862E928-676D-428E-8E83-FEAED208C0F7}" presName="linearFlow" presStyleCnt="0">
        <dgm:presLayoutVars>
          <dgm:dir/>
          <dgm:resizeHandles val="exact"/>
        </dgm:presLayoutVars>
      </dgm:prSet>
      <dgm:spPr/>
    </dgm:pt>
    <dgm:pt modelId="{BB6723CE-ADD8-4F40-BBA2-A73E76036D91}" type="pres">
      <dgm:prSet presAssocID="{0FE90267-9BC7-4679-8942-5FF3A3AB06ED}" presName="composite" presStyleCnt="0"/>
      <dgm:spPr/>
    </dgm:pt>
    <dgm:pt modelId="{E9C254D0-7C86-4675-AC1B-555179EDDE6F}" type="pres">
      <dgm:prSet presAssocID="{0FE90267-9BC7-4679-8942-5FF3A3AB06ED}" presName="imgShp" presStyleLbl="fgImgPlace1" presStyleIdx="0" presStyleCnt="1" custLinFactNeighborX="-1730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gm:spPr>
    </dgm:pt>
    <dgm:pt modelId="{691D3C5E-B9A5-48E5-96D2-C74E4BC7C021}" type="pres">
      <dgm:prSet presAssocID="{0FE90267-9BC7-4679-8942-5FF3A3AB06ED}" presName="txShp" presStyleLbl="node1" presStyleIdx="0" presStyleCnt="1" custScaleX="140484" custScaleY="120928" custLinFactNeighborX="4261">
        <dgm:presLayoutVars>
          <dgm:bulletEnabled val="1"/>
        </dgm:presLayoutVars>
      </dgm:prSet>
      <dgm:spPr/>
    </dgm:pt>
  </dgm:ptLst>
  <dgm:cxnLst>
    <dgm:cxn modelId="{1BBC6133-45AD-4060-8C4A-0B1D02B70742}" srcId="{0FE90267-9BC7-4679-8942-5FF3A3AB06ED}" destId="{C5CEBEED-CFB9-42A5-B5AD-5846D62AC459}" srcOrd="0" destOrd="0" parTransId="{A0A2091F-B4A7-494A-8045-F1B6768BF68E}" sibTransId="{8F2732F5-0EE9-4592-B5B0-D7D7746865F9}"/>
    <dgm:cxn modelId="{D8FB6334-E8BD-444E-B975-D907EE68EBD5}" type="presOf" srcId="{C5CEBEED-CFB9-42A5-B5AD-5846D62AC459}" destId="{691D3C5E-B9A5-48E5-96D2-C74E4BC7C021}" srcOrd="0" destOrd="1" presId="urn:microsoft.com/office/officeart/2005/8/layout/vList3#1"/>
    <dgm:cxn modelId="{B604DC77-B775-4D1F-9129-68612B5F6BE5}" srcId="{C862E928-676D-428E-8E83-FEAED208C0F7}" destId="{0FE90267-9BC7-4679-8942-5FF3A3AB06ED}" srcOrd="0" destOrd="0" parTransId="{97FF8DFD-B26D-41C3-89BA-C7B95B7D90CB}" sibTransId="{D0E060C8-5E3E-490E-B807-583FB2F11816}"/>
    <dgm:cxn modelId="{B8FB33D8-D097-4914-8748-5933230E676C}" type="presOf" srcId="{0FE90267-9BC7-4679-8942-5FF3A3AB06ED}" destId="{691D3C5E-B9A5-48E5-96D2-C74E4BC7C021}" srcOrd="0" destOrd="0" presId="urn:microsoft.com/office/officeart/2005/8/layout/vList3#1"/>
    <dgm:cxn modelId="{2AD120F0-2CD3-462D-AB9A-5BBF51902D01}" type="presOf" srcId="{C862E928-676D-428E-8E83-FEAED208C0F7}" destId="{92EE76E5-3762-43F0-B701-FDC1B9155319}" srcOrd="0" destOrd="0" presId="urn:microsoft.com/office/officeart/2005/8/layout/vList3#1"/>
    <dgm:cxn modelId="{1FD107DE-29D9-471D-B5BD-3D0AEED86B78}" type="presParOf" srcId="{92EE76E5-3762-43F0-B701-FDC1B9155319}" destId="{BB6723CE-ADD8-4F40-BBA2-A73E76036D91}" srcOrd="0" destOrd="0" presId="urn:microsoft.com/office/officeart/2005/8/layout/vList3#1"/>
    <dgm:cxn modelId="{D7A2F951-3D0B-4F7B-95BC-BFDACF4ACCFB}" type="presParOf" srcId="{BB6723CE-ADD8-4F40-BBA2-A73E76036D91}" destId="{E9C254D0-7C86-4675-AC1B-555179EDDE6F}" srcOrd="0" destOrd="0" presId="urn:microsoft.com/office/officeart/2005/8/layout/vList3#1"/>
    <dgm:cxn modelId="{BA72A87D-CC1A-4968-A2E8-481BBB322255}" type="presParOf" srcId="{BB6723CE-ADD8-4F40-BBA2-A73E76036D91}" destId="{691D3C5E-B9A5-48E5-96D2-C74E4BC7C021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E4C956-338E-4E30-B438-CF87ACECD19B}" type="doc">
      <dgm:prSet loTypeId="urn:microsoft.com/office/officeart/2005/8/layout/matrix3" loCatId="matrix" qsTypeId="urn:microsoft.com/office/officeart/2005/8/quickstyle/3d1" qsCatId="3D" csTypeId="urn:microsoft.com/office/officeart/2005/8/colors/accent0_3" csCatId="mainScheme"/>
      <dgm:spPr/>
      <dgm:t>
        <a:bodyPr/>
        <a:lstStyle/>
        <a:p>
          <a:endParaRPr lang="en-SG"/>
        </a:p>
      </dgm:t>
    </dgm:pt>
    <dgm:pt modelId="{6D1796BD-8D1A-41DD-A2EB-13DEC29ACC0E}">
      <dgm:prSet/>
      <dgm:spPr/>
      <dgm:t>
        <a:bodyPr/>
        <a:lstStyle/>
        <a:p>
          <a:pPr rtl="0"/>
          <a:r>
            <a:rPr lang="en-US" dirty="0"/>
            <a:t>Exact</a:t>
          </a:r>
          <a:endParaRPr lang="en-SG" dirty="0"/>
        </a:p>
      </dgm:t>
    </dgm:pt>
    <dgm:pt modelId="{9EA992B1-FCEF-4539-B777-B110FB17EC21}" type="parTrans" cxnId="{3B49B317-8341-41C4-935E-75F4F9C0B5CE}">
      <dgm:prSet/>
      <dgm:spPr/>
      <dgm:t>
        <a:bodyPr/>
        <a:lstStyle/>
        <a:p>
          <a:endParaRPr lang="en-SG"/>
        </a:p>
      </dgm:t>
    </dgm:pt>
    <dgm:pt modelId="{E88F0B7E-CB63-4F9A-BAB0-410766C99CE3}" type="sibTrans" cxnId="{3B49B317-8341-41C4-935E-75F4F9C0B5CE}">
      <dgm:prSet/>
      <dgm:spPr/>
      <dgm:t>
        <a:bodyPr/>
        <a:lstStyle/>
        <a:p>
          <a:endParaRPr lang="en-SG"/>
        </a:p>
      </dgm:t>
    </dgm:pt>
    <dgm:pt modelId="{6E86DA89-5D99-4F1B-85A8-3D502C6B55C1}">
      <dgm:prSet/>
      <dgm:spPr/>
      <dgm:t>
        <a:bodyPr/>
        <a:lstStyle/>
        <a:p>
          <a:pPr rtl="0"/>
          <a:r>
            <a:rPr lang="en-US" dirty="0"/>
            <a:t>Terminate</a:t>
          </a:r>
          <a:endParaRPr lang="en-SG" dirty="0"/>
        </a:p>
      </dgm:t>
    </dgm:pt>
    <dgm:pt modelId="{8C0C2EF2-6AC7-4AAF-83C2-B5457C44BCBF}" type="parTrans" cxnId="{982D6010-40BF-43AE-93C4-145CB8A81F75}">
      <dgm:prSet/>
      <dgm:spPr/>
      <dgm:t>
        <a:bodyPr/>
        <a:lstStyle/>
        <a:p>
          <a:endParaRPr lang="en-SG"/>
        </a:p>
      </dgm:t>
    </dgm:pt>
    <dgm:pt modelId="{30B38ACB-D9A5-4973-BCB9-637F2F986DCA}" type="sibTrans" cxnId="{982D6010-40BF-43AE-93C4-145CB8A81F75}">
      <dgm:prSet/>
      <dgm:spPr/>
      <dgm:t>
        <a:bodyPr/>
        <a:lstStyle/>
        <a:p>
          <a:endParaRPr lang="en-SG"/>
        </a:p>
      </dgm:t>
    </dgm:pt>
    <dgm:pt modelId="{74D64003-88E8-43F7-A42D-2BA83405BC01}">
      <dgm:prSet/>
      <dgm:spPr/>
      <dgm:t>
        <a:bodyPr/>
        <a:lstStyle/>
        <a:p>
          <a:pPr rtl="0"/>
          <a:r>
            <a:rPr lang="en-US" dirty="0"/>
            <a:t>Effective</a:t>
          </a:r>
          <a:endParaRPr lang="en-SG" dirty="0"/>
        </a:p>
      </dgm:t>
    </dgm:pt>
    <dgm:pt modelId="{74535AA8-3978-4E13-8E85-5BB637F833AB}" type="parTrans" cxnId="{5F4AFEFC-E05B-4095-B955-1EC1D63A5131}">
      <dgm:prSet/>
      <dgm:spPr/>
      <dgm:t>
        <a:bodyPr/>
        <a:lstStyle/>
        <a:p>
          <a:endParaRPr lang="en-SG"/>
        </a:p>
      </dgm:t>
    </dgm:pt>
    <dgm:pt modelId="{03190AF7-C86B-452E-860A-1B6C54C606B3}" type="sibTrans" cxnId="{5F4AFEFC-E05B-4095-B955-1EC1D63A5131}">
      <dgm:prSet/>
      <dgm:spPr/>
      <dgm:t>
        <a:bodyPr/>
        <a:lstStyle/>
        <a:p>
          <a:endParaRPr lang="en-SG"/>
        </a:p>
      </dgm:t>
    </dgm:pt>
    <dgm:pt modelId="{CA1F9E55-072E-4C5D-AA14-7B68C2920B8C}">
      <dgm:prSet/>
      <dgm:spPr/>
      <dgm:t>
        <a:bodyPr/>
        <a:lstStyle/>
        <a:p>
          <a:pPr rtl="0"/>
          <a:r>
            <a:rPr lang="en-US" dirty="0"/>
            <a:t>General</a:t>
          </a:r>
          <a:endParaRPr lang="en-SG" dirty="0"/>
        </a:p>
      </dgm:t>
    </dgm:pt>
    <dgm:pt modelId="{BD979838-8BE6-4938-B738-E7B0FC8F8186}" type="parTrans" cxnId="{B04CA85F-A141-494D-A7F2-F1B384FC05FC}">
      <dgm:prSet/>
      <dgm:spPr/>
      <dgm:t>
        <a:bodyPr/>
        <a:lstStyle/>
        <a:p>
          <a:endParaRPr lang="en-SG"/>
        </a:p>
      </dgm:t>
    </dgm:pt>
    <dgm:pt modelId="{9D006993-7E19-402C-AF04-AD799164D53C}" type="sibTrans" cxnId="{B04CA85F-A141-494D-A7F2-F1B384FC05FC}">
      <dgm:prSet/>
      <dgm:spPr/>
      <dgm:t>
        <a:bodyPr/>
        <a:lstStyle/>
        <a:p>
          <a:endParaRPr lang="en-SG"/>
        </a:p>
      </dgm:t>
    </dgm:pt>
    <dgm:pt modelId="{BE2DB2BA-4A42-478B-8E67-57C951DE1E04}" type="pres">
      <dgm:prSet presAssocID="{3AE4C956-338E-4E30-B438-CF87ACECD19B}" presName="matrix" presStyleCnt="0">
        <dgm:presLayoutVars>
          <dgm:chMax val="1"/>
          <dgm:dir/>
          <dgm:resizeHandles val="exact"/>
        </dgm:presLayoutVars>
      </dgm:prSet>
      <dgm:spPr/>
    </dgm:pt>
    <dgm:pt modelId="{24D761E2-E442-425A-BAA6-3ED94A7046F3}" type="pres">
      <dgm:prSet presAssocID="{3AE4C956-338E-4E30-B438-CF87ACECD19B}" presName="diamond" presStyleLbl="bgShp" presStyleIdx="0" presStyleCnt="1"/>
      <dgm:spPr/>
    </dgm:pt>
    <dgm:pt modelId="{1F2A13B1-8DC3-4BAC-8C55-9B1A6A3C13BB}" type="pres">
      <dgm:prSet presAssocID="{3AE4C956-338E-4E30-B438-CF87ACECD19B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BE39033-1048-4C8D-9BF6-016A7413C272}" type="pres">
      <dgm:prSet presAssocID="{3AE4C956-338E-4E30-B438-CF87ACECD19B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CA82666-E6AE-4A0F-879A-86971CCAD5D1}" type="pres">
      <dgm:prSet presAssocID="{3AE4C956-338E-4E30-B438-CF87ACECD19B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E21F288-1022-46CC-91AB-DD6D58032774}" type="pres">
      <dgm:prSet presAssocID="{3AE4C956-338E-4E30-B438-CF87ACECD19B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982D6010-40BF-43AE-93C4-145CB8A81F75}" srcId="{3AE4C956-338E-4E30-B438-CF87ACECD19B}" destId="{6E86DA89-5D99-4F1B-85A8-3D502C6B55C1}" srcOrd="1" destOrd="0" parTransId="{8C0C2EF2-6AC7-4AAF-83C2-B5457C44BCBF}" sibTransId="{30B38ACB-D9A5-4973-BCB9-637F2F986DCA}"/>
    <dgm:cxn modelId="{3B49B317-8341-41C4-935E-75F4F9C0B5CE}" srcId="{3AE4C956-338E-4E30-B438-CF87ACECD19B}" destId="{6D1796BD-8D1A-41DD-A2EB-13DEC29ACC0E}" srcOrd="0" destOrd="0" parTransId="{9EA992B1-FCEF-4539-B777-B110FB17EC21}" sibTransId="{E88F0B7E-CB63-4F9A-BAB0-410766C99CE3}"/>
    <dgm:cxn modelId="{7794812D-2210-40A8-8180-E08E92963484}" type="presOf" srcId="{3AE4C956-338E-4E30-B438-CF87ACECD19B}" destId="{BE2DB2BA-4A42-478B-8E67-57C951DE1E04}" srcOrd="0" destOrd="0" presId="urn:microsoft.com/office/officeart/2005/8/layout/matrix3"/>
    <dgm:cxn modelId="{738EA440-9D4F-4347-B115-E116D9E07D2A}" type="presOf" srcId="{6D1796BD-8D1A-41DD-A2EB-13DEC29ACC0E}" destId="{1F2A13B1-8DC3-4BAC-8C55-9B1A6A3C13BB}" srcOrd="0" destOrd="0" presId="urn:microsoft.com/office/officeart/2005/8/layout/matrix3"/>
    <dgm:cxn modelId="{B04CA85F-A141-494D-A7F2-F1B384FC05FC}" srcId="{3AE4C956-338E-4E30-B438-CF87ACECD19B}" destId="{CA1F9E55-072E-4C5D-AA14-7B68C2920B8C}" srcOrd="3" destOrd="0" parTransId="{BD979838-8BE6-4938-B738-E7B0FC8F8186}" sibTransId="{9D006993-7E19-402C-AF04-AD799164D53C}"/>
    <dgm:cxn modelId="{3E45E342-0406-492D-81BE-29FAEC648849}" type="presOf" srcId="{74D64003-88E8-43F7-A42D-2BA83405BC01}" destId="{ECA82666-E6AE-4A0F-879A-86971CCAD5D1}" srcOrd="0" destOrd="0" presId="urn:microsoft.com/office/officeart/2005/8/layout/matrix3"/>
    <dgm:cxn modelId="{FF7666B0-E16A-4D96-AD77-89889C99F59D}" type="presOf" srcId="{6E86DA89-5D99-4F1B-85A8-3D502C6B55C1}" destId="{5BE39033-1048-4C8D-9BF6-016A7413C272}" srcOrd="0" destOrd="0" presId="urn:microsoft.com/office/officeart/2005/8/layout/matrix3"/>
    <dgm:cxn modelId="{3AAA90E2-B403-42EA-AEA0-C745FB0AB459}" type="presOf" srcId="{CA1F9E55-072E-4C5D-AA14-7B68C2920B8C}" destId="{7E21F288-1022-46CC-91AB-DD6D58032774}" srcOrd="0" destOrd="0" presId="urn:microsoft.com/office/officeart/2005/8/layout/matrix3"/>
    <dgm:cxn modelId="{5F4AFEFC-E05B-4095-B955-1EC1D63A5131}" srcId="{3AE4C956-338E-4E30-B438-CF87ACECD19B}" destId="{74D64003-88E8-43F7-A42D-2BA83405BC01}" srcOrd="2" destOrd="0" parTransId="{74535AA8-3978-4E13-8E85-5BB637F833AB}" sibTransId="{03190AF7-C86B-452E-860A-1B6C54C606B3}"/>
    <dgm:cxn modelId="{CB322C41-E8E7-4AFE-AA3E-0D954665BB5F}" type="presParOf" srcId="{BE2DB2BA-4A42-478B-8E67-57C951DE1E04}" destId="{24D761E2-E442-425A-BAA6-3ED94A7046F3}" srcOrd="0" destOrd="0" presId="urn:microsoft.com/office/officeart/2005/8/layout/matrix3"/>
    <dgm:cxn modelId="{8A63E4E8-12E2-4850-82C5-ABC39DF0FDB5}" type="presParOf" srcId="{BE2DB2BA-4A42-478B-8E67-57C951DE1E04}" destId="{1F2A13B1-8DC3-4BAC-8C55-9B1A6A3C13BB}" srcOrd="1" destOrd="0" presId="urn:microsoft.com/office/officeart/2005/8/layout/matrix3"/>
    <dgm:cxn modelId="{4AF1AB64-9C73-4C2F-B369-E8614C19F40B}" type="presParOf" srcId="{BE2DB2BA-4A42-478B-8E67-57C951DE1E04}" destId="{5BE39033-1048-4C8D-9BF6-016A7413C272}" srcOrd="2" destOrd="0" presId="urn:microsoft.com/office/officeart/2005/8/layout/matrix3"/>
    <dgm:cxn modelId="{1BCF7E2F-79D8-4745-AEE8-99190D4008FB}" type="presParOf" srcId="{BE2DB2BA-4A42-478B-8E67-57C951DE1E04}" destId="{ECA82666-E6AE-4A0F-879A-86971CCAD5D1}" srcOrd="3" destOrd="0" presId="urn:microsoft.com/office/officeart/2005/8/layout/matrix3"/>
    <dgm:cxn modelId="{CC6F52E4-B126-474E-9F60-2DD68621381F}" type="presParOf" srcId="{BE2DB2BA-4A42-478B-8E67-57C951DE1E04}" destId="{7E21F288-1022-46CC-91AB-DD6D58032774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2EAE4B-1ED0-4687-9A33-90AF17948ACD}">
      <dsp:nvSpPr>
        <dsp:cNvPr id="0" name=""/>
        <dsp:cNvSpPr/>
      </dsp:nvSpPr>
      <dsp:spPr>
        <a:xfrm rot="5400000">
          <a:off x="-232566" y="432358"/>
          <a:ext cx="1550445" cy="1085311"/>
        </a:xfrm>
        <a:prstGeom prst="chevron">
          <a:avLst/>
        </a:prstGeom>
        <a:solidFill>
          <a:srgbClr val="9933FF"/>
        </a:solidFill>
        <a:ln w="25400" cap="flat" cmpd="sng" algn="ctr">
          <a:solidFill>
            <a:srgbClr val="9933F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1</a:t>
          </a:r>
        </a:p>
      </dsp:txBody>
      <dsp:txXfrm rot="-5400000">
        <a:off x="2" y="742447"/>
        <a:ext cx="1085311" cy="465134"/>
      </dsp:txXfrm>
    </dsp:sp>
    <dsp:sp modelId="{17946CE0-4F59-49F2-83C9-45D73974197A}">
      <dsp:nvSpPr>
        <dsp:cNvPr id="0" name=""/>
        <dsp:cNvSpPr/>
      </dsp:nvSpPr>
      <dsp:spPr>
        <a:xfrm rot="5400000">
          <a:off x="3507545" y="-2419006"/>
          <a:ext cx="1400918" cy="624538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To introduce the theoretical basis for measuring the efficiency of algorithms</a:t>
          </a:r>
        </a:p>
      </dsp:txBody>
      <dsp:txXfrm rot="-5400000">
        <a:off x="1085312" y="71614"/>
        <a:ext cx="6176999" cy="1264144"/>
      </dsp:txXfrm>
    </dsp:sp>
    <dsp:sp modelId="{E26FD5B1-3991-4CE2-874F-8C2F1F1A42F2}">
      <dsp:nvSpPr>
        <dsp:cNvPr id="0" name=""/>
        <dsp:cNvSpPr/>
      </dsp:nvSpPr>
      <dsp:spPr>
        <a:xfrm rot="5400000">
          <a:off x="-232566" y="1962381"/>
          <a:ext cx="1550445" cy="1085311"/>
        </a:xfrm>
        <a:prstGeom prst="chevron">
          <a:avLst/>
        </a:prstGeom>
        <a:solidFill>
          <a:srgbClr val="FF7C80"/>
        </a:solidFill>
        <a:ln w="25400" cap="flat" cmpd="sng" algn="ctr">
          <a:solidFill>
            <a:srgbClr val="FF7C8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2</a:t>
          </a:r>
        </a:p>
      </dsp:txBody>
      <dsp:txXfrm rot="-5400000">
        <a:off x="2" y="2272470"/>
        <a:ext cx="1085311" cy="465134"/>
      </dsp:txXfrm>
    </dsp:sp>
    <dsp:sp modelId="{F8B2D4D0-CC62-4E1F-8BFF-8FB3F6AE7A97}">
      <dsp:nvSpPr>
        <dsp:cNvPr id="0" name=""/>
        <dsp:cNvSpPr/>
      </dsp:nvSpPr>
      <dsp:spPr>
        <a:xfrm rot="5400000">
          <a:off x="3470276" y="-763644"/>
          <a:ext cx="1472834" cy="624538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 dirty="0"/>
            <a:t>To learn how to use such measure to compare the efficiency of different algorithms</a:t>
          </a:r>
          <a:endParaRPr lang="en-US" sz="2400" kern="1200" dirty="0"/>
        </a:p>
      </dsp:txBody>
      <dsp:txXfrm rot="-5400000">
        <a:off x="1084000" y="1694530"/>
        <a:ext cx="6173488" cy="13290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1D3C5E-B9A5-48E5-96D2-C74E4BC7C021}">
      <dsp:nvSpPr>
        <dsp:cNvPr id="0" name=""/>
        <dsp:cNvSpPr/>
      </dsp:nvSpPr>
      <dsp:spPr>
        <a:xfrm rot="10800000">
          <a:off x="521304" y="706196"/>
          <a:ext cx="7403495" cy="3210406"/>
        </a:xfrm>
        <a:prstGeom prst="homePlate">
          <a:avLst/>
        </a:prstGeom>
        <a:solidFill>
          <a:srgbClr val="5BFB8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70697" tIns="106680" rIns="199136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</a:rPr>
            <a:t>Book</a:t>
          </a:r>
        </a:p>
        <a:p>
          <a:pPr marL="465138" lvl="1" indent="-293688" algn="l" defTabSz="106680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US" sz="2400" b="1" kern="1200" baseline="0" dirty="0">
              <a:solidFill>
                <a:schemeClr val="tx1"/>
              </a:solidFill>
            </a:rPr>
            <a:t>Chapter 10:</a:t>
          </a:r>
          <a:r>
            <a:rPr lang="en-US" sz="2400" kern="1200" baseline="0" dirty="0">
              <a:solidFill>
                <a:schemeClr val="tx1"/>
              </a:solidFill>
            </a:rPr>
            <a:t> </a:t>
          </a:r>
          <a:r>
            <a:rPr lang="en-US" sz="2400" kern="1200" baseline="0">
              <a:solidFill>
                <a:schemeClr val="tx1"/>
              </a:solidFill>
            </a:rPr>
            <a:t>Algorithm Efficiency </a:t>
          </a:r>
          <a:r>
            <a:rPr lang="en-US" sz="2400" kern="1200" baseline="0" dirty="0">
              <a:solidFill>
                <a:schemeClr val="tx1"/>
              </a:solidFill>
            </a:rPr>
            <a:t>and Sorting</a:t>
          </a:r>
          <a:r>
            <a:rPr lang="en-US" sz="2400" kern="1200" baseline="0" dirty="0">
              <a:solidFill>
                <a:schemeClr val="tx1"/>
              </a:solidFill>
              <a:latin typeface="+mn-lt"/>
            </a:rPr>
            <a:t>, pages 529 to 541.</a:t>
          </a:r>
        </a:p>
      </dsp:txBody>
      <dsp:txXfrm rot="10800000">
        <a:off x="1323905" y="706196"/>
        <a:ext cx="6600894" cy="3210406"/>
      </dsp:txXfrm>
    </dsp:sp>
    <dsp:sp modelId="{E9C254D0-7C86-4675-AC1B-555179EDDE6F}">
      <dsp:nvSpPr>
        <dsp:cNvPr id="0" name=""/>
        <dsp:cNvSpPr/>
      </dsp:nvSpPr>
      <dsp:spPr>
        <a:xfrm>
          <a:off x="0" y="983995"/>
          <a:ext cx="2654808" cy="265480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D761E2-E442-425A-BAA6-3ED94A7046F3}">
      <dsp:nvSpPr>
        <dsp:cNvPr id="0" name=""/>
        <dsp:cNvSpPr/>
      </dsp:nvSpPr>
      <dsp:spPr>
        <a:xfrm>
          <a:off x="1257300" y="0"/>
          <a:ext cx="2438400" cy="2438400"/>
        </a:xfrm>
        <a:prstGeom prst="diamond">
          <a:avLst/>
        </a:prstGeom>
        <a:gradFill rotWithShape="0">
          <a:gsLst>
            <a:gs pos="0">
              <a:schemeClr val="dk2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1F2A13B1-8DC3-4BAC-8C55-9B1A6A3C13BB}">
      <dsp:nvSpPr>
        <dsp:cNvPr id="0" name=""/>
        <dsp:cNvSpPr/>
      </dsp:nvSpPr>
      <dsp:spPr>
        <a:xfrm>
          <a:off x="1488948" y="231648"/>
          <a:ext cx="950976" cy="950976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Exact</a:t>
          </a:r>
          <a:endParaRPr lang="en-SG" sz="1300" kern="1200" dirty="0"/>
        </a:p>
      </dsp:txBody>
      <dsp:txXfrm>
        <a:off x="1535371" y="278071"/>
        <a:ext cx="858130" cy="858130"/>
      </dsp:txXfrm>
    </dsp:sp>
    <dsp:sp modelId="{5BE39033-1048-4C8D-9BF6-016A7413C272}">
      <dsp:nvSpPr>
        <dsp:cNvPr id="0" name=""/>
        <dsp:cNvSpPr/>
      </dsp:nvSpPr>
      <dsp:spPr>
        <a:xfrm>
          <a:off x="2513076" y="231648"/>
          <a:ext cx="950976" cy="950976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Terminate</a:t>
          </a:r>
          <a:endParaRPr lang="en-SG" sz="1300" kern="1200" dirty="0"/>
        </a:p>
      </dsp:txBody>
      <dsp:txXfrm>
        <a:off x="2559499" y="278071"/>
        <a:ext cx="858130" cy="858130"/>
      </dsp:txXfrm>
    </dsp:sp>
    <dsp:sp modelId="{ECA82666-E6AE-4A0F-879A-86971CCAD5D1}">
      <dsp:nvSpPr>
        <dsp:cNvPr id="0" name=""/>
        <dsp:cNvSpPr/>
      </dsp:nvSpPr>
      <dsp:spPr>
        <a:xfrm>
          <a:off x="1488948" y="1255776"/>
          <a:ext cx="950976" cy="950976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Effective</a:t>
          </a:r>
          <a:endParaRPr lang="en-SG" sz="1300" kern="1200" dirty="0"/>
        </a:p>
      </dsp:txBody>
      <dsp:txXfrm>
        <a:off x="1535371" y="1302199"/>
        <a:ext cx="858130" cy="858130"/>
      </dsp:txXfrm>
    </dsp:sp>
    <dsp:sp modelId="{7E21F288-1022-46CC-91AB-DD6D58032774}">
      <dsp:nvSpPr>
        <dsp:cNvPr id="0" name=""/>
        <dsp:cNvSpPr/>
      </dsp:nvSpPr>
      <dsp:spPr>
        <a:xfrm>
          <a:off x="2513076" y="1255776"/>
          <a:ext cx="950976" cy="950976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General</a:t>
          </a:r>
          <a:endParaRPr lang="en-SG" sz="1300" kern="1200" dirty="0"/>
        </a:p>
      </dsp:txBody>
      <dsp:txXfrm>
        <a:off x="2559499" y="1302199"/>
        <a:ext cx="858130" cy="8581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9990" cy="494762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689" y="1"/>
            <a:ext cx="2949990" cy="494762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r">
              <a:defRPr sz="1200"/>
            </a:lvl1pPr>
          </a:lstStyle>
          <a:p>
            <a:fld id="{0D253E4B-C7A1-409F-B60B-55023F7B9320}" type="datetimeFigureOut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09702"/>
            <a:ext cx="2949990" cy="494762"/>
          </a:xfrm>
          <a:prstGeom prst="rect">
            <a:avLst/>
          </a:prstGeom>
        </p:spPr>
        <p:txBody>
          <a:bodyPr vert="horz" lIns="88221" tIns="44111" rIns="88221" bIns="441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689" y="9409702"/>
            <a:ext cx="2949990" cy="494762"/>
          </a:xfrm>
          <a:prstGeom prst="rect">
            <a:avLst/>
          </a:prstGeom>
        </p:spPr>
        <p:txBody>
          <a:bodyPr vert="horz" lIns="88221" tIns="44111" rIns="88221" bIns="44111" rtlCol="0" anchor="b"/>
          <a:lstStyle>
            <a:lvl1pPr algn="r">
              <a:defRPr sz="1200"/>
            </a:lvl1pPr>
          </a:lstStyle>
          <a:p>
            <a:fld id="{C961BBCC-0A19-4FF5-A289-FB378BD5402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4914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949990" cy="496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t" anchorCtr="0" compatLnSpc="1">
            <a:prstTxWarp prst="textNoShape">
              <a:avLst/>
            </a:prstTxWarp>
          </a:bodyPr>
          <a:lstStyle>
            <a:lvl1pPr defTabSz="974110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167" y="2"/>
            <a:ext cx="2951512" cy="496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t" anchorCtr="0" compatLnSpc="1">
            <a:prstTxWarp prst="textNoShape">
              <a:avLst/>
            </a:prstTxWarp>
          </a:bodyPr>
          <a:lstStyle>
            <a:lvl1pPr algn="r" defTabSz="974110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9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8688" y="742950"/>
            <a:ext cx="4951412" cy="3713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8894" y="4703314"/>
            <a:ext cx="5449413" cy="4459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702"/>
            <a:ext cx="2949990" cy="49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b" anchorCtr="0" compatLnSpc="1">
            <a:prstTxWarp prst="textNoShape">
              <a:avLst/>
            </a:prstTxWarp>
          </a:bodyPr>
          <a:lstStyle>
            <a:lvl1pPr defTabSz="974110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167" y="9409702"/>
            <a:ext cx="2951512" cy="49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b" anchorCtr="0" compatLnSpc="1">
            <a:prstTxWarp prst="textNoShape">
              <a:avLst/>
            </a:prstTxWarp>
          </a:bodyPr>
          <a:lstStyle>
            <a:lvl1pPr algn="r" defTabSz="974110">
              <a:defRPr sz="1300"/>
            </a:lvl1pPr>
          </a:lstStyle>
          <a:p>
            <a:pPr>
              <a:defRPr/>
            </a:pPr>
            <a:fld id="{F923812A-C3F2-42C5-9CE7-943DF57077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8409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3784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7544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5710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3666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0708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640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9471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1898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9631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2183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999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2523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dominating term </a:t>
            </a:r>
            <a:r>
              <a:rPr lang="en-SG" dirty="0" err="1"/>
              <a:t>còn</a:t>
            </a:r>
            <a:r>
              <a:rPr lang="en-SG" dirty="0"/>
              <a:t> </a:t>
            </a:r>
            <a:r>
              <a:rPr lang="en-SG" dirty="0" err="1"/>
              <a:t>có</a:t>
            </a:r>
            <a:r>
              <a:rPr lang="en-SG" dirty="0"/>
              <a:t> </a:t>
            </a:r>
            <a:r>
              <a:rPr lang="en-SG" dirty="0" err="1"/>
              <a:t>cách</a:t>
            </a:r>
            <a:r>
              <a:rPr lang="en-SG" dirty="0"/>
              <a:t> </a:t>
            </a:r>
            <a:r>
              <a:rPr lang="en-SG" dirty="0" err="1"/>
              <a:t>gọi</a:t>
            </a:r>
            <a:r>
              <a:rPr lang="en-SG" dirty="0"/>
              <a:t> </a:t>
            </a:r>
            <a:r>
              <a:rPr lang="en-SG" dirty="0" err="1"/>
              <a:t>khác</a:t>
            </a:r>
            <a:r>
              <a:rPr lang="en-SG" dirty="0"/>
              <a:t> </a:t>
            </a:r>
            <a:r>
              <a:rPr lang="en-SG" dirty="0" err="1"/>
              <a:t>là</a:t>
            </a:r>
            <a:r>
              <a:rPr lang="en-SG" dirty="0"/>
              <a:t> leading term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5354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>
                <a:latin typeface="Britannic Bold" pitchFamily="34" charset="0"/>
              </a:rPr>
              <a:t>Asymptotic : tiệm</a:t>
            </a:r>
            <a:r>
              <a:rPr lang="en-US" sz="1200" baseline="0">
                <a:latin typeface="Britannic Bold" pitchFamily="34" charset="0"/>
              </a:rPr>
              <a:t> cận</a:t>
            </a:r>
          </a:p>
          <a:p>
            <a:r>
              <a:rPr lang="en-US" sz="12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coefficient : hệ</a:t>
            </a:r>
            <a:r>
              <a:rPr lang="en-US" sz="1200" baseline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số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9868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8901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5386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2010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6805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0045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9738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100n + 0.01</a:t>
            </a:r>
            <a:r>
              <a:rPr lang="en-US" sz="1200" i="1" dirty="0"/>
              <a:t>n</a:t>
            </a:r>
            <a:r>
              <a:rPr lang="en-US" sz="1200" b="1" baseline="30000" dirty="0"/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SG" dirty="0"/>
              <a:t>- Leading term: 0.01</a:t>
            </a:r>
            <a:r>
              <a:rPr lang="en-US" sz="1200" i="1" dirty="0"/>
              <a:t>n</a:t>
            </a:r>
            <a:r>
              <a:rPr lang="en-US" sz="1200" b="1" baseline="30000" dirty="0"/>
              <a:t>2</a:t>
            </a:r>
            <a:endParaRPr lang="en-SG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SG" dirty="0"/>
              <a:t>- O(</a:t>
            </a:r>
            <a:r>
              <a:rPr lang="en-US" sz="1200" i="1" dirty="0"/>
              <a:t>n</a:t>
            </a:r>
            <a:r>
              <a:rPr lang="en-US" sz="1200" b="1" baseline="30000" dirty="0"/>
              <a:t>2</a:t>
            </a:r>
            <a:r>
              <a:rPr lang="en-SG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1424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>
                <a:solidFill>
                  <a:srgbClr val="C00000"/>
                </a:solidFill>
              </a:rPr>
              <a:t>Exponential: số</a:t>
            </a:r>
            <a:r>
              <a:rPr lang="en-US" sz="1200" baseline="0">
                <a:solidFill>
                  <a:srgbClr val="C00000"/>
                </a:solidFill>
              </a:rPr>
              <a:t> mũ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643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31755" indent="-231755">
              <a:buFont typeface="+mj-lt"/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5243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1678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8582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0580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3114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>
                <a:sym typeface="Symbol"/>
              </a:rPr>
              <a:t>O(1) &lt; O(log </a:t>
            </a:r>
            <a:r>
              <a:rPr lang="en-US" sz="1200" i="1" dirty="0">
                <a:sym typeface="Symbol"/>
              </a:rPr>
              <a:t>n</a:t>
            </a:r>
            <a:r>
              <a:rPr lang="en-US" sz="1200" dirty="0">
                <a:sym typeface="Symbol"/>
              </a:rPr>
              <a:t>) &lt; O(</a:t>
            </a:r>
            <a:r>
              <a:rPr lang="en-US" sz="1200" i="1" dirty="0">
                <a:sym typeface="Symbol"/>
              </a:rPr>
              <a:t>n</a:t>
            </a:r>
            <a:r>
              <a:rPr lang="en-US" sz="1200" dirty="0">
                <a:sym typeface="Symbol"/>
              </a:rPr>
              <a:t>) &lt; O(</a:t>
            </a:r>
            <a:r>
              <a:rPr lang="en-US" sz="1200" i="1" dirty="0">
                <a:sym typeface="Symbol"/>
              </a:rPr>
              <a:t>n</a:t>
            </a:r>
            <a:r>
              <a:rPr lang="en-US" sz="1200" dirty="0">
                <a:sym typeface="Symbol"/>
              </a:rPr>
              <a:t> log </a:t>
            </a:r>
            <a:r>
              <a:rPr lang="en-US" sz="1200" i="1" dirty="0">
                <a:sym typeface="Symbol"/>
              </a:rPr>
              <a:t>n</a:t>
            </a:r>
            <a:r>
              <a:rPr lang="en-US" sz="1200" dirty="0">
                <a:sym typeface="Symbol"/>
              </a:rPr>
              <a:t>) &lt; O(</a:t>
            </a:r>
            <a:r>
              <a:rPr lang="en-US" sz="1200" i="1" dirty="0">
                <a:sym typeface="Symbol"/>
              </a:rPr>
              <a:t>n</a:t>
            </a:r>
            <a:r>
              <a:rPr lang="en-US" sz="1200" baseline="30000" dirty="0">
                <a:sym typeface="Symbol"/>
              </a:rPr>
              <a:t>2</a:t>
            </a:r>
            <a:r>
              <a:rPr lang="en-US" sz="1200" dirty="0">
                <a:sym typeface="Symbol"/>
              </a:rPr>
              <a:t>) &lt; O(</a:t>
            </a:r>
            <a:r>
              <a:rPr lang="en-US" sz="1200" i="1" dirty="0">
                <a:sym typeface="Symbol"/>
              </a:rPr>
              <a:t>n</a:t>
            </a:r>
            <a:r>
              <a:rPr lang="en-US" sz="1200" baseline="30000" dirty="0">
                <a:sym typeface="Symbol"/>
              </a:rPr>
              <a:t>3</a:t>
            </a:r>
            <a:r>
              <a:rPr lang="en-US" sz="1200" dirty="0">
                <a:sym typeface="Symbol"/>
              </a:rPr>
              <a:t>) &lt; O(2</a:t>
            </a:r>
            <a:r>
              <a:rPr lang="en-US" sz="1200" i="1" baseline="45000" dirty="0">
                <a:sym typeface="Symbol"/>
              </a:rPr>
              <a:t>n</a:t>
            </a:r>
            <a:r>
              <a:rPr lang="en-US" sz="1200" dirty="0">
                <a:sym typeface="Symbol"/>
              </a:rPr>
              <a:t>)  &lt; O(n!) &lt; …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35054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8239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55933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4044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2337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782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92948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7107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32003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82935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57220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9557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93061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48376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19106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20421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848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>
                <a:solidFill>
                  <a:srgbClr val="C00000"/>
                </a:solidFill>
              </a:rPr>
              <a:t>Quadratic: bậc</a:t>
            </a:r>
            <a:r>
              <a:rPr lang="en-US" sz="1200" baseline="0">
                <a:solidFill>
                  <a:srgbClr val="C00000"/>
                </a:solidFill>
              </a:rPr>
              <a:t> 2</a:t>
            </a:r>
          </a:p>
          <a:p>
            <a:r>
              <a:rPr lang="en-US" sz="1200">
                <a:solidFill>
                  <a:srgbClr val="C00000"/>
                </a:solidFill>
              </a:rPr>
              <a:t>Cubic: bậc</a:t>
            </a:r>
            <a:r>
              <a:rPr lang="en-US" sz="1200" baseline="0">
                <a:solidFill>
                  <a:srgbClr val="C00000"/>
                </a:solidFill>
              </a:rPr>
              <a:t> 3</a:t>
            </a:r>
          </a:p>
          <a:p>
            <a:r>
              <a:rPr lang="en-US" sz="1200">
                <a:solidFill>
                  <a:srgbClr val="C00000"/>
                </a:solidFill>
              </a:rPr>
              <a:t>polynomial : đa</a:t>
            </a:r>
            <a:r>
              <a:rPr lang="en-US" sz="1200" baseline="0">
                <a:solidFill>
                  <a:srgbClr val="C00000"/>
                </a:solidFill>
              </a:rPr>
              <a:t> thức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69166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86124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8560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40524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17639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64238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08943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7100" y="742950"/>
            <a:ext cx="4953000" cy="3714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C25A9B-AAC0-44F1-815F-5362F04D9ABC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589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20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214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9519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836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3246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4455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458200" y="6400800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D84BA89-CC61-4F67-A868-148EFD8CC251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3030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466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561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343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86800" y="6492875"/>
            <a:ext cx="457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DC60E-3588-41C0-B848-80A1EDB386D0}" type="slidenum">
              <a:rPr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64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9607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1939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4A2F9D0-0111-4C85-A5D2-98D05839D6A6}" type="slidenum">
              <a:rPr lang="en-US" smtClean="0"/>
              <a:pPr>
                <a:defRPr/>
              </a:pPr>
              <a:t>‹#›</a:t>
            </a:fld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026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79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3246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2309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86800" y="6492875"/>
            <a:ext cx="457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CB59957-70BC-45C5-B109-FA1554109EFF}" type="slidenum">
              <a:rPr lang="en-US" smtClean="0"/>
              <a:pPr>
                <a:defRPr/>
              </a:pPr>
              <a:t>‹#›</a:t>
            </a:fld>
            <a:br>
              <a:rPr lang="en-US" dirty="0"/>
            </a:br>
            <a:r>
              <a:rPr lang="en-US" dirty="0"/>
              <a:t>---</a:t>
            </a:r>
            <a:br>
              <a:rPr lang="en-US" dirty="0"/>
            </a:br>
            <a:r>
              <a:rPr lang="en-US" dirty="0"/>
              <a:t>123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206852" name="Freeform 4"/>
          <p:cNvSpPr>
            <a:spLocks noChangeArrowheads="1"/>
          </p:cNvSpPr>
          <p:nvPr/>
        </p:nvSpPr>
        <p:spPr bwMode="auto">
          <a:xfrm>
            <a:off x="381000" y="1524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6853" name="Line 5"/>
          <p:cNvSpPr>
            <a:spLocks noChangeShapeType="1"/>
          </p:cNvSpPr>
          <p:nvPr/>
        </p:nvSpPr>
        <p:spPr bwMode="auto">
          <a:xfrm>
            <a:off x="457200" y="66294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553200"/>
            <a:ext cx="2667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2"/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r>
              <a:rPr lang="en-US" dirty="0"/>
              <a:t> [501043 Lecture 11: Analysis of Algorithms]</a:t>
            </a: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84669A6-F55C-496F-A2BB-8F231E1443FD}" type="slidenum">
              <a:rPr lang="en-US" smtClean="0"/>
              <a:pPr>
                <a:defRPr/>
              </a:pPr>
              <a:t>‹#›</a:t>
            </a:fld>
            <a:br>
              <a:rPr lang="en-US" dirty="0"/>
            </a:br>
            <a:r>
              <a:rPr lang="en-US" dirty="0"/>
              <a:t>---</a:t>
            </a:r>
            <a:br>
              <a:rPr lang="en-US" dirty="0"/>
            </a:br>
            <a:r>
              <a:rPr lang="en-US" dirty="0"/>
              <a:t>123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206852" name="Freeform 4"/>
          <p:cNvSpPr>
            <a:spLocks noChangeArrowheads="1"/>
          </p:cNvSpPr>
          <p:nvPr/>
        </p:nvSpPr>
        <p:spPr bwMode="auto">
          <a:xfrm>
            <a:off x="381000" y="1524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06853" name="Line 5"/>
          <p:cNvSpPr>
            <a:spLocks noChangeShapeType="1"/>
          </p:cNvSpPr>
          <p:nvPr/>
        </p:nvSpPr>
        <p:spPr bwMode="auto">
          <a:xfrm>
            <a:off x="457200" y="66294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2"/>
                </a:solidFill>
                <a:latin typeface="Arial Black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SG" dirty="0">
                <a:solidFill>
                  <a:srgbClr val="003399"/>
                </a:solidFill>
                <a:cs typeface="Arial"/>
              </a:rPr>
              <a:t>[501043 Lecture 1: Intro to Java]</a:t>
            </a:r>
            <a:endParaRPr lang="en-US" dirty="0">
              <a:solidFill>
                <a:srgbClr val="003399"/>
              </a:solidFill>
              <a:cs typeface="Arial"/>
            </a:endParaRP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382000" y="6446837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D84BA89-CC61-4F67-A868-148EFD8CC251}" type="slidenum">
              <a:rPr/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3292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4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upload.wikimedia.org/wikipedia/commons/0/00/Transistor_Count_and_Moore's_Law_-_2008.svg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60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sakai.it.tdt.edu.vn/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3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Data Structures </a:t>
            </a:r>
            <a:r>
              <a:rPr lang="en-US" sz="4400"/>
              <a:t>and Algorithms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FF0000"/>
                </a:solidFill>
              </a:rPr>
              <a:t>Analysis of Algorithms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129" y="101673"/>
            <a:ext cx="1747742" cy="965127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6609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eaLnBrk="1" hangingPunct="1"/>
            <a:r>
              <a:rPr lang="en-US" sz="4400" dirty="0">
                <a:solidFill>
                  <a:srgbClr val="C00000"/>
                </a:solidFill>
                <a:latin typeface="Britannic Bold" pitchFamily="34" charset="0"/>
              </a:rPr>
              <a:t>2</a:t>
            </a:r>
            <a:r>
              <a:rPr lang="en-US" sz="4400" dirty="0">
                <a:latin typeface="Britannic Bold" pitchFamily="34" charset="0"/>
              </a:rPr>
              <a:t> What do we mean by Analysis of Algorithms?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2.1 </a:t>
            </a:r>
            <a:r>
              <a:rPr lang="en-US" sz="3600" dirty="0">
                <a:latin typeface="Britannic Bold" pitchFamily="34" charset="0"/>
              </a:rPr>
              <a:t>What is Analysis of Algorithms?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>
                <a:solidFill>
                  <a:srgbClr val="C00000"/>
                </a:solidFill>
              </a:rPr>
              <a:t>Analysis of algorithms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Provides tools for contrasting the efficiency of different methods of solution (rather than programs)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solidFill>
                  <a:srgbClr val="0000FF"/>
                </a:solidFill>
              </a:rPr>
              <a:t>Complexity</a:t>
            </a:r>
            <a:r>
              <a:rPr lang="en-US" sz="2400" b="1" dirty="0">
                <a:solidFill>
                  <a:schemeClr val="folHlink"/>
                </a:solidFill>
              </a:rPr>
              <a:t> </a:t>
            </a:r>
            <a:r>
              <a:rPr lang="en-US" sz="2400" dirty="0"/>
              <a:t>of algorithms</a:t>
            </a:r>
          </a:p>
          <a:p>
            <a:pPr lvl="1">
              <a:spcBef>
                <a:spcPts val="600"/>
              </a:spcBef>
            </a:pPr>
            <a:endParaRPr lang="en-US" sz="1000" dirty="0"/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rgbClr val="C00000"/>
                </a:solidFill>
              </a:rPr>
              <a:t>A comparison of algorithms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Should </a:t>
            </a:r>
            <a:r>
              <a:rPr lang="en-US" sz="2400" dirty="0">
                <a:solidFill>
                  <a:srgbClr val="0000FF"/>
                </a:solidFill>
              </a:rPr>
              <a:t>focus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/>
              <a:t>on significant differences in the </a:t>
            </a:r>
            <a:r>
              <a:rPr lang="en-US" sz="2400" dirty="0">
                <a:solidFill>
                  <a:srgbClr val="0000FF"/>
                </a:solidFill>
              </a:rPr>
              <a:t>efficiency</a:t>
            </a:r>
            <a:r>
              <a:rPr lang="en-US" sz="2400" dirty="0"/>
              <a:t> of the algorithms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Should </a:t>
            </a:r>
            <a:r>
              <a:rPr lang="en-US" sz="2400" dirty="0">
                <a:solidFill>
                  <a:srgbClr val="0000FF"/>
                </a:solidFill>
              </a:rPr>
              <a:t>not</a:t>
            </a:r>
            <a:r>
              <a:rPr lang="en-US" sz="2400" dirty="0"/>
              <a:t> consider reductions in computing costs due to clever coding tricks. Tricks may reduce the readability of an algorithm.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11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371600"/>
          </a:xfrm>
        </p:spPr>
        <p:txBody>
          <a:bodyPr/>
          <a:lstStyle/>
          <a:p>
            <a:pPr marL="803275" indent="-803275">
              <a:tabLst>
                <a:tab pos="803275" algn="l"/>
              </a:tabLst>
            </a:pP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2.2	</a:t>
            </a:r>
            <a:r>
              <a:rPr lang="en-US" sz="3600" dirty="0">
                <a:latin typeface="Britannic Bold" pitchFamily="34" charset="0"/>
              </a:rPr>
              <a:t>Determining the </a:t>
            </a: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Efficiency</a:t>
            </a:r>
            <a:r>
              <a:rPr lang="en-US" sz="3600" dirty="0">
                <a:latin typeface="Britannic Bold" pitchFamily="34" charset="0"/>
              </a:rPr>
              <a:t> of Algorithms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/>
              <a:t>To evaluate rigorously the </a:t>
            </a:r>
            <a:r>
              <a:rPr lang="en-US" sz="2800" dirty="0">
                <a:solidFill>
                  <a:srgbClr val="0000FF"/>
                </a:solidFill>
              </a:rPr>
              <a:t>resources</a:t>
            </a:r>
            <a:r>
              <a:rPr lang="en-US" sz="2800" dirty="0"/>
              <a:t> (</a:t>
            </a:r>
            <a:r>
              <a:rPr lang="en-US" sz="2800" dirty="0">
                <a:solidFill>
                  <a:srgbClr val="C00000"/>
                </a:solidFill>
              </a:rPr>
              <a:t>time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C00000"/>
                </a:solidFill>
              </a:rPr>
              <a:t>space</a:t>
            </a:r>
            <a:r>
              <a:rPr lang="en-US" sz="2800" dirty="0"/>
              <a:t>) </a:t>
            </a:r>
            <a:r>
              <a:rPr lang="en-US" sz="2800" dirty="0">
                <a:solidFill>
                  <a:srgbClr val="0000FF"/>
                </a:solidFill>
              </a:rPr>
              <a:t>needed</a:t>
            </a:r>
            <a:r>
              <a:rPr lang="en-US" sz="2800" dirty="0"/>
              <a:t> by an algorithm and represent the result of the analysis with a </a:t>
            </a:r>
            <a:r>
              <a:rPr lang="en-US" sz="2800" dirty="0">
                <a:solidFill>
                  <a:srgbClr val="C00000"/>
                </a:solidFill>
              </a:rPr>
              <a:t>formula</a:t>
            </a:r>
          </a:p>
          <a:p>
            <a:pPr>
              <a:spcBef>
                <a:spcPts val="1200"/>
              </a:spcBef>
            </a:pPr>
            <a:r>
              <a:rPr lang="en-US" sz="2800"/>
              <a:t>We will emphasize </a:t>
            </a:r>
            <a:r>
              <a:rPr lang="en-US" sz="2800" dirty="0"/>
              <a:t>more on the </a:t>
            </a:r>
            <a:r>
              <a:rPr lang="en-US" sz="2800">
                <a:solidFill>
                  <a:srgbClr val="C00000"/>
                </a:solidFill>
              </a:rPr>
              <a:t>time</a:t>
            </a:r>
            <a:r>
              <a:rPr lang="en-US" sz="2800"/>
              <a:t> requirement rather than space requirement here</a:t>
            </a:r>
            <a:endParaRPr lang="en-US" sz="2800" dirty="0"/>
          </a:p>
          <a:p>
            <a:pPr>
              <a:spcBef>
                <a:spcPts val="1200"/>
              </a:spcBef>
            </a:pPr>
            <a:r>
              <a:rPr lang="en-US" sz="2800" dirty="0"/>
              <a:t>The time requirement of an algorithm is also called its </a:t>
            </a:r>
            <a:r>
              <a:rPr lang="en-US" sz="2800" dirty="0">
                <a:solidFill>
                  <a:srgbClr val="C00000"/>
                </a:solidFill>
              </a:rPr>
              <a:t>time complexity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12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2.3 </a:t>
            </a:r>
            <a:r>
              <a:rPr lang="en-US" sz="3600" dirty="0">
                <a:latin typeface="Britannic Bold" pitchFamily="34" charset="0"/>
              </a:rPr>
              <a:t>By measuring the run time?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13</a:t>
            </a:fld>
            <a:endParaRPr lang="en-US" sz="16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609600" y="990600"/>
            <a:ext cx="7848600" cy="3886200"/>
            <a:chOff x="609600" y="990600"/>
            <a:chExt cx="7848600" cy="3886200"/>
          </a:xfrm>
          <a:solidFill>
            <a:srgbClr val="FFFFCC"/>
          </a:solidFill>
        </p:grpSpPr>
        <p:sp>
          <p:nvSpPr>
            <p:cNvPr id="6" name="Rectangle 6"/>
            <p:cNvSpPr txBox="1">
              <a:spLocks noChangeArrowheads="1"/>
            </p:cNvSpPr>
            <p:nvPr/>
          </p:nvSpPr>
          <p:spPr bwMode="auto">
            <a:xfrm>
              <a:off x="609600" y="1143000"/>
              <a:ext cx="7848600" cy="3733800"/>
            </a:xfrm>
            <a:prstGeom prst="rect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buFont typeface="Wingdings" pitchFamily="2" charset="2"/>
                <a:buNone/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class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TimeTest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pPr>
                <a:buFont typeface="Wingdings" pitchFamily="2" charset="2"/>
                <a:buNone/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static void 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main(String[] args) {</a:t>
              </a:r>
            </a:p>
            <a:p>
              <a:pPr>
                <a:buFont typeface="Wingdings" pitchFamily="2" charset="2"/>
                <a:buNone/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long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startTime = System.currentTimeMillis();</a:t>
              </a:r>
            </a:p>
            <a:p>
              <a:pPr>
                <a:buFont typeface="Wingdings" pitchFamily="2" charset="2"/>
                <a:buNone/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long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total = 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buFont typeface="Wingdings" pitchFamily="2" charset="2"/>
                <a:buNone/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i = 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 i &lt; 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10000000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 i++) {</a:t>
              </a:r>
            </a:p>
            <a:p>
              <a:pPr>
                <a:buFont typeface="Wingdings" pitchFamily="2" charset="2"/>
                <a:buNone/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	total += i;</a:t>
              </a:r>
            </a:p>
            <a:p>
              <a:pPr>
                <a:buFont typeface="Wingdings" pitchFamily="2" charset="2"/>
                <a:buNone/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}</a:t>
              </a:r>
            </a:p>
            <a:p>
              <a:pPr>
                <a:buFont typeface="Wingdings" pitchFamily="2" charset="2"/>
                <a:buNone/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stopTime = System.currentTimeMillis();</a:t>
              </a:r>
            </a:p>
            <a:p>
              <a:pPr>
                <a:buFont typeface="Wingdings" pitchFamily="2" charset="2"/>
                <a:buNone/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elapsedTime = stopTime - startTime;</a:t>
              </a:r>
            </a:p>
            <a:p>
              <a:pPr>
                <a:buFont typeface="Wingdings" pitchFamily="2" charset="2"/>
                <a:buNone/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System.out.println(elapsedTime);</a:t>
              </a:r>
            </a:p>
            <a:p>
              <a:pPr>
                <a:buFont typeface="Wingdings" pitchFamily="2" charset="2"/>
                <a:buNone/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}</a:t>
              </a:r>
              <a:endParaRPr lang="en-US" altLang="zh-CN" sz="2000" b="1" dirty="0">
                <a:solidFill>
                  <a:schemeClr val="tx1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endParaRPr>
            </a:p>
            <a:p>
              <a:pPr>
                <a:buFont typeface="Wingdings" pitchFamily="2" charset="2"/>
                <a:buNone/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US" altLang="zh-CN" sz="2000" b="1" dirty="0">
                  <a:solidFill>
                    <a:schemeClr val="tx1"/>
                  </a:solidFill>
                  <a:latin typeface="Courier New" pitchFamily="49" charset="0"/>
                  <a:ea typeface="SimSun" pitchFamily="2" charset="-122"/>
                  <a:cs typeface="Courier New" pitchFamily="49" charset="0"/>
                </a:rPr>
                <a:t>} </a:t>
              </a:r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629400" y="990600"/>
              <a:ext cx="1676400" cy="33535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Calibri" pitchFamily="34" charset="0"/>
                  <a:cs typeface="Courier New" pitchFamily="49" charset="0"/>
                </a:rPr>
                <a:t>TimeTest.java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33400" y="4953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Note: </a:t>
            </a:r>
            <a:r>
              <a:rPr lang="en-US" sz="2400" dirty="0"/>
              <a:t>The run time depends on the compiler, the computer used, and the current work load of the computer.</a:t>
            </a:r>
            <a:endParaRPr lang="en-SG" sz="2400" dirty="0"/>
          </a:p>
        </p:txBody>
      </p:sp>
      <p:sp>
        <p:nvSpPr>
          <p:cNvPr id="15" name="Rectangle 14"/>
          <p:cNvSpPr/>
          <p:nvPr/>
        </p:nvSpPr>
        <p:spPr>
          <a:xfrm>
            <a:off x="3733800" y="1752600"/>
            <a:ext cx="4038600" cy="381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" name="Rectangle 15"/>
          <p:cNvSpPr/>
          <p:nvPr/>
        </p:nvSpPr>
        <p:spPr>
          <a:xfrm>
            <a:off x="3657600" y="3276600"/>
            <a:ext cx="3962400" cy="381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820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2.4 Exact</a:t>
            </a:r>
            <a:r>
              <a:rPr lang="en-US" sz="3600" dirty="0">
                <a:latin typeface="Britannic Bold" pitchFamily="34" charset="0"/>
              </a:rPr>
              <a:t> run time is </a:t>
            </a: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not</a:t>
            </a:r>
            <a:r>
              <a:rPr lang="en-US" sz="3600" dirty="0">
                <a:latin typeface="Britannic Bold" pitchFamily="34" charset="0"/>
              </a:rPr>
              <a:t> always needed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/>
          <a:lstStyle/>
          <a:p>
            <a:pPr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3200" dirty="0"/>
              <a:t>Using exact run time is not meaningful when we want to </a:t>
            </a:r>
            <a:r>
              <a:rPr lang="en-US" sz="3200" dirty="0">
                <a:solidFill>
                  <a:srgbClr val="C00000"/>
                </a:solidFill>
              </a:rPr>
              <a:t>compare</a:t>
            </a:r>
            <a:r>
              <a:rPr lang="en-US" sz="3200" dirty="0"/>
              <a:t> two algorithms</a:t>
            </a:r>
          </a:p>
          <a:p>
            <a:pPr marL="1041400" indent="-457200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coded in different languages,</a:t>
            </a:r>
          </a:p>
          <a:p>
            <a:pPr marL="1041400" indent="-457200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using different data sets, or</a:t>
            </a:r>
          </a:p>
          <a:p>
            <a:pPr marL="1041400" indent="-457200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running on different computers.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14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371600"/>
          </a:xfrm>
        </p:spPr>
        <p:txBody>
          <a:bodyPr/>
          <a:lstStyle/>
          <a:p>
            <a:pPr marL="803275" indent="-803275">
              <a:tabLst>
                <a:tab pos="803275" algn="l"/>
              </a:tabLst>
            </a:pP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2.5	</a:t>
            </a:r>
            <a:r>
              <a:rPr lang="en-US" sz="3600" dirty="0">
                <a:latin typeface="Britannic Bold" pitchFamily="34" charset="0"/>
              </a:rPr>
              <a:t>Determining the Efficiency of Algorithms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/>
              <a:t>Difficulties with comparing </a:t>
            </a:r>
            <a:r>
              <a:rPr lang="en-US" sz="2400" dirty="0">
                <a:solidFill>
                  <a:srgbClr val="0000FF"/>
                </a:solidFill>
              </a:rPr>
              <a:t>programs</a:t>
            </a:r>
            <a:r>
              <a:rPr lang="en-US" sz="2400" dirty="0"/>
              <a:t> instead of </a:t>
            </a:r>
            <a:r>
              <a:rPr lang="en-US" sz="2400" dirty="0">
                <a:solidFill>
                  <a:srgbClr val="0000FF"/>
                </a:solidFill>
              </a:rPr>
              <a:t>algorithms</a:t>
            </a:r>
            <a:r>
              <a:rPr lang="en-US" sz="2800" b="1" dirty="0"/>
              <a:t>	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How are the algorithms coded?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Which compiler is used?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What computer should you use?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What data should the programs use?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Algorithm analysis should be </a:t>
            </a:r>
            <a:r>
              <a:rPr lang="en-US" sz="2400" dirty="0">
                <a:solidFill>
                  <a:srgbClr val="C00000"/>
                </a:solidFill>
              </a:rPr>
              <a:t>independent of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Specific implementations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Compilers and their optimizers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Computers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15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2.6 </a:t>
            </a:r>
            <a:r>
              <a:rPr lang="en-US" sz="3600" dirty="0">
                <a:latin typeface="Britannic Bold" pitchFamily="34" charset="0"/>
              </a:rPr>
              <a:t>Execution Time of Algorithms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GB" sz="2800" dirty="0"/>
              <a:t>Instead of working out the exact timing, we count the number of some or all of the </a:t>
            </a:r>
            <a:r>
              <a:rPr lang="en-GB" sz="2800" dirty="0">
                <a:solidFill>
                  <a:srgbClr val="0000FF"/>
                </a:solidFill>
              </a:rPr>
              <a:t>primitive operations </a:t>
            </a:r>
            <a:r>
              <a:rPr lang="en-GB" sz="2800" dirty="0"/>
              <a:t>(e.g. </a:t>
            </a:r>
            <a:r>
              <a:rPr lang="en-GB" sz="2800" dirty="0">
                <a:solidFill>
                  <a:srgbClr val="800000"/>
                </a:solidFill>
              </a:rPr>
              <a:t>+</a:t>
            </a:r>
            <a:r>
              <a:rPr lang="en-GB" sz="2800" dirty="0"/>
              <a:t>, </a:t>
            </a:r>
            <a:r>
              <a:rPr lang="en-GB" sz="2800" dirty="0">
                <a:solidFill>
                  <a:srgbClr val="800000"/>
                </a:solidFill>
              </a:rPr>
              <a:t>-</a:t>
            </a:r>
            <a:r>
              <a:rPr lang="en-GB" sz="2800" dirty="0"/>
              <a:t>, </a:t>
            </a:r>
            <a:r>
              <a:rPr lang="en-GB" sz="2800" dirty="0">
                <a:solidFill>
                  <a:srgbClr val="800000"/>
                </a:solidFill>
              </a:rPr>
              <a:t>*</a:t>
            </a:r>
            <a:r>
              <a:rPr lang="en-GB" sz="2800" dirty="0"/>
              <a:t>, </a:t>
            </a:r>
            <a:r>
              <a:rPr lang="en-GB" sz="2800" dirty="0">
                <a:solidFill>
                  <a:srgbClr val="800000"/>
                </a:solidFill>
              </a:rPr>
              <a:t>/</a:t>
            </a:r>
            <a:r>
              <a:rPr lang="en-GB" sz="2800" dirty="0"/>
              <a:t>, </a:t>
            </a:r>
            <a:r>
              <a:rPr lang="en-GB" sz="2800" dirty="0">
                <a:solidFill>
                  <a:srgbClr val="800000"/>
                </a:solidFill>
              </a:rPr>
              <a:t>assignment</a:t>
            </a:r>
            <a:r>
              <a:rPr lang="en-GB" sz="2800" dirty="0"/>
              <a:t>, …) needed.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Counting an algorithm's </a:t>
            </a:r>
            <a:r>
              <a:rPr lang="en-US" sz="2800" dirty="0">
                <a:solidFill>
                  <a:srgbClr val="0000FF"/>
                </a:solidFill>
              </a:rPr>
              <a:t>operations</a:t>
            </a:r>
            <a:r>
              <a:rPr lang="en-US" sz="2800" dirty="0"/>
              <a:t> is a way to assess its efficiency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An algorithm’s execution time is related to the </a:t>
            </a:r>
            <a:r>
              <a:rPr lang="en-US" sz="2400" dirty="0">
                <a:solidFill>
                  <a:srgbClr val="0000FF"/>
                </a:solidFill>
              </a:rPr>
              <a:t>number of operations</a:t>
            </a:r>
            <a:r>
              <a:rPr lang="en-US" sz="2400" dirty="0"/>
              <a:t> it requires.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Examples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Traversal of a linked list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Towers of Hanoi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Nested Loops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16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eaLnBrk="1" hangingPunct="1"/>
            <a:r>
              <a:rPr lang="en-US" sz="4400" dirty="0">
                <a:solidFill>
                  <a:srgbClr val="C00000"/>
                </a:solidFill>
                <a:latin typeface="Britannic Bold" pitchFamily="34" charset="0"/>
              </a:rPr>
              <a:t>3</a:t>
            </a:r>
            <a:r>
              <a:rPr lang="en-US" sz="4400" dirty="0">
                <a:latin typeface="Britannic Bold" pitchFamily="34" charset="0"/>
              </a:rPr>
              <a:t> Algorithm Growth Rates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3.1 </a:t>
            </a:r>
            <a:r>
              <a:rPr lang="en-US" sz="3600" dirty="0">
                <a:latin typeface="Britannic Bold" pitchFamily="34" charset="0"/>
              </a:rPr>
              <a:t>Algorithm Growth Rates (1/2)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458200" cy="54102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/>
              <a:t>An algorithm’s time requirements can be measured as a function of the </a:t>
            </a:r>
            <a:r>
              <a:rPr lang="en-US" sz="2800" dirty="0">
                <a:solidFill>
                  <a:srgbClr val="C00000"/>
                </a:solidFill>
              </a:rPr>
              <a:t>problem size</a:t>
            </a:r>
            <a:r>
              <a:rPr lang="en-US" sz="2800" dirty="0"/>
              <a:t>, say </a:t>
            </a:r>
            <a:r>
              <a:rPr lang="en-US" sz="2800" i="1" dirty="0">
                <a:solidFill>
                  <a:srgbClr val="C00000"/>
                </a:solidFill>
              </a:rPr>
              <a:t>n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An algorithm’s </a:t>
            </a:r>
            <a:r>
              <a:rPr lang="en-US" sz="2800" dirty="0">
                <a:solidFill>
                  <a:srgbClr val="0000FF"/>
                </a:solidFill>
              </a:rPr>
              <a:t>growth rate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Enables the comparison of one algorithm with another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Examples</a:t>
            </a:r>
          </a:p>
          <a:p>
            <a:pPr lvl="2">
              <a:spcBef>
                <a:spcPts val="600"/>
              </a:spcBef>
            </a:pPr>
            <a:r>
              <a:rPr lang="en-US" sz="2000" dirty="0"/>
              <a:t>Algorithm A requires time proportional to </a:t>
            </a:r>
            <a:r>
              <a:rPr lang="en-US" sz="2000" i="1" dirty="0">
                <a:solidFill>
                  <a:srgbClr val="C00000"/>
                </a:solidFill>
              </a:rPr>
              <a:t>n</a:t>
            </a:r>
            <a:r>
              <a:rPr lang="en-US" sz="2000" b="1" baseline="30000" dirty="0">
                <a:solidFill>
                  <a:srgbClr val="C00000"/>
                </a:solidFill>
              </a:rPr>
              <a:t>2</a:t>
            </a:r>
          </a:p>
          <a:p>
            <a:pPr lvl="2">
              <a:spcBef>
                <a:spcPts val="600"/>
              </a:spcBef>
            </a:pPr>
            <a:r>
              <a:rPr lang="en-US" sz="2000" dirty="0"/>
              <a:t>Algorithm B requires time proportional to </a:t>
            </a:r>
            <a:r>
              <a:rPr lang="en-US" sz="2000" i="1" dirty="0">
                <a:solidFill>
                  <a:srgbClr val="C00000"/>
                </a:solidFill>
              </a:rPr>
              <a:t>n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Algorithm efficiency is typically a concern for </a:t>
            </a:r>
            <a:r>
              <a:rPr lang="en-US" sz="2800" dirty="0">
                <a:solidFill>
                  <a:srgbClr val="C00000"/>
                </a:solidFill>
              </a:rPr>
              <a:t>large problems </a:t>
            </a:r>
            <a:r>
              <a:rPr lang="en-US" sz="2800" dirty="0"/>
              <a:t>only. </a:t>
            </a:r>
            <a:r>
              <a:rPr lang="en-US" sz="2800" dirty="0">
                <a:solidFill>
                  <a:srgbClr val="0000FF"/>
                </a:solidFill>
              </a:rPr>
              <a:t>Why?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18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3.1 </a:t>
            </a:r>
            <a:r>
              <a:rPr lang="en-US" sz="3600" dirty="0">
                <a:latin typeface="Britannic Bold" pitchFamily="34" charset="0"/>
              </a:rPr>
              <a:t>Algorithm Growth Rates (2/2)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19</a:t>
            </a:fld>
            <a:endParaRPr lang="en-US" sz="1600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990600" y="5486400"/>
            <a:ext cx="7772400" cy="451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ts val="2800"/>
              </a:lnSpc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Figure - </a:t>
            </a:r>
            <a:r>
              <a:rPr lang="en-US" sz="2000" dirty="0">
                <a:solidFill>
                  <a:schemeClr val="tx1"/>
                </a:solidFill>
                <a:latin typeface="Tahoma" pitchFamily="34" charset="0"/>
              </a:rPr>
              <a:t>Time requirements as a function of the problem size </a:t>
            </a:r>
            <a:r>
              <a:rPr lang="en-US" sz="2000" dirty="0">
                <a:solidFill>
                  <a:srgbClr val="C00000"/>
                </a:solidFill>
                <a:latin typeface="Tahoma" pitchFamily="34" charset="0"/>
              </a:rPr>
              <a:t>n</a:t>
            </a:r>
            <a:r>
              <a:rPr lang="en-US" sz="2000" i="1" dirty="0">
                <a:solidFill>
                  <a:srgbClr val="FF0000"/>
                </a:solidFill>
                <a:latin typeface="Tahoma" pitchFamily="34" charset="0"/>
              </a:rPr>
              <a:t> </a:t>
            </a:r>
            <a:endParaRPr lang="en-US" sz="2000" dirty="0">
              <a:solidFill>
                <a:srgbClr val="FF0000"/>
              </a:solidFill>
              <a:latin typeface="Tahoma" pitchFamily="34" charset="0"/>
            </a:endParaRPr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447800"/>
            <a:ext cx="6169025" cy="3830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Straight Connector 13"/>
          <p:cNvCxnSpPr/>
          <p:nvPr/>
        </p:nvCxnSpPr>
        <p:spPr>
          <a:xfrm>
            <a:off x="6172200" y="1828800"/>
            <a:ext cx="5334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324600" y="2362200"/>
            <a:ext cx="5334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52600" y="4953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Problem size</a:t>
            </a:r>
            <a:endParaRPr lang="en-S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contents of these slides have origin from School of Computing, National University of Singapore.</a:t>
            </a:r>
          </a:p>
          <a:p>
            <a:pPr algn="just"/>
            <a:r>
              <a:rPr lang="en-US" dirty="0"/>
              <a:t>We greatly appreciate support from Mr. Aaron Tan Tuck Choy, and Dr. Low </a:t>
            </a:r>
            <a:r>
              <a:rPr lang="en-US" dirty="0" err="1"/>
              <a:t>Kok</a:t>
            </a:r>
            <a:r>
              <a:rPr lang="en-US" dirty="0"/>
              <a:t> Lim for kindly sharing these materials.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/>
              <a:pPr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6396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3.2 </a:t>
            </a:r>
            <a:r>
              <a:rPr lang="en-US" sz="3600" dirty="0">
                <a:latin typeface="Britannic Bold" pitchFamily="34" charset="0"/>
              </a:rPr>
              <a:t>Computation cost of an algorithm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458200" cy="685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/>
              <a:t>How many operations are required?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20</a:t>
            </a:fld>
            <a:endParaRPr lang="en-US" sz="1600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219200" y="1752600"/>
            <a:ext cx="6096000" cy="1938992"/>
          </a:xfrm>
          <a:prstGeom prst="rect">
            <a:avLst/>
          </a:prstGeom>
          <a:solidFill>
            <a:srgbClr val="FFFFCC"/>
          </a:solidFill>
          <a:ln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tabLst>
                <a:tab pos="341313" algn="l"/>
                <a:tab pos="803275" algn="l"/>
                <a:tab pos="1195388" algn="l"/>
                <a:tab pos="1547813" algn="l"/>
                <a:tab pos="2006600" algn="l"/>
                <a:tab pos="4973638" algn="l"/>
              </a:tabLst>
            </a:pPr>
            <a:r>
              <a:rPr lang="en-GB" sz="2000" dirty="0">
                <a:solidFill>
                  <a:srgbClr val="0000FF"/>
                </a:solidFill>
                <a:latin typeface="Lucida Console" pitchFamily="49" charset="0"/>
              </a:rPr>
              <a:t>for (int i=1; i&lt;=n; i++) {</a:t>
            </a:r>
          </a:p>
          <a:p>
            <a:pPr eaLnBrk="0" hangingPunct="0">
              <a:tabLst>
                <a:tab pos="341313" algn="l"/>
                <a:tab pos="803275" algn="l"/>
                <a:tab pos="1195388" algn="l"/>
                <a:tab pos="1547813" algn="l"/>
                <a:tab pos="2006600" algn="l"/>
                <a:tab pos="4973638" algn="l"/>
              </a:tabLst>
            </a:pPr>
            <a:r>
              <a:rPr lang="en-GB" sz="2000" dirty="0">
                <a:solidFill>
                  <a:srgbClr val="0000FF"/>
                </a:solidFill>
                <a:latin typeface="Lucida Console" pitchFamily="49" charset="0"/>
              </a:rPr>
              <a:t>	perform 100 operations; 	</a:t>
            </a:r>
            <a:r>
              <a:rPr lang="en-GB" sz="2000" dirty="0">
                <a:solidFill>
                  <a:srgbClr val="CC0000"/>
                </a:solidFill>
                <a:latin typeface="Lucida Console" pitchFamily="49" charset="0"/>
              </a:rPr>
              <a:t>// A</a:t>
            </a:r>
          </a:p>
          <a:p>
            <a:pPr eaLnBrk="0" hangingPunct="0">
              <a:tabLst>
                <a:tab pos="341313" algn="l"/>
                <a:tab pos="803275" algn="l"/>
                <a:tab pos="1195388" algn="l"/>
                <a:tab pos="1547813" algn="l"/>
                <a:tab pos="2006600" algn="l"/>
                <a:tab pos="4973638" algn="l"/>
              </a:tabLst>
            </a:pPr>
            <a:r>
              <a:rPr lang="en-GB" sz="2000" dirty="0">
                <a:solidFill>
                  <a:srgbClr val="0000FF"/>
                </a:solidFill>
                <a:latin typeface="Lucida Console" pitchFamily="49" charset="0"/>
              </a:rPr>
              <a:t>	for (int j=1; j&lt;=n; j++) {</a:t>
            </a:r>
          </a:p>
          <a:p>
            <a:pPr eaLnBrk="0" hangingPunct="0">
              <a:tabLst>
                <a:tab pos="341313" algn="l"/>
                <a:tab pos="803275" algn="l"/>
                <a:tab pos="1195388" algn="l"/>
                <a:tab pos="1547813" algn="l"/>
                <a:tab pos="2006600" algn="l"/>
                <a:tab pos="4973638" algn="l"/>
              </a:tabLst>
            </a:pPr>
            <a:r>
              <a:rPr lang="en-GB" sz="2000" dirty="0">
                <a:solidFill>
                  <a:srgbClr val="0000FF"/>
                </a:solidFill>
                <a:latin typeface="Lucida Console" pitchFamily="49" charset="0"/>
              </a:rPr>
              <a:t>		perform 2 operations;  	</a:t>
            </a:r>
            <a:r>
              <a:rPr lang="en-GB" sz="2000" dirty="0">
                <a:solidFill>
                  <a:srgbClr val="CC0000"/>
                </a:solidFill>
                <a:latin typeface="Lucida Console" pitchFamily="49" charset="0"/>
              </a:rPr>
              <a:t>// B</a:t>
            </a:r>
          </a:p>
          <a:p>
            <a:pPr eaLnBrk="0" hangingPunct="0">
              <a:tabLst>
                <a:tab pos="341313" algn="l"/>
                <a:tab pos="803275" algn="l"/>
                <a:tab pos="1195388" algn="l"/>
                <a:tab pos="1547813" algn="l"/>
                <a:tab pos="2006600" algn="l"/>
                <a:tab pos="4973638" algn="l"/>
              </a:tabLst>
            </a:pPr>
            <a:r>
              <a:rPr lang="en-GB" sz="2000" dirty="0">
                <a:solidFill>
                  <a:srgbClr val="0000FF"/>
                </a:solidFill>
                <a:latin typeface="Lucida Console" pitchFamily="49" charset="0"/>
              </a:rPr>
              <a:t>	}</a:t>
            </a:r>
          </a:p>
          <a:p>
            <a:pPr eaLnBrk="0" hangingPunct="0">
              <a:tabLst>
                <a:tab pos="341313" algn="l"/>
                <a:tab pos="803275" algn="l"/>
                <a:tab pos="1195388" algn="l"/>
                <a:tab pos="1547813" algn="l"/>
                <a:tab pos="2006600" algn="l"/>
                <a:tab pos="4973638" algn="l"/>
              </a:tabLst>
            </a:pPr>
            <a:r>
              <a:rPr lang="en-GB" sz="2000" dirty="0">
                <a:solidFill>
                  <a:srgbClr val="0000FF"/>
                </a:solidFill>
                <a:latin typeface="Lucida Console" pitchFamily="49" charset="0"/>
              </a:rPr>
              <a:t>}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990601" y="4038601"/>
            <a:ext cx="2819400" cy="46166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0" hangingPunct="0">
              <a:tabLst>
                <a:tab pos="1349375" algn="l"/>
                <a:tab pos="1798638" algn="l"/>
                <a:tab pos="2286000" algn="l"/>
              </a:tabLst>
            </a:pPr>
            <a:r>
              <a:rPr lang="en-GB" sz="2400" dirty="0">
                <a:latin typeface="Tahoma" pitchFamily="34" charset="0"/>
              </a:rPr>
              <a:t>Total Ops	=	A + B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4151" imgH="215619" progId="Equation.3">
                  <p:embed/>
                </p:oleObj>
              </mc:Choice>
              <mc:Fallback>
                <p:oleObj name="Equation" r:id="rId3" imgW="114151" imgH="215619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3810000" y="3886200"/>
          <a:ext cx="2438401" cy="838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44520" imgH="444240" progId="Equation.3">
                  <p:embed/>
                </p:oleObj>
              </mc:Choice>
              <mc:Fallback>
                <p:oleObj name="Equation" r:id="rId5" imgW="1244520" imgH="4442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886200"/>
                        <a:ext cx="2438401" cy="8382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2438401" y="4876801"/>
          <a:ext cx="1828800" cy="840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939600" imgH="431640" progId="Equation.3">
                  <p:embed/>
                </p:oleObj>
              </mc:Choice>
              <mc:Fallback>
                <p:oleObj name="Equation" r:id="rId7" imgW="93960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1" y="4876801"/>
                        <a:ext cx="1828800" cy="8402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4343401" y="5029201"/>
          <a:ext cx="1600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799920" imgH="203040" progId="Equation.3">
                  <p:embed/>
                </p:oleObj>
              </mc:Choice>
              <mc:Fallback>
                <p:oleObj name="Equation" r:id="rId9" imgW="799920" imgH="2030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1" y="5029201"/>
                        <a:ext cx="16002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6096000" y="5029202"/>
          <a:ext cx="1676401" cy="412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825480" imgH="203040" progId="Equation.3">
                  <p:embed/>
                </p:oleObj>
              </mc:Choice>
              <mc:Fallback>
                <p:oleObj name="Equation" r:id="rId11" imgW="825480" imgH="2030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5029202"/>
                        <a:ext cx="1676401" cy="4126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82000" cy="788988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3.3 </a:t>
            </a:r>
            <a:r>
              <a:rPr lang="en-US" sz="3600" dirty="0">
                <a:latin typeface="Britannic Bold" pitchFamily="34" charset="0"/>
              </a:rPr>
              <a:t>Counting the number of statements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458200" cy="2514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/>
              <a:t>To simplify the counting further, we can ignore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solidFill>
                  <a:srgbClr val="0000FF"/>
                </a:solidFill>
              </a:rPr>
              <a:t>the different types of operations, and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solidFill>
                  <a:srgbClr val="0000FF"/>
                </a:solidFill>
              </a:rPr>
              <a:t>different number of operations in a statement,</a:t>
            </a:r>
          </a:p>
          <a:p>
            <a:pPr>
              <a:spcBef>
                <a:spcPts val="600"/>
              </a:spcBef>
              <a:buNone/>
            </a:pPr>
            <a:r>
              <a:rPr lang="en-US" sz="2800" dirty="0"/>
              <a:t>	and simply </a:t>
            </a:r>
            <a:r>
              <a:rPr lang="en-US" sz="2800" dirty="0">
                <a:solidFill>
                  <a:srgbClr val="C00000"/>
                </a:solidFill>
              </a:rPr>
              <a:t>count the number </a:t>
            </a:r>
            <a:r>
              <a:rPr lang="en-US" sz="2800">
                <a:solidFill>
                  <a:srgbClr val="C00000"/>
                </a:solidFill>
              </a:rPr>
              <a:t>of statements executed</a:t>
            </a:r>
            <a:r>
              <a:rPr lang="en-US" sz="2800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21</a:t>
            </a:fld>
            <a:endParaRPr lang="en-US" sz="1600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4151" imgH="215619" progId="Equation.3">
                  <p:embed/>
                </p:oleObj>
              </mc:Choice>
              <mc:Fallback>
                <p:oleObj name="Equation" r:id="rId3" imgW="114151" imgH="215619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457200" y="3505200"/>
            <a:ext cx="8458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So,</a:t>
            </a:r>
            <a:r>
              <a:rPr kumimoji="0" lang="en-US" sz="2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total number of statements executed in the previous example is 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055" name="Object 7"/>
          <p:cNvGraphicFramePr>
            <a:graphicFrameLocks noChangeAspect="1"/>
          </p:cNvGraphicFramePr>
          <p:nvPr/>
        </p:nvGraphicFramePr>
        <p:xfrm>
          <a:off x="4191000" y="3886200"/>
          <a:ext cx="1981200" cy="5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98400" imgH="203040" progId="Equation.3">
                  <p:embed/>
                </p:oleObj>
              </mc:Choice>
              <mc:Fallback>
                <p:oleObj name="Equation" r:id="rId5" imgW="698400" imgH="2030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886200"/>
                        <a:ext cx="1981200" cy="57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3.4 </a:t>
            </a:r>
            <a:r>
              <a:rPr lang="en-US" sz="3600" dirty="0">
                <a:latin typeface="Britannic Bold" pitchFamily="34" charset="0"/>
              </a:rPr>
              <a:t>Approximation of analysis results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458200" cy="54102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Very often, we are interested only in using a simple term to</a:t>
            </a:r>
            <a:r>
              <a:rPr lang="en-US" sz="2800" dirty="0">
                <a:solidFill>
                  <a:srgbClr val="FF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indicate how efficient an algorithm is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 The exact formula of an algorithm’s performance is not really needed. </a:t>
            </a:r>
          </a:p>
          <a:p>
            <a:pPr>
              <a:spcBef>
                <a:spcPts val="1200"/>
              </a:spcBef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>
              <a:spcBef>
                <a:spcPts val="1200"/>
              </a:spcBef>
              <a:buNone/>
              <a:tabLst>
                <a:tab pos="803275" algn="l"/>
              </a:tabLst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	Given the formula: </a:t>
            </a:r>
            <a:r>
              <a:rPr 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3n</a:t>
            </a:r>
            <a:r>
              <a:rPr lang="en-US" sz="2800" b="1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+ 2n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+ log n + 1/(4n)</a:t>
            </a:r>
          </a:p>
          <a:p>
            <a:pPr lvl="1">
              <a:spcBef>
                <a:spcPts val="1200"/>
              </a:spcBef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dominating term 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3n</a:t>
            </a:r>
            <a:r>
              <a:rPr lang="en-US" sz="2400" b="1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can tell us approximately how the algorithm performs.</a:t>
            </a:r>
          </a:p>
          <a:p>
            <a:pPr>
              <a:spcBef>
                <a:spcPts val="1200"/>
              </a:spcBef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What kind of approximation of the analysis of algorithms do we need?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22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3.5 </a:t>
            </a:r>
            <a:r>
              <a:rPr lang="en-US" sz="3600" dirty="0">
                <a:latin typeface="Britannic Bold" pitchFamily="34" charset="0"/>
              </a:rPr>
              <a:t>Asymptotic analysis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458200" cy="5334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Asymptotic analysis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is an analysis of algorithms that focuses on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analyzing the problems of 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 input size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considering only the 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leading term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of the formula, and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ignoring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coefficient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of the leading term</a:t>
            </a:r>
          </a:p>
          <a:p>
            <a:pPr>
              <a:spcBef>
                <a:spcPts val="1200"/>
              </a:spcBef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Some notations are needed in asymptotic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23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BEC21-715E-B090-2DB9-1BEB5E82C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Revison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644D1-12A5-07CD-34B1-3547A556A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b="0" i="0" dirty="0">
                <a:solidFill>
                  <a:srgbClr val="202124"/>
                </a:solidFill>
                <a:effectLst/>
              </a:rPr>
              <a:t>Độ phức tạp tính toán gồm những thành phần nào? Khi tính độ phức tạp người ta dùng loại xấp xỉ nào?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8B802-442F-DE29-0E33-82DCA72B22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mtClean="0"/>
              <a:pPr>
                <a:defRPr/>
              </a:pPr>
              <a:t>24</a:t>
            </a:fld>
            <a:br>
              <a:rPr lang="en-US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7706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eaLnBrk="1" hangingPunct="1"/>
            <a:r>
              <a:rPr lang="en-US" sz="4400" dirty="0">
                <a:solidFill>
                  <a:srgbClr val="C00000"/>
                </a:solidFill>
                <a:latin typeface="Britannic Bold" pitchFamily="34" charset="0"/>
              </a:rPr>
              <a:t>4</a:t>
            </a:r>
            <a:r>
              <a:rPr lang="en-US" sz="4400" dirty="0">
                <a:latin typeface="Britannic Bold" pitchFamily="34" charset="0"/>
              </a:rPr>
              <a:t> Big O notation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4.1 </a:t>
            </a:r>
            <a:r>
              <a:rPr lang="en-US" sz="3600" dirty="0">
                <a:latin typeface="Britannic Bold" pitchFamily="34" charset="0"/>
              </a:rPr>
              <a:t>Definition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458200" cy="1828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600" dirty="0"/>
              <a:t>Given a function f(</a:t>
            </a:r>
            <a:r>
              <a:rPr lang="en-US" sz="2600" i="1" dirty="0"/>
              <a:t>n</a:t>
            </a:r>
            <a:r>
              <a:rPr lang="en-US" sz="2600"/>
              <a:t>), we say g(</a:t>
            </a:r>
            <a:r>
              <a:rPr lang="en-US" sz="2600" i="1"/>
              <a:t>n</a:t>
            </a:r>
            <a:r>
              <a:rPr lang="en-US" sz="2600" dirty="0"/>
              <a:t>) is an (asymptotic) </a:t>
            </a:r>
            <a:r>
              <a:rPr lang="en-US" sz="2600" dirty="0">
                <a:solidFill>
                  <a:srgbClr val="0000FF"/>
                </a:solidFill>
              </a:rPr>
              <a:t>upper bound </a:t>
            </a:r>
            <a:r>
              <a:rPr lang="en-US" sz="2600" dirty="0"/>
              <a:t>of f(</a:t>
            </a:r>
            <a:r>
              <a:rPr lang="en-US" sz="2600" i="1" dirty="0"/>
              <a:t>n</a:t>
            </a:r>
            <a:r>
              <a:rPr lang="en-US" sz="2600" dirty="0"/>
              <a:t>), denoted as f(</a:t>
            </a:r>
            <a:r>
              <a:rPr lang="en-US" sz="2600" i="1" dirty="0"/>
              <a:t>n</a:t>
            </a:r>
            <a:r>
              <a:rPr lang="en-US" sz="2600" dirty="0"/>
              <a:t>) = </a:t>
            </a:r>
            <a:r>
              <a:rPr lang="en-US" sz="2600" dirty="0">
                <a:solidFill>
                  <a:srgbClr val="C00000"/>
                </a:solidFill>
              </a:rPr>
              <a:t>O</a:t>
            </a:r>
            <a:r>
              <a:rPr lang="en-US" sz="2600" dirty="0"/>
              <a:t>(g(</a:t>
            </a:r>
            <a:r>
              <a:rPr lang="en-US" sz="2600" i="1" dirty="0"/>
              <a:t>n</a:t>
            </a:r>
            <a:r>
              <a:rPr lang="en-US" sz="2600" dirty="0"/>
              <a:t>)), if there exist a constant </a:t>
            </a:r>
            <a:r>
              <a:rPr lang="en-US" sz="2600" i="1" dirty="0">
                <a:solidFill>
                  <a:srgbClr val="C00000"/>
                </a:solidFill>
              </a:rPr>
              <a:t>c </a:t>
            </a:r>
            <a:r>
              <a:rPr lang="en-US" sz="2600" dirty="0"/>
              <a:t>&gt; 0, and a positive integer </a:t>
            </a:r>
            <a:r>
              <a:rPr lang="en-US" sz="2600" i="1" dirty="0">
                <a:solidFill>
                  <a:srgbClr val="C00000"/>
                </a:solidFill>
              </a:rPr>
              <a:t>n</a:t>
            </a:r>
            <a:r>
              <a:rPr lang="en-US" sz="2600" baseline="-25000" dirty="0">
                <a:solidFill>
                  <a:srgbClr val="C00000"/>
                </a:solidFill>
              </a:rPr>
              <a:t>0</a:t>
            </a:r>
            <a:r>
              <a:rPr lang="en-US" sz="2600" dirty="0"/>
              <a:t> such that f(</a:t>
            </a:r>
            <a:r>
              <a:rPr lang="en-US" sz="2600" i="1" dirty="0"/>
              <a:t>n</a:t>
            </a:r>
            <a:r>
              <a:rPr lang="en-US" sz="2600" dirty="0"/>
              <a:t>) </a:t>
            </a:r>
            <a:r>
              <a:rPr lang="en-US" sz="2600" dirty="0">
                <a:sym typeface="Symbol"/>
              </a:rPr>
              <a:t> </a:t>
            </a:r>
            <a:r>
              <a:rPr lang="en-US" sz="2600" i="1" dirty="0">
                <a:solidFill>
                  <a:srgbClr val="C00000"/>
                </a:solidFill>
                <a:sym typeface="Symbol"/>
              </a:rPr>
              <a:t>c</a:t>
            </a:r>
            <a:r>
              <a:rPr lang="en-US" sz="2600" dirty="0">
                <a:sym typeface="Symbol"/>
              </a:rPr>
              <a:t>*g(</a:t>
            </a:r>
            <a:r>
              <a:rPr lang="en-US" sz="2600" i="1" dirty="0">
                <a:sym typeface="Symbol"/>
              </a:rPr>
              <a:t>n</a:t>
            </a:r>
            <a:r>
              <a:rPr lang="en-US" sz="2600" dirty="0">
                <a:sym typeface="Symbol"/>
              </a:rPr>
              <a:t>) for </a:t>
            </a:r>
            <a:r>
              <a:rPr lang="en-US" sz="2600" u="sng" dirty="0">
                <a:sym typeface="Symbol"/>
              </a:rPr>
              <a:t>all</a:t>
            </a:r>
            <a:r>
              <a:rPr lang="en-US" sz="2600" dirty="0">
                <a:sym typeface="Symbol"/>
              </a:rPr>
              <a:t> </a:t>
            </a:r>
            <a:r>
              <a:rPr lang="en-US" sz="2600" i="1" dirty="0">
                <a:sym typeface="Symbol"/>
              </a:rPr>
              <a:t>n</a:t>
            </a:r>
            <a:r>
              <a:rPr lang="en-US" sz="2600" dirty="0">
                <a:sym typeface="Symbol"/>
              </a:rPr>
              <a:t>  </a:t>
            </a:r>
            <a:r>
              <a:rPr lang="en-US" sz="2600" i="1" dirty="0">
                <a:solidFill>
                  <a:srgbClr val="C00000"/>
                </a:solidFill>
              </a:rPr>
              <a:t>n</a:t>
            </a:r>
            <a:r>
              <a:rPr lang="en-US" sz="2600" baseline="-25000" dirty="0">
                <a:solidFill>
                  <a:srgbClr val="C00000"/>
                </a:solidFill>
              </a:rPr>
              <a:t>0</a:t>
            </a:r>
            <a:r>
              <a:rPr lang="en-US" sz="2600" dirty="0">
                <a:sym typeface="Symbol"/>
              </a:rPr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26</a:t>
            </a:fld>
            <a:endParaRPr lang="en-US" sz="16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81000" y="3132083"/>
            <a:ext cx="32004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5600" marR="0" lvl="1" indent="-325438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f(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n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) is said to be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bounded from above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by g(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n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).</a:t>
            </a:r>
          </a:p>
          <a:p>
            <a:pPr marL="355600" marR="0" lvl="1" indent="-325438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lang="en-US" sz="2400" kern="0">
                <a:solidFill>
                  <a:srgbClr val="C00000"/>
                </a:solidFill>
                <a:latin typeface="+mn-lt"/>
                <a:cs typeface="+mn-cs"/>
              </a:rPr>
              <a:t>O() </a:t>
            </a:r>
            <a:r>
              <a:rPr lang="en-US" sz="2400" kern="0" dirty="0">
                <a:latin typeface="+mn-lt"/>
                <a:cs typeface="+mn-cs"/>
              </a:rPr>
              <a:t>is called the “big O” notation.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>
            <a:off x="3505200" y="5867400"/>
            <a:ext cx="449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SG" dirty="0"/>
          </a:p>
        </p:txBody>
      </p:sp>
      <p:sp>
        <p:nvSpPr>
          <p:cNvPr id="10" name="Line 5"/>
          <p:cNvSpPr>
            <a:spLocks noChangeShapeType="1"/>
          </p:cNvSpPr>
          <p:nvPr/>
        </p:nvSpPr>
        <p:spPr bwMode="auto">
          <a:xfrm>
            <a:off x="3733800" y="3581400"/>
            <a:ext cx="0" cy="24384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SG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4038600" y="4368800"/>
            <a:ext cx="4800600" cy="1193800"/>
          </a:xfrm>
          <a:custGeom>
            <a:avLst/>
            <a:gdLst/>
            <a:ahLst/>
            <a:cxnLst>
              <a:cxn ang="0">
                <a:pos x="0" y="704"/>
              </a:cxn>
              <a:cxn ang="0">
                <a:pos x="96" y="368"/>
              </a:cxn>
              <a:cxn ang="0">
                <a:pos x="576" y="704"/>
              </a:cxn>
              <a:cxn ang="0">
                <a:pos x="1104" y="80"/>
              </a:cxn>
              <a:cxn ang="0">
                <a:pos x="1632" y="224"/>
              </a:cxn>
              <a:cxn ang="0">
                <a:pos x="2592" y="224"/>
              </a:cxn>
              <a:cxn ang="0">
                <a:pos x="3024" y="80"/>
              </a:cxn>
            </a:cxnLst>
            <a:rect l="0" t="0" r="r" b="b"/>
            <a:pathLst>
              <a:path w="3024" h="752">
                <a:moveTo>
                  <a:pt x="0" y="704"/>
                </a:moveTo>
                <a:cubicBezTo>
                  <a:pt x="0" y="536"/>
                  <a:pt x="0" y="368"/>
                  <a:pt x="96" y="368"/>
                </a:cubicBezTo>
                <a:cubicBezTo>
                  <a:pt x="192" y="368"/>
                  <a:pt x="408" y="752"/>
                  <a:pt x="576" y="704"/>
                </a:cubicBezTo>
                <a:cubicBezTo>
                  <a:pt x="744" y="656"/>
                  <a:pt x="928" y="160"/>
                  <a:pt x="1104" y="80"/>
                </a:cubicBezTo>
                <a:cubicBezTo>
                  <a:pt x="1280" y="0"/>
                  <a:pt x="1384" y="200"/>
                  <a:pt x="1632" y="224"/>
                </a:cubicBezTo>
                <a:cubicBezTo>
                  <a:pt x="1880" y="248"/>
                  <a:pt x="2360" y="248"/>
                  <a:pt x="2592" y="224"/>
                </a:cubicBezTo>
                <a:cubicBezTo>
                  <a:pt x="2824" y="200"/>
                  <a:pt x="2924" y="140"/>
                  <a:pt x="3024" y="80"/>
                </a:cubicBezTo>
              </a:path>
            </a:pathLst>
          </a:custGeom>
          <a:noFill/>
          <a:ln w="28575" cap="flat" cmpd="sng">
            <a:solidFill>
              <a:srgbClr val="FF33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SG" dirty="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3886200" y="3429000"/>
            <a:ext cx="4876800" cy="2057400"/>
          </a:xfrm>
          <a:custGeom>
            <a:avLst/>
            <a:gdLst/>
            <a:ahLst/>
            <a:cxnLst>
              <a:cxn ang="0">
                <a:pos x="0" y="1296"/>
              </a:cxn>
              <a:cxn ang="0">
                <a:pos x="1344" y="1008"/>
              </a:cxn>
              <a:cxn ang="0">
                <a:pos x="3072" y="0"/>
              </a:cxn>
            </a:cxnLst>
            <a:rect l="0" t="0" r="r" b="b"/>
            <a:pathLst>
              <a:path w="3072" h="1296">
                <a:moveTo>
                  <a:pt x="0" y="1296"/>
                </a:moveTo>
                <a:cubicBezTo>
                  <a:pt x="416" y="1260"/>
                  <a:pt x="832" y="1224"/>
                  <a:pt x="1344" y="1008"/>
                </a:cubicBezTo>
                <a:cubicBezTo>
                  <a:pt x="1856" y="792"/>
                  <a:pt x="2784" y="168"/>
                  <a:pt x="3072" y="0"/>
                </a:cubicBez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SG" dirty="0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7086600" y="3581400"/>
            <a:ext cx="990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*g(</a:t>
            </a:r>
            <a:r>
              <a:rPr lang="en-US" i="1" dirty="0">
                <a:solidFill>
                  <a:schemeClr val="tx1"/>
                </a:solidFill>
                <a:latin typeface="+mn-lt"/>
              </a:rPr>
              <a:t>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)</a:t>
            </a: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7772400" y="4343400"/>
            <a:ext cx="609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f(</a:t>
            </a:r>
            <a:r>
              <a:rPr lang="en-US" i="1" dirty="0">
                <a:solidFill>
                  <a:schemeClr val="tx1"/>
                </a:solidFill>
                <a:latin typeface="+mn-lt"/>
              </a:rPr>
              <a:t>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)</a:t>
            </a:r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>
            <a:off x="7239000" y="4419600"/>
            <a:ext cx="0" cy="1447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en-SG" dirty="0"/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6934200" y="5791200"/>
            <a:ext cx="609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n</a:t>
            </a:r>
            <a:r>
              <a:rPr lang="en-US" baseline="-25000" dirty="0">
                <a:solidFill>
                  <a:schemeClr val="tx1"/>
                </a:solidFill>
                <a:latin typeface="+mn-lt"/>
              </a:rPr>
              <a:t>0</a:t>
            </a:r>
          </a:p>
        </p:txBody>
      </p:sp>
      <p:sp>
        <p:nvSpPr>
          <p:cNvPr id="17" name="Freeform 14"/>
          <p:cNvSpPr>
            <a:spLocks/>
          </p:cNvSpPr>
          <p:nvPr/>
        </p:nvSpPr>
        <p:spPr bwMode="auto">
          <a:xfrm>
            <a:off x="3962400" y="5029200"/>
            <a:ext cx="4953000" cy="685800"/>
          </a:xfrm>
          <a:custGeom>
            <a:avLst/>
            <a:gdLst/>
            <a:ahLst/>
            <a:cxnLst>
              <a:cxn ang="0">
                <a:pos x="0" y="1296"/>
              </a:cxn>
              <a:cxn ang="0">
                <a:pos x="1344" y="1008"/>
              </a:cxn>
              <a:cxn ang="0">
                <a:pos x="3072" y="0"/>
              </a:cxn>
            </a:cxnLst>
            <a:rect l="0" t="0" r="r" b="b"/>
            <a:pathLst>
              <a:path w="3072" h="1296">
                <a:moveTo>
                  <a:pt x="0" y="1296"/>
                </a:moveTo>
                <a:cubicBezTo>
                  <a:pt x="416" y="1260"/>
                  <a:pt x="832" y="1224"/>
                  <a:pt x="1344" y="1008"/>
                </a:cubicBezTo>
                <a:cubicBezTo>
                  <a:pt x="1856" y="792"/>
                  <a:pt x="2784" y="168"/>
                  <a:pt x="3072" y="0"/>
                </a:cubicBezTo>
              </a:path>
            </a:pathLst>
          </a:custGeom>
          <a:noFill/>
          <a:ln w="28575" cap="flat" cmpd="sng">
            <a:solidFill>
              <a:srgbClr val="0000FF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SG" dirty="0"/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6172200" y="5105400"/>
            <a:ext cx="685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g(</a:t>
            </a:r>
            <a:r>
              <a:rPr lang="en-US" i="1" dirty="0">
                <a:solidFill>
                  <a:schemeClr val="tx1"/>
                </a:solidFill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0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 animBg="1"/>
      <p:bldP spid="16" grpId="0"/>
      <p:bldP spid="17" grpId="0" animBg="1"/>
      <p:bldP spid="1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O(1)</a:t>
            </a:r>
          </a:p>
          <a:p>
            <a:r>
              <a:rPr lang="en-US"/>
              <a:t>O(logn)</a:t>
            </a:r>
          </a:p>
          <a:p>
            <a:r>
              <a:rPr lang="en-US"/>
              <a:t>O(n)</a:t>
            </a:r>
          </a:p>
          <a:p>
            <a:r>
              <a:rPr lang="en-US"/>
              <a:t>O(nlogn)</a:t>
            </a:r>
          </a:p>
          <a:p>
            <a:r>
              <a:rPr lang="en-US"/>
              <a:t>O(n^2)</a:t>
            </a:r>
          </a:p>
          <a:p>
            <a:r>
              <a:rPr lang="en-US"/>
              <a:t>O(n^3)</a:t>
            </a:r>
          </a:p>
          <a:p>
            <a:r>
              <a:rPr lang="en-US"/>
              <a:t>O(2^n)</a:t>
            </a:r>
          </a:p>
          <a:p>
            <a:r>
              <a:rPr lang="en-US"/>
              <a:t>Độ phức tạp nó phải rơi vào các hàm này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mtClean="0"/>
              <a:pPr>
                <a:defRPr/>
              </a:pPr>
              <a:t>27</a:t>
            </a:fld>
            <a:br>
              <a:rPr lang="en-US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436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O(1): câu lệnh gán, điều kiện, công thức tính toán</a:t>
            </a:r>
          </a:p>
          <a:p>
            <a:r>
              <a:rPr lang="en-US"/>
              <a:t>Quy tắc cộng: dành cho những câu lệnh cùng cấp, độ phức tạp của nó là giá trị max.</a:t>
            </a:r>
          </a:p>
          <a:p>
            <a:r>
              <a:rPr lang="en-US"/>
              <a:t>Quy tắc nhân: dành cho những khối lệnh lồng với nhau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mtClean="0"/>
              <a:pPr>
                <a:defRPr/>
              </a:pPr>
              <a:t>28</a:t>
            </a:fld>
            <a:br>
              <a:rPr lang="en-US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8689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4.2 </a:t>
            </a:r>
            <a:r>
              <a:rPr lang="en-US" sz="3600" dirty="0">
                <a:latin typeface="Britannic Bold" pitchFamily="34" charset="0"/>
              </a:rPr>
              <a:t>Ignore the coefficients of all terms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458200" cy="5181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/>
              <a:t>Based on the definition, </a:t>
            </a:r>
            <a:r>
              <a:rPr lang="en-US" sz="2800" dirty="0">
                <a:solidFill>
                  <a:srgbClr val="0000FF"/>
                </a:solidFill>
              </a:rPr>
              <a:t>2</a:t>
            </a:r>
            <a:r>
              <a:rPr lang="en-US" sz="2800" i="1" dirty="0">
                <a:solidFill>
                  <a:srgbClr val="0000FF"/>
                </a:solidFill>
              </a:rPr>
              <a:t>n</a:t>
            </a:r>
            <a:r>
              <a:rPr lang="en-US" sz="2800" baseline="30000" dirty="0">
                <a:solidFill>
                  <a:srgbClr val="0000FF"/>
                </a:solidFill>
              </a:rPr>
              <a:t>2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/>
              <a:t>and</a:t>
            </a:r>
            <a:r>
              <a:rPr lang="en-US" sz="2800" dirty="0">
                <a:solidFill>
                  <a:srgbClr val="0000FF"/>
                </a:solidFill>
              </a:rPr>
              <a:t> 30</a:t>
            </a:r>
            <a:r>
              <a:rPr lang="en-US" sz="2800" i="1" dirty="0">
                <a:solidFill>
                  <a:srgbClr val="0000FF"/>
                </a:solidFill>
              </a:rPr>
              <a:t>n</a:t>
            </a:r>
            <a:r>
              <a:rPr lang="en-US" sz="2800" baseline="30000" dirty="0">
                <a:solidFill>
                  <a:srgbClr val="0000FF"/>
                </a:solidFill>
              </a:rPr>
              <a:t>2</a:t>
            </a:r>
            <a:r>
              <a:rPr lang="en-US" sz="2800" dirty="0"/>
              <a:t> have the same upper bound </a:t>
            </a:r>
            <a:r>
              <a:rPr lang="en-US" sz="2800" i="1" dirty="0">
                <a:solidFill>
                  <a:srgbClr val="0000FF"/>
                </a:solidFill>
              </a:rPr>
              <a:t>n</a:t>
            </a:r>
            <a:r>
              <a:rPr lang="en-US" sz="2800" baseline="30000" dirty="0">
                <a:solidFill>
                  <a:srgbClr val="0000FF"/>
                </a:solidFill>
              </a:rPr>
              <a:t>2</a:t>
            </a:r>
            <a:r>
              <a:rPr lang="en-US" sz="2800" dirty="0"/>
              <a:t>, i.e., 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2</a:t>
            </a:r>
            <a:r>
              <a:rPr lang="en-US" sz="2400" i="1" dirty="0"/>
              <a:t>n</a:t>
            </a:r>
            <a:r>
              <a:rPr lang="en-US" sz="2400" baseline="30000" dirty="0"/>
              <a:t>2</a:t>
            </a:r>
            <a:r>
              <a:rPr lang="en-US" sz="2400" dirty="0"/>
              <a:t> = </a:t>
            </a:r>
            <a:r>
              <a:rPr lang="en-US" sz="2400"/>
              <a:t>O(</a:t>
            </a:r>
            <a:r>
              <a:rPr lang="en-US" sz="2400" i="1"/>
              <a:t>n</a:t>
            </a:r>
            <a:r>
              <a:rPr lang="en-US" sz="2400" baseline="30000"/>
              <a:t>2</a:t>
            </a:r>
            <a:r>
              <a:rPr lang="en-US" sz="2400"/>
              <a:t>)</a:t>
            </a:r>
          </a:p>
          <a:p>
            <a:pPr marL="344487" lvl="1" indent="0">
              <a:spcBef>
                <a:spcPts val="600"/>
              </a:spcBef>
              <a:buNone/>
            </a:pPr>
            <a:endParaRPr lang="en-US" sz="2400"/>
          </a:p>
          <a:p>
            <a:pPr marL="344487" lvl="1" indent="0">
              <a:spcBef>
                <a:spcPts val="600"/>
              </a:spcBef>
              <a:buNone/>
            </a:pPr>
            <a:r>
              <a:rPr lang="en-US" sz="2400"/>
              <a:t> </a:t>
            </a:r>
            <a:endParaRPr lang="en-US" sz="2400" dirty="0"/>
          </a:p>
          <a:p>
            <a:pPr lvl="1">
              <a:spcBef>
                <a:spcPts val="600"/>
              </a:spcBef>
            </a:pPr>
            <a:r>
              <a:rPr lang="en-US" sz="2400" dirty="0"/>
              <a:t>30</a:t>
            </a:r>
            <a:r>
              <a:rPr lang="en-US" sz="2400" i="1" dirty="0"/>
              <a:t>n</a:t>
            </a:r>
            <a:r>
              <a:rPr lang="en-US" sz="2400" baseline="30000" dirty="0"/>
              <a:t>2</a:t>
            </a:r>
            <a:r>
              <a:rPr lang="en-US" sz="2400" dirty="0"/>
              <a:t> = O(</a:t>
            </a:r>
            <a:r>
              <a:rPr lang="en-US" sz="2400" i="1" dirty="0"/>
              <a:t>n</a:t>
            </a:r>
            <a:r>
              <a:rPr lang="en-US" sz="2400" baseline="30000" dirty="0"/>
              <a:t>2</a:t>
            </a:r>
            <a:r>
              <a:rPr lang="en-US" sz="2400" dirty="0"/>
              <a:t>)</a:t>
            </a:r>
          </a:p>
          <a:p>
            <a:pPr lvl="1">
              <a:spcBef>
                <a:spcPts val="600"/>
              </a:spcBef>
              <a:buNone/>
            </a:pPr>
            <a:endParaRPr lang="en-US" sz="2400"/>
          </a:p>
          <a:p>
            <a:pPr lvl="1">
              <a:spcBef>
                <a:spcPts val="600"/>
              </a:spcBef>
              <a:buNone/>
            </a:pPr>
            <a:r>
              <a:rPr lang="en-US" sz="2400"/>
              <a:t>They </a:t>
            </a:r>
            <a:r>
              <a:rPr lang="en-US" sz="2400" dirty="0"/>
              <a:t>differ only in the choice of </a:t>
            </a:r>
            <a:r>
              <a:rPr lang="en-US" sz="2400" i="1" dirty="0"/>
              <a:t>c</a:t>
            </a:r>
            <a:r>
              <a:rPr lang="en-US" sz="2400" dirty="0"/>
              <a:t>.</a:t>
            </a:r>
          </a:p>
          <a:p>
            <a:pPr>
              <a:spcBef>
                <a:spcPts val="1200"/>
              </a:spcBef>
            </a:pPr>
            <a:r>
              <a:rPr lang="en-US" sz="2800" dirty="0">
                <a:sym typeface="Symbol"/>
              </a:rPr>
              <a:t>Therefore, in big O notation, we can omit the coefficients of all terms in a formula: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sym typeface="Symbol"/>
              </a:rPr>
              <a:t>Example: </a:t>
            </a:r>
            <a:r>
              <a:rPr lang="en-US" sz="2400" dirty="0">
                <a:solidFill>
                  <a:srgbClr val="0000FF"/>
                </a:solidFill>
                <a:sym typeface="Symbol"/>
              </a:rPr>
              <a:t>f(</a:t>
            </a:r>
            <a:r>
              <a:rPr lang="en-US" sz="2400" i="1" dirty="0">
                <a:solidFill>
                  <a:srgbClr val="0000FF"/>
                </a:solidFill>
                <a:sym typeface="Symbol"/>
              </a:rPr>
              <a:t>n</a:t>
            </a:r>
            <a:r>
              <a:rPr lang="en-US" sz="2400" dirty="0">
                <a:solidFill>
                  <a:srgbClr val="0000FF"/>
                </a:solidFill>
                <a:sym typeface="Symbol"/>
              </a:rPr>
              <a:t>) = </a:t>
            </a:r>
            <a:r>
              <a:rPr lang="en-US" sz="2400" dirty="0">
                <a:solidFill>
                  <a:srgbClr val="0000FF"/>
                </a:solidFill>
              </a:rPr>
              <a:t>2</a:t>
            </a:r>
            <a:r>
              <a:rPr lang="en-US" sz="2400" i="1" dirty="0">
                <a:solidFill>
                  <a:srgbClr val="0000FF"/>
                </a:solidFill>
              </a:rPr>
              <a:t>n</a:t>
            </a:r>
            <a:r>
              <a:rPr lang="en-US" sz="2400" baseline="30000" dirty="0">
                <a:solidFill>
                  <a:srgbClr val="0000FF"/>
                </a:solidFill>
              </a:rPr>
              <a:t>2</a:t>
            </a:r>
            <a:r>
              <a:rPr lang="en-US" sz="2400" dirty="0">
                <a:solidFill>
                  <a:srgbClr val="0000FF"/>
                </a:solidFill>
                <a:sym typeface="Symbol"/>
              </a:rPr>
              <a:t> + 100</a:t>
            </a:r>
            <a:r>
              <a:rPr lang="en-US" sz="2400" i="1" dirty="0">
                <a:solidFill>
                  <a:srgbClr val="0000FF"/>
                </a:solidFill>
              </a:rPr>
              <a:t>n</a:t>
            </a:r>
            <a:r>
              <a:rPr lang="en-US" sz="2400" dirty="0">
                <a:solidFill>
                  <a:srgbClr val="0000FF"/>
                </a:solidFill>
                <a:sym typeface="Symbol"/>
              </a:rPr>
              <a:t> = O(</a:t>
            </a:r>
            <a:r>
              <a:rPr lang="en-US" sz="2400" i="1" dirty="0">
                <a:solidFill>
                  <a:srgbClr val="0000FF"/>
                </a:solidFill>
              </a:rPr>
              <a:t>n</a:t>
            </a:r>
            <a:r>
              <a:rPr lang="en-US" sz="2400" baseline="30000" dirty="0">
                <a:solidFill>
                  <a:srgbClr val="0000FF"/>
                </a:solidFill>
              </a:rPr>
              <a:t>2</a:t>
            </a:r>
            <a:r>
              <a:rPr lang="en-US" sz="2400" dirty="0">
                <a:solidFill>
                  <a:srgbClr val="0000FF"/>
                </a:solidFill>
                <a:sym typeface="Symbol"/>
              </a:rPr>
              <a:t>) + O(</a:t>
            </a:r>
            <a:r>
              <a:rPr lang="en-US" sz="2400" i="1" dirty="0">
                <a:solidFill>
                  <a:srgbClr val="0000FF"/>
                </a:solidFill>
                <a:sym typeface="Symbol"/>
              </a:rPr>
              <a:t>n</a:t>
            </a:r>
            <a:r>
              <a:rPr lang="en-US" sz="2400" dirty="0">
                <a:solidFill>
                  <a:srgbClr val="0000FF"/>
                </a:solidFill>
                <a:sym typeface="Symbol"/>
              </a:rPr>
              <a:t>)</a:t>
            </a:r>
            <a:endParaRPr lang="en-US" sz="2400" dirty="0">
              <a:sym typeface="Symbo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29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91986" y="264292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rgbClr val="C00000"/>
                </a:solidFill>
              </a:rPr>
              <a:t>Why?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 for students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These contents are only used for students PERSONALLY.</a:t>
            </a:r>
          </a:p>
          <a:p>
            <a:pPr algn="just"/>
            <a:r>
              <a:rPr lang="en-US" dirty="0"/>
              <a:t>Students are NOT allowed to modify or deliver these contents to anywhere or anyone for any purpose.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/>
              <a:pPr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3451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4.3 </a:t>
            </a:r>
            <a:r>
              <a:rPr lang="en-US" sz="3600" dirty="0">
                <a:latin typeface="Britannic Bold" pitchFamily="34" charset="0"/>
              </a:rPr>
              <a:t>Finding the constants </a:t>
            </a: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c</a:t>
            </a:r>
            <a:r>
              <a:rPr lang="en-US" sz="3600" dirty="0">
                <a:latin typeface="Britannic Bold" pitchFamily="34" charset="0"/>
              </a:rPr>
              <a:t> and </a:t>
            </a: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n</a:t>
            </a:r>
            <a:r>
              <a:rPr lang="en-US" sz="3600" baseline="-25000" dirty="0">
                <a:solidFill>
                  <a:srgbClr val="C00000"/>
                </a:solidFill>
                <a:latin typeface="Britannic Bold" pitchFamily="34" charset="0"/>
              </a:rPr>
              <a:t>0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87385"/>
            <a:ext cx="8458200" cy="762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/>
              <a:t>Given f(</a:t>
            </a:r>
            <a:r>
              <a:rPr lang="en-US" sz="2800" i="1" dirty="0"/>
              <a:t>n</a:t>
            </a:r>
            <a:r>
              <a:rPr lang="en-US" sz="2800" dirty="0"/>
              <a:t>) = 2</a:t>
            </a:r>
            <a:r>
              <a:rPr lang="en-US" sz="2800" i="1" dirty="0"/>
              <a:t>n</a:t>
            </a:r>
            <a:r>
              <a:rPr lang="en-US" sz="2800" baseline="30000" dirty="0"/>
              <a:t>2</a:t>
            </a:r>
            <a:r>
              <a:rPr lang="en-US" sz="2800" dirty="0"/>
              <a:t> + 100</a:t>
            </a:r>
            <a:r>
              <a:rPr lang="en-US" sz="2800" i="1" dirty="0"/>
              <a:t>n</a:t>
            </a:r>
            <a:r>
              <a:rPr lang="en-US" sz="2800" dirty="0"/>
              <a:t>, prove that </a:t>
            </a:r>
            <a:r>
              <a:rPr lang="en-US" sz="2800" dirty="0">
                <a:solidFill>
                  <a:srgbClr val="0000FF"/>
                </a:solidFill>
              </a:rPr>
              <a:t>f(</a:t>
            </a:r>
            <a:r>
              <a:rPr lang="en-US" sz="2800" i="1" dirty="0">
                <a:solidFill>
                  <a:srgbClr val="0000FF"/>
                </a:solidFill>
              </a:rPr>
              <a:t>n</a:t>
            </a:r>
            <a:r>
              <a:rPr lang="en-US" sz="2800" dirty="0">
                <a:solidFill>
                  <a:srgbClr val="0000FF"/>
                </a:solidFill>
              </a:rPr>
              <a:t>) = O(</a:t>
            </a:r>
            <a:r>
              <a:rPr lang="en-US" sz="2800" i="1" dirty="0">
                <a:solidFill>
                  <a:srgbClr val="0000FF"/>
                </a:solidFill>
              </a:rPr>
              <a:t>n</a:t>
            </a:r>
            <a:r>
              <a:rPr lang="en-US" sz="2800" baseline="30000" dirty="0">
                <a:solidFill>
                  <a:srgbClr val="0000FF"/>
                </a:solidFill>
              </a:rPr>
              <a:t>2</a:t>
            </a:r>
            <a:r>
              <a:rPr lang="en-US" sz="2800" dirty="0">
                <a:solidFill>
                  <a:srgbClr val="0000FF"/>
                </a:solidFill>
              </a:rPr>
              <a:t>)</a:t>
            </a:r>
            <a:r>
              <a:rPr lang="en-US" sz="2800" dirty="0"/>
              <a:t>.</a:t>
            </a:r>
            <a:endParaRPr lang="en-US" sz="2800" dirty="0">
              <a:sym typeface="Symbo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30</a:t>
            </a:fld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685800" y="1596985"/>
            <a:ext cx="7924800" cy="190821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800"/>
              <a:t>Observe that: 2</a:t>
            </a:r>
            <a:r>
              <a:rPr lang="en-US" sz="2800" i="1"/>
              <a:t>n</a:t>
            </a:r>
            <a:r>
              <a:rPr lang="en-US" sz="2800" baseline="30000"/>
              <a:t>2</a:t>
            </a:r>
            <a:r>
              <a:rPr lang="en-US" sz="2800"/>
              <a:t> </a:t>
            </a:r>
            <a:r>
              <a:rPr lang="en-US" sz="2800" dirty="0"/>
              <a:t>+ </a:t>
            </a:r>
            <a:r>
              <a:rPr lang="en-US" sz="2800"/>
              <a:t>100</a:t>
            </a:r>
            <a:r>
              <a:rPr lang="en-US" sz="2800" i="1"/>
              <a:t>n</a:t>
            </a:r>
            <a:r>
              <a:rPr lang="en-US" sz="2800"/>
              <a:t> </a:t>
            </a:r>
            <a:r>
              <a:rPr lang="en-US" sz="2800">
                <a:sym typeface="Symbol"/>
              </a:rPr>
              <a:t></a:t>
            </a:r>
            <a:r>
              <a:rPr lang="en-US" sz="2800"/>
              <a:t> </a:t>
            </a:r>
            <a:r>
              <a:rPr lang="en-US" sz="2800" dirty="0"/>
              <a:t>2</a:t>
            </a:r>
            <a:r>
              <a:rPr lang="en-US" sz="2800" i="1" dirty="0"/>
              <a:t>n</a:t>
            </a:r>
            <a:r>
              <a:rPr lang="en-US" sz="2800" baseline="30000" dirty="0"/>
              <a:t>2</a:t>
            </a:r>
            <a:r>
              <a:rPr lang="en-US" sz="2800" dirty="0"/>
              <a:t> + </a:t>
            </a:r>
            <a:r>
              <a:rPr lang="en-US" sz="2800" i="1" dirty="0"/>
              <a:t>n</a:t>
            </a:r>
            <a:r>
              <a:rPr lang="en-US" sz="2800" baseline="30000" dirty="0"/>
              <a:t>2</a:t>
            </a:r>
            <a:r>
              <a:rPr lang="en-US" sz="2800" dirty="0"/>
              <a:t>  = </a:t>
            </a:r>
            <a:r>
              <a:rPr lang="en-US" sz="2800">
                <a:solidFill>
                  <a:srgbClr val="9900CC"/>
                </a:solidFill>
              </a:rPr>
              <a:t>3</a:t>
            </a:r>
            <a:r>
              <a:rPr lang="en-US" sz="2800" i="1"/>
              <a:t>n</a:t>
            </a:r>
            <a:r>
              <a:rPr lang="en-US" sz="2800" baseline="30000"/>
              <a:t>2</a:t>
            </a:r>
            <a:r>
              <a:rPr lang="en-US" sz="2800"/>
              <a:t> whenever </a:t>
            </a:r>
            <a:r>
              <a:rPr lang="en-US" sz="2800" i="1"/>
              <a:t>n</a:t>
            </a:r>
            <a:r>
              <a:rPr lang="en-US" sz="2800"/>
              <a:t> ≥ </a:t>
            </a:r>
            <a:r>
              <a:rPr lang="en-US" sz="2800" dirty="0">
                <a:solidFill>
                  <a:srgbClr val="9900CC"/>
                </a:solidFill>
              </a:rPr>
              <a:t>100</a:t>
            </a:r>
            <a:r>
              <a:rPr lang="en-US" sz="2800" dirty="0"/>
              <a:t>.</a:t>
            </a:r>
          </a:p>
          <a:p>
            <a:pPr>
              <a:spcBef>
                <a:spcPts val="600"/>
              </a:spcBef>
              <a:buFont typeface="Wingdings" pitchFamily="2" charset="2"/>
              <a:buChar char="à"/>
            </a:pPr>
            <a:r>
              <a:rPr lang="en-US" sz="2400" dirty="0">
                <a:sym typeface="Wingdings" pitchFamily="2" charset="2"/>
              </a:rPr>
              <a:t> Set the constants to be </a:t>
            </a:r>
            <a:r>
              <a:rPr lang="en-US" sz="2400" i="1" dirty="0">
                <a:solidFill>
                  <a:srgbClr val="C00000"/>
                </a:solidFill>
                <a:sym typeface="Wingdings" pitchFamily="2" charset="2"/>
              </a:rPr>
              <a:t>c </a:t>
            </a:r>
            <a:r>
              <a:rPr lang="en-US" sz="2400" dirty="0">
                <a:sym typeface="Wingdings" pitchFamily="2" charset="2"/>
              </a:rPr>
              <a:t>= 3 and </a:t>
            </a:r>
            <a:r>
              <a:rPr lang="en-US" sz="2400" i="1" dirty="0">
                <a:solidFill>
                  <a:srgbClr val="C00000"/>
                </a:solidFill>
                <a:sym typeface="Wingdings" pitchFamily="2" charset="2"/>
              </a:rPr>
              <a:t>n</a:t>
            </a:r>
            <a:r>
              <a:rPr lang="en-US" sz="2400" baseline="-25000" dirty="0">
                <a:solidFill>
                  <a:srgbClr val="C00000"/>
                </a:solidFill>
                <a:sym typeface="Wingdings" pitchFamily="2" charset="2"/>
              </a:rPr>
              <a:t>0</a:t>
            </a:r>
            <a:r>
              <a:rPr lang="en-US" sz="2400" dirty="0">
                <a:sym typeface="Wingdings" pitchFamily="2" charset="2"/>
              </a:rPr>
              <a:t> = 100</a:t>
            </a:r>
            <a:r>
              <a:rPr lang="en-US" sz="2800" dirty="0">
                <a:sym typeface="Wingdings" pitchFamily="2" charset="2"/>
              </a:rPr>
              <a:t>.</a:t>
            </a:r>
            <a:endParaRPr lang="en-SG" sz="2800" dirty="0">
              <a:sym typeface="Wingdings" pitchFamily="2" charset="2"/>
            </a:endParaRPr>
          </a:p>
          <a:p>
            <a:pPr>
              <a:spcBef>
                <a:spcPts val="600"/>
              </a:spcBef>
            </a:pPr>
            <a:r>
              <a:rPr lang="en-US" sz="2400" dirty="0">
                <a:sym typeface="Wingdings" pitchFamily="2" charset="2"/>
              </a:rPr>
              <a:t>By definition, we have f(</a:t>
            </a:r>
            <a:r>
              <a:rPr lang="en-US" sz="2400" i="1" dirty="0">
                <a:sym typeface="Wingdings" pitchFamily="2" charset="2"/>
              </a:rPr>
              <a:t>n</a:t>
            </a:r>
            <a:r>
              <a:rPr lang="en-US" sz="2400" dirty="0">
                <a:sym typeface="Wingdings" pitchFamily="2" charset="2"/>
              </a:rPr>
              <a:t>) = O(</a:t>
            </a:r>
            <a:r>
              <a:rPr lang="en-US" sz="2400" i="1" dirty="0">
                <a:sym typeface="Wingdings" pitchFamily="2" charset="2"/>
              </a:rPr>
              <a:t>n</a:t>
            </a:r>
            <a:r>
              <a:rPr lang="en-US" sz="2400" baseline="30000" dirty="0">
                <a:sym typeface="Wingdings" pitchFamily="2" charset="2"/>
              </a:rPr>
              <a:t>2</a:t>
            </a:r>
            <a:r>
              <a:rPr lang="en-US" sz="2400" dirty="0">
                <a:sym typeface="Wingdings" pitchFamily="2" charset="2"/>
              </a:rPr>
              <a:t>).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5800" y="3505200"/>
            <a:ext cx="78486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Notes: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i="1"/>
              <a:t>n</a:t>
            </a:r>
            <a:r>
              <a:rPr lang="en-US" sz="2400" baseline="30000"/>
              <a:t>2</a:t>
            </a:r>
            <a:r>
              <a:rPr lang="en-US" sz="2400"/>
              <a:t> </a:t>
            </a:r>
            <a:r>
              <a:rPr lang="en-US" sz="2400">
                <a:sym typeface="Symbol"/>
              </a:rPr>
              <a:t></a:t>
            </a:r>
            <a:r>
              <a:rPr lang="en-US" sz="2400"/>
              <a:t> </a:t>
            </a:r>
            <a:r>
              <a:rPr lang="en-US" sz="2400" dirty="0"/>
              <a:t>2</a:t>
            </a:r>
            <a:r>
              <a:rPr lang="en-US" sz="2400" i="1" dirty="0"/>
              <a:t>n</a:t>
            </a:r>
            <a:r>
              <a:rPr lang="en-US" sz="2400" baseline="30000" dirty="0"/>
              <a:t>2</a:t>
            </a:r>
            <a:r>
              <a:rPr lang="en-US" sz="2400" dirty="0"/>
              <a:t> + 100</a:t>
            </a:r>
            <a:r>
              <a:rPr lang="en-US" sz="2400" i="1" dirty="0"/>
              <a:t>n</a:t>
            </a:r>
            <a:r>
              <a:rPr lang="en-US" sz="2400" dirty="0"/>
              <a:t> for all </a:t>
            </a:r>
            <a:r>
              <a:rPr lang="en-US" sz="2400" i="1" dirty="0"/>
              <a:t>n</a:t>
            </a:r>
            <a:r>
              <a:rPr lang="en-US" sz="2400" dirty="0"/>
              <a:t>, i.e., g(</a:t>
            </a:r>
            <a:r>
              <a:rPr lang="en-US" sz="2400" i="1" dirty="0"/>
              <a:t>n</a:t>
            </a:r>
            <a:r>
              <a:rPr lang="en-US" sz="2400"/>
              <a:t>) </a:t>
            </a:r>
            <a:r>
              <a:rPr lang="en-US" sz="2400">
                <a:sym typeface="Symbol"/>
              </a:rPr>
              <a:t></a:t>
            </a:r>
            <a:r>
              <a:rPr lang="en-US" sz="2400"/>
              <a:t> </a:t>
            </a:r>
            <a:r>
              <a:rPr lang="en-US" sz="2400" dirty="0"/>
              <a:t>f(</a:t>
            </a:r>
            <a:r>
              <a:rPr lang="en-US" sz="2400" i="1" dirty="0"/>
              <a:t>n</a:t>
            </a:r>
            <a:r>
              <a:rPr lang="en-US" sz="2400" dirty="0"/>
              <a:t>), and yet g(</a:t>
            </a:r>
            <a:r>
              <a:rPr lang="en-US" sz="2400" i="1" dirty="0"/>
              <a:t>n</a:t>
            </a:r>
            <a:r>
              <a:rPr lang="en-US" sz="2400" dirty="0"/>
              <a:t>) is an asymptotic upper bound of </a:t>
            </a:r>
            <a:r>
              <a:rPr lang="en-US" sz="2400"/>
              <a:t>f(</a:t>
            </a:r>
            <a:r>
              <a:rPr lang="en-US" sz="2400" i="1"/>
              <a:t>n</a:t>
            </a:r>
            <a:r>
              <a:rPr lang="en-US" sz="2400"/>
              <a:t>)</a:t>
            </a:r>
            <a:endParaRPr lang="en-US" sz="2400" dirty="0"/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2400" i="1">
                <a:solidFill>
                  <a:srgbClr val="C00000"/>
                </a:solidFill>
              </a:rPr>
              <a:t>c</a:t>
            </a:r>
            <a:r>
              <a:rPr lang="en-US" sz="2400">
                <a:solidFill>
                  <a:srgbClr val="C00000"/>
                </a:solidFill>
              </a:rPr>
              <a:t> </a:t>
            </a:r>
            <a:r>
              <a:rPr lang="en-US" sz="2400" dirty="0"/>
              <a:t>and </a:t>
            </a:r>
            <a:r>
              <a:rPr lang="en-US" sz="2400" i="1" dirty="0">
                <a:solidFill>
                  <a:srgbClr val="C00000"/>
                </a:solidFill>
              </a:rPr>
              <a:t>n</a:t>
            </a:r>
            <a:r>
              <a:rPr lang="en-US" sz="2400" baseline="-25000" dirty="0">
                <a:solidFill>
                  <a:srgbClr val="C00000"/>
                </a:solidFill>
              </a:rPr>
              <a:t>0</a:t>
            </a:r>
            <a:r>
              <a:rPr lang="en-US" sz="2400" dirty="0"/>
              <a:t> are </a:t>
            </a:r>
            <a:r>
              <a:rPr lang="en-US" sz="2400" dirty="0">
                <a:solidFill>
                  <a:srgbClr val="0000FF"/>
                </a:solidFill>
              </a:rPr>
              <a:t>not unique</a:t>
            </a:r>
            <a:r>
              <a:rPr lang="en-US" sz="2400" dirty="0"/>
              <a:t>.</a:t>
            </a:r>
          </a:p>
          <a:p>
            <a:pPr marL="342900" indent="-342900"/>
            <a:r>
              <a:rPr lang="en-US" sz="2400" dirty="0"/>
              <a:t>	For example, we can choose </a:t>
            </a:r>
            <a:r>
              <a:rPr lang="en-US" sz="2400" i="1" dirty="0">
                <a:solidFill>
                  <a:srgbClr val="C00000"/>
                </a:solidFill>
              </a:rPr>
              <a:t>c</a:t>
            </a:r>
            <a:r>
              <a:rPr lang="en-US" sz="2400" dirty="0"/>
              <a:t> = 2 + 100 = 102, and </a:t>
            </a:r>
            <a:r>
              <a:rPr lang="en-US" sz="2400" i="1" dirty="0">
                <a:solidFill>
                  <a:srgbClr val="C00000"/>
                </a:solidFill>
              </a:rPr>
              <a:t>n</a:t>
            </a:r>
            <a:r>
              <a:rPr lang="en-US" sz="2400" baseline="-25000" dirty="0">
                <a:solidFill>
                  <a:srgbClr val="C00000"/>
                </a:solidFill>
              </a:rPr>
              <a:t>0</a:t>
            </a:r>
            <a:r>
              <a:rPr lang="en-US" sz="2400" dirty="0"/>
              <a:t> </a:t>
            </a:r>
            <a:r>
              <a:rPr lang="en-US" sz="2400"/>
              <a:t>= 1 (because f(</a:t>
            </a:r>
            <a:r>
              <a:rPr lang="en-US" sz="2400" i="1"/>
              <a:t>n</a:t>
            </a:r>
            <a:r>
              <a:rPr lang="en-US" sz="2400"/>
              <a:t>) </a:t>
            </a:r>
            <a:r>
              <a:rPr lang="en-US" sz="2400">
                <a:sym typeface="Symbol"/>
              </a:rPr>
              <a:t> 102</a:t>
            </a:r>
            <a:r>
              <a:rPr lang="en-US" sz="2400" i="1">
                <a:sym typeface="Symbol"/>
              </a:rPr>
              <a:t>n</a:t>
            </a:r>
            <a:r>
              <a:rPr lang="en-US" sz="2400" baseline="30000">
                <a:sym typeface="Symbol"/>
              </a:rPr>
              <a:t>2</a:t>
            </a:r>
            <a:r>
              <a:rPr lang="en-US" sz="2400">
                <a:sym typeface="Symbol"/>
              </a:rPr>
              <a:t>  </a:t>
            </a:r>
            <a:r>
              <a:rPr lang="en-US" sz="2400" i="1">
                <a:sym typeface="Symbol"/>
              </a:rPr>
              <a:t>n</a:t>
            </a:r>
            <a:r>
              <a:rPr lang="en-US" sz="2400">
                <a:sym typeface="Symbol"/>
              </a:rPr>
              <a:t> </a:t>
            </a:r>
            <a:r>
              <a:rPr lang="en-US" sz="2400"/>
              <a:t>≥ 1)</a:t>
            </a:r>
            <a:endParaRPr lang="en-SG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1981200" y="5888466"/>
            <a:ext cx="5334000" cy="52322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Q: Can we write f(</a:t>
            </a:r>
            <a:r>
              <a:rPr lang="en-US" sz="2800" i="1" dirty="0"/>
              <a:t>n</a:t>
            </a:r>
            <a:r>
              <a:rPr lang="en-US" sz="2800" dirty="0"/>
              <a:t>) = O(</a:t>
            </a:r>
            <a:r>
              <a:rPr lang="en-US" sz="2800" i="1" dirty="0"/>
              <a:t>n</a:t>
            </a:r>
            <a:r>
              <a:rPr lang="en-US" sz="2800" baseline="30000" dirty="0"/>
              <a:t>3</a:t>
            </a:r>
            <a:r>
              <a:rPr lang="en-US" sz="2800" dirty="0"/>
              <a:t>)?</a:t>
            </a:r>
            <a:endParaRPr lang="en-SG" sz="2800" dirty="0"/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12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build="p"/>
      <p:bldP spid="19" grpId="0" animBg="1"/>
      <p:bldP spid="20" grpId="0"/>
      <p:bldP spid="2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4.4 </a:t>
            </a:r>
            <a:r>
              <a:rPr lang="en-US" sz="3600" dirty="0">
                <a:latin typeface="Britannic Bold" pitchFamily="34" charset="0"/>
              </a:rPr>
              <a:t>Is the bound </a:t>
            </a: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tight</a:t>
            </a:r>
            <a:r>
              <a:rPr lang="en-US" sz="3600" dirty="0">
                <a:latin typeface="Britannic Bold" pitchFamily="34" charset="0"/>
              </a:rPr>
              <a:t>?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458200" cy="51054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/>
              <a:t>The complexity of an algorithm can be bounded by many functions.</a:t>
            </a:r>
          </a:p>
          <a:p>
            <a:pPr>
              <a:spcBef>
                <a:spcPts val="1200"/>
              </a:spcBef>
            </a:pPr>
            <a:r>
              <a:rPr lang="en-US" sz="2800" dirty="0">
                <a:sym typeface="Symbol"/>
              </a:rPr>
              <a:t>Example:</a:t>
            </a:r>
          </a:p>
          <a:p>
            <a:pPr lvl="1">
              <a:spcBef>
                <a:spcPts val="600"/>
              </a:spcBef>
            </a:pPr>
            <a:r>
              <a:rPr lang="en-US" sz="2400">
                <a:sym typeface="Symbol"/>
              </a:rPr>
              <a:t>Let f(</a:t>
            </a:r>
            <a:r>
              <a:rPr lang="en-US" sz="2400" i="1">
                <a:sym typeface="Symbol"/>
              </a:rPr>
              <a:t>n</a:t>
            </a:r>
            <a:r>
              <a:rPr lang="en-US" sz="2400">
                <a:sym typeface="Symbol"/>
              </a:rPr>
              <a:t>) = 2</a:t>
            </a:r>
            <a:r>
              <a:rPr lang="en-US" sz="2400" i="1">
                <a:sym typeface="Symbol"/>
              </a:rPr>
              <a:t>n</a:t>
            </a:r>
            <a:r>
              <a:rPr lang="en-US" sz="2400" baseline="30000">
                <a:sym typeface="Symbol"/>
              </a:rPr>
              <a:t>2</a:t>
            </a:r>
            <a:r>
              <a:rPr lang="en-US" sz="2400">
                <a:sym typeface="Symbol"/>
              </a:rPr>
              <a:t> + 100</a:t>
            </a:r>
            <a:r>
              <a:rPr lang="en-US" sz="2400" i="1">
                <a:sym typeface="Symbol"/>
              </a:rPr>
              <a:t>n</a:t>
            </a:r>
            <a:r>
              <a:rPr lang="en-US" sz="2400">
                <a:sym typeface="Symbol"/>
              </a:rPr>
              <a:t>. </a:t>
            </a:r>
          </a:p>
          <a:p>
            <a:pPr lvl="1">
              <a:spcBef>
                <a:spcPts val="600"/>
              </a:spcBef>
            </a:pPr>
            <a:r>
              <a:rPr lang="en-US" sz="2400">
                <a:sym typeface="Symbol"/>
              </a:rPr>
              <a:t>f(</a:t>
            </a:r>
            <a:r>
              <a:rPr lang="en-US" sz="2400" i="1">
                <a:sym typeface="Symbol"/>
              </a:rPr>
              <a:t>n</a:t>
            </a:r>
            <a:r>
              <a:rPr lang="en-US" sz="2400">
                <a:sym typeface="Symbol"/>
              </a:rPr>
              <a:t>) is </a:t>
            </a:r>
            <a:r>
              <a:rPr lang="en-US" sz="2400" dirty="0">
                <a:sym typeface="Symbol"/>
              </a:rPr>
              <a:t>bounded by </a:t>
            </a:r>
            <a:r>
              <a:rPr lang="en-US" sz="2400" i="1" dirty="0">
                <a:sym typeface="Symbol"/>
              </a:rPr>
              <a:t>n</a:t>
            </a:r>
            <a:r>
              <a:rPr lang="en-US" sz="2400" baseline="30000" dirty="0">
                <a:sym typeface="Symbol"/>
              </a:rPr>
              <a:t>2</a:t>
            </a:r>
            <a:r>
              <a:rPr lang="en-US" sz="2400" dirty="0">
                <a:sym typeface="Symbol"/>
              </a:rPr>
              <a:t>, </a:t>
            </a:r>
            <a:r>
              <a:rPr lang="en-US" sz="2400" i="1" dirty="0">
                <a:sym typeface="Symbol"/>
              </a:rPr>
              <a:t>n</a:t>
            </a:r>
            <a:r>
              <a:rPr lang="en-US" sz="2400" baseline="30000" dirty="0">
                <a:sym typeface="Symbol"/>
              </a:rPr>
              <a:t>3</a:t>
            </a:r>
            <a:r>
              <a:rPr lang="en-US" sz="2400" dirty="0">
                <a:sym typeface="Symbol"/>
              </a:rPr>
              <a:t>, </a:t>
            </a:r>
            <a:r>
              <a:rPr lang="en-US" sz="2400" i="1" dirty="0">
                <a:sym typeface="Symbol"/>
              </a:rPr>
              <a:t>n</a:t>
            </a:r>
            <a:r>
              <a:rPr lang="en-US" sz="2400" baseline="30000" dirty="0">
                <a:sym typeface="Symbol"/>
              </a:rPr>
              <a:t>4</a:t>
            </a:r>
            <a:r>
              <a:rPr lang="en-US" sz="2400" dirty="0">
                <a:sym typeface="Symbol"/>
              </a:rPr>
              <a:t> and many others according to the definition of big O </a:t>
            </a:r>
            <a:r>
              <a:rPr lang="en-US" sz="2400">
                <a:sym typeface="Symbol"/>
              </a:rPr>
              <a:t>notation.</a:t>
            </a:r>
          </a:p>
          <a:p>
            <a:pPr lvl="1">
              <a:spcBef>
                <a:spcPts val="600"/>
              </a:spcBef>
            </a:pPr>
            <a:r>
              <a:rPr lang="en-US" sz="2400">
                <a:sym typeface="Symbol"/>
              </a:rPr>
              <a:t>Hence, the following are all correct: </a:t>
            </a:r>
          </a:p>
          <a:p>
            <a:pPr lvl="2">
              <a:spcBef>
                <a:spcPts val="600"/>
              </a:spcBef>
            </a:pPr>
            <a:r>
              <a:rPr lang="en-US" sz="2000">
                <a:sym typeface="Symbol"/>
              </a:rPr>
              <a:t>f(</a:t>
            </a:r>
            <a:r>
              <a:rPr lang="en-US" sz="2000" i="1">
                <a:sym typeface="Symbol"/>
              </a:rPr>
              <a:t>n</a:t>
            </a:r>
            <a:r>
              <a:rPr lang="en-US" sz="2000">
                <a:sym typeface="Symbol"/>
              </a:rPr>
              <a:t>) = O(</a:t>
            </a:r>
            <a:r>
              <a:rPr lang="en-US" sz="2000" i="1">
                <a:sym typeface="Symbol"/>
              </a:rPr>
              <a:t>n</a:t>
            </a:r>
            <a:r>
              <a:rPr lang="en-US" sz="2000" baseline="30000">
                <a:sym typeface="Symbol"/>
              </a:rPr>
              <a:t>2</a:t>
            </a:r>
            <a:r>
              <a:rPr lang="en-US" sz="2000">
                <a:sym typeface="Symbol"/>
              </a:rPr>
              <a:t>); f(</a:t>
            </a:r>
            <a:r>
              <a:rPr lang="en-US" sz="2000" i="1">
                <a:sym typeface="Symbol"/>
              </a:rPr>
              <a:t>n</a:t>
            </a:r>
            <a:r>
              <a:rPr lang="en-US" sz="2000">
                <a:sym typeface="Symbol"/>
              </a:rPr>
              <a:t>) = O(</a:t>
            </a:r>
            <a:r>
              <a:rPr lang="en-US" sz="2000" i="1">
                <a:sym typeface="Symbol"/>
              </a:rPr>
              <a:t>n</a:t>
            </a:r>
            <a:r>
              <a:rPr lang="en-US" sz="2000" baseline="30000">
                <a:sym typeface="Symbol"/>
              </a:rPr>
              <a:t>3</a:t>
            </a:r>
            <a:r>
              <a:rPr lang="en-US" sz="2000">
                <a:sym typeface="Symbol"/>
              </a:rPr>
              <a:t>); f(</a:t>
            </a:r>
            <a:r>
              <a:rPr lang="en-US" sz="2000" i="1">
                <a:sym typeface="Symbol"/>
              </a:rPr>
              <a:t>n</a:t>
            </a:r>
            <a:r>
              <a:rPr lang="en-US" sz="2000">
                <a:sym typeface="Symbol"/>
              </a:rPr>
              <a:t>) = O(</a:t>
            </a:r>
            <a:r>
              <a:rPr lang="en-US" sz="2000" i="1">
                <a:sym typeface="Symbol"/>
              </a:rPr>
              <a:t>n</a:t>
            </a:r>
            <a:r>
              <a:rPr lang="en-US" sz="2000" baseline="30000">
                <a:sym typeface="Symbol"/>
              </a:rPr>
              <a:t>4</a:t>
            </a:r>
            <a:r>
              <a:rPr lang="en-US" sz="2000">
                <a:sym typeface="Symbol"/>
              </a:rPr>
              <a:t>)</a:t>
            </a:r>
            <a:endParaRPr lang="en-US" sz="2000" dirty="0">
              <a:sym typeface="Symbol"/>
            </a:endParaRPr>
          </a:p>
          <a:p>
            <a:pPr>
              <a:spcBef>
                <a:spcPts val="1200"/>
              </a:spcBef>
            </a:pPr>
            <a:r>
              <a:rPr lang="en-US" sz="2800">
                <a:sym typeface="Symbol"/>
              </a:rPr>
              <a:t>However, we </a:t>
            </a:r>
            <a:r>
              <a:rPr lang="en-US" sz="2800" dirty="0">
                <a:sym typeface="Symbol"/>
              </a:rPr>
              <a:t>are more interested in the </a:t>
            </a:r>
            <a:r>
              <a:rPr lang="en-US" sz="2800" dirty="0">
                <a:solidFill>
                  <a:srgbClr val="0000FF"/>
                </a:solidFill>
                <a:sym typeface="Symbol"/>
              </a:rPr>
              <a:t>tightest bound </a:t>
            </a:r>
            <a:r>
              <a:rPr lang="en-US" sz="2800" dirty="0">
                <a:sym typeface="Symbol"/>
              </a:rPr>
              <a:t>which is </a:t>
            </a:r>
            <a:r>
              <a:rPr lang="en-US" sz="2800" i="1" dirty="0">
                <a:solidFill>
                  <a:srgbClr val="C00000"/>
                </a:solidFill>
                <a:sym typeface="Symbol"/>
              </a:rPr>
              <a:t>n</a:t>
            </a:r>
            <a:r>
              <a:rPr lang="en-US" sz="2800" baseline="30000" dirty="0">
                <a:solidFill>
                  <a:srgbClr val="C00000"/>
                </a:solidFill>
                <a:sym typeface="Symbol"/>
              </a:rPr>
              <a:t>2</a:t>
            </a:r>
            <a:r>
              <a:rPr lang="en-US" sz="2800" dirty="0">
                <a:sym typeface="Symbol"/>
              </a:rPr>
              <a:t> for this case.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31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4.5 </a:t>
            </a:r>
            <a:r>
              <a:rPr lang="en-US" sz="3600" dirty="0">
                <a:latin typeface="Britannic Bold" pitchFamily="34" charset="0"/>
              </a:rPr>
              <a:t>Growth Terms: Order-of-Magnitude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458200" cy="38862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/>
              <a:t>In asymptotic analysis, a formula can be simplified to a single term with coefficient </a:t>
            </a:r>
            <a:r>
              <a:rPr lang="en-US" sz="2800" dirty="0">
                <a:solidFill>
                  <a:srgbClr val="C00000"/>
                </a:solidFill>
              </a:rPr>
              <a:t>1</a:t>
            </a:r>
          </a:p>
          <a:p>
            <a:pPr>
              <a:spcBef>
                <a:spcPts val="600"/>
              </a:spcBef>
            </a:pPr>
            <a:r>
              <a:rPr lang="en-US" sz="2800">
                <a:sym typeface="Symbol"/>
              </a:rPr>
              <a:t>Such a </a:t>
            </a:r>
            <a:r>
              <a:rPr lang="en-US" sz="2800" dirty="0">
                <a:sym typeface="Symbol"/>
              </a:rPr>
              <a:t>term is called a </a:t>
            </a:r>
            <a:r>
              <a:rPr lang="en-US" sz="2800" dirty="0">
                <a:solidFill>
                  <a:srgbClr val="0000FF"/>
                </a:solidFill>
                <a:sym typeface="Symbol"/>
              </a:rPr>
              <a:t>growth term </a:t>
            </a:r>
            <a:r>
              <a:rPr lang="en-US" sz="2800" dirty="0">
                <a:sym typeface="Symbol"/>
              </a:rPr>
              <a:t>(</a:t>
            </a:r>
            <a:r>
              <a:rPr lang="en-US" sz="2800" dirty="0">
                <a:solidFill>
                  <a:srgbClr val="0000FF"/>
                </a:solidFill>
                <a:sym typeface="Symbol"/>
              </a:rPr>
              <a:t>rate of growth</a:t>
            </a:r>
            <a:r>
              <a:rPr lang="en-US" sz="2800" dirty="0">
                <a:sym typeface="Symbol"/>
              </a:rPr>
              <a:t>, </a:t>
            </a:r>
            <a:r>
              <a:rPr lang="en-US" sz="2800" dirty="0">
                <a:solidFill>
                  <a:srgbClr val="0000FF"/>
                </a:solidFill>
                <a:sym typeface="Symbol"/>
              </a:rPr>
              <a:t>order of growth</a:t>
            </a:r>
            <a:r>
              <a:rPr lang="en-US" sz="2800" dirty="0">
                <a:sym typeface="Symbol"/>
              </a:rPr>
              <a:t>,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order-of-magnitude</a:t>
            </a:r>
            <a:r>
              <a:rPr lang="en-US" sz="2800" dirty="0">
                <a:sym typeface="Symbol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ym typeface="Symbol"/>
              </a:rPr>
              <a:t>The most common growth terms can be ordered </a:t>
            </a:r>
            <a:r>
              <a:rPr lang="en-US" sz="2800">
                <a:sym typeface="Symbol"/>
              </a:rPr>
              <a:t>as follows: </a:t>
            </a:r>
            <a:r>
              <a:rPr lang="en-US" sz="2000">
                <a:sym typeface="Symbol"/>
              </a:rPr>
              <a:t>(note: many others are not shown)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800">
                <a:sym typeface="Symbol"/>
              </a:rPr>
              <a:t>  </a:t>
            </a:r>
            <a:r>
              <a:rPr lang="en-US" sz="2200">
                <a:sym typeface="Symbol"/>
              </a:rPr>
              <a:t>O(1</a:t>
            </a:r>
            <a:r>
              <a:rPr lang="en-US" sz="2200" dirty="0">
                <a:sym typeface="Symbol"/>
              </a:rPr>
              <a:t>) &lt; O(log </a:t>
            </a:r>
            <a:r>
              <a:rPr lang="en-US" sz="2200" i="1" dirty="0">
                <a:sym typeface="Symbol"/>
              </a:rPr>
              <a:t>n</a:t>
            </a:r>
            <a:r>
              <a:rPr lang="en-US" sz="2200" dirty="0">
                <a:sym typeface="Symbol"/>
              </a:rPr>
              <a:t>) &lt; O(</a:t>
            </a:r>
            <a:r>
              <a:rPr lang="en-US" sz="2200" i="1" dirty="0">
                <a:sym typeface="Symbol"/>
              </a:rPr>
              <a:t>n</a:t>
            </a:r>
            <a:r>
              <a:rPr lang="en-US" sz="2200" dirty="0">
                <a:sym typeface="Symbol"/>
              </a:rPr>
              <a:t>) &lt; O(</a:t>
            </a:r>
            <a:r>
              <a:rPr lang="en-US" sz="2200" i="1" dirty="0">
                <a:sym typeface="Symbol"/>
              </a:rPr>
              <a:t>n</a:t>
            </a:r>
            <a:r>
              <a:rPr lang="en-US" sz="2200" dirty="0">
                <a:sym typeface="Symbol"/>
              </a:rPr>
              <a:t> log </a:t>
            </a:r>
            <a:r>
              <a:rPr lang="en-US" sz="2200" i="1" dirty="0">
                <a:sym typeface="Symbol"/>
              </a:rPr>
              <a:t>n</a:t>
            </a:r>
            <a:r>
              <a:rPr lang="en-US" sz="2200" dirty="0">
                <a:sym typeface="Symbol"/>
              </a:rPr>
              <a:t>) &lt; O(</a:t>
            </a:r>
            <a:r>
              <a:rPr lang="en-US" sz="2200" i="1" dirty="0">
                <a:sym typeface="Symbol"/>
              </a:rPr>
              <a:t>n</a:t>
            </a:r>
            <a:r>
              <a:rPr lang="en-US" sz="2200" baseline="30000" dirty="0">
                <a:sym typeface="Symbol"/>
              </a:rPr>
              <a:t>2</a:t>
            </a:r>
            <a:r>
              <a:rPr lang="en-US" sz="2200" dirty="0">
                <a:sym typeface="Symbol"/>
              </a:rPr>
              <a:t>) &lt; O(</a:t>
            </a:r>
            <a:r>
              <a:rPr lang="en-US" sz="2200" i="1" dirty="0">
                <a:sym typeface="Symbol"/>
              </a:rPr>
              <a:t>n</a:t>
            </a:r>
            <a:r>
              <a:rPr lang="en-US" sz="2200" baseline="30000" dirty="0">
                <a:sym typeface="Symbol"/>
              </a:rPr>
              <a:t>3</a:t>
            </a:r>
            <a:r>
              <a:rPr lang="en-US" sz="2200" dirty="0">
                <a:sym typeface="Symbol"/>
              </a:rPr>
              <a:t>) &lt; O(2</a:t>
            </a:r>
            <a:r>
              <a:rPr lang="en-US" sz="2200" i="1" baseline="45000" dirty="0">
                <a:sym typeface="Symbol"/>
              </a:rPr>
              <a:t>n</a:t>
            </a:r>
            <a:r>
              <a:rPr lang="en-US" sz="2200">
                <a:sym typeface="Symbol"/>
              </a:rPr>
              <a:t>)  &lt; …</a:t>
            </a:r>
            <a:endParaRPr lang="en-US" sz="2200" dirty="0">
              <a:sym typeface="Symbo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32</a:t>
            </a:fld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4876800"/>
            <a:ext cx="8458200" cy="15696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Note: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“log” = log base 2, or log</a:t>
            </a:r>
            <a:r>
              <a:rPr lang="en-US" sz="2400" baseline="-25000" dirty="0"/>
              <a:t>2</a:t>
            </a:r>
            <a:r>
              <a:rPr lang="en-US" sz="2400" dirty="0"/>
              <a:t>; “log</a:t>
            </a:r>
            <a:r>
              <a:rPr lang="en-US" sz="2400" baseline="-25000" dirty="0"/>
              <a:t>10</a:t>
            </a:r>
            <a:r>
              <a:rPr lang="en-US" sz="2400" dirty="0"/>
              <a:t>” = log base 10; “ln” = log base e. In big O, all these log functions are the same. (Why?)</a:t>
            </a:r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3400" y="4350174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/>
              <a:t>“fastest”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03457" y="4350174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/>
              <a:t>“slowest”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4.6 </a:t>
            </a:r>
            <a:r>
              <a:rPr lang="en-US" sz="3600" dirty="0">
                <a:latin typeface="Britannic Bold" pitchFamily="34" charset="0"/>
              </a:rPr>
              <a:t>Examples on big O notation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458200" cy="3657600"/>
          </a:xfrm>
        </p:spPr>
        <p:txBody>
          <a:bodyPr/>
          <a:lstStyle/>
          <a:p>
            <a:pPr>
              <a:spcBef>
                <a:spcPts val="1200"/>
              </a:spcBef>
              <a:tabLst>
                <a:tab pos="1528763" algn="l"/>
              </a:tabLst>
            </a:pPr>
            <a:r>
              <a:rPr lang="en-US" sz="3200" dirty="0"/>
              <a:t>f1(</a:t>
            </a:r>
            <a:r>
              <a:rPr lang="en-US" sz="3200" i="1" dirty="0"/>
              <a:t>n</a:t>
            </a:r>
            <a:r>
              <a:rPr lang="en-US" sz="3200" dirty="0"/>
              <a:t>) 	= ½</a:t>
            </a:r>
            <a:r>
              <a:rPr lang="en-US" sz="3200" i="1" dirty="0"/>
              <a:t>n</a:t>
            </a:r>
            <a:r>
              <a:rPr lang="en-US" sz="3200" dirty="0"/>
              <a:t> + 4 </a:t>
            </a:r>
          </a:p>
          <a:p>
            <a:pPr>
              <a:spcBef>
                <a:spcPts val="0"/>
              </a:spcBef>
              <a:buNone/>
              <a:tabLst>
                <a:tab pos="1528763" algn="l"/>
              </a:tabLst>
            </a:pPr>
            <a:r>
              <a:rPr lang="en-US" sz="3200" dirty="0"/>
              <a:t>		= O(</a:t>
            </a:r>
            <a:r>
              <a:rPr lang="en-US" sz="3200" i="1" dirty="0"/>
              <a:t>n</a:t>
            </a:r>
            <a:r>
              <a:rPr lang="en-US" sz="3200" dirty="0"/>
              <a:t>)</a:t>
            </a:r>
            <a:endParaRPr lang="en-US" sz="3200" dirty="0">
              <a:solidFill>
                <a:srgbClr val="008000"/>
              </a:solidFill>
            </a:endParaRPr>
          </a:p>
          <a:p>
            <a:pPr>
              <a:spcBef>
                <a:spcPts val="1200"/>
              </a:spcBef>
              <a:tabLst>
                <a:tab pos="1528763" algn="l"/>
              </a:tabLst>
            </a:pPr>
            <a:r>
              <a:rPr lang="en-US" sz="3200" dirty="0"/>
              <a:t>f2(</a:t>
            </a:r>
            <a:r>
              <a:rPr lang="en-US" sz="3200" i="1" dirty="0"/>
              <a:t>n</a:t>
            </a:r>
            <a:r>
              <a:rPr lang="en-US" sz="3200" dirty="0"/>
              <a:t>) 	= 240</a:t>
            </a:r>
            <a:r>
              <a:rPr lang="en-US" sz="3200" i="1" dirty="0"/>
              <a:t>n</a:t>
            </a:r>
            <a:r>
              <a:rPr lang="en-US" sz="3200" dirty="0"/>
              <a:t> + 0.001</a:t>
            </a:r>
            <a:r>
              <a:rPr lang="en-US" sz="3200" i="1" dirty="0"/>
              <a:t>n</a:t>
            </a:r>
            <a:r>
              <a:rPr lang="en-US" sz="3200" b="1" baseline="30000" dirty="0"/>
              <a:t>2</a:t>
            </a:r>
            <a:r>
              <a:rPr lang="en-US" sz="3200" b="1" dirty="0"/>
              <a:t> </a:t>
            </a:r>
          </a:p>
          <a:p>
            <a:pPr>
              <a:spcBef>
                <a:spcPts val="0"/>
              </a:spcBef>
              <a:buNone/>
              <a:tabLst>
                <a:tab pos="1528763" algn="l"/>
              </a:tabLst>
            </a:pPr>
            <a:r>
              <a:rPr lang="en-US" sz="3200" dirty="0"/>
              <a:t>		= O(</a:t>
            </a:r>
            <a:r>
              <a:rPr lang="en-US" sz="3200" i="1" dirty="0"/>
              <a:t>n</a:t>
            </a:r>
            <a:r>
              <a:rPr lang="en-US" sz="3200" b="1" baseline="30000" dirty="0"/>
              <a:t>2</a:t>
            </a:r>
            <a:r>
              <a:rPr lang="en-US" sz="3200" dirty="0"/>
              <a:t>)</a:t>
            </a:r>
          </a:p>
          <a:p>
            <a:pPr>
              <a:spcBef>
                <a:spcPts val="1200"/>
              </a:spcBef>
              <a:tabLst>
                <a:tab pos="1528763" algn="l"/>
              </a:tabLst>
            </a:pPr>
            <a:r>
              <a:rPr lang="en-US" sz="3200" dirty="0"/>
              <a:t>f3(</a:t>
            </a:r>
            <a:r>
              <a:rPr lang="en-US" sz="3200" i="1" dirty="0"/>
              <a:t>n</a:t>
            </a:r>
            <a:r>
              <a:rPr lang="en-US" sz="3200" dirty="0"/>
              <a:t>)   = </a:t>
            </a:r>
            <a:r>
              <a:rPr lang="en-US" sz="3200" i="1" dirty="0"/>
              <a:t>n</a:t>
            </a:r>
            <a:r>
              <a:rPr lang="en-US" sz="3200" dirty="0"/>
              <a:t> log </a:t>
            </a:r>
            <a:r>
              <a:rPr lang="en-US" sz="3200" i="1" dirty="0"/>
              <a:t>n</a:t>
            </a:r>
            <a:r>
              <a:rPr lang="en-US" sz="3200" dirty="0"/>
              <a:t> + log </a:t>
            </a:r>
            <a:r>
              <a:rPr lang="en-US" sz="3200" i="1" dirty="0"/>
              <a:t>n</a:t>
            </a:r>
            <a:r>
              <a:rPr lang="en-US" sz="3200" dirty="0"/>
              <a:t> + </a:t>
            </a:r>
            <a:r>
              <a:rPr lang="en-US" sz="3200" i="1" dirty="0"/>
              <a:t>n</a:t>
            </a:r>
            <a:r>
              <a:rPr lang="en-US" sz="3200" dirty="0"/>
              <a:t> log (log </a:t>
            </a:r>
            <a:r>
              <a:rPr lang="en-US" sz="3200" i="1" dirty="0"/>
              <a:t>n</a:t>
            </a:r>
            <a:r>
              <a:rPr lang="en-US" sz="3200" dirty="0"/>
              <a:t>)</a:t>
            </a:r>
          </a:p>
          <a:p>
            <a:pPr>
              <a:spcBef>
                <a:spcPts val="0"/>
              </a:spcBef>
              <a:buNone/>
              <a:tabLst>
                <a:tab pos="1528763" algn="l"/>
              </a:tabLst>
            </a:pPr>
            <a:r>
              <a:rPr lang="en-US" sz="3200" dirty="0"/>
              <a:t>             = O(</a:t>
            </a:r>
            <a:r>
              <a:rPr lang="en-US" sz="3200" i="1" dirty="0"/>
              <a:t>n</a:t>
            </a:r>
            <a:r>
              <a:rPr lang="en-US" sz="3200" dirty="0"/>
              <a:t> log </a:t>
            </a:r>
            <a:r>
              <a:rPr lang="en-US" sz="3200" i="1" dirty="0"/>
              <a:t>n</a:t>
            </a:r>
            <a:r>
              <a:rPr lang="en-US" sz="3200" dirty="0"/>
              <a:t>)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33</a:t>
            </a:fld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2057400" y="4953000"/>
            <a:ext cx="175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00FF"/>
                </a:solidFill>
              </a:rPr>
              <a:t>Why?</a:t>
            </a:r>
            <a:endParaRPr lang="en-SG" sz="4000" dirty="0">
              <a:solidFill>
                <a:srgbClr val="0000FF"/>
              </a:solidFill>
            </a:endParaRPr>
          </a:p>
        </p:txBody>
      </p:sp>
      <p:pic>
        <p:nvPicPr>
          <p:cNvPr id="10" name="Picture 4" descr="MCj0434859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4648200"/>
            <a:ext cx="17145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4.7 Exponential</a:t>
            </a:r>
            <a:r>
              <a:rPr lang="en-US" sz="3600" dirty="0">
                <a:latin typeface="Britannic Bold" pitchFamily="34" charset="0"/>
              </a:rPr>
              <a:t> Time Algorithms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458200" cy="5257800"/>
          </a:xfrm>
        </p:spPr>
        <p:txBody>
          <a:bodyPr/>
          <a:lstStyle/>
          <a:p>
            <a:pPr>
              <a:spcBef>
                <a:spcPts val="600"/>
              </a:spcBef>
              <a:tabLst>
                <a:tab pos="1528763" algn="l"/>
              </a:tabLst>
            </a:pPr>
            <a:r>
              <a:rPr lang="en-US" sz="2800" dirty="0"/>
              <a:t>Suppose we have a problem that, for an input consisting of </a:t>
            </a:r>
            <a:r>
              <a:rPr lang="en-US" sz="2800" i="1" dirty="0">
                <a:solidFill>
                  <a:srgbClr val="0000FF"/>
                </a:solidFill>
              </a:rPr>
              <a:t>n</a:t>
            </a:r>
            <a:r>
              <a:rPr lang="en-US" sz="2800" dirty="0"/>
              <a:t> items, can be solved by going through </a:t>
            </a:r>
            <a:r>
              <a:rPr lang="en-US" sz="2800" dirty="0">
                <a:solidFill>
                  <a:srgbClr val="0000FF"/>
                </a:solidFill>
              </a:rPr>
              <a:t>2</a:t>
            </a:r>
            <a:r>
              <a:rPr lang="en-US" sz="2800" i="1" baseline="30000" dirty="0">
                <a:solidFill>
                  <a:srgbClr val="0000FF"/>
                </a:solidFill>
              </a:rPr>
              <a:t>n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/>
              <a:t>cases </a:t>
            </a:r>
          </a:p>
          <a:p>
            <a:pPr lvl="1">
              <a:spcBef>
                <a:spcPts val="600"/>
              </a:spcBef>
              <a:tabLst>
                <a:tab pos="1528763" algn="l"/>
              </a:tabLst>
            </a:pPr>
            <a:r>
              <a:rPr lang="en-US" sz="2400" dirty="0"/>
              <a:t>We say the complexity is </a:t>
            </a:r>
            <a:r>
              <a:rPr lang="en-US" sz="2400" dirty="0">
                <a:solidFill>
                  <a:srgbClr val="C00000"/>
                </a:solidFill>
              </a:rPr>
              <a:t>exponential time</a:t>
            </a:r>
          </a:p>
          <a:p>
            <a:pPr lvl="1">
              <a:spcBef>
                <a:spcPts val="600"/>
              </a:spcBef>
              <a:tabLst>
                <a:tab pos="1528763" algn="l"/>
              </a:tabLst>
            </a:pPr>
            <a:r>
              <a:rPr lang="en-US" sz="2400" dirty="0"/>
              <a:t>Q: What sort of problems?</a:t>
            </a:r>
          </a:p>
          <a:p>
            <a:pPr>
              <a:spcBef>
                <a:spcPts val="1200"/>
              </a:spcBef>
              <a:tabLst>
                <a:tab pos="1528763" algn="l"/>
              </a:tabLst>
            </a:pPr>
            <a:r>
              <a:rPr lang="en-US" sz="2800" dirty="0"/>
              <a:t>We use a supercomputer that analyses 200 million cases per second</a:t>
            </a:r>
          </a:p>
          <a:p>
            <a:pPr lvl="1">
              <a:spcBef>
                <a:spcPts val="600"/>
              </a:spcBef>
              <a:tabLst>
                <a:tab pos="1528763" algn="l"/>
              </a:tabLst>
            </a:pPr>
            <a:r>
              <a:rPr lang="en-US" sz="2400" dirty="0"/>
              <a:t>Input with 15 items, 164 microseconds</a:t>
            </a:r>
          </a:p>
          <a:p>
            <a:pPr lvl="1">
              <a:spcBef>
                <a:spcPts val="600"/>
              </a:spcBef>
              <a:tabLst>
                <a:tab pos="1528763" algn="l"/>
              </a:tabLst>
            </a:pPr>
            <a:r>
              <a:rPr lang="en-US" sz="2400" dirty="0"/>
              <a:t>Input with 30 items, 5.36 seconds</a:t>
            </a:r>
          </a:p>
          <a:p>
            <a:pPr lvl="1">
              <a:spcBef>
                <a:spcPts val="600"/>
              </a:spcBef>
              <a:tabLst>
                <a:tab pos="1528763" algn="l"/>
              </a:tabLst>
            </a:pPr>
            <a:r>
              <a:rPr lang="en-US" sz="2400" dirty="0"/>
              <a:t>Input with 50 items, more than two months</a:t>
            </a:r>
          </a:p>
          <a:p>
            <a:pPr lvl="1">
              <a:spcBef>
                <a:spcPts val="600"/>
              </a:spcBef>
              <a:tabLst>
                <a:tab pos="1528763" algn="l"/>
              </a:tabLst>
            </a:pPr>
            <a:r>
              <a:rPr lang="en-US" sz="2400" dirty="0"/>
              <a:t>Input with 80 items, 191 million years!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34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4.8 Quadratic</a:t>
            </a:r>
            <a:r>
              <a:rPr lang="en-US" sz="3600" dirty="0">
                <a:latin typeface="Britannic Bold" pitchFamily="34" charset="0"/>
              </a:rPr>
              <a:t> Time Algorithms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458200" cy="5257800"/>
          </a:xfrm>
        </p:spPr>
        <p:txBody>
          <a:bodyPr/>
          <a:lstStyle/>
          <a:p>
            <a:pPr>
              <a:spcBef>
                <a:spcPts val="600"/>
              </a:spcBef>
              <a:tabLst>
                <a:tab pos="1528763" algn="l"/>
              </a:tabLst>
            </a:pPr>
            <a:r>
              <a:rPr lang="en-US" sz="2800" dirty="0"/>
              <a:t>Suppose solving the same problem with another algorithm will use </a:t>
            </a:r>
            <a:r>
              <a:rPr lang="en-US" sz="2800" dirty="0">
                <a:solidFill>
                  <a:srgbClr val="0000FF"/>
                </a:solidFill>
              </a:rPr>
              <a:t>300</a:t>
            </a:r>
            <a:r>
              <a:rPr lang="en-US" sz="2800" i="1" dirty="0">
                <a:solidFill>
                  <a:srgbClr val="0000FF"/>
                </a:solidFill>
              </a:rPr>
              <a:t>n</a:t>
            </a:r>
            <a:r>
              <a:rPr lang="en-US" sz="2800" baseline="30000" dirty="0">
                <a:solidFill>
                  <a:srgbClr val="0000FF"/>
                </a:solidFill>
              </a:rPr>
              <a:t>2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/>
              <a:t>clock cycles on a 80386, running at 33MHz (very slow old PC)</a:t>
            </a:r>
          </a:p>
          <a:p>
            <a:pPr lvl="1">
              <a:spcBef>
                <a:spcPts val="0"/>
              </a:spcBef>
              <a:tabLst>
                <a:tab pos="1528763" algn="l"/>
              </a:tabLst>
            </a:pPr>
            <a:r>
              <a:rPr lang="en-US" sz="2400" dirty="0"/>
              <a:t>We say the complexity is </a:t>
            </a:r>
            <a:r>
              <a:rPr lang="en-US" sz="2400" dirty="0">
                <a:solidFill>
                  <a:srgbClr val="C00000"/>
                </a:solidFill>
              </a:rPr>
              <a:t>quadratic time</a:t>
            </a:r>
          </a:p>
          <a:p>
            <a:pPr lvl="1">
              <a:spcBef>
                <a:spcPts val="0"/>
              </a:spcBef>
              <a:tabLst>
                <a:tab pos="1528763" algn="l"/>
              </a:tabLst>
            </a:pPr>
            <a:r>
              <a:rPr lang="en-US" sz="2400" dirty="0"/>
              <a:t>Input with 15 items, 2 milliseconds</a:t>
            </a:r>
          </a:p>
          <a:p>
            <a:pPr lvl="1">
              <a:spcBef>
                <a:spcPts val="0"/>
              </a:spcBef>
              <a:tabLst>
                <a:tab pos="1528763" algn="l"/>
              </a:tabLst>
            </a:pPr>
            <a:r>
              <a:rPr lang="en-US" sz="2400" dirty="0"/>
              <a:t>Input with 30 items, 8 milliseconds</a:t>
            </a:r>
          </a:p>
          <a:p>
            <a:pPr lvl="1">
              <a:spcBef>
                <a:spcPts val="0"/>
              </a:spcBef>
              <a:tabLst>
                <a:tab pos="1528763" algn="l"/>
              </a:tabLst>
            </a:pPr>
            <a:r>
              <a:rPr lang="en-US" sz="2400" dirty="0"/>
              <a:t>Input with 50 items, 22 milliseconds</a:t>
            </a:r>
          </a:p>
          <a:p>
            <a:pPr lvl="1">
              <a:spcBef>
                <a:spcPts val="0"/>
              </a:spcBef>
              <a:tabLst>
                <a:tab pos="1528763" algn="l"/>
              </a:tabLst>
            </a:pPr>
            <a:r>
              <a:rPr lang="en-US" sz="2400" dirty="0"/>
              <a:t>Input with 80 items, 58 milliseconds</a:t>
            </a:r>
          </a:p>
          <a:p>
            <a:pPr>
              <a:spcBef>
                <a:spcPts val="1200"/>
              </a:spcBef>
              <a:tabLst>
                <a:tab pos="1528763" algn="l"/>
              </a:tabLst>
            </a:pPr>
            <a:r>
              <a:rPr lang="en-US" sz="2400" dirty="0"/>
              <a:t>What observations do you have from the results of these two algorithms? What if the supercomputer speed is increased by 1000 times?</a:t>
            </a:r>
          </a:p>
          <a:p>
            <a:pPr>
              <a:spcBef>
                <a:spcPts val="1200"/>
              </a:spcBef>
              <a:tabLst>
                <a:tab pos="1528763" algn="l"/>
              </a:tabLst>
            </a:pPr>
            <a:r>
              <a:rPr lang="en-US" sz="2400" dirty="0"/>
              <a:t>It is very important to use an </a:t>
            </a:r>
            <a:r>
              <a:rPr lang="en-US" sz="2400" dirty="0">
                <a:solidFill>
                  <a:srgbClr val="C00000"/>
                </a:solidFill>
              </a:rPr>
              <a:t>efficient algorithm </a:t>
            </a:r>
            <a:r>
              <a:rPr lang="en-US" sz="2400" dirty="0"/>
              <a:t>to solve a problem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35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447800"/>
          </a:xfrm>
        </p:spPr>
        <p:txBody>
          <a:bodyPr/>
          <a:lstStyle/>
          <a:p>
            <a:pPr marL="803275" indent="-803275">
              <a:tabLst>
                <a:tab pos="803275" algn="l"/>
              </a:tabLst>
            </a:pP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4.9	</a:t>
            </a:r>
            <a:r>
              <a:rPr lang="en-US" sz="3600" dirty="0">
                <a:latin typeface="Britannic Bold" pitchFamily="34" charset="0"/>
              </a:rPr>
              <a:t>Order-of-Magnitude Analysis and Big O Notation (1/2)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36</a:t>
            </a:fld>
            <a:endParaRPr lang="en-US" sz="1600" dirty="0"/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752600"/>
            <a:ext cx="7772400" cy="333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533400" y="5257800"/>
            <a:ext cx="7924800" cy="414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ts val="2800"/>
              </a:lnSpc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Figure - </a:t>
            </a:r>
            <a:r>
              <a:rPr lang="en-US" sz="2000" dirty="0">
                <a:latin typeface="Tahoma" pitchFamily="34" charset="0"/>
              </a:rPr>
              <a:t>C</a:t>
            </a:r>
            <a:r>
              <a:rPr lang="en-US" sz="2000" dirty="0">
                <a:solidFill>
                  <a:schemeClr val="tx1"/>
                </a:solidFill>
                <a:latin typeface="Tahoma" pitchFamily="34" charset="0"/>
              </a:rPr>
              <a:t>omparison of growth-rate functions in tabular form</a:t>
            </a:r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447800"/>
          </a:xfrm>
        </p:spPr>
        <p:txBody>
          <a:bodyPr/>
          <a:lstStyle/>
          <a:p>
            <a:pPr marL="803275" indent="-803275">
              <a:tabLst>
                <a:tab pos="803275" algn="l"/>
              </a:tabLst>
            </a:pP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4.9	</a:t>
            </a:r>
            <a:r>
              <a:rPr lang="en-US" sz="3600" dirty="0">
                <a:latin typeface="Britannic Bold" pitchFamily="34" charset="0"/>
              </a:rPr>
              <a:t>Order-of-Magnitude Analysis and Big O Notation (2/2)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37</a:t>
            </a:fld>
            <a:endParaRPr lang="en-US" sz="1600" dirty="0"/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533400" y="5638800"/>
            <a:ext cx="7924800" cy="414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ts val="2800"/>
              </a:lnSpc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Figure - </a:t>
            </a:r>
            <a:r>
              <a:rPr lang="en-US" sz="2000" dirty="0">
                <a:latin typeface="Tahoma" pitchFamily="34" charset="0"/>
              </a:rPr>
              <a:t>C</a:t>
            </a:r>
            <a:r>
              <a:rPr lang="en-US" sz="2000" dirty="0">
                <a:solidFill>
                  <a:schemeClr val="tx1"/>
                </a:solidFill>
                <a:latin typeface="Tahoma" pitchFamily="34" charset="0"/>
              </a:rPr>
              <a:t>omparison of growth-rate functions in graphical form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1447800"/>
            <a:ext cx="5903913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4.10 </a:t>
            </a:r>
            <a:r>
              <a:rPr lang="en-US" sz="3600" dirty="0">
                <a:latin typeface="Britannic Bold" pitchFamily="34" charset="0"/>
              </a:rPr>
              <a:t>Example: Moore’s Law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38</a:t>
            </a:fld>
            <a:endParaRPr lang="en-US" sz="1600" dirty="0"/>
          </a:p>
        </p:txBody>
      </p:sp>
      <p:pic>
        <p:nvPicPr>
          <p:cNvPr id="9" name="Picture 2" descr="File:Transistor Count and Moore's Law - 2008.sv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 l="3030" r="6061" b="4968"/>
          <a:stretch>
            <a:fillRect/>
          </a:stretch>
        </p:blipFill>
        <p:spPr bwMode="auto">
          <a:xfrm>
            <a:off x="3546764" y="1447800"/>
            <a:ext cx="5292436" cy="4851400"/>
          </a:xfrm>
          <a:prstGeom prst="rect">
            <a:avLst/>
          </a:prstGeom>
          <a:noFill/>
        </p:spPr>
      </p:pic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04800" y="1371600"/>
            <a:ext cx="3429000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 co-founder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Gordon Moore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 visionary. In 1965, his prediction, popularly known as </a:t>
            </a: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Moore's Law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states that the number of transistors per square inch on an integrated circuit chip will be </a:t>
            </a:r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increased exponentially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>
                <a:solidFill>
                  <a:srgbClr val="CC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 about every two years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Intel has kept that pace for nearly 40 years.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12" name="Picture 11" descr="GordonMoore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15200" y="228600"/>
            <a:ext cx="1328738" cy="1253961"/>
          </a:xfrm>
          <a:prstGeom prst="rect">
            <a:avLst/>
          </a:prstGeom>
        </p:spPr>
      </p:pic>
      <p:sp>
        <p:nvSpPr>
          <p:cNvPr id="10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4478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4.11 Summary:</a:t>
            </a:r>
            <a:r>
              <a:rPr lang="en-US" sz="3600" dirty="0">
                <a:latin typeface="Britannic Bold" pitchFamily="34" charset="0"/>
              </a:rPr>
              <a:t> Order-of-Magnitude Analysis and Big O Notation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458200" cy="48006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>
                <a:sym typeface="Symbol"/>
              </a:rPr>
              <a:t>Order of growth of some common functions:</a:t>
            </a:r>
          </a:p>
          <a:p>
            <a:pPr lvl="1">
              <a:spcBef>
                <a:spcPts val="1200"/>
              </a:spcBef>
              <a:buNone/>
            </a:pPr>
            <a:r>
              <a:rPr lang="en-US" sz="2200" dirty="0">
                <a:sym typeface="Symbol"/>
              </a:rPr>
              <a:t>O(1) &lt; O(log </a:t>
            </a:r>
            <a:r>
              <a:rPr lang="en-US" sz="2200" i="1" dirty="0">
                <a:sym typeface="Symbol"/>
              </a:rPr>
              <a:t>n</a:t>
            </a:r>
            <a:r>
              <a:rPr lang="en-US" sz="2200" dirty="0">
                <a:sym typeface="Symbol"/>
              </a:rPr>
              <a:t>) &lt; O(</a:t>
            </a:r>
            <a:r>
              <a:rPr lang="en-US" sz="2200" i="1" dirty="0">
                <a:sym typeface="Symbol"/>
              </a:rPr>
              <a:t>n</a:t>
            </a:r>
            <a:r>
              <a:rPr lang="en-US" sz="2200" dirty="0">
                <a:sym typeface="Symbol"/>
              </a:rPr>
              <a:t>) &lt; O(</a:t>
            </a:r>
            <a:r>
              <a:rPr lang="en-US" sz="2200" i="1" dirty="0">
                <a:sym typeface="Symbol"/>
              </a:rPr>
              <a:t>n</a:t>
            </a:r>
            <a:r>
              <a:rPr lang="en-US" sz="2200" dirty="0">
                <a:sym typeface="Symbol"/>
              </a:rPr>
              <a:t> log </a:t>
            </a:r>
            <a:r>
              <a:rPr lang="en-US" sz="2200" i="1" dirty="0">
                <a:sym typeface="Symbol"/>
              </a:rPr>
              <a:t>n</a:t>
            </a:r>
            <a:r>
              <a:rPr lang="en-US" sz="2200" dirty="0">
                <a:sym typeface="Symbol"/>
              </a:rPr>
              <a:t>) &lt; O(</a:t>
            </a:r>
            <a:r>
              <a:rPr lang="en-US" sz="2200" i="1" dirty="0">
                <a:sym typeface="Symbol"/>
              </a:rPr>
              <a:t>n</a:t>
            </a:r>
            <a:r>
              <a:rPr lang="en-US" sz="2200" baseline="30000" dirty="0">
                <a:sym typeface="Symbol"/>
              </a:rPr>
              <a:t>2</a:t>
            </a:r>
            <a:r>
              <a:rPr lang="en-US" sz="2200" dirty="0">
                <a:sym typeface="Symbol"/>
              </a:rPr>
              <a:t>) &lt; O(</a:t>
            </a:r>
            <a:r>
              <a:rPr lang="en-US" sz="2200" i="1" dirty="0">
                <a:sym typeface="Symbol"/>
              </a:rPr>
              <a:t>n</a:t>
            </a:r>
            <a:r>
              <a:rPr lang="en-US" sz="2200" baseline="30000" dirty="0">
                <a:sym typeface="Symbol"/>
              </a:rPr>
              <a:t>3</a:t>
            </a:r>
            <a:r>
              <a:rPr lang="en-US" sz="2200" dirty="0">
                <a:sym typeface="Symbol"/>
              </a:rPr>
              <a:t>) &lt; O(2</a:t>
            </a:r>
            <a:r>
              <a:rPr lang="en-US" sz="2200" i="1" baseline="45000" dirty="0">
                <a:sym typeface="Symbol"/>
              </a:rPr>
              <a:t>n</a:t>
            </a:r>
            <a:r>
              <a:rPr lang="en-US" sz="2200" dirty="0">
                <a:sym typeface="Symbol"/>
              </a:rPr>
              <a:t>) &lt; …</a:t>
            </a:r>
          </a:p>
          <a:p>
            <a:pPr>
              <a:spcBef>
                <a:spcPts val="1200"/>
              </a:spcBef>
              <a:tabLst>
                <a:tab pos="1528763" algn="l"/>
              </a:tabLst>
            </a:pPr>
            <a:r>
              <a:rPr lang="en-US" sz="2800" dirty="0"/>
              <a:t>Properties of growth-rate functions</a:t>
            </a:r>
          </a:p>
          <a:p>
            <a:pPr lvl="1">
              <a:spcBef>
                <a:spcPts val="600"/>
              </a:spcBef>
              <a:tabLst>
                <a:tab pos="1528763" algn="l"/>
              </a:tabLst>
            </a:pPr>
            <a:r>
              <a:rPr lang="en-US" sz="2400" dirty="0"/>
              <a:t>You can ignore low-order terms</a:t>
            </a:r>
          </a:p>
          <a:p>
            <a:pPr lvl="1">
              <a:spcBef>
                <a:spcPts val="600"/>
              </a:spcBef>
              <a:tabLst>
                <a:tab pos="1528763" algn="l"/>
              </a:tabLst>
            </a:pPr>
            <a:r>
              <a:rPr lang="en-US" sz="2400" dirty="0"/>
              <a:t>You can ignore a multiplicative constant in the high-order term</a:t>
            </a:r>
          </a:p>
          <a:p>
            <a:pPr lvl="1">
              <a:spcBef>
                <a:spcPts val="600"/>
              </a:spcBef>
              <a:tabLst>
                <a:tab pos="1528763" algn="l"/>
              </a:tabLst>
            </a:pPr>
            <a:r>
              <a:rPr lang="en-US" sz="2400" dirty="0"/>
              <a:t>O(f(</a:t>
            </a:r>
            <a:r>
              <a:rPr lang="en-US" sz="2400" i="1" dirty="0"/>
              <a:t>n</a:t>
            </a:r>
            <a:r>
              <a:rPr lang="en-US" sz="2400" dirty="0"/>
              <a:t>)) + O(g(</a:t>
            </a:r>
            <a:r>
              <a:rPr lang="en-US" sz="2400" i="1" dirty="0"/>
              <a:t>n</a:t>
            </a:r>
            <a:r>
              <a:rPr lang="en-US" sz="2400" dirty="0"/>
              <a:t>)) = O( f(</a:t>
            </a:r>
            <a:r>
              <a:rPr lang="en-US" sz="2400" i="1" dirty="0"/>
              <a:t>n</a:t>
            </a:r>
            <a:r>
              <a:rPr lang="en-US" sz="2400" dirty="0"/>
              <a:t>) + g(</a:t>
            </a:r>
            <a:r>
              <a:rPr lang="en-US" sz="2400" i="1" dirty="0"/>
              <a:t>n</a:t>
            </a:r>
            <a:r>
              <a:rPr lang="en-US" sz="2400" dirty="0"/>
              <a:t>) 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39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99FF">
              <a:alpha val="25098"/>
            </a:srgbClr>
          </a:solidFill>
        </p:spPr>
        <p:txBody>
          <a:bodyPr/>
          <a:lstStyle/>
          <a:p>
            <a:r>
              <a:rPr lang="en-US" sz="4000">
                <a:solidFill>
                  <a:srgbClr val="003399"/>
                </a:solidFill>
                <a:latin typeface="Britannic Bold" panose="020B0903060703020204" pitchFamily="34" charset="0"/>
              </a:rPr>
              <a:t>Objectives</a:t>
            </a:r>
            <a:endParaRPr lang="en-US" sz="4000" dirty="0">
              <a:solidFill>
                <a:srgbClr val="003399"/>
              </a:solidFill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</a:t>
            </a:fld>
            <a:endParaRPr lang="en-US" sz="1600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387161795"/>
              </p:ext>
            </p:extLst>
          </p:nvPr>
        </p:nvGraphicFramePr>
        <p:xfrm>
          <a:off x="1038387" y="1288512"/>
          <a:ext cx="7330698" cy="3283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533400" y="6553200"/>
            <a:ext cx="2514600" cy="152400"/>
          </a:xfrm>
        </p:spPr>
        <p:txBody>
          <a:bodyPr/>
          <a:lstStyle/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marL="512763" indent="-512763" eaLnBrk="1" hangingPunct="1">
              <a:tabLst>
                <a:tab pos="512763" algn="l"/>
              </a:tabLst>
            </a:pPr>
            <a:r>
              <a:rPr lang="en-US" sz="4400" dirty="0">
                <a:solidFill>
                  <a:srgbClr val="C00000"/>
                </a:solidFill>
                <a:latin typeface="Britannic Bold" pitchFamily="34" charset="0"/>
              </a:rPr>
              <a:t>5</a:t>
            </a:r>
            <a:r>
              <a:rPr lang="en-US" sz="4400" dirty="0">
                <a:latin typeface="Britannic Bold" pitchFamily="34" charset="0"/>
              </a:rPr>
              <a:t>	How to find the complexity of a program?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5.1 </a:t>
            </a:r>
            <a:r>
              <a:rPr lang="en-US" sz="3600" dirty="0">
                <a:latin typeface="Britannic Bold" pitchFamily="34" charset="0"/>
              </a:rPr>
              <a:t>Some rules of thumb and examples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458200" cy="54102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/>
              <a:t>Basically just </a:t>
            </a:r>
            <a:r>
              <a:rPr lang="en-US" sz="2400" dirty="0">
                <a:solidFill>
                  <a:srgbClr val="990033"/>
                </a:solidFill>
              </a:rPr>
              <a:t>count the number of statements executed</a:t>
            </a:r>
            <a:r>
              <a:rPr lang="en-US" sz="2400" dirty="0"/>
              <a:t>.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If there are only a small number of simple statements in a program			 		– O(</a:t>
            </a:r>
            <a:r>
              <a:rPr lang="en-US" sz="2400" dirty="0">
                <a:solidFill>
                  <a:srgbClr val="C00000"/>
                </a:solidFill>
              </a:rPr>
              <a:t>1</a:t>
            </a:r>
            <a:r>
              <a:rPr lang="en-US" sz="2400" dirty="0"/>
              <a:t>)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If there is a ‘for’ loop dictated by a loop index that goes up to </a:t>
            </a:r>
            <a:r>
              <a:rPr lang="en-US" sz="2400" i="1" dirty="0"/>
              <a:t>n</a:t>
            </a:r>
            <a:r>
              <a:rPr lang="en-US" sz="2400" dirty="0"/>
              <a:t> 					– O(</a:t>
            </a:r>
            <a:r>
              <a:rPr lang="en-US" sz="2400" i="1" dirty="0">
                <a:solidFill>
                  <a:srgbClr val="C00000"/>
                </a:solidFill>
              </a:rPr>
              <a:t>n</a:t>
            </a:r>
            <a:r>
              <a:rPr lang="en-US" sz="2400" dirty="0"/>
              <a:t>)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If there is a nested ‘for’ loop with outer one controlled by </a:t>
            </a:r>
            <a:r>
              <a:rPr lang="en-US" sz="2400" i="1" dirty="0"/>
              <a:t>n</a:t>
            </a:r>
            <a:r>
              <a:rPr lang="en-US" sz="2400" dirty="0"/>
              <a:t> and the inner one controlled by </a:t>
            </a:r>
            <a:r>
              <a:rPr lang="en-US" sz="2400" i="1" dirty="0"/>
              <a:t>m</a:t>
            </a:r>
            <a:r>
              <a:rPr lang="en-US" sz="2400" dirty="0"/>
              <a:t> 	– O(</a:t>
            </a:r>
            <a:r>
              <a:rPr lang="en-US" sz="2400" i="1" dirty="0">
                <a:solidFill>
                  <a:srgbClr val="C00000"/>
                </a:solidFill>
              </a:rPr>
              <a:t>n</a:t>
            </a:r>
            <a:r>
              <a:rPr lang="en-US" sz="2400" dirty="0">
                <a:solidFill>
                  <a:srgbClr val="C00000"/>
                </a:solidFill>
              </a:rPr>
              <a:t>*</a:t>
            </a:r>
            <a:r>
              <a:rPr lang="en-US" sz="2400" i="1" dirty="0">
                <a:solidFill>
                  <a:srgbClr val="C00000"/>
                </a:solidFill>
              </a:rPr>
              <a:t>m</a:t>
            </a:r>
            <a:r>
              <a:rPr lang="en-US" sz="2400" dirty="0"/>
              <a:t>)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For a loop with a range of values </a:t>
            </a:r>
            <a:r>
              <a:rPr lang="en-US" sz="2400" i="1" dirty="0"/>
              <a:t>n</a:t>
            </a:r>
            <a:r>
              <a:rPr lang="en-US" sz="2400" dirty="0"/>
              <a:t>, and each iteration reduces the range by a </a:t>
            </a:r>
            <a:r>
              <a:rPr lang="en-US" sz="2400"/>
              <a:t>fixed constant fraction (eg: ½) </a:t>
            </a:r>
            <a:r>
              <a:rPr lang="en-US" sz="2400" dirty="0"/>
              <a:t>				</a:t>
            </a:r>
            <a:r>
              <a:rPr lang="en-US" sz="2400"/>
              <a:t>			– </a:t>
            </a:r>
            <a:r>
              <a:rPr lang="en-US" sz="2400" dirty="0"/>
              <a:t>O(</a:t>
            </a:r>
            <a:r>
              <a:rPr lang="en-US" sz="2400" dirty="0">
                <a:solidFill>
                  <a:srgbClr val="C00000"/>
                </a:solidFill>
              </a:rPr>
              <a:t>log </a:t>
            </a:r>
            <a:r>
              <a:rPr lang="en-US" sz="2400" i="1" dirty="0">
                <a:solidFill>
                  <a:srgbClr val="C00000"/>
                </a:solidFill>
              </a:rPr>
              <a:t>n</a:t>
            </a:r>
            <a:r>
              <a:rPr lang="en-US" sz="2400" dirty="0"/>
              <a:t>)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For a recursive method, each call is usually O(</a:t>
            </a:r>
            <a:r>
              <a:rPr lang="en-US" sz="2400" dirty="0">
                <a:solidFill>
                  <a:srgbClr val="C00000"/>
                </a:solidFill>
              </a:rPr>
              <a:t>1</a:t>
            </a:r>
            <a:r>
              <a:rPr lang="en-US" sz="2400" dirty="0"/>
              <a:t>). So </a:t>
            </a:r>
          </a:p>
          <a:p>
            <a:pPr lvl="1">
              <a:spcBef>
                <a:spcPts val="0"/>
              </a:spcBef>
            </a:pPr>
            <a:r>
              <a:rPr lang="en-US" sz="2200" dirty="0"/>
              <a:t>if </a:t>
            </a:r>
            <a:r>
              <a:rPr lang="en-US" sz="2200" i="1" dirty="0"/>
              <a:t>n</a:t>
            </a:r>
            <a:r>
              <a:rPr lang="en-US" sz="2200" dirty="0"/>
              <a:t> calls are made – O(</a:t>
            </a:r>
            <a:r>
              <a:rPr lang="en-US" sz="2200" i="1" dirty="0">
                <a:solidFill>
                  <a:srgbClr val="C00000"/>
                </a:solidFill>
              </a:rPr>
              <a:t>n</a:t>
            </a:r>
            <a:r>
              <a:rPr lang="en-US" sz="2200" dirty="0"/>
              <a:t>)</a:t>
            </a:r>
          </a:p>
          <a:p>
            <a:pPr lvl="1">
              <a:spcBef>
                <a:spcPts val="0"/>
              </a:spcBef>
            </a:pPr>
            <a:r>
              <a:rPr lang="en-US" sz="2200" dirty="0"/>
              <a:t>if </a:t>
            </a:r>
            <a:r>
              <a:rPr lang="en-US" sz="2200" i="1" dirty="0"/>
              <a:t>n</a:t>
            </a:r>
            <a:r>
              <a:rPr lang="en-US" sz="2200" dirty="0"/>
              <a:t> log </a:t>
            </a:r>
            <a:r>
              <a:rPr lang="en-US" sz="2200" i="1" dirty="0"/>
              <a:t>n</a:t>
            </a:r>
            <a:r>
              <a:rPr lang="en-US" sz="2200" dirty="0"/>
              <a:t> calls are made – O(</a:t>
            </a:r>
            <a:r>
              <a:rPr lang="en-US" sz="2200" i="1" dirty="0">
                <a:solidFill>
                  <a:srgbClr val="C00000"/>
                </a:solidFill>
              </a:rPr>
              <a:t>n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C00000"/>
                </a:solidFill>
              </a:rPr>
              <a:t>log </a:t>
            </a:r>
            <a:r>
              <a:rPr lang="en-US" sz="2200" i="1" dirty="0">
                <a:solidFill>
                  <a:srgbClr val="C00000"/>
                </a:solidFill>
              </a:rPr>
              <a:t>n</a:t>
            </a:r>
            <a:r>
              <a:rPr lang="en-US" sz="2200" dirty="0"/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41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788988"/>
          </a:xfrm>
        </p:spPr>
        <p:txBody>
          <a:bodyPr/>
          <a:lstStyle/>
          <a:p>
            <a:r>
              <a:rPr lang="en-US" sz="3200" dirty="0">
                <a:solidFill>
                  <a:srgbClr val="C00000"/>
                </a:solidFill>
                <a:latin typeface="Britannic Bold" pitchFamily="34" charset="0"/>
              </a:rPr>
              <a:t>5.2 </a:t>
            </a:r>
            <a:r>
              <a:rPr lang="en-US" sz="3200" dirty="0">
                <a:latin typeface="Britannic Bold" pitchFamily="34" charset="0"/>
              </a:rPr>
              <a:t>Examples on finding complexity (1/2)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458200" cy="5334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/>
              <a:t>What is the complexity of the following code fragment?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42</a:t>
            </a:fld>
            <a:endParaRPr lang="en-US" sz="1600" dirty="0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790700" y="1371600"/>
            <a:ext cx="4838700" cy="1323439"/>
          </a:xfrm>
          <a:prstGeom prst="rect">
            <a:avLst/>
          </a:prstGeom>
          <a:solidFill>
            <a:srgbClr val="FFFFCC"/>
          </a:solidFill>
          <a:ln>
            <a:solidFill>
              <a:schemeClr val="tx1">
                <a:lumMod val="65000"/>
                <a:lumOff val="35000"/>
              </a:schemeClr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85738" lvl="1">
              <a:tabLst>
                <a:tab pos="633413" algn="l"/>
              </a:tabLst>
            </a:pPr>
            <a:r>
              <a:rPr lang="en-US" altLang="zh-CN" sz="2000">
                <a:solidFill>
                  <a:schemeClr val="tx1"/>
                </a:solidFill>
                <a:latin typeface="Lucida Console" pitchFamily="49" charset="0"/>
                <a:ea typeface="SimSun" pitchFamily="2" charset="-122"/>
              </a:rPr>
              <a:t>int sum </a:t>
            </a:r>
            <a:r>
              <a:rPr lang="en-US" altLang="zh-CN" sz="2000" dirty="0">
                <a:solidFill>
                  <a:schemeClr val="tx1"/>
                </a:solidFill>
                <a:latin typeface="Lucida Console" pitchFamily="49" charset="0"/>
                <a:ea typeface="SimSun" pitchFamily="2" charset="-122"/>
              </a:rPr>
              <a:t>= 0;</a:t>
            </a:r>
          </a:p>
          <a:p>
            <a:pPr marL="185738" lvl="1">
              <a:tabLst>
                <a:tab pos="633413" algn="l"/>
              </a:tabLst>
            </a:pPr>
            <a:r>
              <a:rPr lang="en-US" altLang="zh-CN" sz="2000">
                <a:solidFill>
                  <a:schemeClr val="tx1"/>
                </a:solidFill>
                <a:latin typeface="Lucida Console" pitchFamily="49" charset="0"/>
                <a:ea typeface="SimSun" pitchFamily="2" charset="-122"/>
              </a:rPr>
              <a:t>for (int i=1; i&lt;n</a:t>
            </a:r>
            <a:r>
              <a:rPr lang="en-US" altLang="zh-CN" sz="2000" dirty="0">
                <a:solidFill>
                  <a:schemeClr val="tx1"/>
                </a:solidFill>
                <a:latin typeface="Lucida Console" pitchFamily="49" charset="0"/>
                <a:ea typeface="SimSun" pitchFamily="2" charset="-122"/>
              </a:rPr>
              <a:t>; </a:t>
            </a:r>
            <a:r>
              <a:rPr lang="en-US" altLang="zh-CN" sz="2000">
                <a:solidFill>
                  <a:schemeClr val="tx1"/>
                </a:solidFill>
                <a:latin typeface="Lucida Console" pitchFamily="49" charset="0"/>
                <a:ea typeface="SimSun" pitchFamily="2" charset="-122"/>
              </a:rPr>
              <a:t>i=i*2) {</a:t>
            </a:r>
            <a:endParaRPr lang="en-US" altLang="zh-CN" sz="2000" dirty="0">
              <a:solidFill>
                <a:schemeClr val="tx1"/>
              </a:solidFill>
              <a:latin typeface="Lucida Console" pitchFamily="49" charset="0"/>
              <a:ea typeface="SimSun" pitchFamily="2" charset="-122"/>
            </a:endParaRPr>
          </a:p>
          <a:p>
            <a:pPr marL="185738" lvl="1">
              <a:tabLst>
                <a:tab pos="633413" algn="l"/>
              </a:tabLst>
            </a:pPr>
            <a:r>
              <a:rPr lang="en-US" altLang="zh-CN" sz="2000" dirty="0">
                <a:solidFill>
                  <a:schemeClr val="tx1"/>
                </a:solidFill>
                <a:latin typeface="Lucida Console" pitchFamily="49" charset="0"/>
                <a:ea typeface="SimSun" pitchFamily="2" charset="-122"/>
              </a:rPr>
              <a:t>	</a:t>
            </a:r>
            <a:r>
              <a:rPr lang="en-US" altLang="zh-CN" sz="2000">
                <a:solidFill>
                  <a:schemeClr val="tx1"/>
                </a:solidFill>
                <a:latin typeface="Lucida Console" pitchFamily="49" charset="0"/>
                <a:ea typeface="SimSun" pitchFamily="2" charset="-122"/>
              </a:rPr>
              <a:t>sum++;</a:t>
            </a:r>
          </a:p>
          <a:p>
            <a:pPr marL="185738" lvl="1">
              <a:tabLst>
                <a:tab pos="633413" algn="l"/>
              </a:tabLst>
            </a:pPr>
            <a:r>
              <a:rPr lang="en-US" altLang="zh-CN" sz="2000">
                <a:solidFill>
                  <a:schemeClr val="tx1"/>
                </a:solidFill>
                <a:latin typeface="Lucida Console" pitchFamily="49" charset="0"/>
                <a:ea typeface="SimSun" pitchFamily="2" charset="-122"/>
              </a:rPr>
              <a:t>}</a:t>
            </a:r>
            <a:endParaRPr lang="en-US" altLang="zh-CN" sz="2000" dirty="0">
              <a:solidFill>
                <a:schemeClr val="tx1"/>
              </a:solidFill>
              <a:latin typeface="Lucida Console" pitchFamily="49" charset="0"/>
              <a:ea typeface="SimSun" pitchFamily="2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2695039"/>
            <a:ext cx="8458200" cy="1724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 is clear that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sum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incremented only when </a:t>
            </a:r>
          </a:p>
          <a:p>
            <a:pPr marL="800100" lvl="1" indent="-342900">
              <a:spcBef>
                <a:spcPts val="600"/>
              </a:spcBef>
              <a:buClr>
                <a:schemeClr val="accent1"/>
              </a:buClr>
              <a:buSzPct val="65000"/>
              <a:tabLst>
                <a:tab pos="1258888" algn="l"/>
              </a:tabLst>
            </a:pPr>
            <a:r>
              <a:rPr lang="en-US" sz="2400" kern="0" dirty="0">
                <a:latin typeface="+mn-lt"/>
                <a:cs typeface="+mn-cs"/>
              </a:rPr>
              <a:t>	i = 1, 2, 4, 8, …, </a:t>
            </a:r>
            <a:r>
              <a:rPr lang="en-US" sz="2400" kern="0">
                <a:latin typeface="+mn-lt"/>
                <a:cs typeface="+mn-cs"/>
              </a:rPr>
              <a:t>2</a:t>
            </a:r>
            <a:r>
              <a:rPr lang="en-US" sz="2400" i="1" kern="0" baseline="30000">
                <a:latin typeface="+mn-lt"/>
                <a:cs typeface="+mn-cs"/>
              </a:rPr>
              <a:t>k</a:t>
            </a:r>
            <a:r>
              <a:rPr lang="en-US" sz="2400" kern="0">
                <a:latin typeface="+mn-lt"/>
                <a:cs typeface="+mn-cs"/>
              </a:rPr>
              <a:t> where </a:t>
            </a:r>
            <a:r>
              <a:rPr lang="en-US" sz="2400" i="1" kern="0" dirty="0">
                <a:latin typeface="+mn-lt"/>
                <a:cs typeface="+mn-cs"/>
              </a:rPr>
              <a:t>k</a:t>
            </a:r>
            <a:r>
              <a:rPr lang="en-US" sz="2400" kern="0" dirty="0">
                <a:latin typeface="+mn-lt"/>
                <a:cs typeface="+mn-cs"/>
              </a:rPr>
              <a:t> </a:t>
            </a:r>
            <a:r>
              <a:rPr lang="en-US" sz="2400" kern="0">
                <a:latin typeface="+mn-lt"/>
                <a:cs typeface="+mn-cs"/>
              </a:rPr>
              <a:t>= </a:t>
            </a:r>
            <a:r>
              <a:rPr lang="en-US" sz="2400" kern="0">
                <a:latin typeface="+mn-lt"/>
                <a:cs typeface="+mn-cs"/>
                <a:sym typeface="Symbol"/>
              </a:rPr>
              <a:t></a:t>
            </a:r>
            <a:r>
              <a:rPr lang="en-US" sz="2400" kern="0">
                <a:latin typeface="+mn-lt"/>
                <a:cs typeface="+mn-cs"/>
              </a:rPr>
              <a:t>log</a:t>
            </a:r>
            <a:r>
              <a:rPr lang="en-US" sz="2400" kern="0" baseline="-25000">
                <a:latin typeface="+mn-lt"/>
                <a:cs typeface="+mn-cs"/>
              </a:rPr>
              <a:t>2</a:t>
            </a:r>
            <a:r>
              <a:rPr lang="en-US" sz="2400" kern="0">
                <a:latin typeface="+mn-lt"/>
                <a:cs typeface="+mn-cs"/>
              </a:rPr>
              <a:t> </a:t>
            </a:r>
            <a:r>
              <a:rPr lang="en-US" sz="2400" i="1" kern="0">
                <a:latin typeface="+mn-lt"/>
                <a:cs typeface="+mn-cs"/>
              </a:rPr>
              <a:t>n</a:t>
            </a:r>
            <a:r>
              <a:rPr lang="en-US" sz="2400" kern="0">
                <a:latin typeface="+mn-lt"/>
                <a:cs typeface="+mn-cs"/>
                <a:sym typeface="Symbol"/>
              </a:rPr>
              <a:t></a:t>
            </a:r>
            <a:endParaRPr lang="en-US" sz="2400" kern="0" dirty="0">
              <a:latin typeface="+mn-lt"/>
              <a:cs typeface="+mn-cs"/>
            </a:endParaRPr>
          </a:p>
          <a:p>
            <a:pPr marL="342900" lvl="0" indent="-342900">
              <a:spcBef>
                <a:spcPts val="600"/>
              </a:spcBef>
              <a:buClr>
                <a:schemeClr val="accent1"/>
              </a:buClr>
              <a:buSzPct val="65000"/>
              <a:defRPr/>
            </a:pPr>
            <a:r>
              <a:rPr lang="en-US" sz="2400" kern="0"/>
              <a:t>	There are </a:t>
            </a:r>
            <a:r>
              <a:rPr lang="en-US" sz="2400" i="1" kern="0"/>
              <a:t>k</a:t>
            </a:r>
            <a:r>
              <a:rPr lang="en-US" sz="2400" kern="0"/>
              <a:t>+1 iterations. So </a:t>
            </a:r>
            <a:r>
              <a:rPr lang="en-US" sz="2400" kern="0" dirty="0"/>
              <a:t>the complexity </a:t>
            </a:r>
            <a:r>
              <a:rPr lang="en-US" sz="2400" kern="0"/>
              <a:t>is O(</a:t>
            </a:r>
            <a:r>
              <a:rPr lang="en-US" sz="2400" i="1" kern="0"/>
              <a:t>k</a:t>
            </a:r>
            <a:r>
              <a:rPr lang="en-US" sz="2400" kern="0"/>
              <a:t>) or O(</a:t>
            </a:r>
            <a:r>
              <a:rPr lang="en-US" sz="2400" kern="0">
                <a:solidFill>
                  <a:srgbClr val="C00000"/>
                </a:solidFill>
              </a:rPr>
              <a:t>log </a:t>
            </a:r>
            <a:r>
              <a:rPr lang="en-US" sz="2400" i="1" kern="0" dirty="0">
                <a:solidFill>
                  <a:srgbClr val="C00000"/>
                </a:solidFill>
              </a:rPr>
              <a:t>n</a:t>
            </a:r>
            <a:r>
              <a:rPr lang="en-US" sz="2400" kern="0" dirty="0"/>
              <a:t>)</a:t>
            </a:r>
            <a:endParaRPr lang="en-US" sz="2000" kern="0" dirty="0"/>
          </a:p>
          <a:p>
            <a:pPr marL="800100" lvl="1" indent="-342900">
              <a:spcBef>
                <a:spcPts val="600"/>
              </a:spcBef>
              <a:buClr>
                <a:schemeClr val="accent1"/>
              </a:buClr>
              <a:buSzPct val="65000"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4572000"/>
            <a:ext cx="8458200" cy="18466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Note:</a:t>
            </a:r>
          </a:p>
          <a:p>
            <a:pPr marL="342900" indent="-342900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000" dirty="0"/>
              <a:t>In Computer Science, </a:t>
            </a:r>
            <a:r>
              <a:rPr lang="en-US" sz="2000" dirty="0">
                <a:solidFill>
                  <a:srgbClr val="C00000"/>
                </a:solidFill>
              </a:rPr>
              <a:t>log </a:t>
            </a:r>
            <a:r>
              <a:rPr lang="en-US" sz="2000" i="1" dirty="0">
                <a:solidFill>
                  <a:srgbClr val="C00000"/>
                </a:solidFill>
              </a:rPr>
              <a:t>n</a:t>
            </a:r>
            <a:r>
              <a:rPr lang="en-US" sz="2000" dirty="0"/>
              <a:t> means </a:t>
            </a:r>
            <a:r>
              <a:rPr lang="en-US" sz="2000" dirty="0">
                <a:solidFill>
                  <a:srgbClr val="C00000"/>
                </a:solidFill>
              </a:rPr>
              <a:t>log</a:t>
            </a:r>
            <a:r>
              <a:rPr lang="en-US" sz="2000" baseline="-25000" dirty="0">
                <a:solidFill>
                  <a:srgbClr val="C00000"/>
                </a:solidFill>
              </a:rPr>
              <a:t>2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i="1" dirty="0">
                <a:solidFill>
                  <a:srgbClr val="C00000"/>
                </a:solidFill>
              </a:rPr>
              <a:t>n</a:t>
            </a:r>
            <a:r>
              <a:rPr lang="en-US" sz="2000" dirty="0"/>
              <a:t>.</a:t>
            </a:r>
          </a:p>
          <a:p>
            <a:pPr marL="342900" indent="-342900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000" dirty="0"/>
              <a:t>When 2 is replaced by 10 in the ‘for’ loop, the complexity is O(log</a:t>
            </a:r>
            <a:r>
              <a:rPr lang="en-US" sz="2000" baseline="-25000" dirty="0"/>
              <a:t>10</a:t>
            </a:r>
            <a:r>
              <a:rPr lang="en-US" sz="2000" dirty="0"/>
              <a:t> </a:t>
            </a:r>
            <a:r>
              <a:rPr lang="en-US" sz="2000" i="1" dirty="0"/>
              <a:t>n</a:t>
            </a:r>
            <a:r>
              <a:rPr lang="en-US" sz="2000" dirty="0"/>
              <a:t>) which is the same as O(log</a:t>
            </a:r>
            <a:r>
              <a:rPr lang="en-US" sz="2000" baseline="-25000" dirty="0"/>
              <a:t>2</a:t>
            </a:r>
            <a:r>
              <a:rPr lang="en-US" sz="2000" dirty="0"/>
              <a:t> </a:t>
            </a:r>
            <a:r>
              <a:rPr lang="en-US" sz="2000" i="1" dirty="0"/>
              <a:t>n</a:t>
            </a:r>
            <a:r>
              <a:rPr lang="en-US" sz="2000" dirty="0"/>
              <a:t>). (Why?)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/>
              <a:t>log</a:t>
            </a:r>
            <a:r>
              <a:rPr lang="en-US" sz="2000" baseline="-25000" dirty="0"/>
              <a:t>10</a:t>
            </a:r>
            <a:r>
              <a:rPr lang="en-US" sz="2000" dirty="0"/>
              <a:t> </a:t>
            </a:r>
            <a:r>
              <a:rPr lang="en-US" sz="2000" i="1" dirty="0"/>
              <a:t>n</a:t>
            </a:r>
            <a:r>
              <a:rPr lang="en-US" sz="2000" dirty="0"/>
              <a:t> = log</a:t>
            </a:r>
            <a:r>
              <a:rPr lang="en-US" sz="2000" baseline="-25000" dirty="0"/>
              <a:t>2</a:t>
            </a:r>
            <a:r>
              <a:rPr lang="en-US" sz="2000" dirty="0"/>
              <a:t> </a:t>
            </a:r>
            <a:r>
              <a:rPr lang="en-US" sz="2000" i="1" dirty="0"/>
              <a:t>n</a:t>
            </a:r>
            <a:r>
              <a:rPr lang="en-US" sz="2000" dirty="0"/>
              <a:t> / log</a:t>
            </a:r>
            <a:r>
              <a:rPr lang="en-US" sz="2000" baseline="-25000" dirty="0"/>
              <a:t>2</a:t>
            </a:r>
            <a:r>
              <a:rPr lang="en-US" sz="2000" dirty="0"/>
              <a:t> 10</a:t>
            </a:r>
          </a:p>
        </p:txBody>
      </p:sp>
      <p:sp>
        <p:nvSpPr>
          <p:cNvPr id="12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788988"/>
          </a:xfrm>
        </p:spPr>
        <p:txBody>
          <a:bodyPr/>
          <a:lstStyle/>
          <a:p>
            <a:r>
              <a:rPr lang="en-US" sz="3200" dirty="0">
                <a:solidFill>
                  <a:srgbClr val="C00000"/>
                </a:solidFill>
                <a:latin typeface="Britannic Bold" pitchFamily="34" charset="0"/>
              </a:rPr>
              <a:t>5.2 </a:t>
            </a:r>
            <a:r>
              <a:rPr lang="en-US" sz="3200" dirty="0">
                <a:latin typeface="Britannic Bold" pitchFamily="34" charset="0"/>
              </a:rPr>
              <a:t>Examples on finding complexity (2/2)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458200" cy="760274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/>
              <a:t>What is the complexity of the following code </a:t>
            </a:r>
            <a:r>
              <a:rPr lang="en-US" sz="2400"/>
              <a:t>fragment? </a:t>
            </a:r>
            <a:br>
              <a:rPr lang="en-US" sz="2400"/>
            </a:br>
            <a:r>
              <a:rPr lang="en-US" sz="2000"/>
              <a:t>(For simplicity, let’s assume that </a:t>
            </a:r>
            <a:r>
              <a:rPr lang="en-US" sz="2000" i="1"/>
              <a:t>n</a:t>
            </a:r>
            <a:r>
              <a:rPr lang="en-US" sz="2000"/>
              <a:t> is some power of 3.)</a:t>
            </a:r>
            <a:endParaRPr 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43</a:t>
            </a:fld>
            <a:endParaRPr lang="en-US" sz="1600" dirty="0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905000" y="1674674"/>
            <a:ext cx="4648200" cy="1754326"/>
          </a:xfrm>
          <a:prstGeom prst="rect">
            <a:avLst/>
          </a:prstGeom>
          <a:solidFill>
            <a:srgbClr val="FFFFCC"/>
          </a:solidFill>
          <a:ln>
            <a:solidFill>
              <a:schemeClr val="tx1">
                <a:lumMod val="65000"/>
                <a:lumOff val="35000"/>
              </a:schemeClr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85738" lvl="1">
              <a:tabLst>
                <a:tab pos="573088" algn="l"/>
                <a:tab pos="1025525" algn="l"/>
              </a:tabLst>
            </a:pPr>
            <a:r>
              <a:rPr lang="en-US" altLang="zh-CN">
                <a:solidFill>
                  <a:schemeClr val="tx1"/>
                </a:solidFill>
                <a:latin typeface="Lucida Console" pitchFamily="49" charset="0"/>
                <a:ea typeface="SimSun" pitchFamily="2" charset="-122"/>
              </a:rPr>
              <a:t>int sum </a:t>
            </a:r>
            <a:r>
              <a:rPr lang="en-US" altLang="zh-CN" dirty="0">
                <a:solidFill>
                  <a:schemeClr val="tx1"/>
                </a:solidFill>
                <a:latin typeface="Lucida Console" pitchFamily="49" charset="0"/>
                <a:ea typeface="SimSun" pitchFamily="2" charset="-122"/>
              </a:rPr>
              <a:t>= 0;</a:t>
            </a:r>
          </a:p>
          <a:p>
            <a:pPr marL="185738" lvl="1">
              <a:tabLst>
                <a:tab pos="573088" algn="l"/>
                <a:tab pos="1025525" algn="l"/>
              </a:tabLst>
            </a:pPr>
            <a:r>
              <a:rPr lang="en-US" altLang="zh-CN">
                <a:solidFill>
                  <a:schemeClr val="tx1"/>
                </a:solidFill>
                <a:latin typeface="Lucida Console" pitchFamily="49" charset="0"/>
                <a:ea typeface="SimSun" pitchFamily="2" charset="-122"/>
              </a:rPr>
              <a:t>for (int i=1</a:t>
            </a:r>
            <a:r>
              <a:rPr lang="en-US" altLang="zh-CN" dirty="0">
                <a:solidFill>
                  <a:schemeClr val="tx1"/>
                </a:solidFill>
                <a:latin typeface="Lucida Console" pitchFamily="49" charset="0"/>
                <a:ea typeface="SimSun" pitchFamily="2" charset="-122"/>
              </a:rPr>
              <a:t>; i&lt;n; </a:t>
            </a:r>
            <a:r>
              <a:rPr lang="en-US" altLang="zh-CN">
                <a:solidFill>
                  <a:schemeClr val="tx1"/>
                </a:solidFill>
                <a:latin typeface="Lucida Console" pitchFamily="49" charset="0"/>
                <a:ea typeface="SimSun" pitchFamily="2" charset="-122"/>
              </a:rPr>
              <a:t>i=i*3) {</a:t>
            </a:r>
            <a:endParaRPr lang="en-US" altLang="zh-CN" dirty="0">
              <a:solidFill>
                <a:schemeClr val="tx1"/>
              </a:solidFill>
              <a:latin typeface="Lucida Console" pitchFamily="49" charset="0"/>
              <a:ea typeface="SimSun" pitchFamily="2" charset="-122"/>
            </a:endParaRPr>
          </a:p>
          <a:p>
            <a:pPr marL="185738" lvl="1">
              <a:tabLst>
                <a:tab pos="573088" algn="l"/>
                <a:tab pos="1025525" algn="l"/>
              </a:tabLst>
            </a:pPr>
            <a:r>
              <a:rPr lang="en-US" altLang="zh-CN" dirty="0">
                <a:solidFill>
                  <a:schemeClr val="tx1"/>
                </a:solidFill>
                <a:latin typeface="Lucida Console" pitchFamily="49" charset="0"/>
                <a:ea typeface="SimSun" pitchFamily="2" charset="-122"/>
              </a:rPr>
              <a:t>	for (j=1; j&lt;=i; </a:t>
            </a:r>
            <a:r>
              <a:rPr lang="en-US" altLang="zh-CN">
                <a:solidFill>
                  <a:schemeClr val="tx1"/>
                </a:solidFill>
                <a:latin typeface="Lucida Console" pitchFamily="49" charset="0"/>
                <a:ea typeface="SimSun" pitchFamily="2" charset="-122"/>
              </a:rPr>
              <a:t>j++) {</a:t>
            </a:r>
            <a:endParaRPr lang="en-US" altLang="zh-CN" dirty="0">
              <a:solidFill>
                <a:schemeClr val="tx1"/>
              </a:solidFill>
              <a:latin typeface="Lucida Console" pitchFamily="49" charset="0"/>
              <a:ea typeface="SimSun" pitchFamily="2" charset="-122"/>
            </a:endParaRPr>
          </a:p>
          <a:p>
            <a:pPr marL="185738" lvl="1">
              <a:tabLst>
                <a:tab pos="573088" algn="l"/>
                <a:tab pos="1025525" algn="l"/>
              </a:tabLst>
            </a:pPr>
            <a:r>
              <a:rPr lang="en-US" altLang="zh-CN" dirty="0">
                <a:solidFill>
                  <a:schemeClr val="tx1"/>
                </a:solidFill>
                <a:latin typeface="Lucida Console" pitchFamily="49" charset="0"/>
                <a:ea typeface="SimSun" pitchFamily="2" charset="-122"/>
              </a:rPr>
              <a:t>		</a:t>
            </a:r>
            <a:r>
              <a:rPr lang="en-US" altLang="zh-CN">
                <a:solidFill>
                  <a:schemeClr val="tx1"/>
                </a:solidFill>
                <a:latin typeface="Lucida Console" pitchFamily="49" charset="0"/>
                <a:ea typeface="SimSun" pitchFamily="2" charset="-122"/>
              </a:rPr>
              <a:t>sum++;</a:t>
            </a:r>
          </a:p>
          <a:p>
            <a:pPr marL="185738" lvl="1">
              <a:tabLst>
                <a:tab pos="573088" algn="l"/>
                <a:tab pos="1025525" algn="l"/>
              </a:tabLst>
            </a:pPr>
            <a:r>
              <a:rPr lang="en-US" altLang="zh-CN">
                <a:solidFill>
                  <a:schemeClr val="tx1"/>
                </a:solidFill>
                <a:latin typeface="Lucida Console" pitchFamily="49" charset="0"/>
                <a:ea typeface="SimSun" pitchFamily="2" charset="-122"/>
              </a:rPr>
              <a:t>	}</a:t>
            </a:r>
          </a:p>
          <a:p>
            <a:pPr marL="185738" lvl="1">
              <a:tabLst>
                <a:tab pos="573088" algn="l"/>
                <a:tab pos="1025525" algn="l"/>
              </a:tabLst>
            </a:pPr>
            <a:r>
              <a:rPr lang="en-US" altLang="zh-CN">
                <a:solidFill>
                  <a:schemeClr val="tx1"/>
                </a:solidFill>
                <a:latin typeface="Lucida Console" pitchFamily="49" charset="0"/>
                <a:ea typeface="SimSun" pitchFamily="2" charset="-122"/>
              </a:rPr>
              <a:t>}</a:t>
            </a:r>
            <a:endParaRPr lang="en-US" altLang="zh-CN" dirty="0">
              <a:solidFill>
                <a:schemeClr val="tx1"/>
              </a:solidFill>
              <a:latin typeface="Lucida Console" pitchFamily="49" charset="0"/>
              <a:ea typeface="SimSun" pitchFamily="2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3429000"/>
            <a:ext cx="84582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>
                <a:tab pos="900113" algn="l"/>
              </a:tabLst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f(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	= 1 + 3 + 9 + 27 + … + 3</a:t>
            </a:r>
            <a:r>
              <a:rPr kumimoji="0" lang="en-US" sz="2400" b="0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(log</a:t>
            </a:r>
            <a:r>
              <a:rPr kumimoji="0" lang="en-US" sz="2000" b="0" i="0" u="none" strike="noStrike" kern="0" cap="none" spc="0" normalizeH="0" baseline="-4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en-US" sz="2400" b="0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1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400" b="0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65000"/>
              <a:tabLst>
                <a:tab pos="900113" algn="l"/>
              </a:tabLst>
              <a:defRPr/>
            </a:pPr>
            <a:r>
              <a:rPr lang="en-US" sz="2400" kern="0" dirty="0">
                <a:latin typeface="+mn-lt"/>
                <a:cs typeface="+mn-cs"/>
              </a:rPr>
              <a:t>		= 1 + 3 + … + </a:t>
            </a:r>
            <a:r>
              <a:rPr lang="en-US" sz="2400" i="1" kern="0" dirty="0">
                <a:latin typeface="+mn-lt"/>
                <a:cs typeface="+mn-cs"/>
              </a:rPr>
              <a:t>n</a:t>
            </a:r>
            <a:r>
              <a:rPr lang="en-US" sz="2400" kern="0" dirty="0">
                <a:latin typeface="+mn-lt"/>
                <a:cs typeface="+mn-cs"/>
              </a:rPr>
              <a:t>/9 + </a:t>
            </a:r>
            <a:r>
              <a:rPr lang="en-US" sz="2400" i="1" kern="0" dirty="0">
                <a:latin typeface="+mn-lt"/>
                <a:cs typeface="+mn-cs"/>
              </a:rPr>
              <a:t>n</a:t>
            </a:r>
            <a:r>
              <a:rPr lang="en-US" sz="2400" kern="0" dirty="0">
                <a:latin typeface="+mn-lt"/>
                <a:cs typeface="+mn-cs"/>
              </a:rPr>
              <a:t>/3 + </a:t>
            </a:r>
            <a:r>
              <a:rPr lang="en-US" sz="2400" i="1" kern="0" dirty="0">
                <a:latin typeface="+mn-lt"/>
                <a:cs typeface="+mn-cs"/>
              </a:rPr>
              <a:t>n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65000"/>
              <a:tabLst>
                <a:tab pos="900113" algn="l"/>
              </a:tabLst>
              <a:defRPr/>
            </a:pPr>
            <a:r>
              <a:rPr lang="en-US" sz="2400" kern="0" dirty="0">
                <a:latin typeface="+mn-lt"/>
                <a:cs typeface="+mn-cs"/>
              </a:rPr>
              <a:t>		= </a:t>
            </a:r>
            <a:r>
              <a:rPr lang="en-US" sz="2400" i="1" kern="0" dirty="0">
                <a:latin typeface="+mn-lt"/>
                <a:cs typeface="+mn-cs"/>
              </a:rPr>
              <a:t>n</a:t>
            </a:r>
            <a:r>
              <a:rPr lang="en-US" sz="2400" kern="0" dirty="0">
                <a:latin typeface="+mn-lt"/>
                <a:cs typeface="+mn-cs"/>
              </a:rPr>
              <a:t> + </a:t>
            </a:r>
            <a:r>
              <a:rPr lang="en-US" sz="2400" i="1" kern="0" dirty="0">
                <a:latin typeface="+mn-lt"/>
                <a:cs typeface="+mn-cs"/>
              </a:rPr>
              <a:t>n</a:t>
            </a:r>
            <a:r>
              <a:rPr lang="en-US" sz="2400" kern="0" dirty="0">
                <a:latin typeface="+mn-lt"/>
                <a:cs typeface="+mn-cs"/>
              </a:rPr>
              <a:t>/3 + </a:t>
            </a:r>
            <a:r>
              <a:rPr lang="en-US" sz="2400" i="1" kern="0" dirty="0">
                <a:latin typeface="+mn-lt"/>
                <a:cs typeface="+mn-cs"/>
              </a:rPr>
              <a:t>n</a:t>
            </a:r>
            <a:r>
              <a:rPr lang="en-US" sz="2400" kern="0" dirty="0">
                <a:latin typeface="+mn-lt"/>
                <a:cs typeface="+mn-cs"/>
              </a:rPr>
              <a:t>/9 + … + 3 + 1 </a:t>
            </a:r>
            <a:r>
              <a:rPr lang="en-US" sz="1600" kern="0" dirty="0">
                <a:latin typeface="+mn-lt"/>
                <a:cs typeface="+mn-cs"/>
              </a:rPr>
              <a:t>(reversing the terms in previous step)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65000"/>
              <a:tabLst>
                <a:tab pos="900113" algn="l"/>
              </a:tabLst>
              <a:defRPr/>
            </a:pPr>
            <a:r>
              <a:rPr lang="en-US" sz="2400" kern="0" dirty="0">
                <a:latin typeface="+mn-lt"/>
                <a:cs typeface="+mn-cs"/>
              </a:rPr>
              <a:t>		= </a:t>
            </a:r>
            <a:r>
              <a:rPr lang="en-US" sz="2400" i="1" kern="0" dirty="0">
                <a:latin typeface="+mn-lt"/>
                <a:cs typeface="+mn-cs"/>
              </a:rPr>
              <a:t>n</a:t>
            </a:r>
            <a:r>
              <a:rPr lang="en-US" sz="2400" kern="0" dirty="0">
                <a:latin typeface="+mn-lt"/>
                <a:cs typeface="+mn-cs"/>
              </a:rPr>
              <a:t> * (1 + 1/3 + 1/9 + …)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65000"/>
              <a:tabLst>
                <a:tab pos="900113" algn="l"/>
              </a:tabLst>
              <a:defRPr/>
            </a:pPr>
            <a:r>
              <a:rPr lang="en-US" sz="2400" kern="0" dirty="0">
                <a:latin typeface="+mn-lt"/>
                <a:cs typeface="+mn-cs"/>
              </a:rPr>
              <a:t>		</a:t>
            </a:r>
            <a:r>
              <a:rPr lang="en-US" sz="2400" kern="0" dirty="0">
                <a:latin typeface="+mn-lt"/>
                <a:cs typeface="+mn-cs"/>
                <a:sym typeface="Symbol"/>
              </a:rPr>
              <a:t> </a:t>
            </a:r>
            <a:r>
              <a:rPr lang="en-US" sz="2400" i="1" kern="0" dirty="0">
                <a:latin typeface="+mn-lt"/>
                <a:cs typeface="+mn-cs"/>
                <a:sym typeface="Symbol"/>
              </a:rPr>
              <a:t>n</a:t>
            </a:r>
            <a:r>
              <a:rPr lang="en-US" sz="2400" kern="0" dirty="0">
                <a:latin typeface="+mn-lt"/>
                <a:cs typeface="+mn-cs"/>
                <a:sym typeface="Symbol"/>
              </a:rPr>
              <a:t> * (3/2)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65000"/>
              <a:tabLst>
                <a:tab pos="900113" algn="l"/>
              </a:tabLst>
              <a:defRPr/>
            </a:pPr>
            <a:r>
              <a:rPr lang="en-US" sz="2400" kern="0" dirty="0">
                <a:latin typeface="+mn-lt"/>
                <a:cs typeface="+mn-cs"/>
                <a:sym typeface="Symbol"/>
              </a:rPr>
              <a:t>		= 3</a:t>
            </a:r>
            <a:r>
              <a:rPr lang="en-US" sz="2400" i="1" kern="0" dirty="0">
                <a:latin typeface="+mn-lt"/>
                <a:cs typeface="+mn-cs"/>
                <a:sym typeface="Symbol"/>
              </a:rPr>
              <a:t>n</a:t>
            </a:r>
            <a:r>
              <a:rPr lang="en-US" sz="2400" kern="0" dirty="0">
                <a:latin typeface="+mn-lt"/>
                <a:cs typeface="+mn-cs"/>
                <a:sym typeface="Symbol"/>
              </a:rPr>
              <a:t>/2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65000"/>
              <a:tabLst>
                <a:tab pos="900113" algn="l"/>
              </a:tabLst>
              <a:defRPr/>
            </a:pPr>
            <a:r>
              <a:rPr lang="en-US" sz="2400" kern="0" dirty="0">
                <a:latin typeface="+mn-lt"/>
                <a:cs typeface="+mn-cs"/>
                <a:sym typeface="Symbol"/>
              </a:rPr>
              <a:t>		= O(</a:t>
            </a:r>
            <a:r>
              <a:rPr lang="en-US" sz="2400" i="1" kern="0" dirty="0">
                <a:solidFill>
                  <a:srgbClr val="C00000"/>
                </a:solidFill>
                <a:latin typeface="+mn-lt"/>
                <a:cs typeface="+mn-cs"/>
                <a:sym typeface="Symbol"/>
              </a:rPr>
              <a:t>n</a:t>
            </a:r>
            <a:r>
              <a:rPr lang="en-US" sz="2400" kern="0" dirty="0">
                <a:latin typeface="+mn-lt"/>
                <a:cs typeface="+mn-cs"/>
                <a:sym typeface="Symbol"/>
              </a:rPr>
              <a:t>)</a:t>
            </a:r>
            <a:endParaRPr lang="en-US" sz="2000" kern="0" dirty="0"/>
          </a:p>
        </p:txBody>
      </p:sp>
      <p:sp>
        <p:nvSpPr>
          <p:cNvPr id="11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62400" y="5277757"/>
            <a:ext cx="4800600" cy="830997"/>
          </a:xfrm>
          <a:prstGeom prst="rect">
            <a:avLst/>
          </a:prstGeom>
          <a:solidFill>
            <a:srgbClr val="CCFFF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/>
              <a:t>Why is (1 + 1/3 + 1/9 + …) </a:t>
            </a:r>
            <a:r>
              <a:rPr lang="en-US" sz="2400">
                <a:sym typeface="Symbol"/>
              </a:rPr>
              <a:t> 3/2?</a:t>
            </a:r>
          </a:p>
          <a:p>
            <a:r>
              <a:rPr lang="en-US" sz="2400">
                <a:sym typeface="Symbol"/>
              </a:rPr>
              <a:t>See </a:t>
            </a:r>
            <a:r>
              <a:rPr lang="en-US" sz="2400">
                <a:sym typeface="Symbol"/>
                <a:hlinkClick r:id="rId3" action="ppaction://hlinksldjump"/>
              </a:rPr>
              <a:t>slide 56</a:t>
            </a:r>
            <a:r>
              <a:rPr lang="en-US" sz="2400">
                <a:sym typeface="Symbol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allAtOnce"/>
      <p:bldP spid="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788988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5.3 </a:t>
            </a:r>
            <a:r>
              <a:rPr lang="en-US" sz="3600" dirty="0">
                <a:latin typeface="Britannic Bold" pitchFamily="34" charset="0"/>
              </a:rPr>
              <a:t>Eg: Analysis of Tower of Hanoi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458200" cy="4495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/>
              <a:t>Number of moves made by the algorithm is </a:t>
            </a:r>
            <a:br>
              <a:rPr lang="en-US" sz="2800" dirty="0"/>
            </a:br>
            <a:r>
              <a:rPr lang="en-US" sz="2800">
                <a:solidFill>
                  <a:srgbClr val="C00000"/>
                </a:solidFill>
              </a:rPr>
              <a:t>2</a:t>
            </a:r>
            <a:r>
              <a:rPr lang="en-US" sz="2800" b="1" i="1" baseline="46000">
                <a:solidFill>
                  <a:srgbClr val="C00000"/>
                </a:solidFill>
              </a:rPr>
              <a:t>n</a:t>
            </a:r>
            <a:r>
              <a:rPr lang="en-US" sz="2800">
                <a:solidFill>
                  <a:srgbClr val="C00000"/>
                </a:solidFill>
              </a:rPr>
              <a:t> – 1</a:t>
            </a:r>
            <a:r>
              <a:rPr lang="en-US" sz="2800"/>
              <a:t>.   </a:t>
            </a:r>
            <a:r>
              <a:rPr lang="en-US" sz="2800" dirty="0"/>
              <a:t>Prove it! 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solidFill>
                  <a:srgbClr val="800000"/>
                </a:solidFill>
              </a:rPr>
              <a:t>Hints:</a:t>
            </a:r>
            <a:r>
              <a:rPr lang="en-US" sz="2400" dirty="0"/>
              <a:t> f(1)=1,  f(</a:t>
            </a:r>
            <a:r>
              <a:rPr lang="en-US" sz="2400" i="1" dirty="0"/>
              <a:t>n</a:t>
            </a:r>
            <a:r>
              <a:rPr lang="en-US" sz="2400" dirty="0"/>
              <a:t>)=f(</a:t>
            </a:r>
            <a:r>
              <a:rPr lang="en-US" sz="2400" i="1" dirty="0"/>
              <a:t>n</a:t>
            </a:r>
            <a:r>
              <a:rPr lang="en-US" sz="2400" dirty="0"/>
              <a:t>-1) + 1 + f(</a:t>
            </a:r>
            <a:r>
              <a:rPr lang="en-US" sz="2400" i="1" dirty="0"/>
              <a:t>n</a:t>
            </a:r>
            <a:r>
              <a:rPr lang="en-US" sz="2400" dirty="0"/>
              <a:t>-1), and </a:t>
            </a:r>
            <a:r>
              <a:rPr lang="en-US" sz="2400" dirty="0">
                <a:solidFill>
                  <a:srgbClr val="0000FF"/>
                </a:solidFill>
              </a:rPr>
              <a:t>prove by induction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Assume each move takes </a:t>
            </a:r>
            <a:r>
              <a:rPr lang="en-US" sz="2800" i="1" dirty="0"/>
              <a:t>t</a:t>
            </a:r>
            <a:r>
              <a:rPr lang="en-US" sz="2800" dirty="0"/>
              <a:t> time, then:</a:t>
            </a:r>
          </a:p>
          <a:p>
            <a:pPr lvl="1">
              <a:spcBef>
                <a:spcPts val="600"/>
              </a:spcBef>
              <a:buNone/>
            </a:pPr>
            <a:r>
              <a:rPr lang="en-US" sz="3200" dirty="0"/>
              <a:t>   </a:t>
            </a:r>
            <a:r>
              <a:rPr lang="en-US" sz="2800" dirty="0"/>
              <a:t>f(</a:t>
            </a:r>
            <a:r>
              <a:rPr lang="en-US" sz="2800" i="1" dirty="0"/>
              <a:t>n</a:t>
            </a:r>
            <a:r>
              <a:rPr lang="en-US" sz="2800" dirty="0"/>
              <a:t>) = </a:t>
            </a:r>
            <a:r>
              <a:rPr lang="en-US" sz="2800" i="1" dirty="0"/>
              <a:t>t</a:t>
            </a:r>
            <a:r>
              <a:rPr lang="en-US" sz="2800" dirty="0"/>
              <a:t> * (2</a:t>
            </a:r>
            <a:r>
              <a:rPr lang="en-US" sz="2800" i="1" baseline="45000" dirty="0"/>
              <a:t>n</a:t>
            </a:r>
            <a:r>
              <a:rPr lang="en-US" sz="2800" dirty="0"/>
              <a:t>-1) = O(</a:t>
            </a:r>
            <a:r>
              <a:rPr lang="en-US" sz="2800" dirty="0">
                <a:solidFill>
                  <a:srgbClr val="C00000"/>
                </a:solidFill>
              </a:rPr>
              <a:t>2</a:t>
            </a:r>
            <a:r>
              <a:rPr lang="en-US" sz="2800" i="1" baseline="45000" dirty="0">
                <a:solidFill>
                  <a:srgbClr val="C00000"/>
                </a:solidFill>
              </a:rPr>
              <a:t>n</a:t>
            </a:r>
            <a:r>
              <a:rPr lang="en-US" sz="2800" dirty="0"/>
              <a:t>).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The Tower of Hanoi algorithm is an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rgbClr val="0000FF"/>
                </a:solidFill>
              </a:rPr>
              <a:t>exponential time algorithm</a:t>
            </a:r>
            <a:r>
              <a:rPr lang="en-US" sz="2800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44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788988"/>
          </a:xfrm>
        </p:spPr>
        <p:txBody>
          <a:bodyPr/>
          <a:lstStyle/>
          <a:p>
            <a:r>
              <a:rPr lang="en-US" sz="3200" dirty="0">
                <a:solidFill>
                  <a:srgbClr val="C00000"/>
                </a:solidFill>
                <a:latin typeface="Britannic Bold" pitchFamily="34" charset="0"/>
              </a:rPr>
              <a:t>5.4 </a:t>
            </a:r>
            <a:r>
              <a:rPr lang="en-US" sz="3200" dirty="0">
                <a:latin typeface="Britannic Bold" pitchFamily="34" charset="0"/>
              </a:rPr>
              <a:t>Eg: Analysis of Sequential Search (1/2)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7620000" cy="17526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800" dirty="0"/>
              <a:t>Check whether an item </a:t>
            </a:r>
            <a:r>
              <a:rPr lang="en-US" sz="2800" dirty="0">
                <a:solidFill>
                  <a:srgbClr val="0000FF"/>
                </a:solidFill>
              </a:rPr>
              <a:t>x</a:t>
            </a:r>
            <a:r>
              <a:rPr lang="en-US" sz="2800" dirty="0"/>
              <a:t> is in an unsorted array a[]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If found, it returns position of </a:t>
            </a:r>
            <a:r>
              <a:rPr lang="en-US" sz="2400" dirty="0">
                <a:solidFill>
                  <a:srgbClr val="0000FF"/>
                </a:solidFill>
              </a:rPr>
              <a:t>x</a:t>
            </a:r>
            <a:r>
              <a:rPr lang="en-US" sz="2400" dirty="0"/>
              <a:t> in array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If not found, it returns -1</a:t>
            </a:r>
          </a:p>
          <a:p>
            <a:pPr lvl="1">
              <a:spcBef>
                <a:spcPts val="1200"/>
              </a:spcBef>
            </a:pP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45</a:t>
            </a:fld>
            <a:endParaRPr lang="en-US" sz="1600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762000" y="3200400"/>
            <a:ext cx="7391400" cy="2246769"/>
          </a:xfrm>
          <a:prstGeom prst="rect">
            <a:avLst/>
          </a:prstGeom>
          <a:solidFill>
            <a:srgbClr val="FFFFCC"/>
          </a:solidFill>
          <a:ln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tabLst>
                <a:tab pos="461963" algn="l"/>
                <a:tab pos="1025525" algn="l"/>
                <a:tab pos="1597025" algn="l"/>
                <a:tab pos="2060575" algn="l"/>
              </a:tabLst>
            </a:pPr>
            <a:r>
              <a:rPr lang="en-GB" sz="2000" dirty="0">
                <a:solidFill>
                  <a:schemeClr val="tx1"/>
                </a:solidFill>
                <a:latin typeface="Lucida Console" pitchFamily="49" charset="0"/>
              </a:rPr>
              <a:t>public int </a:t>
            </a:r>
            <a:r>
              <a:rPr lang="en-GB" sz="2000" dirty="0">
                <a:solidFill>
                  <a:srgbClr val="0000FF"/>
                </a:solidFill>
                <a:latin typeface="Lucida Console" pitchFamily="49" charset="0"/>
              </a:rPr>
              <a:t>seqSearch</a:t>
            </a:r>
            <a:r>
              <a:rPr lang="en-GB" sz="2000" dirty="0">
                <a:solidFill>
                  <a:schemeClr val="tx1"/>
                </a:solidFill>
                <a:latin typeface="Lucida Console" pitchFamily="49" charset="0"/>
              </a:rPr>
              <a:t>(int[] a, int len, int x) {</a:t>
            </a:r>
          </a:p>
          <a:p>
            <a:pPr eaLnBrk="0" hangingPunct="0">
              <a:tabLst>
                <a:tab pos="461963" algn="l"/>
                <a:tab pos="1025525" algn="l"/>
                <a:tab pos="1597025" algn="l"/>
                <a:tab pos="2060575" algn="l"/>
              </a:tabLst>
            </a:pPr>
            <a:r>
              <a:rPr lang="en-GB" sz="2000" dirty="0">
                <a:solidFill>
                  <a:schemeClr val="tx1"/>
                </a:solidFill>
                <a:latin typeface="Lucida Console" pitchFamily="49" charset="0"/>
              </a:rPr>
              <a:t>	for (int i = 0; i &lt; len; i++) {</a:t>
            </a:r>
          </a:p>
          <a:p>
            <a:pPr lvl="2" eaLnBrk="0" hangingPunct="0">
              <a:tabLst>
                <a:tab pos="461963" algn="l"/>
                <a:tab pos="1025525" algn="l"/>
                <a:tab pos="1597025" algn="l"/>
                <a:tab pos="2060575" algn="l"/>
              </a:tabLst>
            </a:pPr>
            <a:r>
              <a:rPr lang="en-GB" sz="2000" dirty="0">
                <a:solidFill>
                  <a:schemeClr val="tx1"/>
                </a:solidFill>
                <a:latin typeface="Lucida Console" pitchFamily="49" charset="0"/>
              </a:rPr>
              <a:t> if (a[i] == x) </a:t>
            </a:r>
          </a:p>
          <a:p>
            <a:pPr lvl="2" eaLnBrk="0" hangingPunct="0">
              <a:tabLst>
                <a:tab pos="461963" algn="l"/>
                <a:tab pos="1025525" algn="l"/>
                <a:tab pos="1597025" algn="l"/>
                <a:tab pos="2060575" algn="l"/>
              </a:tabLst>
            </a:pPr>
            <a:r>
              <a:rPr lang="en-GB" sz="2000" dirty="0">
                <a:solidFill>
                  <a:schemeClr val="tx1"/>
                </a:solidFill>
                <a:latin typeface="Lucida Console" pitchFamily="49" charset="0"/>
              </a:rPr>
              <a:t>      return i; </a:t>
            </a:r>
          </a:p>
          <a:p>
            <a:pPr eaLnBrk="0" hangingPunct="0">
              <a:tabLst>
                <a:tab pos="461963" algn="l"/>
                <a:tab pos="1025525" algn="l"/>
                <a:tab pos="1597025" algn="l"/>
                <a:tab pos="2060575" algn="l"/>
              </a:tabLst>
            </a:pPr>
            <a:r>
              <a:rPr lang="en-GB" sz="2000" dirty="0">
                <a:solidFill>
                  <a:schemeClr val="tx1"/>
                </a:solidFill>
                <a:latin typeface="Lucida Console" pitchFamily="49" charset="0"/>
              </a:rPr>
              <a:t>	}</a:t>
            </a:r>
          </a:p>
          <a:p>
            <a:pPr eaLnBrk="0" hangingPunct="0">
              <a:tabLst>
                <a:tab pos="461963" algn="l"/>
                <a:tab pos="1025525" algn="l"/>
                <a:tab pos="1597025" algn="l"/>
                <a:tab pos="2060575" algn="l"/>
              </a:tabLst>
            </a:pPr>
            <a:r>
              <a:rPr lang="en-GB" sz="2000" dirty="0">
                <a:solidFill>
                  <a:schemeClr val="tx1"/>
                </a:solidFill>
                <a:latin typeface="Lucida Console" pitchFamily="49" charset="0"/>
              </a:rPr>
              <a:t>	return -1;</a:t>
            </a:r>
          </a:p>
          <a:p>
            <a:pPr eaLnBrk="0" hangingPunct="0">
              <a:tabLst>
                <a:tab pos="461963" algn="l"/>
                <a:tab pos="1025525" algn="l"/>
                <a:tab pos="1597025" algn="l"/>
                <a:tab pos="2060575" algn="l"/>
              </a:tabLst>
            </a:pPr>
            <a:r>
              <a:rPr lang="en-GB" sz="2000" dirty="0">
                <a:solidFill>
                  <a:schemeClr val="tx1"/>
                </a:solidFill>
                <a:latin typeface="Lucida Console" pitchFamily="49" charset="0"/>
              </a:rPr>
              <a:t>}</a:t>
            </a:r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788988"/>
          </a:xfrm>
        </p:spPr>
        <p:txBody>
          <a:bodyPr/>
          <a:lstStyle/>
          <a:p>
            <a:r>
              <a:rPr lang="en-US" sz="3200" dirty="0">
                <a:solidFill>
                  <a:srgbClr val="C00000"/>
                </a:solidFill>
                <a:latin typeface="Britannic Bold" pitchFamily="34" charset="0"/>
              </a:rPr>
              <a:t>5.4 </a:t>
            </a:r>
            <a:r>
              <a:rPr lang="en-US" sz="3200" dirty="0">
                <a:latin typeface="Britannic Bold" pitchFamily="34" charset="0"/>
              </a:rPr>
              <a:t>Eg: Analysis of Sequential Search (2/2)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458200" cy="5029200"/>
          </a:xfrm>
        </p:spPr>
        <p:txBody>
          <a:bodyPr/>
          <a:lstStyle/>
          <a:p>
            <a:pPr>
              <a:spcBef>
                <a:spcPts val="1200"/>
              </a:spcBef>
              <a:tabLst>
                <a:tab pos="2235200" algn="l"/>
                <a:tab pos="2628900" algn="l"/>
              </a:tabLst>
            </a:pPr>
            <a:r>
              <a:rPr lang="en-GB" sz="2400" dirty="0"/>
              <a:t>Time spent in each iteration through the loop is at most some constant </a:t>
            </a:r>
            <a:r>
              <a:rPr lang="en-GB" sz="2400" i="1" dirty="0">
                <a:solidFill>
                  <a:srgbClr val="C00000"/>
                </a:solidFill>
              </a:rPr>
              <a:t>t</a:t>
            </a:r>
            <a:r>
              <a:rPr lang="en-GB" sz="2400" b="1" i="1" baseline="-25000" dirty="0">
                <a:solidFill>
                  <a:srgbClr val="C00000"/>
                </a:solidFill>
              </a:rPr>
              <a:t>1</a:t>
            </a:r>
            <a:r>
              <a:rPr lang="en-GB" sz="2400" dirty="0"/>
              <a:t> </a:t>
            </a:r>
          </a:p>
          <a:p>
            <a:pPr>
              <a:spcBef>
                <a:spcPts val="1200"/>
              </a:spcBef>
              <a:tabLst>
                <a:tab pos="2235200" algn="l"/>
                <a:tab pos="2628900" algn="l"/>
              </a:tabLst>
            </a:pPr>
            <a:r>
              <a:rPr lang="en-GB" sz="2400" dirty="0"/>
              <a:t>Time spent outside the loop is at most some constant </a:t>
            </a:r>
            <a:r>
              <a:rPr lang="en-GB" sz="2400" i="1" dirty="0">
                <a:solidFill>
                  <a:srgbClr val="C00000"/>
                </a:solidFill>
              </a:rPr>
              <a:t>t</a:t>
            </a:r>
            <a:r>
              <a:rPr lang="en-GB" sz="2400" b="1" baseline="-25000" dirty="0">
                <a:solidFill>
                  <a:srgbClr val="C00000"/>
                </a:solidFill>
              </a:rPr>
              <a:t>2</a:t>
            </a:r>
            <a:endParaRPr lang="en-GB" sz="2400" b="1" dirty="0">
              <a:solidFill>
                <a:srgbClr val="C00000"/>
              </a:solidFill>
            </a:endParaRPr>
          </a:p>
          <a:p>
            <a:pPr>
              <a:spcBef>
                <a:spcPts val="1200"/>
              </a:spcBef>
              <a:tabLst>
                <a:tab pos="2235200" algn="l"/>
                <a:tab pos="2628900" algn="l"/>
              </a:tabLst>
            </a:pPr>
            <a:r>
              <a:rPr lang="en-GB" sz="2400" dirty="0">
                <a:solidFill>
                  <a:srgbClr val="0000FF"/>
                </a:solidFill>
              </a:rPr>
              <a:t>Maximum number of iterations </a:t>
            </a:r>
            <a:r>
              <a:rPr lang="en-GB" sz="2400" dirty="0"/>
              <a:t>is </a:t>
            </a:r>
            <a:r>
              <a:rPr lang="en-GB" sz="2400" i="1" dirty="0">
                <a:solidFill>
                  <a:srgbClr val="CC0000"/>
                </a:solidFill>
              </a:rPr>
              <a:t>n</a:t>
            </a:r>
            <a:r>
              <a:rPr lang="en-GB" sz="2400" dirty="0"/>
              <a:t>, the length of the array</a:t>
            </a:r>
          </a:p>
          <a:p>
            <a:pPr>
              <a:spcBef>
                <a:spcPts val="1200"/>
              </a:spcBef>
              <a:tabLst>
                <a:tab pos="2235200" algn="l"/>
                <a:tab pos="2628900" algn="l"/>
              </a:tabLst>
            </a:pPr>
            <a:r>
              <a:rPr lang="en-GB" sz="2400" dirty="0"/>
              <a:t>Hence, the asymptotic upper bound is:  </a:t>
            </a:r>
          </a:p>
          <a:p>
            <a:pPr lvl="1">
              <a:spcBef>
                <a:spcPts val="1200"/>
              </a:spcBef>
              <a:buNone/>
              <a:tabLst>
                <a:tab pos="2235200" algn="l"/>
                <a:tab pos="2628900" algn="l"/>
              </a:tabLst>
            </a:pPr>
            <a:r>
              <a:rPr lang="en-GB" sz="2400" i="1" dirty="0">
                <a:solidFill>
                  <a:srgbClr val="C00000"/>
                </a:solidFill>
              </a:rPr>
              <a:t>t</a:t>
            </a:r>
            <a:r>
              <a:rPr lang="en-GB" sz="2400" b="1" baseline="-25000" dirty="0">
                <a:solidFill>
                  <a:srgbClr val="C00000"/>
                </a:solidFill>
              </a:rPr>
              <a:t>1 </a:t>
            </a:r>
            <a:r>
              <a:rPr lang="en-GB" sz="2400" i="1" dirty="0">
                <a:solidFill>
                  <a:srgbClr val="C00000"/>
                </a:solidFill>
              </a:rPr>
              <a:t>n</a:t>
            </a:r>
            <a:r>
              <a:rPr lang="en-GB" sz="2400" baseline="40000" dirty="0">
                <a:solidFill>
                  <a:srgbClr val="C00000"/>
                </a:solidFill>
              </a:rPr>
              <a:t> </a:t>
            </a:r>
            <a:r>
              <a:rPr lang="en-GB" sz="2400" dirty="0">
                <a:solidFill>
                  <a:srgbClr val="C00000"/>
                </a:solidFill>
              </a:rPr>
              <a:t>+</a:t>
            </a:r>
            <a:r>
              <a:rPr lang="en-GB" sz="2400" baseline="40000" dirty="0">
                <a:solidFill>
                  <a:srgbClr val="C00000"/>
                </a:solidFill>
              </a:rPr>
              <a:t> </a:t>
            </a:r>
            <a:r>
              <a:rPr lang="en-GB" sz="2400" i="1" dirty="0">
                <a:solidFill>
                  <a:srgbClr val="C00000"/>
                </a:solidFill>
              </a:rPr>
              <a:t>t</a:t>
            </a:r>
            <a:r>
              <a:rPr lang="en-GB" sz="2400" b="1" baseline="-25000" dirty="0">
                <a:solidFill>
                  <a:srgbClr val="C00000"/>
                </a:solidFill>
              </a:rPr>
              <a:t>2</a:t>
            </a:r>
            <a:r>
              <a:rPr lang="en-GB" sz="2400" b="1" dirty="0">
                <a:solidFill>
                  <a:srgbClr val="C00000"/>
                </a:solidFill>
              </a:rPr>
              <a:t> </a:t>
            </a:r>
            <a:r>
              <a:rPr lang="en-GB" sz="2400" dirty="0">
                <a:solidFill>
                  <a:srgbClr val="C00000"/>
                </a:solidFill>
              </a:rPr>
              <a:t> </a:t>
            </a:r>
            <a:r>
              <a:rPr lang="en-GB" sz="2400" dirty="0"/>
              <a:t>=  </a:t>
            </a:r>
            <a:r>
              <a:rPr lang="en-GB" sz="2400" dirty="0">
                <a:solidFill>
                  <a:srgbClr val="C00000"/>
                </a:solidFill>
              </a:rPr>
              <a:t>O(</a:t>
            </a:r>
            <a:r>
              <a:rPr lang="en-GB" sz="2400" i="1" dirty="0">
                <a:solidFill>
                  <a:srgbClr val="C00000"/>
                </a:solidFill>
              </a:rPr>
              <a:t>n</a:t>
            </a:r>
            <a:r>
              <a:rPr lang="en-GB" sz="2400" dirty="0">
                <a:solidFill>
                  <a:srgbClr val="C00000"/>
                </a:solidFill>
              </a:rPr>
              <a:t>)</a:t>
            </a:r>
            <a:r>
              <a:rPr lang="en-GB" sz="2400" dirty="0"/>
              <a:t>   </a:t>
            </a:r>
          </a:p>
          <a:p>
            <a:pPr>
              <a:spcBef>
                <a:spcPts val="1200"/>
              </a:spcBef>
              <a:tabLst>
                <a:tab pos="2235200" algn="l"/>
                <a:tab pos="2628900" algn="l"/>
              </a:tabLst>
            </a:pPr>
            <a:r>
              <a:rPr lang="en-GB" sz="2400" u="sng" dirty="0">
                <a:solidFill>
                  <a:srgbClr val="0000FF"/>
                </a:solidFill>
              </a:rPr>
              <a:t>Rule of Thumb: </a:t>
            </a:r>
          </a:p>
          <a:p>
            <a:pPr>
              <a:lnSpc>
                <a:spcPct val="90000"/>
              </a:lnSpc>
              <a:buNone/>
              <a:tabLst>
                <a:tab pos="2235200" algn="l"/>
                <a:tab pos="2628900" algn="l"/>
              </a:tabLst>
            </a:pPr>
            <a:r>
              <a:rPr lang="en-GB" sz="2000" dirty="0">
                <a:solidFill>
                  <a:schemeClr val="folHlink"/>
                </a:solidFill>
              </a:rPr>
              <a:t>   </a:t>
            </a:r>
            <a:r>
              <a:rPr lang="en-GB" sz="2000" dirty="0"/>
              <a:t>In general, a loop of </a:t>
            </a:r>
            <a:r>
              <a:rPr lang="en-GB" sz="2000" i="1" dirty="0"/>
              <a:t>n</a:t>
            </a:r>
            <a:r>
              <a:rPr lang="en-GB" sz="2000" dirty="0"/>
              <a:t> </a:t>
            </a:r>
          </a:p>
          <a:p>
            <a:pPr>
              <a:lnSpc>
                <a:spcPct val="90000"/>
              </a:lnSpc>
              <a:buNone/>
              <a:tabLst>
                <a:tab pos="2235200" algn="l"/>
                <a:tab pos="2628900" algn="l"/>
              </a:tabLst>
            </a:pPr>
            <a:r>
              <a:rPr lang="en-GB" sz="2000" dirty="0"/>
              <a:t>   iterations will lead to </a:t>
            </a:r>
            <a:r>
              <a:rPr lang="en-GB" sz="2000" dirty="0">
                <a:solidFill>
                  <a:srgbClr val="C00000"/>
                </a:solidFill>
              </a:rPr>
              <a:t>O(</a:t>
            </a:r>
            <a:r>
              <a:rPr lang="en-GB" sz="2000" i="1" dirty="0">
                <a:solidFill>
                  <a:srgbClr val="C00000"/>
                </a:solidFill>
              </a:rPr>
              <a:t>n</a:t>
            </a:r>
            <a:r>
              <a:rPr lang="en-GB" sz="2000" dirty="0">
                <a:solidFill>
                  <a:srgbClr val="C00000"/>
                </a:solidFill>
              </a:rPr>
              <a:t>) </a:t>
            </a:r>
          </a:p>
          <a:p>
            <a:pPr>
              <a:lnSpc>
                <a:spcPct val="90000"/>
              </a:lnSpc>
              <a:buNone/>
              <a:tabLst>
                <a:tab pos="2235200" algn="l"/>
                <a:tab pos="2628900" algn="l"/>
              </a:tabLst>
            </a:pPr>
            <a:r>
              <a:rPr lang="en-GB" sz="2000" dirty="0">
                <a:solidFill>
                  <a:schemeClr val="folHlink"/>
                </a:solidFill>
              </a:rPr>
              <a:t>   </a:t>
            </a:r>
            <a:r>
              <a:rPr lang="en-GB" sz="2000" dirty="0"/>
              <a:t>growth </a:t>
            </a:r>
            <a:r>
              <a:rPr lang="en-GB" sz="2000"/>
              <a:t>rate (</a:t>
            </a:r>
            <a:r>
              <a:rPr lang="en-GB" sz="2000">
                <a:solidFill>
                  <a:srgbClr val="800080"/>
                </a:solidFill>
              </a:rPr>
              <a:t>linear </a:t>
            </a:r>
            <a:r>
              <a:rPr lang="en-GB" sz="2000"/>
              <a:t>complexity).</a:t>
            </a:r>
            <a:endParaRPr lang="en-GB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46</a:t>
            </a:fld>
            <a:endParaRPr lang="en-US" sz="1600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495800" y="3733800"/>
            <a:ext cx="4419600" cy="2062103"/>
          </a:xfrm>
          <a:prstGeom prst="rect">
            <a:avLst/>
          </a:prstGeom>
          <a:solidFill>
            <a:srgbClr val="FFFFCC"/>
          </a:solidFill>
          <a:ln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tabLst>
                <a:tab pos="280988" algn="l"/>
                <a:tab pos="573088" algn="l"/>
                <a:tab pos="854075" algn="l"/>
              </a:tabLst>
            </a:pPr>
            <a:r>
              <a:rPr lang="en-GB" sz="1600" dirty="0">
                <a:solidFill>
                  <a:schemeClr val="tx1"/>
                </a:solidFill>
                <a:latin typeface="Lucida Console" pitchFamily="49" charset="0"/>
              </a:rPr>
              <a:t>public int </a:t>
            </a:r>
            <a:r>
              <a:rPr lang="en-GB" sz="1600" dirty="0">
                <a:solidFill>
                  <a:srgbClr val="0000FF"/>
                </a:solidFill>
                <a:latin typeface="Lucida Console" pitchFamily="49" charset="0"/>
              </a:rPr>
              <a:t>seqSearch</a:t>
            </a:r>
            <a:r>
              <a:rPr lang="en-GB" sz="1600" dirty="0">
                <a:solidFill>
                  <a:schemeClr val="tx1"/>
                </a:solidFill>
                <a:latin typeface="Lucida Console" pitchFamily="49" charset="0"/>
              </a:rPr>
              <a:t>(int[] a, </a:t>
            </a:r>
          </a:p>
          <a:p>
            <a:pPr eaLnBrk="0" hangingPunct="0">
              <a:tabLst>
                <a:tab pos="280988" algn="l"/>
                <a:tab pos="573088" algn="l"/>
                <a:tab pos="854075" algn="l"/>
              </a:tabLst>
            </a:pPr>
            <a:r>
              <a:rPr lang="en-GB" sz="1600" dirty="0">
                <a:solidFill>
                  <a:schemeClr val="tx1"/>
                </a:solidFill>
                <a:latin typeface="Lucida Console" pitchFamily="49" charset="0"/>
              </a:rPr>
              <a:t>                 </a:t>
            </a:r>
            <a:r>
              <a:rPr lang="en-GB" sz="1600" dirty="0" err="1">
                <a:solidFill>
                  <a:schemeClr val="tx1"/>
                </a:solidFill>
                <a:latin typeface="Lucida Console" pitchFamily="49" charset="0"/>
              </a:rPr>
              <a:t>int</a:t>
            </a:r>
            <a:r>
              <a:rPr lang="en-GB" sz="1600" dirty="0">
                <a:solidFill>
                  <a:schemeClr val="tx1"/>
                </a:solidFill>
                <a:latin typeface="Lucida Console" pitchFamily="49" charset="0"/>
              </a:rPr>
              <a:t> len, int x) {</a:t>
            </a:r>
          </a:p>
          <a:p>
            <a:pPr eaLnBrk="0" hangingPunct="0">
              <a:tabLst>
                <a:tab pos="280988" algn="l"/>
                <a:tab pos="573088" algn="l"/>
                <a:tab pos="854075" algn="l"/>
              </a:tabLst>
            </a:pPr>
            <a:r>
              <a:rPr lang="en-GB" sz="1600" dirty="0">
                <a:solidFill>
                  <a:schemeClr val="tx1"/>
                </a:solidFill>
                <a:latin typeface="Lucida Console" pitchFamily="49" charset="0"/>
              </a:rPr>
              <a:t>	for (int i = 0; i &lt; len; i++) { </a:t>
            </a:r>
          </a:p>
          <a:p>
            <a:pPr eaLnBrk="0" hangingPunct="0">
              <a:tabLst>
                <a:tab pos="280988" algn="l"/>
                <a:tab pos="573088" algn="l"/>
                <a:tab pos="854075" algn="l"/>
              </a:tabLst>
            </a:pPr>
            <a:r>
              <a:rPr lang="en-GB" sz="1600" dirty="0">
                <a:solidFill>
                  <a:schemeClr val="tx1"/>
                </a:solidFill>
                <a:latin typeface="Lucida Console" pitchFamily="49" charset="0"/>
              </a:rPr>
              <a:t>		if (a[i] == x)</a:t>
            </a:r>
          </a:p>
          <a:p>
            <a:pPr eaLnBrk="0" hangingPunct="0">
              <a:tabLst>
                <a:tab pos="280988" algn="l"/>
                <a:tab pos="573088" algn="l"/>
                <a:tab pos="854075" algn="l"/>
              </a:tabLst>
            </a:pPr>
            <a:r>
              <a:rPr lang="en-GB" sz="1600" dirty="0">
                <a:solidFill>
                  <a:schemeClr val="tx1"/>
                </a:solidFill>
                <a:latin typeface="Lucida Console" pitchFamily="49" charset="0"/>
              </a:rPr>
              <a:t>			return i; </a:t>
            </a:r>
          </a:p>
          <a:p>
            <a:pPr eaLnBrk="0" hangingPunct="0">
              <a:tabLst>
                <a:tab pos="280988" algn="l"/>
                <a:tab pos="573088" algn="l"/>
                <a:tab pos="854075" algn="l"/>
              </a:tabLst>
            </a:pPr>
            <a:r>
              <a:rPr lang="en-GB" sz="1600" dirty="0">
                <a:solidFill>
                  <a:schemeClr val="tx1"/>
                </a:solidFill>
                <a:latin typeface="Lucida Console" pitchFamily="49" charset="0"/>
              </a:rPr>
              <a:t>	}</a:t>
            </a:r>
          </a:p>
          <a:p>
            <a:pPr eaLnBrk="0" hangingPunct="0">
              <a:tabLst>
                <a:tab pos="280988" algn="l"/>
                <a:tab pos="573088" algn="l"/>
                <a:tab pos="854075" algn="l"/>
              </a:tabLst>
            </a:pPr>
            <a:r>
              <a:rPr lang="en-GB" sz="1600" dirty="0">
                <a:solidFill>
                  <a:schemeClr val="tx1"/>
                </a:solidFill>
                <a:latin typeface="Lucida Console" pitchFamily="49" charset="0"/>
              </a:rPr>
              <a:t>	return -1;</a:t>
            </a:r>
          </a:p>
          <a:p>
            <a:pPr eaLnBrk="0" hangingPunct="0">
              <a:tabLst>
                <a:tab pos="280988" algn="l"/>
                <a:tab pos="573088" algn="l"/>
                <a:tab pos="854075" algn="l"/>
              </a:tabLst>
            </a:pPr>
            <a:r>
              <a:rPr lang="en-GB" sz="1600" dirty="0">
                <a:solidFill>
                  <a:schemeClr val="tx1"/>
                </a:solidFill>
                <a:latin typeface="Lucida Console" pitchFamily="49" charset="0"/>
              </a:rPr>
              <a:t>}</a:t>
            </a:r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788988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5.5 </a:t>
            </a:r>
            <a:r>
              <a:rPr lang="en-US" sz="3600" dirty="0" err="1">
                <a:latin typeface="Britannic Bold" pitchFamily="34" charset="0"/>
              </a:rPr>
              <a:t>Eg</a:t>
            </a:r>
            <a:r>
              <a:rPr lang="en-US" sz="3600" dirty="0">
                <a:latin typeface="Britannic Bold" pitchFamily="34" charset="0"/>
              </a:rPr>
              <a:t>: Binary Search Algorithm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458200" cy="5029200"/>
          </a:xfrm>
        </p:spPr>
        <p:txBody>
          <a:bodyPr/>
          <a:lstStyle/>
          <a:p>
            <a:pPr>
              <a:spcBef>
                <a:spcPts val="1200"/>
              </a:spcBef>
              <a:tabLst>
                <a:tab pos="2235200" algn="l"/>
                <a:tab pos="2628900" algn="l"/>
              </a:tabLst>
            </a:pPr>
            <a:r>
              <a:rPr lang="en-GB" sz="2800" dirty="0"/>
              <a:t>Requires array to be </a:t>
            </a:r>
            <a:r>
              <a:rPr lang="en-GB" sz="2800" dirty="0">
                <a:solidFill>
                  <a:srgbClr val="C00000"/>
                </a:solidFill>
              </a:rPr>
              <a:t>sorted</a:t>
            </a:r>
            <a:r>
              <a:rPr lang="en-GB" sz="2800" dirty="0"/>
              <a:t> in ascending order</a:t>
            </a:r>
            <a:endParaRPr lang="en-GB" sz="2800" b="1" dirty="0"/>
          </a:p>
          <a:p>
            <a:pPr>
              <a:spcBef>
                <a:spcPts val="1200"/>
              </a:spcBef>
              <a:tabLst>
                <a:tab pos="2235200" algn="l"/>
                <a:tab pos="2628900" algn="l"/>
              </a:tabLst>
            </a:pPr>
            <a:r>
              <a:rPr lang="en-GB" sz="2800" dirty="0"/>
              <a:t>Maintain subarray where </a:t>
            </a:r>
            <a:r>
              <a:rPr lang="en-GB" sz="2800" dirty="0">
                <a:solidFill>
                  <a:srgbClr val="C00000"/>
                </a:solidFill>
              </a:rPr>
              <a:t>x</a:t>
            </a:r>
            <a:r>
              <a:rPr lang="en-GB" sz="2800" dirty="0"/>
              <a:t> (the search key) might be located</a:t>
            </a:r>
          </a:p>
          <a:p>
            <a:pPr>
              <a:spcBef>
                <a:spcPts val="1200"/>
              </a:spcBef>
              <a:tabLst>
                <a:tab pos="2235200" algn="l"/>
                <a:tab pos="2628900" algn="l"/>
              </a:tabLst>
            </a:pPr>
            <a:r>
              <a:rPr lang="en-GB" sz="2800" dirty="0"/>
              <a:t>Repeatedly compare </a:t>
            </a:r>
            <a:r>
              <a:rPr lang="en-GB" sz="2800" dirty="0">
                <a:solidFill>
                  <a:srgbClr val="C00000"/>
                </a:solidFill>
              </a:rPr>
              <a:t>x</a:t>
            </a:r>
            <a:r>
              <a:rPr lang="en-GB" sz="2800" dirty="0"/>
              <a:t> with </a:t>
            </a:r>
            <a:r>
              <a:rPr lang="en-GB" sz="2800" dirty="0">
                <a:solidFill>
                  <a:srgbClr val="0000FF"/>
                </a:solidFill>
              </a:rPr>
              <a:t>m</a:t>
            </a:r>
            <a:r>
              <a:rPr lang="en-GB" sz="2800" dirty="0"/>
              <a:t>, the middle element of current subarray</a:t>
            </a:r>
          </a:p>
          <a:p>
            <a:pPr lvl="1">
              <a:spcBef>
                <a:spcPts val="1200"/>
              </a:spcBef>
              <a:tabLst>
                <a:tab pos="2235200" algn="l"/>
                <a:tab pos="2628900" algn="l"/>
              </a:tabLst>
            </a:pPr>
            <a:r>
              <a:rPr lang="en-GB" sz="2400" dirty="0"/>
              <a:t>If </a:t>
            </a:r>
            <a:r>
              <a:rPr lang="en-GB" sz="2400" dirty="0">
                <a:solidFill>
                  <a:srgbClr val="C00000"/>
                </a:solidFill>
              </a:rPr>
              <a:t>x</a:t>
            </a:r>
            <a:r>
              <a:rPr lang="en-GB" sz="2400" dirty="0"/>
              <a:t> = </a:t>
            </a:r>
            <a:r>
              <a:rPr lang="en-GB" sz="2400" dirty="0">
                <a:solidFill>
                  <a:srgbClr val="0000FF"/>
                </a:solidFill>
              </a:rPr>
              <a:t>m</a:t>
            </a:r>
            <a:r>
              <a:rPr lang="en-GB" sz="2400" dirty="0"/>
              <a:t>, found it!</a:t>
            </a:r>
          </a:p>
          <a:p>
            <a:pPr lvl="1">
              <a:spcBef>
                <a:spcPts val="1200"/>
              </a:spcBef>
              <a:tabLst>
                <a:tab pos="2235200" algn="l"/>
                <a:tab pos="2628900" algn="l"/>
              </a:tabLst>
            </a:pPr>
            <a:r>
              <a:rPr lang="en-GB" sz="2400" dirty="0"/>
              <a:t>If </a:t>
            </a:r>
            <a:r>
              <a:rPr lang="en-GB" sz="2400" dirty="0">
                <a:solidFill>
                  <a:srgbClr val="C00000"/>
                </a:solidFill>
              </a:rPr>
              <a:t>x</a:t>
            </a:r>
            <a:r>
              <a:rPr lang="en-GB" sz="2400" dirty="0"/>
              <a:t> &gt; </a:t>
            </a:r>
            <a:r>
              <a:rPr lang="en-GB" sz="2400" dirty="0">
                <a:solidFill>
                  <a:srgbClr val="0000FF"/>
                </a:solidFill>
              </a:rPr>
              <a:t>m</a:t>
            </a:r>
            <a:r>
              <a:rPr lang="en-GB" sz="2400" dirty="0"/>
              <a:t>, continue search in subarray after </a:t>
            </a:r>
            <a:r>
              <a:rPr lang="en-GB" sz="2400" dirty="0">
                <a:solidFill>
                  <a:srgbClr val="0000FF"/>
                </a:solidFill>
              </a:rPr>
              <a:t>m</a:t>
            </a:r>
          </a:p>
          <a:p>
            <a:pPr lvl="1">
              <a:spcBef>
                <a:spcPts val="1200"/>
              </a:spcBef>
              <a:tabLst>
                <a:tab pos="2235200" algn="l"/>
                <a:tab pos="2628900" algn="l"/>
              </a:tabLst>
            </a:pPr>
            <a:r>
              <a:rPr lang="en-GB" sz="2400" dirty="0"/>
              <a:t>If </a:t>
            </a:r>
            <a:r>
              <a:rPr lang="en-GB" sz="2400" dirty="0">
                <a:solidFill>
                  <a:srgbClr val="C00000"/>
                </a:solidFill>
              </a:rPr>
              <a:t>x</a:t>
            </a:r>
            <a:r>
              <a:rPr lang="en-GB" sz="2400" dirty="0"/>
              <a:t> &lt; </a:t>
            </a:r>
            <a:r>
              <a:rPr lang="en-GB" sz="2400" dirty="0">
                <a:solidFill>
                  <a:srgbClr val="0000FF"/>
                </a:solidFill>
              </a:rPr>
              <a:t>m</a:t>
            </a:r>
            <a:r>
              <a:rPr lang="en-GB" sz="2400" dirty="0"/>
              <a:t>, continue search in subarray before </a:t>
            </a:r>
            <a:r>
              <a:rPr lang="en-GB" sz="2400" dirty="0">
                <a:solidFill>
                  <a:srgbClr val="0000FF"/>
                </a:solidFill>
              </a:rPr>
              <a:t>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47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788988"/>
          </a:xfrm>
        </p:spPr>
        <p:txBody>
          <a:bodyPr/>
          <a:lstStyle/>
          <a:p>
            <a:r>
              <a:rPr lang="en-US" sz="3200" dirty="0">
                <a:solidFill>
                  <a:srgbClr val="C00000"/>
                </a:solidFill>
                <a:latin typeface="Britannic Bold" pitchFamily="34" charset="0"/>
              </a:rPr>
              <a:t>5.6 </a:t>
            </a:r>
            <a:r>
              <a:rPr lang="en-US" sz="3200" dirty="0" err="1">
                <a:latin typeface="Britannic Bold" pitchFamily="34" charset="0"/>
              </a:rPr>
              <a:t>Eg</a:t>
            </a:r>
            <a:r>
              <a:rPr lang="en-US" sz="3200" dirty="0">
                <a:latin typeface="Britannic Bold" pitchFamily="34" charset="0"/>
              </a:rPr>
              <a:t>: Non-recursive Binary Search (1/2)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458200" cy="533400"/>
          </a:xfrm>
        </p:spPr>
        <p:txBody>
          <a:bodyPr/>
          <a:lstStyle/>
          <a:p>
            <a:pPr>
              <a:spcBef>
                <a:spcPts val="1200"/>
              </a:spcBef>
              <a:tabLst>
                <a:tab pos="2235200" algn="l"/>
                <a:tab pos="2628900" algn="l"/>
              </a:tabLst>
            </a:pPr>
            <a:r>
              <a:rPr lang="en-GB" sz="2800" dirty="0"/>
              <a:t>Data in the array a[] are sorted in ascending order</a:t>
            </a:r>
            <a:endParaRPr lang="en-GB" sz="2400" dirty="0">
              <a:solidFill>
                <a:srgbClr val="0000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48</a:t>
            </a:fld>
            <a:endParaRPr lang="en-US" sz="1600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33400" y="1905000"/>
            <a:ext cx="8153400" cy="3785652"/>
          </a:xfrm>
          <a:prstGeom prst="rect">
            <a:avLst/>
          </a:prstGeom>
          <a:solidFill>
            <a:srgbClr val="FFFFCC"/>
          </a:solidFill>
          <a:ln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GB" sz="2000" dirty="0">
                <a:solidFill>
                  <a:schemeClr val="tx1"/>
                </a:solidFill>
                <a:latin typeface="Lucida Console" pitchFamily="49" charset="0"/>
              </a:rPr>
              <a:t>public static int </a:t>
            </a:r>
            <a:r>
              <a:rPr lang="en-GB" sz="2000" dirty="0">
                <a:solidFill>
                  <a:srgbClr val="0000FF"/>
                </a:solidFill>
                <a:latin typeface="Lucida Console" pitchFamily="49" charset="0"/>
              </a:rPr>
              <a:t>binSearch</a:t>
            </a:r>
            <a:r>
              <a:rPr lang="en-GB" sz="2000" dirty="0">
                <a:solidFill>
                  <a:schemeClr val="tx1"/>
                </a:solidFill>
                <a:latin typeface="Lucida Console" pitchFamily="49" charset="0"/>
              </a:rPr>
              <a:t>(int[] a, int len, int x)  {</a:t>
            </a:r>
          </a:p>
          <a:p>
            <a:pPr eaLnBrk="0" hangingPunct="0"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GB" sz="2000" dirty="0">
                <a:solidFill>
                  <a:schemeClr val="tx1"/>
                </a:solidFill>
                <a:latin typeface="Lucida Console" pitchFamily="49" charset="0"/>
              </a:rPr>
              <a:t>	int </a:t>
            </a:r>
            <a:r>
              <a:rPr lang="en-GB" sz="2000" dirty="0">
                <a:solidFill>
                  <a:srgbClr val="C00000"/>
                </a:solidFill>
                <a:latin typeface="Lucida Console" pitchFamily="49" charset="0"/>
              </a:rPr>
              <a:t>mid</a:t>
            </a:r>
            <a:r>
              <a:rPr lang="en-GB" sz="2000" dirty="0">
                <a:solidFill>
                  <a:schemeClr val="tx1"/>
                </a:solidFill>
                <a:latin typeface="Lucida Console" pitchFamily="49" charset="0"/>
              </a:rPr>
              <a:t>, low = 0; </a:t>
            </a:r>
          </a:p>
          <a:p>
            <a:pPr eaLnBrk="0" hangingPunct="0"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GB" sz="2000" dirty="0">
                <a:solidFill>
                  <a:schemeClr val="tx1"/>
                </a:solidFill>
                <a:latin typeface="Lucida Console" pitchFamily="49" charset="0"/>
              </a:rPr>
              <a:t>	int high = len - 1;</a:t>
            </a:r>
          </a:p>
          <a:p>
            <a:pPr eaLnBrk="0" hangingPunct="0"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GB" sz="2000" dirty="0">
                <a:solidFill>
                  <a:schemeClr val="tx1"/>
                </a:solidFill>
                <a:latin typeface="Lucida Console" pitchFamily="49" charset="0"/>
              </a:rPr>
              <a:t>	while (low &lt;= high) {</a:t>
            </a:r>
          </a:p>
          <a:p>
            <a:pPr eaLnBrk="0" hangingPunct="0"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GB" sz="2000" dirty="0">
                <a:solidFill>
                  <a:schemeClr val="tx1"/>
                </a:solidFill>
                <a:latin typeface="Lucida Console" pitchFamily="49" charset="0"/>
              </a:rPr>
              <a:t>		</a:t>
            </a:r>
            <a:r>
              <a:rPr lang="en-GB" sz="2000" dirty="0">
                <a:solidFill>
                  <a:srgbClr val="C00000"/>
                </a:solidFill>
                <a:latin typeface="Lucida Console" pitchFamily="49" charset="0"/>
              </a:rPr>
              <a:t>mid</a:t>
            </a:r>
            <a:r>
              <a:rPr lang="en-GB" sz="2000" dirty="0">
                <a:solidFill>
                  <a:schemeClr val="tx1"/>
                </a:solidFill>
                <a:latin typeface="Lucida Console" pitchFamily="49" charset="0"/>
              </a:rPr>
              <a:t> = (low + high) / 2;</a:t>
            </a:r>
          </a:p>
          <a:p>
            <a:pPr eaLnBrk="0" hangingPunct="0"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GB" sz="2000" dirty="0">
                <a:solidFill>
                  <a:schemeClr val="tx1"/>
                </a:solidFill>
                <a:latin typeface="Lucida Console" pitchFamily="49" charset="0"/>
              </a:rPr>
              <a:t>		if (x == a[mid]) return mid;</a:t>
            </a:r>
          </a:p>
          <a:p>
            <a:pPr eaLnBrk="0" hangingPunct="0"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GB" sz="2000" dirty="0">
                <a:solidFill>
                  <a:schemeClr val="tx1"/>
                </a:solidFill>
                <a:latin typeface="Lucida Console" pitchFamily="49" charset="0"/>
              </a:rPr>
              <a:t>		else if (x &gt; a[mid]) low = mid + 1;</a:t>
            </a:r>
          </a:p>
          <a:p>
            <a:pPr eaLnBrk="0" hangingPunct="0"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GB" sz="2000" dirty="0">
                <a:solidFill>
                  <a:schemeClr val="tx1"/>
                </a:solidFill>
                <a:latin typeface="Lucida Console" pitchFamily="49" charset="0"/>
              </a:rPr>
              <a:t>		else high = mid - 1;</a:t>
            </a:r>
          </a:p>
          <a:p>
            <a:pPr eaLnBrk="0" hangingPunct="0"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GB" sz="2000" dirty="0">
                <a:solidFill>
                  <a:schemeClr val="tx1"/>
                </a:solidFill>
                <a:latin typeface="Lucida Console" pitchFamily="49" charset="0"/>
              </a:rPr>
              <a:t>	}</a:t>
            </a:r>
          </a:p>
          <a:p>
            <a:pPr eaLnBrk="0" hangingPunct="0"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GB" sz="2000" dirty="0">
                <a:solidFill>
                  <a:schemeClr val="tx1"/>
                </a:solidFill>
                <a:latin typeface="Lucida Console" pitchFamily="49" charset="0"/>
              </a:rPr>
              <a:t>	return -1;</a:t>
            </a:r>
          </a:p>
          <a:p>
            <a:pPr eaLnBrk="0" hangingPunct="0"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GB" sz="2000" dirty="0">
                <a:solidFill>
                  <a:schemeClr val="tx1"/>
                </a:solidFill>
                <a:latin typeface="Lucida Console" pitchFamily="49" charset="0"/>
              </a:rPr>
              <a:t>}</a:t>
            </a:r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788988"/>
          </a:xfrm>
        </p:spPr>
        <p:txBody>
          <a:bodyPr/>
          <a:lstStyle/>
          <a:p>
            <a:r>
              <a:rPr lang="en-US" sz="3200" dirty="0">
                <a:solidFill>
                  <a:srgbClr val="C00000"/>
                </a:solidFill>
                <a:latin typeface="Britannic Bold" pitchFamily="34" charset="0"/>
              </a:rPr>
              <a:t>5.6 </a:t>
            </a:r>
            <a:r>
              <a:rPr lang="en-US" sz="3200" dirty="0" err="1">
                <a:latin typeface="Britannic Bold" pitchFamily="34" charset="0"/>
              </a:rPr>
              <a:t>Eg</a:t>
            </a:r>
            <a:r>
              <a:rPr lang="en-US" sz="3200" dirty="0">
                <a:latin typeface="Britannic Bold" pitchFamily="34" charset="0"/>
              </a:rPr>
              <a:t>: Non-recursive Binary Search (2/2)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458200" cy="4038600"/>
          </a:xfrm>
        </p:spPr>
        <p:txBody>
          <a:bodyPr/>
          <a:lstStyle/>
          <a:p>
            <a:pPr>
              <a:spcBef>
                <a:spcPts val="600"/>
              </a:spcBef>
              <a:tabLst>
                <a:tab pos="2235200" algn="l"/>
                <a:tab pos="2628900" algn="l"/>
              </a:tabLst>
            </a:pPr>
            <a:r>
              <a:rPr lang="en-GB" sz="2800" dirty="0"/>
              <a:t>Time spent outside the loop is at most </a:t>
            </a:r>
            <a:r>
              <a:rPr lang="en-GB" sz="2800" i="1" dirty="0">
                <a:solidFill>
                  <a:srgbClr val="CC0000"/>
                </a:solidFill>
              </a:rPr>
              <a:t>t</a:t>
            </a:r>
            <a:r>
              <a:rPr lang="en-GB" sz="2800" b="1" i="1" baseline="-25000" dirty="0">
                <a:solidFill>
                  <a:srgbClr val="CC0000"/>
                </a:solidFill>
              </a:rPr>
              <a:t>1</a:t>
            </a:r>
            <a:endParaRPr lang="en-GB" sz="2800" b="1" i="1" dirty="0"/>
          </a:p>
          <a:p>
            <a:pPr>
              <a:spcBef>
                <a:spcPts val="600"/>
              </a:spcBef>
              <a:tabLst>
                <a:tab pos="2235200" algn="l"/>
                <a:tab pos="2628900" algn="l"/>
              </a:tabLst>
            </a:pPr>
            <a:r>
              <a:rPr lang="en-GB" sz="2800" dirty="0"/>
              <a:t>Time spent in each iteration of the loop is at most </a:t>
            </a:r>
            <a:r>
              <a:rPr lang="en-GB" sz="2800" i="1" dirty="0">
                <a:solidFill>
                  <a:srgbClr val="CC0000"/>
                </a:solidFill>
              </a:rPr>
              <a:t>t</a:t>
            </a:r>
            <a:r>
              <a:rPr lang="en-GB" sz="2800" b="1" i="1" baseline="-25000" dirty="0">
                <a:solidFill>
                  <a:srgbClr val="CC0000"/>
                </a:solidFill>
              </a:rPr>
              <a:t>2</a:t>
            </a:r>
            <a:endParaRPr lang="en-GB" sz="2800" b="1" i="1" dirty="0"/>
          </a:p>
          <a:p>
            <a:pPr>
              <a:spcBef>
                <a:spcPts val="600"/>
              </a:spcBef>
              <a:tabLst>
                <a:tab pos="2235200" algn="l"/>
                <a:tab pos="2628900" algn="l"/>
              </a:tabLst>
            </a:pPr>
            <a:r>
              <a:rPr lang="en-GB" sz="2800" dirty="0"/>
              <a:t>For inputs of size </a:t>
            </a:r>
            <a:r>
              <a:rPr lang="en-GB" sz="2800" i="1" dirty="0">
                <a:solidFill>
                  <a:srgbClr val="CC0000"/>
                </a:solidFill>
              </a:rPr>
              <a:t>n</a:t>
            </a:r>
            <a:r>
              <a:rPr lang="en-GB" sz="2800" dirty="0"/>
              <a:t>, if we go through at most </a:t>
            </a:r>
            <a:r>
              <a:rPr lang="en-GB" sz="2800" dirty="0">
                <a:solidFill>
                  <a:srgbClr val="CC0000"/>
                </a:solidFill>
              </a:rPr>
              <a:t>f(</a:t>
            </a:r>
            <a:r>
              <a:rPr lang="en-GB" sz="2800" i="1" dirty="0">
                <a:solidFill>
                  <a:srgbClr val="CC0000"/>
                </a:solidFill>
              </a:rPr>
              <a:t>n</a:t>
            </a:r>
            <a:r>
              <a:rPr lang="en-GB" sz="2800" dirty="0">
                <a:solidFill>
                  <a:srgbClr val="CC0000"/>
                </a:solidFill>
              </a:rPr>
              <a:t>)</a:t>
            </a:r>
            <a:r>
              <a:rPr lang="en-GB" sz="2800" dirty="0"/>
              <a:t> iterations,  then the complexity is </a:t>
            </a:r>
          </a:p>
          <a:p>
            <a:pPr>
              <a:spcBef>
                <a:spcPts val="600"/>
              </a:spcBef>
              <a:buNone/>
              <a:tabLst>
                <a:tab pos="2235200" algn="l"/>
                <a:tab pos="2628900" algn="l"/>
              </a:tabLst>
            </a:pPr>
            <a:r>
              <a:rPr lang="en-GB" sz="2800" dirty="0">
                <a:solidFill>
                  <a:srgbClr val="CC0000"/>
                </a:solidFill>
              </a:rPr>
              <a:t>	</a:t>
            </a:r>
            <a:r>
              <a:rPr lang="en-GB" sz="2800" i="1" dirty="0">
                <a:solidFill>
                  <a:srgbClr val="CC0000"/>
                </a:solidFill>
              </a:rPr>
              <a:t>t</a:t>
            </a:r>
            <a:r>
              <a:rPr lang="en-GB" sz="2800" b="1" i="1" baseline="-25000" dirty="0">
                <a:solidFill>
                  <a:srgbClr val="CC0000"/>
                </a:solidFill>
              </a:rPr>
              <a:t>1</a:t>
            </a:r>
            <a:r>
              <a:rPr lang="en-GB" sz="2800" baseline="40000" dirty="0">
                <a:solidFill>
                  <a:srgbClr val="CC0000"/>
                </a:solidFill>
              </a:rPr>
              <a:t> </a:t>
            </a:r>
            <a:r>
              <a:rPr lang="en-GB" sz="2800" dirty="0">
                <a:solidFill>
                  <a:srgbClr val="CC0000"/>
                </a:solidFill>
              </a:rPr>
              <a:t>+</a:t>
            </a:r>
            <a:r>
              <a:rPr lang="en-GB" sz="2800" baseline="40000" dirty="0">
                <a:solidFill>
                  <a:srgbClr val="CC0000"/>
                </a:solidFill>
              </a:rPr>
              <a:t> </a:t>
            </a:r>
            <a:r>
              <a:rPr lang="en-GB" sz="2800" i="1" dirty="0">
                <a:solidFill>
                  <a:srgbClr val="CC0000"/>
                </a:solidFill>
              </a:rPr>
              <a:t>t</a:t>
            </a:r>
            <a:r>
              <a:rPr lang="en-GB" sz="2800" b="1" i="1" baseline="-25000" dirty="0">
                <a:solidFill>
                  <a:srgbClr val="CC0000"/>
                </a:solidFill>
              </a:rPr>
              <a:t>2</a:t>
            </a:r>
            <a:r>
              <a:rPr lang="en-GB" sz="2800" b="1" baseline="-25000" dirty="0">
                <a:solidFill>
                  <a:srgbClr val="CC0000"/>
                </a:solidFill>
              </a:rPr>
              <a:t> </a:t>
            </a:r>
            <a:r>
              <a:rPr lang="en-GB" sz="2800" dirty="0">
                <a:solidFill>
                  <a:srgbClr val="CC0000"/>
                </a:solidFill>
              </a:rPr>
              <a:t>f(</a:t>
            </a:r>
            <a:r>
              <a:rPr lang="en-GB" sz="2800" i="1" dirty="0">
                <a:solidFill>
                  <a:srgbClr val="CC0000"/>
                </a:solidFill>
              </a:rPr>
              <a:t>n</a:t>
            </a:r>
            <a:r>
              <a:rPr lang="en-GB" sz="2800" dirty="0">
                <a:solidFill>
                  <a:srgbClr val="CC0000"/>
                </a:solidFill>
              </a:rPr>
              <a:t>)</a:t>
            </a:r>
            <a:r>
              <a:rPr lang="en-GB" sz="2800" dirty="0"/>
              <a:t> </a:t>
            </a:r>
          </a:p>
          <a:p>
            <a:pPr>
              <a:spcBef>
                <a:spcPts val="600"/>
              </a:spcBef>
              <a:buNone/>
              <a:tabLst>
                <a:tab pos="2235200" algn="l"/>
                <a:tab pos="2628900" algn="l"/>
              </a:tabLst>
            </a:pPr>
            <a:r>
              <a:rPr lang="en-GB" sz="2800" dirty="0"/>
              <a:t>	or </a:t>
            </a:r>
            <a:r>
              <a:rPr lang="en-GB" sz="2800" dirty="0">
                <a:solidFill>
                  <a:srgbClr val="CC0000"/>
                </a:solidFill>
              </a:rPr>
              <a:t>O(f(</a:t>
            </a:r>
            <a:r>
              <a:rPr lang="en-GB" sz="2800" i="1" dirty="0">
                <a:solidFill>
                  <a:srgbClr val="CC0000"/>
                </a:solidFill>
              </a:rPr>
              <a:t>n</a:t>
            </a:r>
            <a:r>
              <a:rPr lang="en-GB" sz="2800" dirty="0">
                <a:solidFill>
                  <a:srgbClr val="CC0000"/>
                </a:solidFill>
              </a:rPr>
              <a:t>))</a:t>
            </a:r>
            <a:r>
              <a:rPr lang="en-GB" sz="2800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49</a:t>
            </a:fld>
            <a:endParaRPr lang="en-US" sz="1600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048000" y="3657600"/>
            <a:ext cx="5867400" cy="2677656"/>
          </a:xfrm>
          <a:prstGeom prst="rect">
            <a:avLst/>
          </a:prstGeom>
          <a:solidFill>
            <a:srgbClr val="FFFFCC"/>
          </a:solidFill>
          <a:ln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tabLst>
                <a:tab pos="341313" algn="l"/>
                <a:tab pos="682625" algn="l"/>
                <a:tab pos="1025525" algn="l"/>
                <a:tab pos="1376363" algn="l"/>
              </a:tabLst>
            </a:pPr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public static int </a:t>
            </a:r>
            <a:r>
              <a:rPr lang="en-GB" sz="1400" dirty="0">
                <a:solidFill>
                  <a:srgbClr val="0000FF"/>
                </a:solidFill>
                <a:latin typeface="Lucida Console" pitchFamily="49" charset="0"/>
              </a:rPr>
              <a:t>binSearch</a:t>
            </a:r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(int[] a, int len, int x)  {</a:t>
            </a:r>
          </a:p>
          <a:p>
            <a:pPr eaLnBrk="0" hangingPunct="0">
              <a:tabLst>
                <a:tab pos="341313" algn="l"/>
                <a:tab pos="682625" algn="l"/>
                <a:tab pos="1025525" algn="l"/>
                <a:tab pos="1376363" algn="l"/>
              </a:tabLst>
            </a:pPr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	int </a:t>
            </a:r>
            <a:r>
              <a:rPr lang="en-GB" sz="1400" dirty="0">
                <a:solidFill>
                  <a:srgbClr val="C00000"/>
                </a:solidFill>
                <a:latin typeface="Lucida Console" pitchFamily="49" charset="0"/>
              </a:rPr>
              <a:t>mid</a:t>
            </a:r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, low = 0; </a:t>
            </a:r>
          </a:p>
          <a:p>
            <a:pPr eaLnBrk="0" hangingPunct="0">
              <a:tabLst>
                <a:tab pos="341313" algn="l"/>
                <a:tab pos="682625" algn="l"/>
                <a:tab pos="1025525" algn="l"/>
                <a:tab pos="1376363" algn="l"/>
              </a:tabLst>
            </a:pPr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	int high = len - 1;</a:t>
            </a:r>
          </a:p>
          <a:p>
            <a:pPr eaLnBrk="0" hangingPunct="0">
              <a:tabLst>
                <a:tab pos="341313" algn="l"/>
                <a:tab pos="682625" algn="l"/>
                <a:tab pos="1025525" algn="l"/>
                <a:tab pos="1376363" algn="l"/>
              </a:tabLst>
            </a:pPr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	while (low &lt;= high) {</a:t>
            </a:r>
          </a:p>
          <a:p>
            <a:pPr eaLnBrk="0" hangingPunct="0">
              <a:tabLst>
                <a:tab pos="341313" algn="l"/>
                <a:tab pos="682625" algn="l"/>
                <a:tab pos="1025525" algn="l"/>
                <a:tab pos="1376363" algn="l"/>
              </a:tabLst>
            </a:pPr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		</a:t>
            </a:r>
            <a:r>
              <a:rPr lang="en-GB" sz="1400" dirty="0">
                <a:solidFill>
                  <a:srgbClr val="C00000"/>
                </a:solidFill>
                <a:latin typeface="Lucida Console" pitchFamily="49" charset="0"/>
              </a:rPr>
              <a:t>mid</a:t>
            </a:r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 = (low + high) / 2;</a:t>
            </a:r>
          </a:p>
          <a:p>
            <a:pPr eaLnBrk="0" hangingPunct="0">
              <a:tabLst>
                <a:tab pos="341313" algn="l"/>
                <a:tab pos="682625" algn="l"/>
                <a:tab pos="1025525" algn="l"/>
                <a:tab pos="1376363" algn="l"/>
              </a:tabLst>
            </a:pPr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		if (x == a[mid])  return mid; </a:t>
            </a:r>
          </a:p>
          <a:p>
            <a:pPr eaLnBrk="0" hangingPunct="0">
              <a:tabLst>
                <a:tab pos="341313" algn="l"/>
                <a:tab pos="682625" algn="l"/>
                <a:tab pos="1025525" algn="l"/>
                <a:tab pos="1376363" algn="l"/>
              </a:tabLst>
            </a:pPr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		else if (x &gt; a[mid]) low = mid + 1;</a:t>
            </a:r>
          </a:p>
          <a:p>
            <a:pPr eaLnBrk="0" hangingPunct="0">
              <a:tabLst>
                <a:tab pos="341313" algn="l"/>
                <a:tab pos="682625" algn="l"/>
                <a:tab pos="1025525" algn="l"/>
                <a:tab pos="1376363" algn="l"/>
              </a:tabLst>
            </a:pPr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		else high = mid - 1;</a:t>
            </a:r>
          </a:p>
          <a:p>
            <a:pPr eaLnBrk="0" hangingPunct="0">
              <a:tabLst>
                <a:tab pos="341313" algn="l"/>
                <a:tab pos="682625" algn="l"/>
                <a:tab pos="1025525" algn="l"/>
                <a:tab pos="1376363" algn="l"/>
              </a:tabLst>
            </a:pPr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	}</a:t>
            </a:r>
          </a:p>
          <a:p>
            <a:pPr eaLnBrk="0" hangingPunct="0">
              <a:tabLst>
                <a:tab pos="341313" algn="l"/>
                <a:tab pos="682625" algn="l"/>
                <a:tab pos="1025525" algn="l"/>
                <a:tab pos="1376363" algn="l"/>
              </a:tabLst>
            </a:pPr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	return -1;</a:t>
            </a:r>
          </a:p>
          <a:p>
            <a:pPr eaLnBrk="0" hangingPunct="0">
              <a:tabLst>
                <a:tab pos="341313" algn="l"/>
                <a:tab pos="682625" algn="l"/>
                <a:tab pos="1025525" algn="l"/>
                <a:tab pos="1376363" algn="l"/>
              </a:tabLst>
            </a:pPr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}</a:t>
            </a:r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</p:spPr>
        <p:txBody>
          <a:bodyPr/>
          <a:lstStyle/>
          <a:p>
            <a:r>
              <a:rPr lang="en-US" sz="4000" dirty="0">
                <a:latin typeface="Britannic Bold" panose="020B0903060703020204" pitchFamily="34" charset="0"/>
              </a:rPr>
              <a:t>References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5</a:t>
            </a:fld>
            <a:endParaRPr lang="en-US" sz="1600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411209839"/>
              </p:ext>
            </p:extLst>
          </p:nvPr>
        </p:nvGraphicFramePr>
        <p:xfrm>
          <a:off x="533400" y="1371600"/>
          <a:ext cx="7924800" cy="462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</p:spTree>
    <p:extLst>
      <p:ext uri="{BB962C8B-B14F-4D97-AF65-F5344CB8AC3E}">
        <p14:creationId xmlns:p14="http://schemas.microsoft.com/office/powerpoint/2010/main" val="296061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1295400"/>
          </a:xfrm>
        </p:spPr>
        <p:txBody>
          <a:bodyPr/>
          <a:lstStyle/>
          <a:p>
            <a:pPr marL="803275" indent="-803275">
              <a:tabLst>
                <a:tab pos="803275" algn="l"/>
              </a:tabLst>
            </a:pPr>
            <a:r>
              <a:rPr lang="en-US" sz="3200" dirty="0">
                <a:solidFill>
                  <a:srgbClr val="C00000"/>
                </a:solidFill>
                <a:latin typeface="Britannic Bold" pitchFamily="34" charset="0"/>
              </a:rPr>
              <a:t>5.6	</a:t>
            </a:r>
            <a:r>
              <a:rPr lang="en-US" sz="3200" dirty="0">
                <a:latin typeface="Britannic Bold" pitchFamily="34" charset="0"/>
              </a:rPr>
              <a:t>Bounding f(n), the number of iterations (1/2)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458200" cy="4648200"/>
          </a:xfrm>
        </p:spPr>
        <p:txBody>
          <a:bodyPr/>
          <a:lstStyle/>
          <a:p>
            <a:pPr>
              <a:spcBef>
                <a:spcPts val="600"/>
              </a:spcBef>
              <a:tabLst>
                <a:tab pos="2235200" algn="l"/>
                <a:tab pos="2628900" algn="l"/>
              </a:tabLst>
            </a:pPr>
            <a:r>
              <a:rPr lang="en-GB" sz="2400" dirty="0"/>
              <a:t>At any point during binary search, part of array is “</a:t>
            </a:r>
            <a:r>
              <a:rPr lang="en-GB" sz="2400" i="1" dirty="0">
                <a:solidFill>
                  <a:srgbClr val="0000FF"/>
                </a:solidFill>
              </a:rPr>
              <a:t>alive</a:t>
            </a:r>
            <a:r>
              <a:rPr lang="en-GB" sz="2400" dirty="0"/>
              <a:t>” (might contain the point </a:t>
            </a:r>
            <a:r>
              <a:rPr lang="en-GB" sz="2400" dirty="0">
                <a:solidFill>
                  <a:srgbClr val="C00000"/>
                </a:solidFill>
              </a:rPr>
              <a:t>x</a:t>
            </a:r>
            <a:r>
              <a:rPr lang="en-GB" sz="2400" dirty="0"/>
              <a:t>)</a:t>
            </a:r>
          </a:p>
          <a:p>
            <a:pPr>
              <a:spcBef>
                <a:spcPts val="600"/>
              </a:spcBef>
              <a:tabLst>
                <a:tab pos="2235200" algn="l"/>
                <a:tab pos="2628900" algn="l"/>
              </a:tabLst>
            </a:pPr>
            <a:r>
              <a:rPr lang="en-GB" sz="2400" dirty="0"/>
              <a:t>Each iteration of loop eliminates at least </a:t>
            </a:r>
            <a:r>
              <a:rPr lang="en-GB" sz="2400" dirty="0">
                <a:solidFill>
                  <a:srgbClr val="0000FF"/>
                </a:solidFill>
              </a:rPr>
              <a:t>half</a:t>
            </a:r>
            <a:r>
              <a:rPr lang="en-GB" sz="2400" dirty="0"/>
              <a:t> of previously “</a:t>
            </a:r>
            <a:r>
              <a:rPr lang="en-GB" sz="2400" i="1" dirty="0"/>
              <a:t>alive</a:t>
            </a:r>
            <a:r>
              <a:rPr lang="en-GB" sz="2400" dirty="0"/>
              <a:t>” elements   </a:t>
            </a:r>
          </a:p>
          <a:p>
            <a:pPr>
              <a:spcBef>
                <a:spcPts val="600"/>
              </a:spcBef>
              <a:tabLst>
                <a:tab pos="2235200" algn="l"/>
                <a:tab pos="2628900" algn="l"/>
              </a:tabLst>
            </a:pPr>
            <a:r>
              <a:rPr lang="en-GB" sz="2400" dirty="0"/>
              <a:t>At the beginning, all </a:t>
            </a:r>
            <a:r>
              <a:rPr lang="en-GB" sz="2400" i="1" dirty="0">
                <a:solidFill>
                  <a:srgbClr val="C00000"/>
                </a:solidFill>
              </a:rPr>
              <a:t>n</a:t>
            </a:r>
            <a:r>
              <a:rPr lang="en-GB" sz="2400" dirty="0"/>
              <a:t> elements are “</a:t>
            </a:r>
            <a:r>
              <a:rPr lang="en-GB" sz="2400" i="1" dirty="0"/>
              <a:t>alive</a:t>
            </a:r>
            <a:r>
              <a:rPr lang="en-GB" sz="2400" dirty="0"/>
              <a:t>”, and after</a:t>
            </a:r>
          </a:p>
          <a:p>
            <a:pPr lvl="1">
              <a:spcBef>
                <a:spcPts val="300"/>
              </a:spcBef>
              <a:tabLst>
                <a:tab pos="2235200" algn="l"/>
                <a:tab pos="2628900" algn="l"/>
              </a:tabLst>
            </a:pPr>
            <a:r>
              <a:rPr lang="en-GB" sz="2400"/>
              <a:t>After 1 iteration</a:t>
            </a:r>
            <a:r>
              <a:rPr lang="en-GB" sz="2400" dirty="0"/>
              <a:t>, at most </a:t>
            </a:r>
            <a:r>
              <a:rPr lang="en-GB" sz="2400" i="1">
                <a:solidFill>
                  <a:srgbClr val="C00000"/>
                </a:solidFill>
              </a:rPr>
              <a:t>n</a:t>
            </a:r>
            <a:r>
              <a:rPr lang="en-GB" sz="2400">
                <a:solidFill>
                  <a:srgbClr val="C00000"/>
                </a:solidFill>
              </a:rPr>
              <a:t>/2</a:t>
            </a:r>
            <a:r>
              <a:rPr lang="en-GB" sz="2400">
                <a:solidFill>
                  <a:srgbClr val="CC0000"/>
                </a:solidFill>
              </a:rPr>
              <a:t> </a:t>
            </a:r>
            <a:r>
              <a:rPr lang="en-GB" sz="2400"/>
              <a:t>elements</a:t>
            </a:r>
            <a:r>
              <a:rPr lang="en-GB" sz="2400">
                <a:solidFill>
                  <a:srgbClr val="CC0000"/>
                </a:solidFill>
              </a:rPr>
              <a:t> </a:t>
            </a:r>
            <a:r>
              <a:rPr lang="en-GB" sz="2400"/>
              <a:t>are </a:t>
            </a:r>
            <a:r>
              <a:rPr lang="en-GB" sz="2400" dirty="0"/>
              <a:t>left, or alive</a:t>
            </a:r>
          </a:p>
          <a:p>
            <a:pPr lvl="1">
              <a:spcBef>
                <a:spcPts val="300"/>
              </a:spcBef>
              <a:tabLst>
                <a:tab pos="2235200" algn="l"/>
                <a:tab pos="2628900" algn="l"/>
              </a:tabLst>
            </a:pPr>
            <a:r>
              <a:rPr lang="en-GB" sz="2400"/>
              <a:t>After 2 </a:t>
            </a:r>
            <a:r>
              <a:rPr lang="en-GB" sz="2400" dirty="0"/>
              <a:t>iterations, at most </a:t>
            </a:r>
            <a:r>
              <a:rPr lang="en-GB" sz="2400" dirty="0">
                <a:solidFill>
                  <a:srgbClr val="C00000"/>
                </a:solidFill>
              </a:rPr>
              <a:t>(</a:t>
            </a:r>
            <a:r>
              <a:rPr lang="en-GB" sz="2400" i="1" dirty="0">
                <a:solidFill>
                  <a:srgbClr val="C00000"/>
                </a:solidFill>
              </a:rPr>
              <a:t>n</a:t>
            </a:r>
            <a:r>
              <a:rPr lang="en-GB" sz="2400" dirty="0">
                <a:solidFill>
                  <a:srgbClr val="C00000"/>
                </a:solidFill>
              </a:rPr>
              <a:t>/2)/2 = </a:t>
            </a:r>
            <a:r>
              <a:rPr lang="en-GB" sz="2400" i="1" dirty="0">
                <a:solidFill>
                  <a:srgbClr val="C00000"/>
                </a:solidFill>
              </a:rPr>
              <a:t>n</a:t>
            </a:r>
            <a:r>
              <a:rPr lang="en-GB" sz="2400" dirty="0">
                <a:solidFill>
                  <a:srgbClr val="C00000"/>
                </a:solidFill>
              </a:rPr>
              <a:t>/4 = </a:t>
            </a:r>
            <a:r>
              <a:rPr lang="en-GB" sz="2400" i="1" dirty="0">
                <a:solidFill>
                  <a:srgbClr val="C00000"/>
                </a:solidFill>
              </a:rPr>
              <a:t>n</a:t>
            </a:r>
            <a:r>
              <a:rPr lang="en-GB" sz="2400" dirty="0">
                <a:solidFill>
                  <a:srgbClr val="C00000"/>
                </a:solidFill>
              </a:rPr>
              <a:t>/2</a:t>
            </a:r>
            <a:r>
              <a:rPr lang="en-GB" sz="2400" b="1" baseline="30000" dirty="0">
                <a:solidFill>
                  <a:srgbClr val="C00000"/>
                </a:solidFill>
              </a:rPr>
              <a:t>2</a:t>
            </a:r>
            <a:r>
              <a:rPr lang="en-GB" sz="2400" dirty="0">
                <a:solidFill>
                  <a:srgbClr val="C00000"/>
                </a:solidFill>
              </a:rPr>
              <a:t> </a:t>
            </a:r>
            <a:r>
              <a:rPr lang="en-GB" sz="2400" dirty="0"/>
              <a:t>are left </a:t>
            </a:r>
          </a:p>
          <a:p>
            <a:pPr lvl="1">
              <a:spcBef>
                <a:spcPts val="300"/>
              </a:spcBef>
              <a:tabLst>
                <a:tab pos="2235200" algn="l"/>
                <a:tab pos="2628900" algn="l"/>
              </a:tabLst>
            </a:pPr>
            <a:r>
              <a:rPr lang="en-GB" sz="2400"/>
              <a:t>After 3 </a:t>
            </a:r>
            <a:r>
              <a:rPr lang="en-GB" sz="2400" dirty="0"/>
              <a:t>iterations, at most </a:t>
            </a:r>
            <a:r>
              <a:rPr lang="en-GB" sz="2400" dirty="0">
                <a:solidFill>
                  <a:srgbClr val="C00000"/>
                </a:solidFill>
              </a:rPr>
              <a:t>(</a:t>
            </a:r>
            <a:r>
              <a:rPr lang="en-GB" sz="2400" i="1" dirty="0">
                <a:solidFill>
                  <a:srgbClr val="C00000"/>
                </a:solidFill>
              </a:rPr>
              <a:t>n</a:t>
            </a:r>
            <a:r>
              <a:rPr lang="en-GB" sz="2400" dirty="0">
                <a:solidFill>
                  <a:srgbClr val="C00000"/>
                </a:solidFill>
              </a:rPr>
              <a:t>/4)/2 = </a:t>
            </a:r>
            <a:r>
              <a:rPr lang="en-GB" sz="2400" i="1" dirty="0">
                <a:solidFill>
                  <a:srgbClr val="C00000"/>
                </a:solidFill>
              </a:rPr>
              <a:t>n</a:t>
            </a:r>
            <a:r>
              <a:rPr lang="en-GB" sz="2400" dirty="0">
                <a:solidFill>
                  <a:srgbClr val="C00000"/>
                </a:solidFill>
              </a:rPr>
              <a:t>/8 = </a:t>
            </a:r>
            <a:r>
              <a:rPr lang="en-GB" sz="2400" i="1" dirty="0">
                <a:solidFill>
                  <a:srgbClr val="C00000"/>
                </a:solidFill>
              </a:rPr>
              <a:t>n</a:t>
            </a:r>
            <a:r>
              <a:rPr lang="en-GB" sz="2400" dirty="0">
                <a:solidFill>
                  <a:srgbClr val="C00000"/>
                </a:solidFill>
              </a:rPr>
              <a:t>/2</a:t>
            </a:r>
            <a:r>
              <a:rPr lang="en-GB" sz="2400" b="1" baseline="30000" dirty="0">
                <a:solidFill>
                  <a:srgbClr val="C00000"/>
                </a:solidFill>
              </a:rPr>
              <a:t>3</a:t>
            </a:r>
            <a:r>
              <a:rPr lang="en-GB" sz="2400" dirty="0">
                <a:solidFill>
                  <a:srgbClr val="C00000"/>
                </a:solidFill>
              </a:rPr>
              <a:t> </a:t>
            </a:r>
            <a:r>
              <a:rPr lang="en-GB" sz="2400" dirty="0"/>
              <a:t>are left</a:t>
            </a:r>
          </a:p>
          <a:p>
            <a:pPr lvl="3">
              <a:spcBef>
                <a:spcPts val="300"/>
              </a:spcBef>
              <a:buNone/>
              <a:tabLst>
                <a:tab pos="2235200" algn="l"/>
                <a:tab pos="2628900" algn="l"/>
              </a:tabLst>
            </a:pPr>
            <a:r>
              <a:rPr lang="en-GB" sz="2400" dirty="0"/>
              <a:t>:</a:t>
            </a:r>
          </a:p>
          <a:p>
            <a:pPr lvl="1">
              <a:spcBef>
                <a:spcPts val="300"/>
              </a:spcBef>
              <a:tabLst>
                <a:tab pos="2235200" algn="l"/>
                <a:tab pos="2628900" algn="l"/>
              </a:tabLst>
            </a:pPr>
            <a:r>
              <a:rPr lang="en-GB" sz="2400"/>
              <a:t>After </a:t>
            </a:r>
            <a:r>
              <a:rPr lang="en-GB" sz="2400" i="1">
                <a:solidFill>
                  <a:srgbClr val="C00000"/>
                </a:solidFill>
              </a:rPr>
              <a:t>i</a:t>
            </a:r>
            <a:r>
              <a:rPr lang="en-GB" sz="2400"/>
              <a:t> </a:t>
            </a:r>
            <a:r>
              <a:rPr lang="en-GB" sz="2400" dirty="0"/>
              <a:t>iterations, at most </a:t>
            </a:r>
            <a:r>
              <a:rPr lang="en-GB" sz="2400" i="1" dirty="0">
                <a:solidFill>
                  <a:srgbClr val="C00000"/>
                </a:solidFill>
              </a:rPr>
              <a:t>n</a:t>
            </a:r>
            <a:r>
              <a:rPr lang="en-GB" sz="2400" dirty="0">
                <a:solidFill>
                  <a:srgbClr val="C00000"/>
                </a:solidFill>
              </a:rPr>
              <a:t>/2</a:t>
            </a:r>
            <a:r>
              <a:rPr lang="en-GB" sz="2400" b="1" i="1" baseline="42000" dirty="0">
                <a:solidFill>
                  <a:srgbClr val="C00000"/>
                </a:solidFill>
              </a:rPr>
              <a:t>i</a:t>
            </a:r>
            <a:r>
              <a:rPr lang="en-GB" sz="2400" dirty="0">
                <a:solidFill>
                  <a:srgbClr val="C00000"/>
                </a:solidFill>
              </a:rPr>
              <a:t> </a:t>
            </a:r>
            <a:r>
              <a:rPr lang="en-GB" sz="2400" dirty="0"/>
              <a:t>are left</a:t>
            </a:r>
          </a:p>
          <a:p>
            <a:pPr lvl="1">
              <a:spcBef>
                <a:spcPts val="300"/>
              </a:spcBef>
              <a:tabLst>
                <a:tab pos="2235200" algn="l"/>
                <a:tab pos="2628900" algn="l"/>
              </a:tabLst>
            </a:pPr>
            <a:r>
              <a:rPr lang="en-GB" sz="2400" dirty="0"/>
              <a:t>At the final iteration, at most</a:t>
            </a:r>
            <a:r>
              <a:rPr lang="en-GB" sz="2400" dirty="0">
                <a:solidFill>
                  <a:srgbClr val="CC0000"/>
                </a:solidFill>
              </a:rPr>
              <a:t> </a:t>
            </a:r>
            <a:r>
              <a:rPr lang="en-GB" sz="2400" dirty="0">
                <a:solidFill>
                  <a:srgbClr val="C00000"/>
                </a:solidFill>
              </a:rPr>
              <a:t>1</a:t>
            </a:r>
            <a:r>
              <a:rPr lang="en-GB" sz="2400" dirty="0">
                <a:solidFill>
                  <a:srgbClr val="CC0000"/>
                </a:solidFill>
              </a:rPr>
              <a:t> </a:t>
            </a:r>
            <a:r>
              <a:rPr lang="en-GB" sz="2400" dirty="0"/>
              <a:t>element is left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50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1295400"/>
          </a:xfrm>
        </p:spPr>
        <p:txBody>
          <a:bodyPr/>
          <a:lstStyle/>
          <a:p>
            <a:pPr marL="803275" indent="-803275">
              <a:tabLst>
                <a:tab pos="803275" algn="l"/>
              </a:tabLst>
            </a:pPr>
            <a:r>
              <a:rPr lang="en-US" sz="3200" dirty="0">
                <a:solidFill>
                  <a:srgbClr val="C00000"/>
                </a:solidFill>
                <a:latin typeface="Britannic Bold" pitchFamily="34" charset="0"/>
              </a:rPr>
              <a:t>5.6 	</a:t>
            </a:r>
            <a:r>
              <a:rPr lang="en-US" sz="3200" dirty="0">
                <a:latin typeface="Britannic Bold" pitchFamily="34" charset="0"/>
              </a:rPr>
              <a:t>Bounding f(n), the number of iterations (2/2)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458200" cy="495300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GB" sz="2400" dirty="0"/>
              <a:t>In the</a:t>
            </a:r>
            <a:r>
              <a:rPr lang="en-GB" sz="2400" dirty="0">
                <a:solidFill>
                  <a:srgbClr val="FF0000"/>
                </a:solidFill>
              </a:rPr>
              <a:t> </a:t>
            </a:r>
            <a:r>
              <a:rPr lang="en-GB" sz="2400" dirty="0">
                <a:solidFill>
                  <a:srgbClr val="0000FF"/>
                </a:solidFill>
              </a:rPr>
              <a:t>worst case</a:t>
            </a:r>
            <a:r>
              <a:rPr lang="en-GB" sz="2400" dirty="0"/>
              <a:t>, we have to search all the way up to the last iteration </a:t>
            </a:r>
            <a:r>
              <a:rPr lang="en-GB" sz="2400" dirty="0">
                <a:solidFill>
                  <a:srgbClr val="C00000"/>
                </a:solidFill>
              </a:rPr>
              <a:t>k</a:t>
            </a:r>
            <a:r>
              <a:rPr lang="en-GB" sz="2400" dirty="0"/>
              <a:t> with only one element left.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GB" sz="2400" dirty="0"/>
              <a:t>We have: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GB" sz="2000" dirty="0">
                <a:solidFill>
                  <a:srgbClr val="C00000"/>
                </a:solidFill>
              </a:rPr>
              <a:t> 		</a:t>
            </a:r>
            <a:r>
              <a:rPr lang="en-GB" sz="2200" dirty="0">
                <a:solidFill>
                  <a:srgbClr val="C00000"/>
                </a:solidFill>
              </a:rPr>
              <a:t>n/2</a:t>
            </a:r>
            <a:r>
              <a:rPr lang="en-GB" sz="2200" b="1" baseline="30000" dirty="0">
                <a:solidFill>
                  <a:srgbClr val="C00000"/>
                </a:solidFill>
              </a:rPr>
              <a:t>k</a:t>
            </a:r>
            <a:r>
              <a:rPr lang="en-GB" sz="2200" baseline="30000" dirty="0">
                <a:solidFill>
                  <a:srgbClr val="C00000"/>
                </a:solidFill>
              </a:rPr>
              <a:t> </a:t>
            </a:r>
            <a:r>
              <a:rPr lang="en-GB" sz="2200" dirty="0">
                <a:solidFill>
                  <a:srgbClr val="C00000"/>
                </a:solidFill>
              </a:rPr>
              <a:t>= 1  </a:t>
            </a:r>
          </a:p>
          <a:p>
            <a:pPr marL="114300" lvl="1" indent="0">
              <a:lnSpc>
                <a:spcPct val="80000"/>
              </a:lnSpc>
              <a:buNone/>
            </a:pPr>
            <a:r>
              <a:rPr lang="en-GB" sz="2200" dirty="0">
                <a:solidFill>
                  <a:srgbClr val="C00000"/>
                </a:solidFill>
              </a:rPr>
              <a:t>		 2</a:t>
            </a:r>
            <a:r>
              <a:rPr lang="en-GB" sz="2200" b="1" baseline="30000" dirty="0">
                <a:solidFill>
                  <a:srgbClr val="C00000"/>
                </a:solidFill>
              </a:rPr>
              <a:t>k</a:t>
            </a:r>
            <a:r>
              <a:rPr lang="en-GB" sz="2200" b="1" dirty="0">
                <a:solidFill>
                  <a:srgbClr val="C00000"/>
                </a:solidFill>
              </a:rPr>
              <a:t> </a:t>
            </a:r>
            <a:r>
              <a:rPr lang="en-GB" sz="2200" dirty="0">
                <a:solidFill>
                  <a:srgbClr val="C00000"/>
                </a:solidFill>
              </a:rPr>
              <a:t>  = n  </a:t>
            </a:r>
          </a:p>
          <a:p>
            <a:pPr marL="114300" lvl="1" indent="0">
              <a:lnSpc>
                <a:spcPct val="80000"/>
              </a:lnSpc>
              <a:buNone/>
            </a:pPr>
            <a:r>
              <a:rPr lang="en-GB" sz="2200" dirty="0">
                <a:solidFill>
                  <a:srgbClr val="C00000"/>
                </a:solidFill>
              </a:rPr>
              <a:t>		 k    = log n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GB" sz="2400" dirty="0"/>
              <a:t>Hence, the binary search algorithm takes O(f(n)) , or O(</a:t>
            </a:r>
            <a:r>
              <a:rPr lang="en-GB" sz="2400" dirty="0">
                <a:solidFill>
                  <a:srgbClr val="C00000"/>
                </a:solidFill>
              </a:rPr>
              <a:t>log n</a:t>
            </a:r>
            <a:r>
              <a:rPr lang="en-GB" sz="2400" dirty="0"/>
              <a:t>) times</a:t>
            </a:r>
          </a:p>
          <a:p>
            <a:pPr marL="0" indent="0">
              <a:lnSpc>
                <a:spcPct val="80000"/>
              </a:lnSpc>
              <a:buNone/>
            </a:pPr>
            <a:endParaRPr lang="en-GB" sz="1400" dirty="0"/>
          </a:p>
          <a:p>
            <a:pPr marL="0" indent="0">
              <a:lnSpc>
                <a:spcPct val="80000"/>
              </a:lnSpc>
              <a:buNone/>
            </a:pPr>
            <a:r>
              <a:rPr lang="en-GB" sz="2400" b="1" u="sng" dirty="0">
                <a:solidFill>
                  <a:srgbClr val="0000FF"/>
                </a:solidFill>
              </a:rPr>
              <a:t>Rule of Thumb:</a:t>
            </a:r>
          </a:p>
          <a:p>
            <a:pPr lvl="1">
              <a:spcBef>
                <a:spcPts val="300"/>
              </a:spcBef>
              <a:tabLst>
                <a:tab pos="2235200" algn="l"/>
                <a:tab pos="2628900" algn="l"/>
              </a:tabLst>
            </a:pPr>
            <a:r>
              <a:rPr lang="en-GB" sz="2400" dirty="0"/>
              <a:t>In general, when the domain of interest is </a:t>
            </a:r>
            <a:r>
              <a:rPr lang="en-GB" sz="2400" dirty="0">
                <a:solidFill>
                  <a:srgbClr val="0000FF"/>
                </a:solidFill>
              </a:rPr>
              <a:t>reduced by a fraction</a:t>
            </a:r>
            <a:r>
              <a:rPr lang="en-GB" sz="2400" dirty="0"/>
              <a:t> (eg. by 1/2</a:t>
            </a:r>
            <a:r>
              <a:rPr lang="en-GB" sz="2400"/>
              <a:t>, 1/3, 1/10</a:t>
            </a:r>
            <a:r>
              <a:rPr lang="en-GB" sz="2400" dirty="0"/>
              <a:t>, etc.) for each iteration of a loop, then it will lead to O(</a:t>
            </a:r>
            <a:r>
              <a:rPr lang="en-GB" sz="2400" dirty="0">
                <a:solidFill>
                  <a:srgbClr val="C00000"/>
                </a:solidFill>
              </a:rPr>
              <a:t>log n</a:t>
            </a:r>
            <a:r>
              <a:rPr lang="en-GB" sz="2400" dirty="0"/>
              <a:t>) growth rate.</a:t>
            </a:r>
          </a:p>
          <a:p>
            <a:pPr lvl="1">
              <a:spcBef>
                <a:spcPts val="300"/>
              </a:spcBef>
              <a:tabLst>
                <a:tab pos="2235200" algn="l"/>
                <a:tab pos="2628900" algn="l"/>
              </a:tabLst>
            </a:pPr>
            <a:r>
              <a:rPr lang="en-GB" sz="2400" dirty="0"/>
              <a:t>The complexity is </a:t>
            </a:r>
            <a:r>
              <a:rPr lang="en-GB" sz="2400" dirty="0">
                <a:solidFill>
                  <a:srgbClr val="800080"/>
                </a:solidFill>
              </a:rPr>
              <a:t>log</a:t>
            </a:r>
            <a:r>
              <a:rPr lang="en-GB" sz="2400" b="1" baseline="-25000" dirty="0">
                <a:solidFill>
                  <a:srgbClr val="800080"/>
                </a:solidFill>
              </a:rPr>
              <a:t>2</a:t>
            </a:r>
            <a:r>
              <a:rPr lang="en-GB" sz="2400" dirty="0">
                <a:solidFill>
                  <a:srgbClr val="800080"/>
                </a:solidFill>
              </a:rPr>
              <a:t>n</a:t>
            </a:r>
            <a:r>
              <a:rPr lang="en-GB" sz="2400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51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788988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5.6 </a:t>
            </a:r>
            <a:r>
              <a:rPr lang="en-US" sz="3600" dirty="0">
                <a:latin typeface="Britannic Bold" pitchFamily="34" charset="0"/>
              </a:rPr>
              <a:t>Analysis of Different Cases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458200" cy="5181600"/>
          </a:xfrm>
        </p:spPr>
        <p:txBody>
          <a:bodyPr/>
          <a:lstStyle/>
          <a:p>
            <a:pPr>
              <a:spcBef>
                <a:spcPts val="600"/>
              </a:spcBef>
              <a:buNone/>
            </a:pPr>
            <a:r>
              <a:rPr lang="en-GB" sz="2400" i="1" dirty="0">
                <a:solidFill>
                  <a:srgbClr val="C00000"/>
                </a:solidFill>
              </a:rPr>
              <a:t>Worst-Case Analysis</a:t>
            </a:r>
          </a:p>
          <a:p>
            <a:pPr lvl="1">
              <a:spcBef>
                <a:spcPts val="600"/>
              </a:spcBef>
            </a:pPr>
            <a:r>
              <a:rPr lang="en-GB" sz="2000" dirty="0"/>
              <a:t>Interested in the worst-case behaviour.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A determination of the maximum amount of time that an algorithm requires to solve problems of size </a:t>
            </a:r>
            <a:r>
              <a:rPr lang="en-US" sz="2000" i="1" dirty="0"/>
              <a:t>n</a:t>
            </a:r>
          </a:p>
          <a:p>
            <a:pPr lvl="1">
              <a:spcBef>
                <a:spcPts val="600"/>
              </a:spcBef>
              <a:buNone/>
            </a:pPr>
            <a:endParaRPr lang="en-GB" sz="800" dirty="0"/>
          </a:p>
          <a:p>
            <a:pPr>
              <a:spcBef>
                <a:spcPts val="600"/>
              </a:spcBef>
              <a:buNone/>
            </a:pPr>
            <a:r>
              <a:rPr lang="en-GB" sz="2400" i="1" dirty="0">
                <a:solidFill>
                  <a:srgbClr val="C00000"/>
                </a:solidFill>
              </a:rPr>
              <a:t>Best-Case Analysis</a:t>
            </a:r>
            <a:r>
              <a:rPr lang="en-GB" sz="2400" dirty="0">
                <a:solidFill>
                  <a:srgbClr val="C00000"/>
                </a:solidFill>
              </a:rPr>
              <a:t> </a:t>
            </a:r>
          </a:p>
          <a:p>
            <a:pPr lvl="1">
              <a:spcBef>
                <a:spcPts val="600"/>
              </a:spcBef>
            </a:pPr>
            <a:r>
              <a:rPr lang="en-GB" sz="2000" dirty="0"/>
              <a:t>Interested in the best-case behaviour </a:t>
            </a:r>
          </a:p>
          <a:p>
            <a:pPr lvl="1">
              <a:spcBef>
                <a:spcPts val="600"/>
              </a:spcBef>
            </a:pPr>
            <a:r>
              <a:rPr lang="en-GB" sz="2000" dirty="0"/>
              <a:t>Not useful </a:t>
            </a:r>
          </a:p>
          <a:p>
            <a:pPr lvl="1">
              <a:spcBef>
                <a:spcPts val="600"/>
              </a:spcBef>
              <a:buNone/>
            </a:pPr>
            <a:endParaRPr lang="en-GB" sz="800" dirty="0"/>
          </a:p>
          <a:p>
            <a:pPr>
              <a:spcBef>
                <a:spcPts val="600"/>
              </a:spcBef>
              <a:buNone/>
            </a:pPr>
            <a:r>
              <a:rPr lang="en-GB" sz="2400" i="1" dirty="0">
                <a:solidFill>
                  <a:srgbClr val="C00000"/>
                </a:solidFill>
              </a:rPr>
              <a:t>Average-Case Analysis</a:t>
            </a:r>
            <a:r>
              <a:rPr lang="en-GB" sz="2400" dirty="0">
                <a:solidFill>
                  <a:srgbClr val="C00000"/>
                </a:solidFill>
              </a:rPr>
              <a:t> 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A determination of the average amount of time that an algorithm requires to solve problems of size </a:t>
            </a:r>
            <a:r>
              <a:rPr lang="en-US" sz="2000" i="1" dirty="0"/>
              <a:t>n</a:t>
            </a:r>
          </a:p>
          <a:p>
            <a:pPr lvl="1">
              <a:spcBef>
                <a:spcPts val="600"/>
              </a:spcBef>
            </a:pPr>
            <a:r>
              <a:rPr lang="en-GB" sz="2000" dirty="0"/>
              <a:t>Have to know the probability distribution</a:t>
            </a:r>
          </a:p>
          <a:p>
            <a:pPr lvl="1">
              <a:spcBef>
                <a:spcPts val="600"/>
              </a:spcBef>
            </a:pPr>
            <a:r>
              <a:rPr lang="en-GB" sz="2000" dirty="0"/>
              <a:t>The hardest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52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1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762000"/>
          </a:xfrm>
        </p:spPr>
        <p:txBody>
          <a:bodyPr/>
          <a:lstStyle/>
          <a:p>
            <a:r>
              <a:rPr lang="en-US" sz="3200" dirty="0">
                <a:solidFill>
                  <a:srgbClr val="C00000"/>
                </a:solidFill>
                <a:latin typeface="Britannic Bold" pitchFamily="34" charset="0"/>
              </a:rPr>
              <a:t>5.7 </a:t>
            </a:r>
            <a:r>
              <a:rPr lang="en-US" sz="3200" dirty="0">
                <a:latin typeface="Britannic Bold" pitchFamily="34" charset="0"/>
              </a:rPr>
              <a:t>The Efficiency of Searching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53</a:t>
            </a:fld>
            <a:endParaRPr lang="en-US" sz="1600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458200" cy="5029200"/>
          </a:xfrm>
        </p:spPr>
        <p:txBody>
          <a:bodyPr/>
          <a:lstStyle/>
          <a:p>
            <a:pPr>
              <a:spcBef>
                <a:spcPts val="600"/>
              </a:spcBef>
              <a:tabLst>
                <a:tab pos="2235200" algn="l"/>
                <a:tab pos="2628900" algn="l"/>
              </a:tabLst>
            </a:pPr>
            <a:r>
              <a:rPr lang="en-GB" sz="2600" dirty="0"/>
              <a:t>Example: Efficiency of </a:t>
            </a:r>
            <a:r>
              <a:rPr lang="en-GB" sz="2600" dirty="0">
                <a:solidFill>
                  <a:srgbClr val="0000FF"/>
                </a:solidFill>
              </a:rPr>
              <a:t>Sequential Search </a:t>
            </a:r>
            <a:r>
              <a:rPr lang="en-GB" sz="2600" dirty="0"/>
              <a:t>(data not sorted)</a:t>
            </a:r>
          </a:p>
          <a:p>
            <a:pPr lvl="1">
              <a:spcBef>
                <a:spcPts val="300"/>
              </a:spcBef>
              <a:tabLst>
                <a:tab pos="2235200" algn="l"/>
                <a:tab pos="2628900" algn="l"/>
              </a:tabLst>
            </a:pPr>
            <a:r>
              <a:rPr lang="en-GB" sz="2400" dirty="0"/>
              <a:t>Worst case: O(</a:t>
            </a:r>
            <a:r>
              <a:rPr lang="en-GB" sz="2400" i="1" dirty="0"/>
              <a:t>n</a:t>
            </a:r>
            <a:r>
              <a:rPr lang="en-GB" sz="2400" dirty="0"/>
              <a:t>)</a:t>
            </a:r>
          </a:p>
          <a:p>
            <a:pPr lvl="2">
              <a:spcBef>
                <a:spcPts val="300"/>
              </a:spcBef>
              <a:buNone/>
              <a:tabLst>
                <a:tab pos="2235200" algn="l"/>
                <a:tab pos="2628900" algn="l"/>
              </a:tabLst>
            </a:pPr>
            <a:r>
              <a:rPr lang="en-GB" sz="2000" dirty="0"/>
              <a:t>	</a:t>
            </a:r>
            <a:r>
              <a:rPr lang="en-GB" sz="2000" dirty="0">
                <a:solidFill>
                  <a:srgbClr val="C00000"/>
                </a:solidFill>
              </a:rPr>
              <a:t>Which case?</a:t>
            </a:r>
          </a:p>
          <a:p>
            <a:pPr lvl="1">
              <a:spcBef>
                <a:spcPts val="300"/>
              </a:spcBef>
              <a:tabLst>
                <a:tab pos="2235200" algn="l"/>
                <a:tab pos="2628900" algn="l"/>
              </a:tabLst>
            </a:pPr>
            <a:r>
              <a:rPr lang="en-GB" sz="2400" dirty="0"/>
              <a:t>Average case: O(</a:t>
            </a:r>
            <a:r>
              <a:rPr lang="en-GB" sz="2400" i="1" dirty="0"/>
              <a:t>n</a:t>
            </a:r>
            <a:r>
              <a:rPr lang="en-GB" sz="2400" dirty="0"/>
              <a:t>)</a:t>
            </a:r>
          </a:p>
          <a:p>
            <a:pPr lvl="1">
              <a:spcBef>
                <a:spcPts val="300"/>
              </a:spcBef>
              <a:tabLst>
                <a:tab pos="2235200" algn="l"/>
                <a:tab pos="2628900" algn="l"/>
              </a:tabLst>
            </a:pPr>
            <a:r>
              <a:rPr lang="en-GB" sz="2400" dirty="0"/>
              <a:t>Best case: O(1)</a:t>
            </a:r>
          </a:p>
          <a:p>
            <a:pPr lvl="2">
              <a:spcBef>
                <a:spcPts val="300"/>
              </a:spcBef>
              <a:buNone/>
              <a:tabLst>
                <a:tab pos="2235200" algn="l"/>
                <a:tab pos="2628900" algn="l"/>
              </a:tabLst>
            </a:pPr>
            <a:r>
              <a:rPr lang="en-GB" sz="2000" dirty="0"/>
              <a:t>	</a:t>
            </a:r>
            <a:r>
              <a:rPr lang="en-GB" sz="2000" dirty="0">
                <a:solidFill>
                  <a:srgbClr val="C00000"/>
                </a:solidFill>
              </a:rPr>
              <a:t>Why? Which case?</a:t>
            </a:r>
          </a:p>
          <a:p>
            <a:pPr lvl="1">
              <a:spcBef>
                <a:spcPts val="300"/>
              </a:spcBef>
              <a:tabLst>
                <a:tab pos="2235200" algn="l"/>
                <a:tab pos="2628900" algn="l"/>
              </a:tabLst>
            </a:pPr>
            <a:r>
              <a:rPr lang="en-GB" sz="2400" dirty="0"/>
              <a:t>Unsuccessful search?</a:t>
            </a:r>
          </a:p>
          <a:p>
            <a:pPr>
              <a:spcBef>
                <a:spcPts val="1200"/>
              </a:spcBef>
              <a:tabLst>
                <a:tab pos="2235200" algn="l"/>
                <a:tab pos="2628900" algn="l"/>
              </a:tabLst>
            </a:pPr>
            <a:r>
              <a:rPr lang="en-GB" sz="2600" dirty="0"/>
              <a:t>Q: What is the best case complexity of </a:t>
            </a:r>
            <a:r>
              <a:rPr lang="en-GB" sz="2600" dirty="0">
                <a:solidFill>
                  <a:srgbClr val="0000FF"/>
                </a:solidFill>
              </a:rPr>
              <a:t>Binary Search </a:t>
            </a:r>
            <a:r>
              <a:rPr lang="en-GB" sz="2600" dirty="0"/>
              <a:t>(data sorted)?</a:t>
            </a:r>
          </a:p>
          <a:p>
            <a:pPr lvl="1">
              <a:spcBef>
                <a:spcPts val="0"/>
              </a:spcBef>
              <a:tabLst>
                <a:tab pos="2235200" algn="l"/>
                <a:tab pos="2628900" algn="l"/>
              </a:tabLst>
            </a:pPr>
            <a:r>
              <a:rPr lang="en-GB" sz="2400" dirty="0"/>
              <a:t>Best case complexity is not interesting. Why?</a:t>
            </a:r>
          </a:p>
          <a:p>
            <a:pPr lvl="1">
              <a:spcBef>
                <a:spcPts val="300"/>
              </a:spcBef>
              <a:tabLst>
                <a:tab pos="2235200" algn="l"/>
                <a:tab pos="2628900" algn="l"/>
              </a:tabLst>
            </a:pPr>
            <a:endParaRPr lang="en-GB" sz="24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5.8 </a:t>
            </a:r>
            <a:r>
              <a:rPr lang="en-US" sz="3600" dirty="0">
                <a:latin typeface="Britannic Bold" pitchFamily="34" charset="0"/>
              </a:rPr>
              <a:t>Keeping Your Perspective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54</a:t>
            </a:fld>
            <a:endParaRPr lang="en-US" sz="16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10668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the problem size</a:t>
            </a:r>
            <a:r>
              <a:rPr kumimoji="0" lang="en-US" sz="2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always </a:t>
            </a:r>
            <a:r>
              <a:rPr kumimoji="0" lang="en-US" sz="2800" b="0" i="0" u="none" strike="noStrike" kern="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small</a:t>
            </a:r>
            <a:r>
              <a:rPr kumimoji="0" lang="en-US" sz="2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you can probably ignore an algorithm’s efficiency 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Weigh</a:t>
            </a:r>
            <a:r>
              <a:rPr kumimoji="0" lang="en-US" sz="2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</a:t>
            </a:r>
            <a:r>
              <a:rPr kumimoji="0" lang="en-US" sz="2800" b="0" i="0" u="none" strike="noStrike" kern="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trade-offs</a:t>
            </a:r>
            <a:r>
              <a:rPr kumimoji="0" lang="en-US" sz="2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between an algorithm’s </a:t>
            </a:r>
            <a:r>
              <a:rPr kumimoji="0" lang="en-US" sz="2800" b="0" i="0" u="none" strike="noStrike" kern="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time</a:t>
            </a:r>
            <a:r>
              <a:rPr kumimoji="0" lang="en-US" sz="2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requirements and its </a:t>
            </a:r>
            <a:r>
              <a:rPr kumimoji="0" lang="en-US" sz="2800" b="0" i="0" u="none" strike="noStrike" kern="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memory</a:t>
            </a:r>
            <a:r>
              <a:rPr kumimoji="0" lang="en-US" sz="2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requirements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lang="en-US" sz="2800" kern="0" baseline="0" dirty="0">
                <a:latin typeface="+mn-lt"/>
                <a:cs typeface="+mn-cs"/>
              </a:rPr>
              <a:t>Compare</a:t>
            </a:r>
            <a:r>
              <a:rPr lang="en-US" sz="2800" kern="0" dirty="0">
                <a:latin typeface="+mn-lt"/>
                <a:cs typeface="+mn-cs"/>
              </a:rPr>
              <a:t> algorithms for both style and efficiency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Order</a:t>
            </a:r>
            <a:r>
              <a:rPr lang="en-US" sz="2800" kern="0" dirty="0">
                <a:latin typeface="+mn-lt"/>
                <a:cs typeface="+mn-cs"/>
              </a:rPr>
              <a:t>-of-magnitude analysis focuses on </a:t>
            </a:r>
            <a:r>
              <a:rPr lang="en-US" sz="2800" kern="0" dirty="0">
                <a:solidFill>
                  <a:srgbClr val="C00000"/>
                </a:solidFill>
                <a:latin typeface="+mn-lt"/>
                <a:cs typeface="+mn-cs"/>
              </a:rPr>
              <a:t>large</a:t>
            </a:r>
            <a:r>
              <a:rPr lang="en-US" sz="2800" kern="0" dirty="0">
                <a:latin typeface="+mn-lt"/>
                <a:cs typeface="+mn-cs"/>
              </a:rPr>
              <a:t> problems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There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are other measures, such as big Omega (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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 big theta (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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 little oh (o), and little omega (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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). These may be covered in more advanced module.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marL="512763" indent="-512763" eaLnBrk="1" hangingPunct="1">
              <a:tabLst>
                <a:tab pos="512763" algn="l"/>
              </a:tabLst>
            </a:pPr>
            <a:r>
              <a:rPr lang="en-US" sz="4400" dirty="0">
                <a:solidFill>
                  <a:srgbClr val="C00000"/>
                </a:solidFill>
                <a:latin typeface="Britannic Bold" pitchFamily="34" charset="0"/>
              </a:rPr>
              <a:t>6</a:t>
            </a:r>
            <a:r>
              <a:rPr lang="en-US" sz="4400" dirty="0">
                <a:latin typeface="Britannic Bold" pitchFamily="34" charset="0"/>
              </a:rPr>
              <a:t>	</a:t>
            </a:r>
            <a:r>
              <a:rPr lang="en-US" sz="4400">
                <a:latin typeface="Britannic Bold" pitchFamily="34" charset="0"/>
              </a:rPr>
              <a:t>Some experiments</a:t>
            </a:r>
            <a:endParaRPr lang="en-US" sz="4400" dirty="0">
              <a:latin typeface="Britannic Bold" pitchFamily="34" charset="0"/>
            </a:endParaRP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6.1 </a:t>
            </a:r>
            <a:r>
              <a:rPr lang="en-US" sz="3600" dirty="0">
                <a:latin typeface="Britannic Bold" pitchFamily="34" charset="0"/>
              </a:rPr>
              <a:t>Compare Running Times (1/3)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56</a:t>
            </a:fld>
            <a:endParaRPr lang="en-US" sz="16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10668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800" dirty="0"/>
              <a:t>We will compare a single loop, a double nested loop, and a triply nested loop </a:t>
            </a:r>
          </a:p>
          <a:p>
            <a:pPr marL="342900" lvl="0" indent="-34290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800" dirty="0"/>
              <a:t>See </a:t>
            </a:r>
            <a:r>
              <a:rPr lang="en-US" sz="2800" dirty="0">
                <a:solidFill>
                  <a:srgbClr val="0000FF"/>
                </a:solidFill>
              </a:rPr>
              <a:t>CompareRunningTimes1.java, CompareRunningTimes2.java</a:t>
            </a:r>
            <a:r>
              <a:rPr lang="en-US" sz="2800" dirty="0"/>
              <a:t>, and</a:t>
            </a:r>
            <a:r>
              <a:rPr lang="en-US" sz="2800" dirty="0">
                <a:solidFill>
                  <a:srgbClr val="0000FF"/>
                </a:solidFill>
              </a:rPr>
              <a:t> CompareRunningTimes3.java </a:t>
            </a:r>
          </a:p>
          <a:p>
            <a:pPr marL="342900" lvl="0" indent="-34290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800" dirty="0"/>
              <a:t>Run the program on different values of </a:t>
            </a:r>
            <a:r>
              <a:rPr lang="en-US" sz="2800" i="1" dirty="0"/>
              <a:t>n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6.1 </a:t>
            </a:r>
            <a:r>
              <a:rPr lang="en-US" sz="3600" dirty="0">
                <a:latin typeface="Britannic Bold" pitchFamily="34" charset="0"/>
              </a:rPr>
              <a:t>Compare Running Times (2/3)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57</a:t>
            </a:fld>
            <a:endParaRPr lang="en-US" sz="1600" dirty="0"/>
          </a:p>
        </p:txBody>
      </p:sp>
      <p:grpSp>
        <p:nvGrpSpPr>
          <p:cNvPr id="7" name="Group 6"/>
          <p:cNvGrpSpPr/>
          <p:nvPr/>
        </p:nvGrpSpPr>
        <p:grpSpPr>
          <a:xfrm>
            <a:off x="304800" y="838200"/>
            <a:ext cx="6629400" cy="3124200"/>
            <a:chOff x="304800" y="914400"/>
            <a:chExt cx="6629400" cy="3124200"/>
          </a:xfrm>
        </p:grpSpPr>
        <p:sp>
          <p:nvSpPr>
            <p:cNvPr id="10" name="Rectangle 6"/>
            <p:cNvSpPr txBox="1">
              <a:spLocks noChangeArrowheads="1"/>
            </p:cNvSpPr>
            <p:nvPr/>
          </p:nvSpPr>
          <p:spPr bwMode="auto">
            <a:xfrm>
              <a:off x="533400" y="1219200"/>
              <a:ext cx="6400800" cy="2819400"/>
            </a:xfrm>
            <a:prstGeom prst="rect">
              <a:avLst/>
            </a:prstGeom>
            <a:solidFill>
              <a:srgbClr val="FFFFCC"/>
            </a:solidFill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tabLst>
                  <a:tab pos="344488" algn="l"/>
                  <a:tab pos="688975" algn="l"/>
                </a:tabLst>
              </a:pP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System.out.print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("Enter problem size n: ");</a:t>
              </a:r>
            </a:p>
            <a:p>
              <a:pPr>
                <a:tabLst>
                  <a:tab pos="344488" algn="l"/>
                  <a:tab pos="688975" algn="l"/>
                </a:tabLst>
              </a:pP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n =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sc.nextInt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344488" algn="l"/>
                  <a:tab pos="688975" algn="l"/>
                </a:tabLst>
              </a:pP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long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startTime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System.currentTimeMillis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344488" algn="l"/>
                  <a:tab pos="688975" algn="l"/>
                </a:tabLst>
              </a:pP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x =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44488" algn="l"/>
                  <a:tab pos="688975" algn="l"/>
                </a:tabLst>
              </a:pPr>
              <a:r>
                <a:rPr lang="en-US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Single loop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44488" algn="l"/>
                  <a:tab pos="688975" algn="l"/>
                </a:tabLst>
              </a:pPr>
              <a:r>
                <a:rPr lang="nn-NO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nn-NO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nn-NO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nn-NO" b="1" dirty="0">
                  <a:latin typeface="Courier New" pitchFamily="49" charset="0"/>
                  <a:cs typeface="Courier New" pitchFamily="49" charset="0"/>
                </a:rPr>
                <a:t> i=</a:t>
              </a:r>
              <a:r>
                <a:rPr lang="nn-NO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nn-NO" b="1" dirty="0">
                  <a:latin typeface="Courier New" pitchFamily="49" charset="0"/>
                  <a:cs typeface="Courier New" pitchFamily="49" charset="0"/>
                </a:rPr>
                <a:t>; i&lt;n; i++) {</a:t>
              </a:r>
            </a:p>
            <a:p>
              <a:pPr>
                <a:tabLst>
                  <a:tab pos="344488" algn="l"/>
                  <a:tab pos="688975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x++;</a:t>
              </a:r>
            </a:p>
            <a:p>
              <a:pPr>
                <a:tabLst>
                  <a:tab pos="344488" algn="l"/>
                  <a:tab pos="688975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344488" algn="l"/>
                  <a:tab pos="688975" algn="l"/>
                </a:tabLst>
              </a:pP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long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stopTime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System.currentTimeMillis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344488" algn="l"/>
                  <a:tab pos="688975" algn="l"/>
                </a:tabLst>
              </a:pP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long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elapsedTime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stopTime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-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startTime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;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4800" y="914400"/>
              <a:ext cx="2819400" cy="33535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Calibri" pitchFamily="34" charset="0"/>
                  <a:cs typeface="Courier New" pitchFamily="49" charset="0"/>
                </a:rPr>
                <a:t>CompareRunningTimes1.java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04800" y="4114800"/>
            <a:ext cx="4191000" cy="2286000"/>
            <a:chOff x="304800" y="914400"/>
            <a:chExt cx="4191000" cy="2286000"/>
          </a:xfrm>
        </p:grpSpPr>
        <p:sp>
          <p:nvSpPr>
            <p:cNvPr id="13" name="Rectangle 6"/>
            <p:cNvSpPr txBox="1">
              <a:spLocks noChangeArrowheads="1"/>
            </p:cNvSpPr>
            <p:nvPr/>
          </p:nvSpPr>
          <p:spPr bwMode="auto">
            <a:xfrm>
              <a:off x="533400" y="1219200"/>
              <a:ext cx="3962400" cy="1981200"/>
            </a:xfrm>
            <a:prstGeom prst="rect">
              <a:avLst/>
            </a:prstGeom>
            <a:solidFill>
              <a:srgbClr val="FFFFCC"/>
            </a:solidFill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tabLst>
                  <a:tab pos="344488" algn="l"/>
                  <a:tab pos="688975" algn="l"/>
                </a:tabLst>
              </a:pP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x =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44488" algn="l"/>
                  <a:tab pos="688975" algn="l"/>
                </a:tabLst>
              </a:pPr>
              <a:r>
                <a:rPr lang="en-US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Doubly nested loop</a:t>
              </a:r>
            </a:p>
            <a:p>
              <a:pPr>
                <a:tabLst>
                  <a:tab pos="344488" algn="l"/>
                  <a:tab pos="688975" algn="l"/>
                </a:tabLst>
              </a:pPr>
              <a:r>
                <a:rPr lang="nn-NO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nn-NO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nn-NO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nn-NO" b="1" dirty="0">
                  <a:latin typeface="Courier New" pitchFamily="49" charset="0"/>
                  <a:cs typeface="Courier New" pitchFamily="49" charset="0"/>
                </a:rPr>
                <a:t> i=</a:t>
              </a:r>
              <a:r>
                <a:rPr lang="nn-NO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nn-NO" b="1" dirty="0">
                  <a:latin typeface="Courier New" pitchFamily="49" charset="0"/>
                  <a:cs typeface="Courier New" pitchFamily="49" charset="0"/>
                </a:rPr>
                <a:t>; i&lt;n; i++) {</a:t>
              </a:r>
            </a:p>
            <a:p>
              <a:pPr>
                <a:tabLst>
                  <a:tab pos="344488" algn="l"/>
                  <a:tab pos="688975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j=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; j&lt;n; j++) {</a:t>
              </a:r>
            </a:p>
            <a:p>
              <a:pPr>
                <a:tabLst>
                  <a:tab pos="344488" algn="l"/>
                  <a:tab pos="688975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	x++;</a:t>
              </a:r>
            </a:p>
            <a:p>
              <a:pPr>
                <a:tabLst>
                  <a:tab pos="344488" algn="l"/>
                  <a:tab pos="688975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344488" algn="l"/>
                  <a:tab pos="688975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04800" y="914400"/>
              <a:ext cx="2743200" cy="33535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Calibri" pitchFamily="34" charset="0"/>
                  <a:cs typeface="Courier New" pitchFamily="49" charset="0"/>
                </a:rPr>
                <a:t>C</a:t>
              </a:r>
              <a:r>
                <a:rPr lang="en-US" sz="1600" b="1" dirty="0">
                  <a:latin typeface="Calibri" pitchFamily="34" charset="0"/>
                  <a:cs typeface="Courier New" pitchFamily="49" charset="0"/>
                </a:rPr>
                <a:t>ompareRunningTimes2.java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72000" y="4038600"/>
            <a:ext cx="4327358" cy="2667000"/>
            <a:chOff x="533400" y="1097280"/>
            <a:chExt cx="4043597" cy="2133600"/>
          </a:xfrm>
        </p:grpSpPr>
        <p:sp>
          <p:nvSpPr>
            <p:cNvPr id="16" name="Rectangle 6"/>
            <p:cNvSpPr txBox="1">
              <a:spLocks noChangeArrowheads="1"/>
            </p:cNvSpPr>
            <p:nvPr/>
          </p:nvSpPr>
          <p:spPr bwMode="auto">
            <a:xfrm>
              <a:off x="533400" y="1219200"/>
              <a:ext cx="4043597" cy="2011680"/>
            </a:xfrm>
            <a:prstGeom prst="rect">
              <a:avLst/>
            </a:prstGeom>
            <a:solidFill>
              <a:srgbClr val="FFFFCC"/>
            </a:solidFill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tabLst>
                  <a:tab pos="344488" algn="l"/>
                  <a:tab pos="688975" algn="l"/>
                </a:tabLst>
              </a:pP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x =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;</a:t>
              </a:r>
              <a:br>
                <a:rPr lang="en-US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Triply nested loop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44488" algn="l"/>
                  <a:tab pos="688975" algn="l"/>
                </a:tabLst>
              </a:pPr>
              <a:r>
                <a:rPr lang="nn-NO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nn-NO" b="1" dirty="0"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nn-NO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nn-NO" b="1" dirty="0">
                  <a:latin typeface="Courier New" pitchFamily="49" charset="0"/>
                  <a:cs typeface="Courier New" pitchFamily="49" charset="0"/>
                </a:rPr>
                <a:t> i=</a:t>
              </a:r>
              <a:r>
                <a:rPr lang="nn-NO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nn-NO" b="1" dirty="0">
                  <a:latin typeface="Courier New" pitchFamily="49" charset="0"/>
                  <a:cs typeface="Courier New" pitchFamily="49" charset="0"/>
                </a:rPr>
                <a:t>; i&lt;n; i++) {</a:t>
              </a:r>
            </a:p>
            <a:p>
              <a:pPr>
                <a:tabLst>
                  <a:tab pos="344488" algn="l"/>
                  <a:tab pos="688975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j=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; j&lt;n; j++) {</a:t>
              </a:r>
            </a:p>
            <a:p>
              <a:pPr>
                <a:tabLst>
                  <a:tab pos="344488" algn="l"/>
                  <a:tab pos="688975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k=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; k&lt;n; k++) {</a:t>
              </a:r>
            </a:p>
            <a:p>
              <a:pPr>
                <a:tabLst>
                  <a:tab pos="344488" algn="l"/>
                  <a:tab pos="688975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		x++;</a:t>
              </a:r>
            </a:p>
            <a:p>
              <a:pPr>
                <a:tabLst>
                  <a:tab pos="344488" algn="l"/>
                  <a:tab pos="688975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	}</a:t>
              </a:r>
            </a:p>
            <a:p>
              <a:pPr>
                <a:tabLst>
                  <a:tab pos="344488" algn="l"/>
                  <a:tab pos="688975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344488" algn="l"/>
                  <a:tab pos="688975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957466" y="1097280"/>
              <a:ext cx="2549577" cy="27439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Calibri" pitchFamily="34" charset="0"/>
                  <a:cs typeface="Courier New" pitchFamily="49" charset="0"/>
                </a:rPr>
                <a:t>CompareRunningTimes3.java</a:t>
              </a:r>
            </a:p>
          </p:txBody>
        </p:sp>
      </p:grpSp>
      <p:sp>
        <p:nvSpPr>
          <p:cNvPr id="18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6.1 </a:t>
            </a:r>
            <a:r>
              <a:rPr lang="en-US" sz="3600" dirty="0">
                <a:latin typeface="Britannic Bold" pitchFamily="34" charset="0"/>
              </a:rPr>
              <a:t>Compare Running Times (3/3)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58</a:t>
            </a:fld>
            <a:endParaRPr lang="en-US" sz="16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69633" y="992100"/>
          <a:ext cx="8710244" cy="5053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4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7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36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1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936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65618"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/>
                        <a:t>n</a:t>
                      </a:r>
                      <a:endParaRPr lang="en-SG" sz="20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Single loop O(</a:t>
                      </a:r>
                      <a:r>
                        <a:rPr lang="en-US" sz="2000" i="1" dirty="0"/>
                        <a:t>n</a:t>
                      </a:r>
                      <a:r>
                        <a:rPr lang="en-US" sz="2000" dirty="0"/>
                        <a:t>)</a:t>
                      </a:r>
                      <a:endParaRPr lang="en-SG" sz="20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Doubly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dirty="0"/>
                        <a:t>nested loop O(</a:t>
                      </a:r>
                      <a:r>
                        <a:rPr lang="en-US" sz="2000" i="1" dirty="0"/>
                        <a:t>n</a:t>
                      </a:r>
                      <a:r>
                        <a:rPr lang="en-US" sz="2000" baseline="30000" dirty="0"/>
                        <a:t>2</a:t>
                      </a:r>
                      <a:r>
                        <a:rPr lang="en-US" sz="2000" dirty="0"/>
                        <a:t>)</a:t>
                      </a:r>
                      <a:endParaRPr lang="en-SG" sz="2000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Ratio</a:t>
                      </a:r>
                      <a:endParaRPr lang="en-SG" sz="2000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Triply nested loop O(</a:t>
                      </a:r>
                      <a:r>
                        <a:rPr lang="en-US" sz="2000" i="1" dirty="0"/>
                        <a:t>n</a:t>
                      </a:r>
                      <a:r>
                        <a:rPr lang="en-US" sz="2000" baseline="30000" dirty="0"/>
                        <a:t>3</a:t>
                      </a:r>
                      <a:r>
                        <a:rPr lang="en-US" sz="2000" dirty="0"/>
                        <a:t>)</a:t>
                      </a:r>
                      <a:endParaRPr lang="en-SG" sz="20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Ratio</a:t>
                      </a:r>
                      <a:endParaRPr lang="en-SG" sz="20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3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100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29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3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200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7/2 = 3.5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131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131/29</a:t>
                      </a:r>
                      <a:r>
                        <a:rPr lang="en-US" sz="2000" baseline="0" dirty="0"/>
                        <a:t> = 4.52</a:t>
                      </a:r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3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400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12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12/7 = 1.71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960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7.33</a:t>
                      </a:r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3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800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17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17/12 = 1.42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7506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7.82</a:t>
                      </a:r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3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1600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38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38/17</a:t>
                      </a:r>
                      <a:r>
                        <a:rPr lang="en-US" sz="1800" baseline="0" dirty="0"/>
                        <a:t> = 2.24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59950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7.99</a:t>
                      </a:r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03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3200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124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124/38</a:t>
                      </a:r>
                      <a:r>
                        <a:rPr lang="en-US" sz="1800" baseline="0" dirty="0"/>
                        <a:t> = 3.26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478959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7.99</a:t>
                      </a:r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03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6400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466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3.76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03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12800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1844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3.96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86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25600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7329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3.97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86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51200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29288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4.00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" name="Oval 10"/>
          <p:cNvSpPr/>
          <p:nvPr/>
        </p:nvSpPr>
        <p:spPr>
          <a:xfrm>
            <a:off x="7561385" y="4009293"/>
            <a:ext cx="1066800" cy="35169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Oval 11"/>
          <p:cNvSpPr/>
          <p:nvPr/>
        </p:nvSpPr>
        <p:spPr>
          <a:xfrm>
            <a:off x="4419978" y="5636532"/>
            <a:ext cx="1066800" cy="35169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marL="512763" indent="-512763" eaLnBrk="1" hangingPunct="1">
              <a:tabLst>
                <a:tab pos="512763" algn="l"/>
              </a:tabLst>
            </a:pPr>
            <a:r>
              <a:rPr lang="en-US" sz="4400" dirty="0">
                <a:solidFill>
                  <a:srgbClr val="C00000"/>
                </a:solidFill>
                <a:latin typeface="Britannic Bold" pitchFamily="34" charset="0"/>
              </a:rPr>
              <a:t>7</a:t>
            </a:r>
            <a:r>
              <a:rPr lang="en-US" sz="4400" dirty="0">
                <a:latin typeface="Britannic Bold" pitchFamily="34" charset="0"/>
              </a:rPr>
              <a:t>	Equalities used in analysis of algorithms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FFCCFF">
              <a:alpha val="50196"/>
            </a:srgbClr>
          </a:solidFill>
        </p:spPr>
        <p:txBody>
          <a:bodyPr/>
          <a:lstStyle/>
          <a:p>
            <a:pPr eaLnBrk="1" hangingPunct="1"/>
            <a:r>
              <a:rPr lang="en-US" dirty="0">
                <a:latin typeface="Britannic Bold" pitchFamily="34" charset="0"/>
              </a:rPr>
              <a:t>Outline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/>
          <a:lstStyle/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US" sz="3200" dirty="0"/>
              <a:t>What is an </a:t>
            </a:r>
            <a:r>
              <a:rPr lang="en-US" sz="3200" dirty="0">
                <a:solidFill>
                  <a:srgbClr val="0000FF"/>
                </a:solidFill>
              </a:rPr>
              <a:t>Algorithm</a:t>
            </a:r>
            <a:r>
              <a:rPr lang="en-US" sz="3200" dirty="0"/>
              <a:t>?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US" sz="3200" dirty="0"/>
              <a:t>What do we mean by </a:t>
            </a:r>
            <a:r>
              <a:rPr lang="en-US" sz="3200" dirty="0">
                <a:solidFill>
                  <a:srgbClr val="0000FF"/>
                </a:solidFill>
              </a:rPr>
              <a:t>Analysis of Algorithms</a:t>
            </a:r>
            <a:r>
              <a:rPr lang="en-US" sz="3200" dirty="0"/>
              <a:t>?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US" sz="3200" dirty="0"/>
              <a:t>Algorithm Growth Rates</a:t>
            </a:r>
          </a:p>
          <a:p>
            <a:pPr marL="514350" indent="-514350">
              <a:spcBef>
                <a:spcPts val="6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3200" dirty="0">
                <a:solidFill>
                  <a:srgbClr val="0000FF"/>
                </a:solidFill>
              </a:rPr>
              <a:t>Big-O</a:t>
            </a:r>
            <a:r>
              <a:rPr lang="en-US" sz="3200" dirty="0"/>
              <a:t> notation – Upper Bound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US" sz="3200" dirty="0"/>
              <a:t>How to find the complexity of a program?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US" sz="3200" dirty="0"/>
              <a:t>Some experiments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US" sz="3200" dirty="0"/>
              <a:t>Equalities used in analysis of algorithms</a:t>
            </a:r>
            <a:endParaRPr lang="en-GB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7.1 </a:t>
            </a:r>
            <a:r>
              <a:rPr lang="en-US" sz="3600" dirty="0">
                <a:latin typeface="Britannic Bold" pitchFamily="34" charset="0"/>
              </a:rPr>
              <a:t>Formulas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60</a:t>
            </a:fld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 bwMode="auto">
              <a:xfrm>
                <a:off x="457200" y="1066799"/>
                <a:ext cx="8229600" cy="43617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342900" lvl="0" indent="-342900">
                  <a:spcBef>
                    <a:spcPts val="1200"/>
                  </a:spcBef>
                  <a:spcAft>
                    <a:spcPts val="0"/>
                  </a:spcAft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/>
                </a:pPr>
                <a:r>
                  <a:rPr lang="en-US" sz="2800" dirty="0"/>
                  <a:t>Some common formulas used in the analysis of algorithm is on the 501043 “Lectures” website</a:t>
                </a:r>
              </a:p>
              <a:p>
                <a:pPr marL="342900" lvl="0" indent="-342900"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ct val="65000"/>
                  <a:defRPr/>
                </a:pPr>
                <a:r>
                  <a:rPr kumimoji="0" 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	</a:t>
                </a:r>
                <a:r>
                  <a:rPr lang="en-US" sz="2000">
                    <a:sym typeface="Wingdings" panose="05000000000000000000" pitchFamily="2" charset="2"/>
                    <a:hlinkClick r:id="rId3"/>
                  </a:rPr>
                  <a:t> http://sakai.it.tdt.edu.vn</a:t>
                </a:r>
                <a:r>
                  <a:rPr lang="en-US" sz="2000" kern="0">
                    <a:latin typeface="+mn-lt"/>
                    <a:cs typeface="+mn-cs"/>
                  </a:rPr>
                  <a:t> </a:t>
                </a:r>
                <a:endParaRPr lang="en-US" sz="2000" kern="0" dirty="0">
                  <a:latin typeface="+mn-lt"/>
                  <a:cs typeface="+mn-cs"/>
                </a:endParaRPr>
              </a:p>
              <a:p>
                <a:pPr marL="342900" lvl="0" indent="-342900">
                  <a:spcBef>
                    <a:spcPts val="1200"/>
                  </a:spcBef>
                  <a:spcAft>
                    <a:spcPts val="0"/>
                  </a:spcAft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/>
                </a:pPr>
                <a:r>
                  <a:rPr lang="en-US" sz="2800" dirty="0"/>
                  <a:t>For example, in slide 39, to show</a:t>
                </a:r>
              </a:p>
              <a:p>
                <a:pPr lvl="1">
                  <a:spcBef>
                    <a:spcPts val="600"/>
                  </a:spcBef>
                  <a:spcAft>
                    <a:spcPts val="0"/>
                  </a:spcAft>
                  <a:buClr>
                    <a:schemeClr val="accent1"/>
                  </a:buClr>
                  <a:buSzPct val="65000"/>
                  <a:defRPr/>
                </a:pPr>
                <a:r>
                  <a:rPr lang="en-US" sz="2800" dirty="0"/>
                  <a:t>		(1 + 1/3 + 1/9 + …) </a:t>
                </a:r>
                <a:r>
                  <a:rPr lang="en-US" sz="2800" dirty="0">
                    <a:sym typeface="Symbol"/>
                  </a:rPr>
                  <a:t> 3/2</a:t>
                </a:r>
                <a:endParaRPr lang="en-US" sz="2800" dirty="0"/>
              </a:p>
              <a:p>
                <a:pPr marL="342900" lvl="0" indent="-342900">
                  <a:spcBef>
                    <a:spcPts val="1200"/>
                  </a:spcBef>
                  <a:spcAft>
                    <a:spcPts val="0"/>
                  </a:spcAft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/>
                </a:pPr>
                <a:r>
                  <a:rPr kumimoji="0" 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cs typeface="+mn-cs"/>
                  </a:rPr>
                  <a:t>We use this formula</a:t>
                </a:r>
              </a:p>
              <a:p>
                <a:pPr>
                  <a:tabLst>
                    <a:tab pos="914400" algn="l"/>
                  </a:tabLst>
                </a:pPr>
                <a:r>
                  <a:rPr lang="en-US" sz="2000" dirty="0"/>
                  <a:t>	For a geometric progression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/>
                  <a:t> , </a:t>
                </a:r>
              </a:p>
              <a:p>
                <a:pPr>
                  <a:tabLst>
                    <a:tab pos="914400" algn="l"/>
                  </a:tabLst>
                </a:pPr>
                <a:r>
                  <a:rPr lang="en-US" sz="2000" dirty="0"/>
                  <a:t>	If 0 &lt; </a:t>
                </a:r>
                <a:r>
                  <a:rPr lang="en-US" sz="2000" i="1" dirty="0"/>
                  <a:t>c</a:t>
                </a:r>
                <a:r>
                  <a:rPr lang="en-US" sz="2000" dirty="0"/>
                  <a:t> &lt; 1, then the sum of the infinite geometric series is </a:t>
                </a:r>
              </a:p>
              <a:p>
                <a:pPr>
                  <a:tabLst>
                    <a:tab pos="1828800" algn="l"/>
                    <a:tab pos="5037138" algn="l"/>
                  </a:tabLst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sz="2000" dirty="0"/>
                  <a:t>	… (5)</a:t>
                </a:r>
              </a:p>
              <a:p>
                <a:pPr marL="342900" lvl="0" indent="-342900">
                  <a:spcBef>
                    <a:spcPts val="1200"/>
                  </a:spcBef>
                  <a:spcAft>
                    <a:spcPts val="0"/>
                  </a:spcAft>
                  <a:buClr>
                    <a:schemeClr val="accent1"/>
                  </a:buClr>
                  <a:buSzPct val="65000"/>
                  <a:defRPr/>
                </a:pPr>
                <a:endParaRPr lang="en-US" sz="2000" kern="0" dirty="0">
                  <a:latin typeface="+mn-lt"/>
                  <a:cs typeface="+mn-cs"/>
                </a:endParaRPr>
              </a:p>
              <a:p>
                <a:pPr marL="342900" lvl="0" indent="-342900">
                  <a:spcBef>
                    <a:spcPts val="1200"/>
                  </a:spcBef>
                  <a:spcAft>
                    <a:spcPts val="0"/>
                  </a:spcAft>
                  <a:buClr>
                    <a:schemeClr val="accent1"/>
                  </a:buClr>
                  <a:buSzPct val="65000"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066799"/>
                <a:ext cx="8229600" cy="4361765"/>
              </a:xfrm>
              <a:prstGeom prst="rect">
                <a:avLst/>
              </a:prstGeom>
              <a:blipFill rotWithShape="0">
                <a:blip r:embed="rId4"/>
                <a:stretch>
                  <a:fillRect l="-444" t="-139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62200" y="5428564"/>
            <a:ext cx="4572000" cy="830997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/>
              <a:t>a</a:t>
            </a:r>
            <a:r>
              <a:rPr lang="en-US" sz="2400" i="1" baseline="-25000"/>
              <a:t>i</a:t>
            </a:r>
            <a:r>
              <a:rPr lang="en-US" sz="2400"/>
              <a:t> = 1; </a:t>
            </a:r>
            <a:r>
              <a:rPr lang="en-US" sz="2400" i="1"/>
              <a:t>c</a:t>
            </a:r>
            <a:r>
              <a:rPr lang="en-US" sz="2400"/>
              <a:t> = 1/3</a:t>
            </a:r>
          </a:p>
          <a:p>
            <a:r>
              <a:rPr lang="en-US" sz="2400"/>
              <a:t>Hence sum = 1/(1 – 1/3) = 3/2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2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685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4400" dirty="0"/>
              <a:t>End of file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FFCCFF">
              <a:alpha val="50196"/>
            </a:srgbClr>
          </a:solidFill>
        </p:spPr>
        <p:txBody>
          <a:bodyPr/>
          <a:lstStyle/>
          <a:p>
            <a:pPr eaLnBrk="1" hangingPunct="1"/>
            <a:r>
              <a:rPr lang="en-US" sz="4000" dirty="0">
                <a:latin typeface="Britannic Bold" pitchFamily="34" charset="0"/>
              </a:rPr>
              <a:t>You are expected to know…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00FF"/>
                </a:solidFill>
              </a:rPr>
              <a:t>Proof by induction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C00000"/>
                </a:solidFill>
              </a:rPr>
              <a:t>Operations on logarithm function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00FF"/>
                </a:solidFill>
              </a:rPr>
              <a:t>Arithmetic and geometric progressions</a:t>
            </a:r>
          </a:p>
          <a:p>
            <a:pPr lvl="1">
              <a:spcBef>
                <a:spcPts val="600"/>
              </a:spcBef>
            </a:pPr>
            <a:r>
              <a:rPr lang="en-US" sz="2800" dirty="0"/>
              <a:t>Their sums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C00000"/>
                </a:solidFill>
              </a:rPr>
              <a:t>Linear, quadratic, cubic, polynomial functions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00FF"/>
                </a:solidFill>
              </a:rPr>
              <a:t>ceiling, floor, absolute value</a:t>
            </a:r>
            <a:endParaRPr lang="en-GB" sz="3200" dirty="0">
              <a:solidFill>
                <a:srgbClr val="0000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7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eaLnBrk="1" hangingPunct="1"/>
            <a:r>
              <a:rPr lang="en-US" sz="4400" dirty="0">
                <a:solidFill>
                  <a:srgbClr val="C00000"/>
                </a:solidFill>
                <a:latin typeface="Britannic Bold" pitchFamily="34" charset="0"/>
              </a:rPr>
              <a:t>1</a:t>
            </a:r>
            <a:r>
              <a:rPr lang="en-US" sz="4400" dirty="0">
                <a:latin typeface="Britannic Bold" pitchFamily="34" charset="0"/>
              </a:rPr>
              <a:t> What is an algorithm?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1 </a:t>
            </a:r>
            <a:r>
              <a:rPr lang="en-US" sz="3600" dirty="0">
                <a:latin typeface="Britannic Bold" pitchFamily="34" charset="0"/>
              </a:rPr>
              <a:t>Algorithm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2971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GB" sz="2800" dirty="0"/>
              <a:t>A step-by-step procedure for solving a problem.</a:t>
            </a:r>
            <a:endParaRPr lang="en-GB" sz="2800" dirty="0">
              <a:solidFill>
                <a:srgbClr val="0000FF"/>
              </a:solidFill>
            </a:endParaRPr>
          </a:p>
          <a:p>
            <a:pPr>
              <a:spcBef>
                <a:spcPts val="600"/>
              </a:spcBef>
            </a:pPr>
            <a:r>
              <a:rPr lang="en-GB" sz="2800" dirty="0"/>
              <a:t>Properties of an algorithm:</a:t>
            </a:r>
          </a:p>
          <a:p>
            <a:pPr lvl="1">
              <a:spcBef>
                <a:spcPts val="600"/>
              </a:spcBef>
            </a:pPr>
            <a:r>
              <a:rPr lang="en-GB" sz="2400" dirty="0"/>
              <a:t>Each step of an algorithm must be </a:t>
            </a:r>
            <a:r>
              <a:rPr lang="en-GB" sz="2400" dirty="0">
                <a:solidFill>
                  <a:srgbClr val="C00000"/>
                </a:solidFill>
              </a:rPr>
              <a:t>exact</a:t>
            </a:r>
            <a:r>
              <a:rPr lang="en-GB" sz="2400" dirty="0"/>
              <a:t>.</a:t>
            </a:r>
          </a:p>
          <a:p>
            <a:pPr lvl="1">
              <a:spcBef>
                <a:spcPts val="600"/>
              </a:spcBef>
            </a:pPr>
            <a:r>
              <a:rPr lang="en-GB" sz="2400" dirty="0"/>
              <a:t>An algorithm must </a:t>
            </a:r>
            <a:r>
              <a:rPr lang="en-GB" sz="2400" dirty="0">
                <a:solidFill>
                  <a:srgbClr val="C00000"/>
                </a:solidFill>
              </a:rPr>
              <a:t>terminate</a:t>
            </a:r>
            <a:r>
              <a:rPr lang="en-GB" sz="2400" dirty="0"/>
              <a:t>.</a:t>
            </a:r>
          </a:p>
          <a:p>
            <a:pPr lvl="1">
              <a:spcBef>
                <a:spcPts val="600"/>
              </a:spcBef>
            </a:pPr>
            <a:r>
              <a:rPr lang="en-GB" sz="2400" dirty="0"/>
              <a:t>An algorithm must be </a:t>
            </a:r>
            <a:r>
              <a:rPr lang="en-GB" sz="2400" dirty="0">
                <a:solidFill>
                  <a:srgbClr val="C00000"/>
                </a:solidFill>
              </a:rPr>
              <a:t>effective</a:t>
            </a:r>
            <a:r>
              <a:rPr lang="en-GB" sz="2400" dirty="0"/>
              <a:t>.</a:t>
            </a:r>
          </a:p>
          <a:p>
            <a:pPr lvl="1">
              <a:spcBef>
                <a:spcPts val="600"/>
              </a:spcBef>
            </a:pPr>
            <a:r>
              <a:rPr lang="en-GB" sz="2400" dirty="0"/>
              <a:t>An algorithm should be </a:t>
            </a:r>
            <a:r>
              <a:rPr lang="en-GB" sz="2400" dirty="0">
                <a:solidFill>
                  <a:srgbClr val="C00000"/>
                </a:solidFill>
              </a:rPr>
              <a:t>general</a:t>
            </a:r>
            <a:r>
              <a:rPr lang="en-GB" sz="2400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9</a:t>
            </a:fld>
            <a:endParaRPr lang="en-US" sz="1600" dirty="0"/>
          </a:p>
        </p:txBody>
      </p:sp>
      <p:graphicFrame>
        <p:nvGraphicFramePr>
          <p:cNvPr id="12" name="Diagram 11"/>
          <p:cNvGraphicFramePr/>
          <p:nvPr/>
        </p:nvGraphicFramePr>
        <p:xfrm>
          <a:off x="2038350" y="3962400"/>
          <a:ext cx="4953000" cy="243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theme/theme1.xml><?xml version="1.0" encoding="utf-8"?>
<a:theme xmlns:a="http://schemas.openxmlformats.org/drawingml/2006/main" name="1_L1 - Basic of C++">
  <a:themeElements>
    <a:clrScheme name="Custom 12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C00000"/>
      </a:hlink>
      <a:folHlink>
        <a:srgbClr val="FF7F7F"/>
      </a:folHlink>
    </a:clrScheme>
    <a:fontScheme name="L1 - Basic of C++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1 - Basic of C++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L1 - Basic of C++">
  <a:themeElements>
    <a:clrScheme name="L1 - Basic of C++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L1 - Basic of C++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1 - Basic of C++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Edge-CS1102c</Template>
  <TotalTime>27378</TotalTime>
  <Words>5000</Words>
  <Application>Microsoft Office PowerPoint</Application>
  <PresentationFormat>On-screen Show (4:3)</PresentationFormat>
  <Paragraphs>667</Paragraphs>
  <Slides>61</Slides>
  <Notes>56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4" baseType="lpstr">
      <vt:lpstr>Arial</vt:lpstr>
      <vt:lpstr>Arial Black</vt:lpstr>
      <vt:lpstr>Britannic Bold</vt:lpstr>
      <vt:lpstr>Calibri</vt:lpstr>
      <vt:lpstr>Cambria Math</vt:lpstr>
      <vt:lpstr>Courier New</vt:lpstr>
      <vt:lpstr>Garamond</vt:lpstr>
      <vt:lpstr>Lucida Console</vt:lpstr>
      <vt:lpstr>Tahoma</vt:lpstr>
      <vt:lpstr>Wingdings</vt:lpstr>
      <vt:lpstr>1_L1 - Basic of C++</vt:lpstr>
      <vt:lpstr>2_L1 - Basic of C++</vt:lpstr>
      <vt:lpstr>Equation</vt:lpstr>
      <vt:lpstr>Data Structures and Algorithms</vt:lpstr>
      <vt:lpstr>Acknowledgement</vt:lpstr>
      <vt:lpstr>Policies for students</vt:lpstr>
      <vt:lpstr>Objectives</vt:lpstr>
      <vt:lpstr>References</vt:lpstr>
      <vt:lpstr>Outline</vt:lpstr>
      <vt:lpstr>You are expected to know…</vt:lpstr>
      <vt:lpstr>1 What is an algorithm?</vt:lpstr>
      <vt:lpstr>1 Algorithm</vt:lpstr>
      <vt:lpstr>2 What do we mean by Analysis of Algorithms?</vt:lpstr>
      <vt:lpstr>2.1 What is Analysis of Algorithms?</vt:lpstr>
      <vt:lpstr>2.2 Determining the Efficiency of Algorithms</vt:lpstr>
      <vt:lpstr>2.3 By measuring the run time?</vt:lpstr>
      <vt:lpstr>2.4 Exact run time is not always needed</vt:lpstr>
      <vt:lpstr>2.5 Determining the Efficiency of Algorithms</vt:lpstr>
      <vt:lpstr>2.6 Execution Time of Algorithms</vt:lpstr>
      <vt:lpstr>3 Algorithm Growth Rates</vt:lpstr>
      <vt:lpstr>3.1 Algorithm Growth Rates (1/2)</vt:lpstr>
      <vt:lpstr>3.1 Algorithm Growth Rates (2/2)</vt:lpstr>
      <vt:lpstr>3.2 Computation cost of an algorithm</vt:lpstr>
      <vt:lpstr>3.3 Counting the number of statements</vt:lpstr>
      <vt:lpstr>3.4 Approximation of analysis results</vt:lpstr>
      <vt:lpstr>3.5 Asymptotic analysis</vt:lpstr>
      <vt:lpstr>Revison</vt:lpstr>
      <vt:lpstr>4 Big O notation</vt:lpstr>
      <vt:lpstr>4.1 Definition</vt:lpstr>
      <vt:lpstr>PowerPoint Presentation</vt:lpstr>
      <vt:lpstr>PowerPoint Presentation</vt:lpstr>
      <vt:lpstr>4.2 Ignore the coefficients of all terms</vt:lpstr>
      <vt:lpstr>4.3 Finding the constants c and n0</vt:lpstr>
      <vt:lpstr>4.4 Is the bound tight?</vt:lpstr>
      <vt:lpstr>4.5 Growth Terms: Order-of-Magnitude</vt:lpstr>
      <vt:lpstr>4.6 Examples on big O notation</vt:lpstr>
      <vt:lpstr>4.7 Exponential Time Algorithms</vt:lpstr>
      <vt:lpstr>4.8 Quadratic Time Algorithms</vt:lpstr>
      <vt:lpstr>4.9 Order-of-Magnitude Analysis and Big O Notation (1/2)</vt:lpstr>
      <vt:lpstr>4.9 Order-of-Magnitude Analysis and Big O Notation (2/2)</vt:lpstr>
      <vt:lpstr>4.10 Example: Moore’s Law</vt:lpstr>
      <vt:lpstr>4.11 Summary: Order-of-Magnitude Analysis and Big O Notation</vt:lpstr>
      <vt:lpstr>5 How to find the complexity of a program?</vt:lpstr>
      <vt:lpstr>5.1 Some rules of thumb and examples</vt:lpstr>
      <vt:lpstr>5.2 Examples on finding complexity (1/2)</vt:lpstr>
      <vt:lpstr>5.2 Examples on finding complexity (2/2)</vt:lpstr>
      <vt:lpstr>5.3 Eg: Analysis of Tower of Hanoi</vt:lpstr>
      <vt:lpstr>5.4 Eg: Analysis of Sequential Search (1/2)</vt:lpstr>
      <vt:lpstr>5.4 Eg: Analysis of Sequential Search (2/2)</vt:lpstr>
      <vt:lpstr>5.5 Eg: Binary Search Algorithm</vt:lpstr>
      <vt:lpstr>5.6 Eg: Non-recursive Binary Search (1/2)</vt:lpstr>
      <vt:lpstr>5.6 Eg: Non-recursive Binary Search (2/2)</vt:lpstr>
      <vt:lpstr>5.6 Bounding f(n), the number of iterations (1/2)</vt:lpstr>
      <vt:lpstr>5.6  Bounding f(n), the number of iterations (2/2)</vt:lpstr>
      <vt:lpstr>5.6 Analysis of Different Cases</vt:lpstr>
      <vt:lpstr>5.7 The Efficiency of Searching Algorithms</vt:lpstr>
      <vt:lpstr>5.8 Keeping Your Perspective</vt:lpstr>
      <vt:lpstr>6 Some experiments</vt:lpstr>
      <vt:lpstr>6.1 Compare Running Times (1/3)</vt:lpstr>
      <vt:lpstr>6.1 Compare Running Times (2/3)</vt:lpstr>
      <vt:lpstr>6.1 Compare Running Times (3/3)</vt:lpstr>
      <vt:lpstr>7 Equalities used in analysis of algorithms</vt:lpstr>
      <vt:lpstr>7.1 Formulas</vt:lpstr>
      <vt:lpstr>PowerPoint Presentation</vt:lpstr>
    </vt:vector>
  </TitlesOfParts>
  <Company>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8</dc:title>
  <dc:creator>Aaron Tan</dc:creator>
  <cp:lastModifiedBy>Tùng Lê</cp:lastModifiedBy>
  <cp:revision>2587</cp:revision>
  <dcterms:created xsi:type="dcterms:W3CDTF">2005-08-26T05:24:28Z</dcterms:created>
  <dcterms:modified xsi:type="dcterms:W3CDTF">2022-11-10T14:45:50Z</dcterms:modified>
</cp:coreProperties>
</file>