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51"/>
  </p:notesMasterIdLst>
  <p:sldIdLst>
    <p:sldId id="299" r:id="rId3"/>
    <p:sldId id="300" r:id="rId4"/>
    <p:sldId id="301" r:id="rId5"/>
    <p:sldId id="302" r:id="rId6"/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1139" r:id="rId50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>
      <p:cViewPr varScale="1">
        <p:scale>
          <a:sx n="70" d="100"/>
          <a:sy n="70" d="100"/>
        </p:scale>
        <p:origin x="1608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0BC4B6-6A6B-4ED9-9260-8728F3F5754A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2006A3-FF73-445B-BE90-B0D22A8E3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14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238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544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5871" y="636016"/>
            <a:ext cx="8566657" cy="739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83356" y="4976367"/>
            <a:ext cx="8291687" cy="1381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5"/>
            <a:ext cx="4444207" cy="72506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59"/>
            <a:ext cx="4444207" cy="4478126"/>
          </a:xfrm>
        </p:spPr>
        <p:txBody>
          <a:bodyPr/>
          <a:lstStyle>
            <a:lvl1pPr>
              <a:defRPr sz="2640"/>
            </a:lvl1pPr>
            <a:lvl2pPr>
              <a:defRPr sz="2200"/>
            </a:lvl2pPr>
            <a:lvl3pPr>
              <a:defRPr sz="1980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8" y="1739795"/>
            <a:ext cx="4445953" cy="72506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2464859"/>
            <a:ext cx="4445953" cy="4478126"/>
          </a:xfrm>
        </p:spPr>
        <p:txBody>
          <a:bodyPr/>
          <a:lstStyle>
            <a:lvl1pPr>
              <a:defRPr sz="2640"/>
            </a:lvl1pPr>
            <a:lvl2pPr>
              <a:defRPr sz="2200"/>
            </a:lvl2pPr>
            <a:lvl3pPr>
              <a:defRPr sz="1980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389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9555480" y="7358592"/>
            <a:ext cx="502920" cy="413808"/>
          </a:xfrm>
          <a:prstGeom prst="rect">
            <a:avLst/>
          </a:prstGeom>
        </p:spPr>
        <p:txBody>
          <a:bodyPr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DC60E-3588-41C0-B848-80A1EDB386D0}" type="slidenum">
              <a:rPr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89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140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1626447"/>
            <a:ext cx="3309144" cy="5316538"/>
          </a:xfrm>
        </p:spPr>
        <p:txBody>
          <a:bodyPr/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253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395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338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259080"/>
            <a:ext cx="2263140" cy="71678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59080"/>
            <a:ext cx="6621780" cy="716788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086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70560" y="1381760"/>
            <a:ext cx="8717280" cy="103632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980">
              <a:solidFill>
                <a:srgbClr val="000000"/>
              </a:solidFill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179320" y="4490720"/>
            <a:ext cx="7163118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980">
              <a:solidFill>
                <a:srgbClr val="000000"/>
              </a:solidFill>
            </a:endParaRPr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5840" y="1727200"/>
            <a:ext cx="8385493" cy="1986280"/>
          </a:xfrm>
        </p:spPr>
        <p:txBody>
          <a:bodyPr/>
          <a:lstStyle>
            <a:lvl1pPr>
              <a:defRPr sz="55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9320" y="4490720"/>
            <a:ext cx="7208520" cy="198628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80"/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456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9304020" y="7254241"/>
            <a:ext cx="670560" cy="413808"/>
          </a:xfrm>
          <a:prstGeom prst="rect">
            <a:avLst/>
          </a:prstGeom>
        </p:spPr>
        <p:txBody>
          <a:bodyPr/>
          <a:lstStyle>
            <a:lvl1pPr algn="r">
              <a:defRPr lang="en-US" sz="22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220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7"/>
            <a:ext cx="8549640" cy="1543685"/>
          </a:xfrm>
        </p:spPr>
        <p:txBody>
          <a:bodyPr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/>
            </a:lvl1pPr>
            <a:lvl2pPr marL="502920" indent="0">
              <a:buNone/>
              <a:defRPr sz="1980"/>
            </a:lvl2pPr>
            <a:lvl3pPr marL="1005840" indent="0">
              <a:buNone/>
              <a:defRPr sz="1760"/>
            </a:lvl3pPr>
            <a:lvl4pPr marL="1508760" indent="0">
              <a:buNone/>
              <a:defRPr sz="1540"/>
            </a:lvl4pPr>
            <a:lvl5pPr marL="2011680" indent="0">
              <a:buNone/>
              <a:defRPr sz="1540"/>
            </a:lvl5pPr>
            <a:lvl6pPr marL="2514600" indent="0">
              <a:buNone/>
              <a:defRPr sz="1540"/>
            </a:lvl6pPr>
            <a:lvl7pPr marL="3017520" indent="0">
              <a:buNone/>
              <a:defRPr sz="1540"/>
            </a:lvl7pPr>
            <a:lvl8pPr marL="3520440" indent="0">
              <a:buNone/>
              <a:defRPr sz="1540"/>
            </a:lvl8pPr>
            <a:lvl9pPr marL="4023360" indent="0">
              <a:buNone/>
              <a:defRPr sz="15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673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381760"/>
            <a:ext cx="4442460" cy="6045200"/>
          </a:xfrm>
        </p:spPr>
        <p:txBody>
          <a:bodyPr/>
          <a:lstStyle>
            <a:lvl1pPr>
              <a:defRPr sz="3080"/>
            </a:lvl1pPr>
            <a:lvl2pPr>
              <a:defRPr sz="2640"/>
            </a:lvl2pPr>
            <a:lvl3pPr>
              <a:defRPr sz="2200"/>
            </a:lvl3pPr>
            <a:lvl4pPr>
              <a:defRPr sz="1980"/>
            </a:lvl4pPr>
            <a:lvl5pPr>
              <a:defRPr sz="1980"/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381760"/>
            <a:ext cx="4442460" cy="6045200"/>
          </a:xfrm>
        </p:spPr>
        <p:txBody>
          <a:bodyPr/>
          <a:lstStyle>
            <a:lvl1pPr>
              <a:defRPr sz="3080"/>
            </a:lvl1pPr>
            <a:lvl2pPr>
              <a:defRPr sz="2640"/>
            </a:lvl2pPr>
            <a:lvl3pPr>
              <a:defRPr sz="2200"/>
            </a:lvl3pPr>
            <a:lvl4pPr>
              <a:defRPr sz="1980"/>
            </a:lvl4pPr>
            <a:lvl5pPr>
              <a:defRPr sz="1980"/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193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2159" y="635254"/>
            <a:ext cx="8514080" cy="782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3493" y="1895449"/>
            <a:ext cx="9011412" cy="5227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2920" y="259080"/>
            <a:ext cx="9052560" cy="89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2920" y="1209040"/>
            <a:ext cx="9052560" cy="621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206852" name="Freeform 4"/>
          <p:cNvSpPr>
            <a:spLocks noChangeArrowheads="1"/>
          </p:cNvSpPr>
          <p:nvPr/>
        </p:nvSpPr>
        <p:spPr bwMode="auto">
          <a:xfrm>
            <a:off x="419100" y="172720"/>
            <a:ext cx="9052560" cy="69088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980">
              <a:solidFill>
                <a:srgbClr val="000000"/>
              </a:solidFill>
            </a:endParaRPr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502920" y="7513320"/>
            <a:ext cx="905256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980">
              <a:solidFill>
                <a:srgbClr val="000000"/>
              </a:solidFill>
            </a:endParaRPr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" y="7426960"/>
            <a:ext cx="2095500" cy="17272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8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r>
              <a:rPr lang="en-SG" dirty="0">
                <a:solidFill>
                  <a:srgbClr val="003399"/>
                </a:solidFill>
              </a:rPr>
              <a:t>[501043 Lecture 1: Intro to Java]</a:t>
            </a:r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9220200" y="7306416"/>
            <a:ext cx="670560" cy="413808"/>
          </a:xfrm>
          <a:prstGeom prst="rect">
            <a:avLst/>
          </a:prstGeom>
        </p:spPr>
        <p:txBody>
          <a:bodyPr/>
          <a:lstStyle>
            <a:lvl1pPr algn="r">
              <a:defRPr lang="en-US" sz="22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414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5pPr>
      <a:lvl6pPr marL="502920"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6pPr>
      <a:lvl7pPr marL="1005840"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7pPr>
      <a:lvl8pPr marL="1508760"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8pPr>
      <a:lvl9pPr marL="2011680"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77190" indent="-37719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300">
          <a:solidFill>
            <a:schemeClr val="tx1"/>
          </a:solidFill>
          <a:latin typeface="+mn-lt"/>
          <a:ea typeface="+mn-ea"/>
          <a:cs typeface="+mn-cs"/>
        </a:defRPr>
      </a:lvl1pPr>
      <a:lvl2pPr marL="736918" indent="-3579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860">
          <a:solidFill>
            <a:schemeClr val="tx1"/>
          </a:solidFill>
          <a:latin typeface="+mn-lt"/>
          <a:cs typeface="+mn-cs"/>
        </a:defRPr>
      </a:lvl2pPr>
      <a:lvl3pPr marL="1124585" indent="-385922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20">
          <a:solidFill>
            <a:schemeClr val="tx1"/>
          </a:solidFill>
          <a:latin typeface="+mn-lt"/>
          <a:cs typeface="+mn-cs"/>
        </a:defRPr>
      </a:lvl3pPr>
      <a:lvl4pPr marL="1473835" indent="-34750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200">
          <a:solidFill>
            <a:schemeClr val="tx1"/>
          </a:solidFill>
          <a:latin typeface="+mn-lt"/>
          <a:cs typeface="+mn-cs"/>
        </a:defRPr>
      </a:lvl4pPr>
      <a:lvl5pPr marL="184927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5pPr>
      <a:lvl6pPr marL="235219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6pPr>
      <a:lvl7pPr marL="285511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7pPr>
      <a:lvl8pPr marL="335803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8pPr>
      <a:lvl9pPr marL="386095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go.net/heap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go.net/training.html" TargetMode="External"/><Relationship Id="rId2" Type="http://schemas.openxmlformats.org/officeDocument/2006/relationships/hyperlink" Target="http://visualgo.net/test.html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visualgo.net/heap.html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stevenhalim@gmail.com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3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40" dirty="0"/>
              <a:t>Data Structures </a:t>
            </a:r>
            <a:r>
              <a:rPr lang="en-US" sz="4840"/>
              <a:t>and Algorithms</a:t>
            </a:r>
            <a:endParaRPr lang="en-US" sz="484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840" dirty="0">
                <a:solidFill>
                  <a:srgbClr val="FF0000"/>
                </a:solidFill>
              </a:rPr>
              <a:t>Heaps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2" y="226141"/>
            <a:ext cx="1922516" cy="106164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17173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7175">
              <a:lnSpc>
                <a:spcPct val="100000"/>
              </a:lnSpc>
            </a:pPr>
            <a:r>
              <a:rPr spc="-10" dirty="0"/>
              <a:t>The </a:t>
            </a:r>
            <a:r>
              <a:rPr spc="-20" dirty="0"/>
              <a:t>next </a:t>
            </a:r>
            <a:r>
              <a:rPr spc="-25" dirty="0"/>
              <a:t>two </a:t>
            </a:r>
            <a:r>
              <a:rPr spc="-5" dirty="0"/>
              <a:t>slides </a:t>
            </a:r>
            <a:r>
              <a:rPr spc="-30" dirty="0"/>
              <a:t>are</a:t>
            </a:r>
            <a:r>
              <a:rPr spc="30" dirty="0"/>
              <a:t> </a:t>
            </a:r>
            <a:r>
              <a:rPr spc="-10" dirty="0"/>
              <a:t>hidden…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903984"/>
            <a:ext cx="4986020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-15" dirty="0">
                <a:latin typeface="Calibri"/>
                <a:cs typeface="Calibri"/>
              </a:rPr>
              <a:t>Attend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dirty="0">
                <a:latin typeface="Calibri"/>
                <a:cs typeface="Calibri"/>
              </a:rPr>
              <a:t>lecture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dirty="0">
                <a:latin typeface="Calibri"/>
                <a:cs typeface="Calibri"/>
              </a:rPr>
              <a:t>figure</a:t>
            </a:r>
            <a:r>
              <a:rPr sz="3050" spc="-1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out</a:t>
            </a:r>
            <a:endParaRPr sz="3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968" y="635254"/>
            <a:ext cx="8541385" cy="739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/>
              <a:t>Abstract </a:t>
            </a:r>
            <a:r>
              <a:rPr spc="-35" dirty="0"/>
              <a:t>Data </a:t>
            </a:r>
            <a:r>
              <a:rPr spc="-55" dirty="0"/>
              <a:t>Type:</a:t>
            </a:r>
            <a:r>
              <a:rPr spc="65" dirty="0"/>
              <a:t> </a:t>
            </a:r>
            <a:r>
              <a:rPr spc="-5" dirty="0"/>
              <a:t>PriorityQueue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903984"/>
            <a:ext cx="8275955" cy="4696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5" dirty="0">
                <a:latin typeface="Calibri"/>
                <a:cs typeface="Calibri"/>
              </a:rPr>
              <a:t>Important </a:t>
            </a:r>
            <a:r>
              <a:rPr sz="3050" spc="10" dirty="0">
                <a:latin typeface="Calibri"/>
                <a:cs typeface="Calibri"/>
              </a:rPr>
              <a:t>Basic</a:t>
            </a:r>
            <a:r>
              <a:rPr sz="3050" spc="-50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Operations:</a:t>
            </a:r>
            <a:endParaRPr sz="30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89890" algn="l"/>
              </a:tabLst>
            </a:pPr>
            <a:r>
              <a:rPr sz="2650" spc="-10" dirty="0">
                <a:latin typeface="Calibri"/>
                <a:cs typeface="Calibri"/>
              </a:rPr>
              <a:t>Enqueue(x)</a:t>
            </a:r>
            <a:endParaRPr sz="265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55"/>
              </a:spcBef>
              <a:buFont typeface="Arial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Put a </a:t>
            </a:r>
            <a:r>
              <a:rPr sz="2200" spc="-10" dirty="0">
                <a:latin typeface="Calibri"/>
                <a:cs typeface="Calibri"/>
              </a:rPr>
              <a:t>new item </a:t>
            </a:r>
            <a:r>
              <a:rPr sz="2200" dirty="0">
                <a:latin typeface="Calibri"/>
                <a:cs typeface="Calibri"/>
              </a:rPr>
              <a:t>x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priority </a:t>
            </a:r>
            <a:r>
              <a:rPr sz="2200" dirty="0">
                <a:latin typeface="Calibri"/>
                <a:cs typeface="Calibri"/>
              </a:rPr>
              <a:t>queue PQ </a:t>
            </a:r>
            <a:r>
              <a:rPr sz="2200" spc="-5" dirty="0">
                <a:latin typeface="Calibri"/>
                <a:cs typeface="Calibri"/>
              </a:rPr>
              <a:t>(in </a:t>
            </a:r>
            <a:r>
              <a:rPr sz="2200" dirty="0">
                <a:latin typeface="Calibri"/>
                <a:cs typeface="Calibri"/>
              </a:rPr>
              <a:t>some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order)</a:t>
            </a:r>
            <a:endParaRPr sz="22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389890" algn="l"/>
              </a:tabLst>
            </a:pPr>
            <a:r>
              <a:rPr sz="2650" spc="-5" dirty="0">
                <a:latin typeface="Calibri"/>
                <a:cs typeface="Calibri"/>
              </a:rPr>
              <a:t>y </a:t>
            </a:r>
            <a:r>
              <a:rPr sz="2650" spc="-15" dirty="0">
                <a:latin typeface="Wingdings"/>
                <a:cs typeface="Wingdings"/>
              </a:rPr>
              <a:t></a:t>
            </a:r>
            <a:r>
              <a:rPr sz="2650" spc="-175" dirty="0">
                <a:latin typeface="Times New Roman"/>
                <a:cs typeface="Times New Roman"/>
              </a:rPr>
              <a:t> </a:t>
            </a:r>
            <a:r>
              <a:rPr sz="2650" spc="-10" dirty="0">
                <a:latin typeface="Calibri"/>
                <a:cs typeface="Calibri"/>
              </a:rPr>
              <a:t>Dequeue()</a:t>
            </a:r>
            <a:endParaRPr sz="265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10" dirty="0">
                <a:latin typeface="Calibri"/>
                <a:cs typeface="Calibri"/>
              </a:rPr>
              <a:t>Return </a:t>
            </a:r>
            <a:r>
              <a:rPr sz="2200" dirty="0">
                <a:latin typeface="Calibri"/>
                <a:cs typeface="Calibri"/>
              </a:rPr>
              <a:t>an </a:t>
            </a:r>
            <a:r>
              <a:rPr sz="2200" spc="-10" dirty="0">
                <a:latin typeface="Calibri"/>
                <a:cs typeface="Calibri"/>
              </a:rPr>
              <a:t>item </a:t>
            </a:r>
            <a:r>
              <a:rPr sz="2200" dirty="0">
                <a:latin typeface="Calibri"/>
                <a:cs typeface="Calibri"/>
              </a:rPr>
              <a:t>y </a:t>
            </a:r>
            <a:r>
              <a:rPr sz="2200" spc="-5" dirty="0">
                <a:latin typeface="Calibri"/>
                <a:cs typeface="Calibri"/>
              </a:rPr>
              <a:t>that </a:t>
            </a:r>
            <a:r>
              <a:rPr sz="2200" dirty="0">
                <a:latin typeface="Calibri"/>
                <a:cs typeface="Calibri"/>
              </a:rPr>
              <a:t>has the </a:t>
            </a:r>
            <a:r>
              <a:rPr sz="2200" b="1" spc="-5" dirty="0">
                <a:latin typeface="Calibri"/>
                <a:cs typeface="Calibri"/>
              </a:rPr>
              <a:t>highest priority </a:t>
            </a:r>
            <a:r>
              <a:rPr sz="2200" spc="-20" dirty="0">
                <a:latin typeface="Calibri"/>
                <a:cs typeface="Calibri"/>
              </a:rPr>
              <a:t>(key)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PQ</a:t>
            </a:r>
            <a:endParaRPr sz="2200">
              <a:latin typeface="Calibri"/>
              <a:cs typeface="Calibri"/>
            </a:endParaRPr>
          </a:p>
          <a:p>
            <a:pPr marL="829944" marR="1432560" lvl="1" indent="-31432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5" dirty="0">
                <a:latin typeface="Calibri"/>
                <a:cs typeface="Calibri"/>
              </a:rPr>
              <a:t>If </a:t>
            </a:r>
            <a:r>
              <a:rPr sz="2200" spc="-10" dirty="0">
                <a:latin typeface="Calibri"/>
                <a:cs typeface="Calibri"/>
              </a:rPr>
              <a:t>there are more </a:t>
            </a:r>
            <a:r>
              <a:rPr sz="2200" dirty="0">
                <a:latin typeface="Calibri"/>
                <a:cs typeface="Calibri"/>
              </a:rPr>
              <a:t>than one </a:t>
            </a:r>
            <a:r>
              <a:rPr sz="2200" spc="-10" dirty="0">
                <a:latin typeface="Calibri"/>
                <a:cs typeface="Calibri"/>
              </a:rPr>
              <a:t>item </a:t>
            </a:r>
            <a:r>
              <a:rPr sz="2200" spc="-5" dirty="0">
                <a:latin typeface="Calibri"/>
                <a:cs typeface="Calibri"/>
              </a:rPr>
              <a:t>with highest </a:t>
            </a:r>
            <a:r>
              <a:rPr sz="2200" spc="-20" dirty="0">
                <a:latin typeface="Calibri"/>
                <a:cs typeface="Calibri"/>
              </a:rPr>
              <a:t>priority,  </a:t>
            </a:r>
            <a:r>
              <a:rPr sz="2200" spc="-10" dirty="0">
                <a:latin typeface="Calibri"/>
                <a:cs typeface="Calibri"/>
              </a:rPr>
              <a:t>return </a:t>
            </a:r>
            <a:r>
              <a:rPr sz="2200" dirty="0">
                <a:latin typeface="Calibri"/>
                <a:cs typeface="Calibri"/>
              </a:rPr>
              <a:t>the one </a:t>
            </a:r>
            <a:r>
              <a:rPr sz="2200" spc="-5" dirty="0">
                <a:latin typeface="Calibri"/>
                <a:cs typeface="Calibri"/>
              </a:rPr>
              <a:t>that is inserted </a:t>
            </a:r>
            <a:r>
              <a:rPr sz="2200" spc="-15" dirty="0">
                <a:latin typeface="Calibri"/>
                <a:cs typeface="Calibri"/>
              </a:rPr>
              <a:t>first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(FIFO)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 marR="5080" indent="-635">
              <a:lnSpc>
                <a:spcPct val="101499"/>
              </a:lnSpc>
              <a:spcBef>
                <a:spcPts val="1880"/>
              </a:spcBef>
            </a:pPr>
            <a:r>
              <a:rPr sz="2600" spc="10" dirty="0">
                <a:latin typeface="Calibri"/>
                <a:cs typeface="Calibri"/>
              </a:rPr>
              <a:t>Note: </a:t>
            </a:r>
            <a:r>
              <a:rPr sz="2600" spc="-25" dirty="0">
                <a:latin typeface="Calibri"/>
                <a:cs typeface="Calibri"/>
              </a:rPr>
              <a:t>We </a:t>
            </a:r>
            <a:r>
              <a:rPr sz="2600" spc="10" dirty="0">
                <a:latin typeface="Calibri"/>
                <a:cs typeface="Calibri"/>
              </a:rPr>
              <a:t>can </a:t>
            </a:r>
            <a:r>
              <a:rPr sz="2600" dirty="0">
                <a:latin typeface="Calibri"/>
                <a:cs typeface="Calibri"/>
              </a:rPr>
              <a:t>always </a:t>
            </a:r>
            <a:r>
              <a:rPr sz="2600" spc="5" dirty="0">
                <a:latin typeface="Calibri"/>
                <a:cs typeface="Calibri"/>
              </a:rPr>
              <a:t>define highest </a:t>
            </a:r>
            <a:r>
              <a:rPr sz="2600" spc="10" dirty="0">
                <a:latin typeface="Calibri"/>
                <a:cs typeface="Calibri"/>
              </a:rPr>
              <a:t>priority </a:t>
            </a:r>
            <a:r>
              <a:rPr sz="2600" spc="20" dirty="0">
                <a:latin typeface="Calibri"/>
                <a:cs typeface="Calibri"/>
              </a:rPr>
              <a:t>= </a:t>
            </a:r>
            <a:r>
              <a:rPr sz="2600" spc="10" dirty="0">
                <a:latin typeface="Calibri"/>
                <a:cs typeface="Calibri"/>
              </a:rPr>
              <a:t>higher </a:t>
            </a:r>
            <a:r>
              <a:rPr sz="2600" spc="15" dirty="0">
                <a:latin typeface="Calibri"/>
                <a:cs typeface="Calibri"/>
              </a:rPr>
              <a:t>number  or </a:t>
            </a:r>
            <a:r>
              <a:rPr sz="2600" spc="-10" dirty="0">
                <a:latin typeface="Calibri"/>
                <a:cs typeface="Calibri"/>
              </a:rPr>
              <a:t>it’s </a:t>
            </a:r>
            <a:r>
              <a:rPr sz="2600" spc="5" dirty="0">
                <a:latin typeface="Calibri"/>
                <a:cs typeface="Calibri"/>
              </a:rPr>
              <a:t>opposite: highest </a:t>
            </a:r>
            <a:r>
              <a:rPr sz="2600" spc="10" dirty="0">
                <a:latin typeface="Calibri"/>
                <a:cs typeface="Calibri"/>
              </a:rPr>
              <a:t>priority </a:t>
            </a:r>
            <a:r>
              <a:rPr sz="2600" spc="20" dirty="0">
                <a:latin typeface="Calibri"/>
                <a:cs typeface="Calibri"/>
              </a:rPr>
              <a:t>= </a:t>
            </a:r>
            <a:r>
              <a:rPr sz="2600" spc="5" dirty="0">
                <a:latin typeface="Calibri"/>
                <a:cs typeface="Calibri"/>
              </a:rPr>
              <a:t>lower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number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7250">
              <a:lnSpc>
                <a:spcPct val="100000"/>
              </a:lnSpc>
            </a:pPr>
            <a:r>
              <a:rPr spc="-5" dirty="0"/>
              <a:t>A </a:t>
            </a:r>
            <a:r>
              <a:rPr spc="-40" dirty="0"/>
              <a:t>Few </a:t>
            </a:r>
            <a:r>
              <a:rPr spc="-30" dirty="0"/>
              <a:t>Points </a:t>
            </a:r>
            <a:r>
              <a:rPr spc="-225" dirty="0"/>
              <a:t>To</a:t>
            </a:r>
            <a:r>
              <a:rPr spc="60" dirty="0"/>
              <a:t> </a:t>
            </a:r>
            <a:r>
              <a:rPr spc="-20" dirty="0"/>
              <a:t>Remember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903984"/>
            <a:ext cx="8731250" cy="3053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-5" dirty="0">
                <a:latin typeface="Calibri"/>
                <a:cs typeface="Calibri"/>
              </a:rPr>
              <a:t>Data </a:t>
            </a:r>
            <a:r>
              <a:rPr sz="3050" spc="5" dirty="0">
                <a:latin typeface="Calibri"/>
                <a:cs typeface="Calibri"/>
              </a:rPr>
              <a:t>Structure </a:t>
            </a:r>
            <a:r>
              <a:rPr sz="3050" spc="10" dirty="0">
                <a:latin typeface="Calibri"/>
                <a:cs typeface="Calibri"/>
              </a:rPr>
              <a:t>(DS)</a:t>
            </a:r>
            <a:r>
              <a:rPr sz="3050" spc="-2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is…</a:t>
            </a:r>
            <a:endParaRPr sz="3050">
              <a:latin typeface="Calibri"/>
              <a:cs typeface="Calibri"/>
            </a:endParaRPr>
          </a:p>
          <a:p>
            <a:pPr marL="389890" marR="5080" indent="-377190">
              <a:lnSpc>
                <a:spcPts val="3170"/>
              </a:lnSpc>
              <a:spcBef>
                <a:spcPts val="765"/>
              </a:spcBef>
              <a:buFont typeface="Arial"/>
              <a:buChar char="•"/>
              <a:tabLst>
                <a:tab pos="389890" algn="l"/>
              </a:tabLst>
            </a:pPr>
            <a:r>
              <a:rPr sz="2650" spc="-10" dirty="0">
                <a:latin typeface="Calibri"/>
                <a:cs typeface="Calibri"/>
              </a:rPr>
              <a:t>A </a:t>
            </a:r>
            <a:r>
              <a:rPr sz="2650" spc="-35" dirty="0">
                <a:latin typeface="Calibri"/>
                <a:cs typeface="Calibri"/>
              </a:rPr>
              <a:t>way </a:t>
            </a:r>
            <a:r>
              <a:rPr sz="2650" spc="-20" dirty="0">
                <a:latin typeface="Calibri"/>
                <a:cs typeface="Calibri"/>
              </a:rPr>
              <a:t>to </a:t>
            </a:r>
            <a:r>
              <a:rPr sz="2650" b="1" spc="-25" dirty="0">
                <a:latin typeface="Calibri"/>
                <a:cs typeface="Calibri"/>
              </a:rPr>
              <a:t>store </a:t>
            </a:r>
            <a:r>
              <a:rPr sz="2650" spc="-10" dirty="0">
                <a:latin typeface="Calibri"/>
                <a:cs typeface="Calibri"/>
              </a:rPr>
              <a:t>and </a:t>
            </a:r>
            <a:r>
              <a:rPr sz="2650" b="1" spc="-25" dirty="0">
                <a:latin typeface="Calibri"/>
                <a:cs typeface="Calibri"/>
              </a:rPr>
              <a:t>organize </a:t>
            </a:r>
            <a:r>
              <a:rPr sz="2650" b="1" spc="-20" dirty="0">
                <a:latin typeface="Calibri"/>
                <a:cs typeface="Calibri"/>
              </a:rPr>
              <a:t>data </a:t>
            </a:r>
            <a:r>
              <a:rPr sz="2650" spc="-10" dirty="0">
                <a:latin typeface="Calibri"/>
                <a:cs typeface="Calibri"/>
              </a:rPr>
              <a:t>in </a:t>
            </a:r>
            <a:r>
              <a:rPr sz="2650" spc="-20" dirty="0">
                <a:latin typeface="Calibri"/>
                <a:cs typeface="Calibri"/>
              </a:rPr>
              <a:t>order to </a:t>
            </a:r>
            <a:r>
              <a:rPr sz="2650" spc="-10" dirty="0">
                <a:latin typeface="Calibri"/>
                <a:cs typeface="Calibri"/>
              </a:rPr>
              <a:t>support </a:t>
            </a:r>
            <a:r>
              <a:rPr sz="2650" spc="-15" dirty="0">
                <a:latin typeface="Calibri"/>
                <a:cs typeface="Calibri"/>
              </a:rPr>
              <a:t>efficient  </a:t>
            </a:r>
            <a:r>
              <a:rPr sz="2650" spc="-10" dirty="0">
                <a:latin typeface="Calibri"/>
                <a:cs typeface="Calibri"/>
              </a:rPr>
              <a:t>insertions, searches, deletions, queries, </a:t>
            </a:r>
            <a:r>
              <a:rPr sz="2650" spc="-20" dirty="0">
                <a:latin typeface="Calibri"/>
                <a:cs typeface="Calibri"/>
              </a:rPr>
              <a:t>and/or</a:t>
            </a:r>
            <a:r>
              <a:rPr sz="2650" spc="80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updates</a:t>
            </a:r>
            <a:endParaRPr sz="26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4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50" dirty="0">
                <a:latin typeface="Calibri"/>
                <a:cs typeface="Calibri"/>
              </a:rPr>
              <a:t>Most </a:t>
            </a:r>
            <a:r>
              <a:rPr sz="3050" spc="-5" dirty="0">
                <a:latin typeface="Calibri"/>
                <a:cs typeface="Calibri"/>
              </a:rPr>
              <a:t>data </a:t>
            </a:r>
            <a:r>
              <a:rPr sz="3050" dirty="0">
                <a:latin typeface="Calibri"/>
                <a:cs typeface="Calibri"/>
              </a:rPr>
              <a:t>structures </a:t>
            </a:r>
            <a:r>
              <a:rPr sz="3050" spc="-10" dirty="0">
                <a:latin typeface="Calibri"/>
                <a:cs typeface="Calibri"/>
              </a:rPr>
              <a:t>have</a:t>
            </a:r>
            <a:r>
              <a:rPr sz="3050" spc="5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propert(ies)</a:t>
            </a:r>
            <a:endParaRPr sz="3050">
              <a:latin typeface="Calibri"/>
              <a:cs typeface="Calibri"/>
            </a:endParaRPr>
          </a:p>
          <a:p>
            <a:pPr marL="389890" indent="-377190">
              <a:lnSpc>
                <a:spcPts val="3120"/>
              </a:lnSpc>
              <a:spcBef>
                <a:spcPts val="705"/>
              </a:spcBef>
              <a:buFont typeface="Arial"/>
              <a:buChar char="•"/>
              <a:tabLst>
                <a:tab pos="389890" algn="l"/>
              </a:tabLst>
            </a:pPr>
            <a:r>
              <a:rPr sz="2600" spc="5" dirty="0">
                <a:latin typeface="Calibri"/>
                <a:cs typeface="Calibri"/>
              </a:rPr>
              <a:t>Each operation </a:t>
            </a:r>
            <a:r>
              <a:rPr sz="2600" spc="15" dirty="0">
                <a:latin typeface="Calibri"/>
                <a:cs typeface="Calibri"/>
              </a:rPr>
              <a:t>on </a:t>
            </a:r>
            <a:r>
              <a:rPr sz="2600" spc="5" dirty="0">
                <a:latin typeface="Calibri"/>
                <a:cs typeface="Calibri"/>
              </a:rPr>
              <a:t>that </a:t>
            </a:r>
            <a:r>
              <a:rPr sz="2600" dirty="0">
                <a:latin typeface="Calibri"/>
                <a:cs typeface="Calibri"/>
              </a:rPr>
              <a:t>data </a:t>
            </a:r>
            <a:r>
              <a:rPr sz="2600" spc="5" dirty="0">
                <a:latin typeface="Calibri"/>
                <a:cs typeface="Calibri"/>
              </a:rPr>
              <a:t>structure </a:t>
            </a:r>
            <a:r>
              <a:rPr sz="2600" spc="15" dirty="0">
                <a:latin typeface="Calibri"/>
                <a:cs typeface="Calibri"/>
              </a:rPr>
              <a:t>has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b="1" spc="10" dirty="0">
                <a:latin typeface="Calibri"/>
                <a:cs typeface="Calibri"/>
              </a:rPr>
              <a:t>maintain</a:t>
            </a:r>
            <a:endParaRPr sz="2600">
              <a:latin typeface="Calibri"/>
              <a:cs typeface="Calibri"/>
            </a:endParaRPr>
          </a:p>
          <a:p>
            <a:pPr marL="389255">
              <a:lnSpc>
                <a:spcPct val="100000"/>
              </a:lnSpc>
            </a:pPr>
            <a:r>
              <a:rPr sz="2650" spc="-15" dirty="0">
                <a:latin typeface="Calibri"/>
                <a:cs typeface="Calibri"/>
              </a:rPr>
              <a:t>that</a:t>
            </a:r>
            <a:r>
              <a:rPr sz="2650" spc="-75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propert(ies)</a:t>
            </a:r>
            <a:endParaRPr sz="26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PriorityQueue </a:t>
            </a:r>
            <a:r>
              <a:rPr spc="-20" dirty="0"/>
              <a:t>Implementation </a:t>
            </a:r>
            <a:r>
              <a:rPr spc="-10" dirty="0"/>
              <a:t>(1)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250058" y="6335140"/>
          <a:ext cx="6035039" cy="8161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8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767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9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Index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95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950" b="1" spc="-7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(front)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9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95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1950" b="1" spc="-7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(back)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431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95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Key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950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Aircraft</a:t>
                      </a:r>
                      <a:r>
                        <a:rPr sz="1950" spc="-5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50" spc="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Z**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950" spc="-5" dirty="0">
                          <a:latin typeface="Calibri"/>
                          <a:cs typeface="Calibri"/>
                        </a:rPr>
                        <a:t>Aircraft</a:t>
                      </a:r>
                      <a:r>
                        <a:rPr sz="195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50" spc="15" dirty="0">
                          <a:latin typeface="Calibri"/>
                          <a:cs typeface="Calibri"/>
                        </a:rPr>
                        <a:t>X*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950" spc="-5" dirty="0">
                          <a:latin typeface="Calibri"/>
                          <a:cs typeface="Calibri"/>
                        </a:rPr>
                        <a:t>Aircraft</a:t>
                      </a:r>
                      <a:r>
                        <a:rPr sz="195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50" spc="10" dirty="0">
                          <a:latin typeface="Calibri"/>
                          <a:cs typeface="Calibri"/>
                        </a:rPr>
                        <a:t>Y*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266944" y="5696711"/>
            <a:ext cx="1504950" cy="407670"/>
          </a:xfrm>
          <a:prstGeom prst="rect">
            <a:avLst/>
          </a:prstGeom>
          <a:solidFill>
            <a:srgbClr val="D0D8E8"/>
          </a:solidFill>
          <a:ln w="13969">
            <a:solidFill>
              <a:srgbClr val="FFFFFF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240"/>
              </a:spcBef>
            </a:pPr>
            <a:r>
              <a:rPr sz="1950" spc="-5" dirty="0">
                <a:solidFill>
                  <a:srgbClr val="FF0000"/>
                </a:solidFill>
                <a:latin typeface="Calibri"/>
                <a:cs typeface="Calibri"/>
              </a:rPr>
              <a:t>Aircraft</a:t>
            </a:r>
            <a:r>
              <a:rPr sz="195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50" spc="5" dirty="0">
                <a:solidFill>
                  <a:srgbClr val="FF0000"/>
                </a:solidFill>
                <a:latin typeface="Calibri"/>
                <a:cs typeface="Calibri"/>
              </a:rPr>
              <a:t>Z**</a:t>
            </a:r>
            <a:endParaRPr sz="195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250058" y="4750942"/>
          <a:ext cx="4526279" cy="8161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8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67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Index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5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950" b="1" spc="-7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(front)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5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1950" b="1" spc="-7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(back)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432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95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Key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950" spc="-5" dirty="0">
                          <a:latin typeface="Calibri"/>
                          <a:cs typeface="Calibri"/>
                        </a:rPr>
                        <a:t>Aircraft</a:t>
                      </a:r>
                      <a:r>
                        <a:rPr sz="195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50" spc="15" dirty="0">
                          <a:latin typeface="Calibri"/>
                          <a:cs typeface="Calibri"/>
                        </a:rPr>
                        <a:t>X*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950" spc="-5" dirty="0">
                          <a:latin typeface="Calibri"/>
                          <a:cs typeface="Calibri"/>
                        </a:rPr>
                        <a:t>Aircraft</a:t>
                      </a:r>
                      <a:r>
                        <a:rPr sz="195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50" spc="10" dirty="0">
                          <a:latin typeface="Calibri"/>
                          <a:cs typeface="Calibri"/>
                        </a:rPr>
                        <a:t>Y*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6771893" y="5241035"/>
            <a:ext cx="554990" cy="452755"/>
          </a:xfrm>
          <a:custGeom>
            <a:avLst/>
            <a:gdLst/>
            <a:ahLst/>
            <a:cxnLst/>
            <a:rect l="l" t="t" r="r" b="b"/>
            <a:pathLst>
              <a:path w="554990" h="452754">
                <a:moveTo>
                  <a:pt x="138683" y="277367"/>
                </a:moveTo>
                <a:lnTo>
                  <a:pt x="138683" y="0"/>
                </a:lnTo>
                <a:lnTo>
                  <a:pt x="0" y="131063"/>
                </a:lnTo>
                <a:lnTo>
                  <a:pt x="138683" y="277367"/>
                </a:lnTo>
                <a:close/>
              </a:path>
              <a:path w="554990" h="452754">
                <a:moveTo>
                  <a:pt x="554735" y="452627"/>
                </a:moveTo>
                <a:lnTo>
                  <a:pt x="554735" y="313943"/>
                </a:lnTo>
                <a:lnTo>
                  <a:pt x="550576" y="282965"/>
                </a:lnTo>
                <a:lnTo>
                  <a:pt x="518596" y="224192"/>
                </a:lnTo>
                <a:lnTo>
                  <a:pt x="491641" y="196913"/>
                </a:lnTo>
                <a:lnTo>
                  <a:pt x="457954" y="171382"/>
                </a:lnTo>
                <a:lnTo>
                  <a:pt x="417967" y="147857"/>
                </a:lnTo>
                <a:lnTo>
                  <a:pt x="372113" y="126596"/>
                </a:lnTo>
                <a:lnTo>
                  <a:pt x="320825" y="107857"/>
                </a:lnTo>
                <a:lnTo>
                  <a:pt x="264535" y="91896"/>
                </a:lnTo>
                <a:lnTo>
                  <a:pt x="203677" y="78972"/>
                </a:lnTo>
                <a:lnTo>
                  <a:pt x="138683" y="69341"/>
                </a:lnTo>
                <a:lnTo>
                  <a:pt x="138683" y="208025"/>
                </a:lnTo>
                <a:lnTo>
                  <a:pt x="203677" y="217656"/>
                </a:lnTo>
                <a:lnTo>
                  <a:pt x="264535" y="230580"/>
                </a:lnTo>
                <a:lnTo>
                  <a:pt x="320825" y="246541"/>
                </a:lnTo>
                <a:lnTo>
                  <a:pt x="372113" y="265280"/>
                </a:lnTo>
                <a:lnTo>
                  <a:pt x="417967" y="286541"/>
                </a:lnTo>
                <a:lnTo>
                  <a:pt x="457954" y="310066"/>
                </a:lnTo>
                <a:lnTo>
                  <a:pt x="491641" y="335597"/>
                </a:lnTo>
                <a:lnTo>
                  <a:pt x="518596" y="362876"/>
                </a:lnTo>
                <a:lnTo>
                  <a:pt x="550576" y="421649"/>
                </a:lnTo>
                <a:lnTo>
                  <a:pt x="554735" y="452627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71893" y="5624321"/>
            <a:ext cx="554990" cy="321945"/>
          </a:xfrm>
          <a:custGeom>
            <a:avLst/>
            <a:gdLst/>
            <a:ahLst/>
            <a:cxnLst/>
            <a:rect l="l" t="t" r="r" b="b"/>
            <a:pathLst>
              <a:path w="554990" h="321945">
                <a:moveTo>
                  <a:pt x="554537" y="61888"/>
                </a:moveTo>
                <a:lnTo>
                  <a:pt x="548297" y="30995"/>
                </a:lnTo>
                <a:lnTo>
                  <a:pt x="533400" y="0"/>
                </a:lnTo>
                <a:lnTo>
                  <a:pt x="513387" y="26328"/>
                </a:lnTo>
                <a:lnTo>
                  <a:pt x="487538" y="51117"/>
                </a:lnTo>
                <a:lnTo>
                  <a:pt x="456271" y="74223"/>
                </a:lnTo>
                <a:lnTo>
                  <a:pt x="420003" y="95504"/>
                </a:lnTo>
                <a:lnTo>
                  <a:pt x="379152" y="114815"/>
                </a:lnTo>
                <a:lnTo>
                  <a:pt x="334137" y="132016"/>
                </a:lnTo>
                <a:lnTo>
                  <a:pt x="285375" y="146962"/>
                </a:lnTo>
                <a:lnTo>
                  <a:pt x="233284" y="159512"/>
                </a:lnTo>
                <a:lnTo>
                  <a:pt x="178284" y="169521"/>
                </a:lnTo>
                <a:lnTo>
                  <a:pt x="120791" y="176847"/>
                </a:lnTo>
                <a:lnTo>
                  <a:pt x="61223" y="181348"/>
                </a:lnTo>
                <a:lnTo>
                  <a:pt x="0" y="182880"/>
                </a:lnTo>
                <a:lnTo>
                  <a:pt x="0" y="321564"/>
                </a:lnTo>
                <a:lnTo>
                  <a:pt x="38707" y="320980"/>
                </a:lnTo>
                <a:lnTo>
                  <a:pt x="77057" y="319182"/>
                </a:lnTo>
                <a:lnTo>
                  <a:pt x="152400" y="311658"/>
                </a:lnTo>
                <a:lnTo>
                  <a:pt x="218175" y="301115"/>
                </a:lnTo>
                <a:lnTo>
                  <a:pt x="279162" y="287265"/>
                </a:lnTo>
                <a:lnTo>
                  <a:pt x="335009" y="270400"/>
                </a:lnTo>
                <a:lnTo>
                  <a:pt x="385364" y="250811"/>
                </a:lnTo>
                <a:lnTo>
                  <a:pt x="429876" y="228790"/>
                </a:lnTo>
                <a:lnTo>
                  <a:pt x="468192" y="204627"/>
                </a:lnTo>
                <a:lnTo>
                  <a:pt x="499962" y="178613"/>
                </a:lnTo>
                <a:lnTo>
                  <a:pt x="542453" y="122203"/>
                </a:lnTo>
                <a:lnTo>
                  <a:pt x="552472" y="92387"/>
                </a:lnTo>
                <a:lnTo>
                  <a:pt x="554537" y="61888"/>
                </a:lnTo>
                <a:close/>
              </a:path>
            </a:pathLst>
          </a:custGeom>
          <a:solidFill>
            <a:srgbClr val="4068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58178" y="5225796"/>
            <a:ext cx="584200" cy="734060"/>
          </a:xfrm>
          <a:custGeom>
            <a:avLst/>
            <a:gdLst/>
            <a:ahLst/>
            <a:cxnLst/>
            <a:rect l="l" t="t" r="r" b="b"/>
            <a:pathLst>
              <a:path w="584200" h="734060">
                <a:moveTo>
                  <a:pt x="166877" y="72547"/>
                </a:moveTo>
                <a:lnTo>
                  <a:pt x="166877" y="9906"/>
                </a:lnTo>
                <a:lnTo>
                  <a:pt x="163067" y="4572"/>
                </a:lnTo>
                <a:lnTo>
                  <a:pt x="158495" y="2286"/>
                </a:lnTo>
                <a:lnTo>
                  <a:pt x="153161" y="0"/>
                </a:lnTo>
                <a:lnTo>
                  <a:pt x="147065" y="1524"/>
                </a:lnTo>
                <a:lnTo>
                  <a:pt x="143255" y="5334"/>
                </a:lnTo>
                <a:lnTo>
                  <a:pt x="4571" y="135636"/>
                </a:lnTo>
                <a:lnTo>
                  <a:pt x="1523" y="138684"/>
                </a:lnTo>
                <a:lnTo>
                  <a:pt x="0" y="141732"/>
                </a:lnTo>
                <a:lnTo>
                  <a:pt x="0" y="149352"/>
                </a:lnTo>
                <a:lnTo>
                  <a:pt x="1523" y="153162"/>
                </a:lnTo>
                <a:lnTo>
                  <a:pt x="3809" y="155448"/>
                </a:lnTo>
                <a:lnTo>
                  <a:pt x="23621" y="176457"/>
                </a:lnTo>
                <a:lnTo>
                  <a:pt x="23621" y="156210"/>
                </a:lnTo>
                <a:lnTo>
                  <a:pt x="24383" y="136398"/>
                </a:lnTo>
                <a:lnTo>
                  <a:pt x="33958" y="146498"/>
                </a:lnTo>
                <a:lnTo>
                  <a:pt x="138683" y="48102"/>
                </a:lnTo>
                <a:lnTo>
                  <a:pt x="138683" y="15240"/>
                </a:lnTo>
                <a:lnTo>
                  <a:pt x="162305" y="25908"/>
                </a:lnTo>
                <a:lnTo>
                  <a:pt x="162305" y="71917"/>
                </a:lnTo>
                <a:lnTo>
                  <a:pt x="166877" y="72547"/>
                </a:lnTo>
                <a:close/>
              </a:path>
              <a:path w="584200" h="734060">
                <a:moveTo>
                  <a:pt x="544122" y="425207"/>
                </a:moveTo>
                <a:lnTo>
                  <a:pt x="542113" y="418524"/>
                </a:lnTo>
                <a:lnTo>
                  <a:pt x="529651" y="399957"/>
                </a:lnTo>
                <a:lnTo>
                  <a:pt x="499132" y="432501"/>
                </a:lnTo>
                <a:lnTo>
                  <a:pt x="462590" y="460787"/>
                </a:lnTo>
                <a:lnTo>
                  <a:pt x="421033" y="485148"/>
                </a:lnTo>
                <a:lnTo>
                  <a:pt x="375533" y="505825"/>
                </a:lnTo>
                <a:lnTo>
                  <a:pt x="327161" y="523059"/>
                </a:lnTo>
                <a:lnTo>
                  <a:pt x="276987" y="537093"/>
                </a:lnTo>
                <a:lnTo>
                  <a:pt x="226083" y="548166"/>
                </a:lnTo>
                <a:lnTo>
                  <a:pt x="175519" y="556522"/>
                </a:lnTo>
                <a:lnTo>
                  <a:pt x="126365" y="562400"/>
                </a:lnTo>
                <a:lnTo>
                  <a:pt x="79694" y="566042"/>
                </a:lnTo>
                <a:lnTo>
                  <a:pt x="37337" y="567660"/>
                </a:lnTo>
                <a:lnTo>
                  <a:pt x="6095" y="567690"/>
                </a:lnTo>
                <a:lnTo>
                  <a:pt x="0" y="573786"/>
                </a:lnTo>
                <a:lnTo>
                  <a:pt x="0" y="723900"/>
                </a:lnTo>
                <a:lnTo>
                  <a:pt x="1523" y="727710"/>
                </a:lnTo>
                <a:lnTo>
                  <a:pt x="6857" y="733044"/>
                </a:lnTo>
                <a:lnTo>
                  <a:pt x="10667" y="733806"/>
                </a:lnTo>
                <a:lnTo>
                  <a:pt x="13715" y="733806"/>
                </a:lnTo>
                <a:lnTo>
                  <a:pt x="13715" y="706374"/>
                </a:lnTo>
                <a:lnTo>
                  <a:pt x="14477" y="706353"/>
                </a:lnTo>
                <a:lnTo>
                  <a:pt x="14477" y="595884"/>
                </a:lnTo>
                <a:lnTo>
                  <a:pt x="28193" y="581406"/>
                </a:lnTo>
                <a:lnTo>
                  <a:pt x="28193" y="595426"/>
                </a:lnTo>
                <a:lnTo>
                  <a:pt x="37337" y="595122"/>
                </a:lnTo>
                <a:lnTo>
                  <a:pt x="78460" y="593962"/>
                </a:lnTo>
                <a:lnTo>
                  <a:pt x="122831" y="590863"/>
                </a:lnTo>
                <a:lnTo>
                  <a:pt x="169572" y="585660"/>
                </a:lnTo>
                <a:lnTo>
                  <a:pt x="217802" y="578185"/>
                </a:lnTo>
                <a:lnTo>
                  <a:pt x="266641" y="568275"/>
                </a:lnTo>
                <a:lnTo>
                  <a:pt x="315210" y="555764"/>
                </a:lnTo>
                <a:lnTo>
                  <a:pt x="362630" y="540487"/>
                </a:lnTo>
                <a:lnTo>
                  <a:pt x="408019" y="522277"/>
                </a:lnTo>
                <a:lnTo>
                  <a:pt x="450500" y="500970"/>
                </a:lnTo>
                <a:lnTo>
                  <a:pt x="489191" y="476401"/>
                </a:lnTo>
                <a:lnTo>
                  <a:pt x="523214" y="448404"/>
                </a:lnTo>
                <a:lnTo>
                  <a:pt x="544122" y="425207"/>
                </a:lnTo>
                <a:close/>
              </a:path>
              <a:path w="584200" h="734060">
                <a:moveTo>
                  <a:pt x="582167" y="474726"/>
                </a:moveTo>
                <a:lnTo>
                  <a:pt x="582089" y="467110"/>
                </a:lnTo>
                <a:lnTo>
                  <a:pt x="554735" y="468630"/>
                </a:lnTo>
                <a:lnTo>
                  <a:pt x="554092" y="459618"/>
                </a:lnTo>
                <a:lnTo>
                  <a:pt x="533623" y="531774"/>
                </a:lnTo>
                <a:lnTo>
                  <a:pt x="507821" y="563700"/>
                </a:lnTo>
                <a:lnTo>
                  <a:pt x="474258" y="591975"/>
                </a:lnTo>
                <a:lnTo>
                  <a:pt x="434430" y="616737"/>
                </a:lnTo>
                <a:lnTo>
                  <a:pt x="389836" y="638124"/>
                </a:lnTo>
                <a:lnTo>
                  <a:pt x="341976" y="656272"/>
                </a:lnTo>
                <a:lnTo>
                  <a:pt x="292346" y="671320"/>
                </a:lnTo>
                <a:lnTo>
                  <a:pt x="242445" y="683403"/>
                </a:lnTo>
                <a:lnTo>
                  <a:pt x="193773" y="692661"/>
                </a:lnTo>
                <a:lnTo>
                  <a:pt x="147826" y="699230"/>
                </a:lnTo>
                <a:lnTo>
                  <a:pt x="106103" y="703247"/>
                </a:lnTo>
                <a:lnTo>
                  <a:pt x="13715" y="706374"/>
                </a:lnTo>
                <a:lnTo>
                  <a:pt x="28193" y="720090"/>
                </a:lnTo>
                <a:lnTo>
                  <a:pt x="28193" y="733806"/>
                </a:lnTo>
                <a:lnTo>
                  <a:pt x="42671" y="733806"/>
                </a:lnTo>
                <a:lnTo>
                  <a:pt x="111701" y="730727"/>
                </a:lnTo>
                <a:lnTo>
                  <a:pt x="156874" y="726069"/>
                </a:lnTo>
                <a:lnTo>
                  <a:pt x="205731" y="718855"/>
                </a:lnTo>
                <a:lnTo>
                  <a:pt x="256856" y="708871"/>
                </a:lnTo>
                <a:lnTo>
                  <a:pt x="308832" y="695905"/>
                </a:lnTo>
                <a:lnTo>
                  <a:pt x="360245" y="679742"/>
                </a:lnTo>
                <a:lnTo>
                  <a:pt x="409677" y="660169"/>
                </a:lnTo>
                <a:lnTo>
                  <a:pt x="455715" y="636972"/>
                </a:lnTo>
                <a:lnTo>
                  <a:pt x="496941" y="609939"/>
                </a:lnTo>
                <a:lnTo>
                  <a:pt x="531941" y="578855"/>
                </a:lnTo>
                <a:lnTo>
                  <a:pt x="559297" y="543507"/>
                </a:lnTo>
                <a:lnTo>
                  <a:pt x="577595" y="503682"/>
                </a:lnTo>
                <a:lnTo>
                  <a:pt x="579119" y="496062"/>
                </a:lnTo>
                <a:lnTo>
                  <a:pt x="580643" y="489204"/>
                </a:lnTo>
                <a:lnTo>
                  <a:pt x="581405" y="481584"/>
                </a:lnTo>
                <a:lnTo>
                  <a:pt x="582167" y="474726"/>
                </a:lnTo>
                <a:close/>
              </a:path>
              <a:path w="584200" h="734060">
                <a:moveTo>
                  <a:pt x="28193" y="733806"/>
                </a:moveTo>
                <a:lnTo>
                  <a:pt x="28193" y="720090"/>
                </a:lnTo>
                <a:lnTo>
                  <a:pt x="13715" y="706374"/>
                </a:lnTo>
                <a:lnTo>
                  <a:pt x="13715" y="733806"/>
                </a:lnTo>
                <a:lnTo>
                  <a:pt x="28193" y="733806"/>
                </a:lnTo>
                <a:close/>
              </a:path>
              <a:path w="584200" h="734060">
                <a:moveTo>
                  <a:pt x="28193" y="595426"/>
                </a:moveTo>
                <a:lnTo>
                  <a:pt x="28193" y="581406"/>
                </a:lnTo>
                <a:lnTo>
                  <a:pt x="14477" y="595884"/>
                </a:lnTo>
                <a:lnTo>
                  <a:pt x="28193" y="595426"/>
                </a:lnTo>
                <a:close/>
              </a:path>
              <a:path w="584200" h="734060">
                <a:moveTo>
                  <a:pt x="28193" y="705982"/>
                </a:moveTo>
                <a:lnTo>
                  <a:pt x="28193" y="595426"/>
                </a:lnTo>
                <a:lnTo>
                  <a:pt x="14477" y="595884"/>
                </a:lnTo>
                <a:lnTo>
                  <a:pt x="14477" y="706353"/>
                </a:lnTo>
                <a:lnTo>
                  <a:pt x="28193" y="705982"/>
                </a:lnTo>
                <a:close/>
              </a:path>
              <a:path w="584200" h="734060">
                <a:moveTo>
                  <a:pt x="33958" y="146498"/>
                </a:moveTo>
                <a:lnTo>
                  <a:pt x="24383" y="136398"/>
                </a:lnTo>
                <a:lnTo>
                  <a:pt x="23621" y="156210"/>
                </a:lnTo>
                <a:lnTo>
                  <a:pt x="33958" y="146498"/>
                </a:lnTo>
                <a:close/>
              </a:path>
              <a:path w="584200" h="734060">
                <a:moveTo>
                  <a:pt x="163067" y="282702"/>
                </a:moveTo>
                <a:lnTo>
                  <a:pt x="33958" y="146498"/>
                </a:lnTo>
                <a:lnTo>
                  <a:pt x="23621" y="156210"/>
                </a:lnTo>
                <a:lnTo>
                  <a:pt x="23621" y="176457"/>
                </a:lnTo>
                <a:lnTo>
                  <a:pt x="138683" y="298473"/>
                </a:lnTo>
                <a:lnTo>
                  <a:pt x="138683" y="292608"/>
                </a:lnTo>
                <a:lnTo>
                  <a:pt x="163067" y="282702"/>
                </a:lnTo>
                <a:close/>
              </a:path>
              <a:path w="584200" h="734060">
                <a:moveTo>
                  <a:pt x="162305" y="25908"/>
                </a:moveTo>
                <a:lnTo>
                  <a:pt x="138683" y="15240"/>
                </a:lnTo>
                <a:lnTo>
                  <a:pt x="138683" y="48102"/>
                </a:lnTo>
                <a:lnTo>
                  <a:pt x="162305" y="25908"/>
                </a:lnTo>
                <a:close/>
              </a:path>
              <a:path w="584200" h="734060">
                <a:moveTo>
                  <a:pt x="162305" y="71917"/>
                </a:moveTo>
                <a:lnTo>
                  <a:pt x="162305" y="25908"/>
                </a:lnTo>
                <a:lnTo>
                  <a:pt x="138683" y="48102"/>
                </a:lnTo>
                <a:lnTo>
                  <a:pt x="138683" y="91440"/>
                </a:lnTo>
                <a:lnTo>
                  <a:pt x="144017" y="97536"/>
                </a:lnTo>
                <a:lnTo>
                  <a:pt x="150875" y="98298"/>
                </a:lnTo>
                <a:lnTo>
                  <a:pt x="154685" y="98806"/>
                </a:lnTo>
                <a:lnTo>
                  <a:pt x="154685" y="70866"/>
                </a:lnTo>
                <a:lnTo>
                  <a:pt x="162305" y="71917"/>
                </a:lnTo>
                <a:close/>
              </a:path>
              <a:path w="584200" h="734060">
                <a:moveTo>
                  <a:pt x="555865" y="387958"/>
                </a:moveTo>
                <a:lnTo>
                  <a:pt x="521181" y="345913"/>
                </a:lnTo>
                <a:lnTo>
                  <a:pt x="484932" y="317124"/>
                </a:lnTo>
                <a:lnTo>
                  <a:pt x="443470" y="292106"/>
                </a:lnTo>
                <a:lnTo>
                  <a:pt x="398444" y="270706"/>
                </a:lnTo>
                <a:lnTo>
                  <a:pt x="351502" y="252769"/>
                </a:lnTo>
                <a:lnTo>
                  <a:pt x="304293" y="238144"/>
                </a:lnTo>
                <a:lnTo>
                  <a:pt x="258465" y="226675"/>
                </a:lnTo>
                <a:lnTo>
                  <a:pt x="215666" y="218211"/>
                </a:lnTo>
                <a:lnTo>
                  <a:pt x="176783" y="212496"/>
                </a:lnTo>
                <a:lnTo>
                  <a:pt x="154685" y="209550"/>
                </a:lnTo>
                <a:lnTo>
                  <a:pt x="150113" y="208788"/>
                </a:lnTo>
                <a:lnTo>
                  <a:pt x="146303" y="210312"/>
                </a:lnTo>
                <a:lnTo>
                  <a:pt x="143255" y="212598"/>
                </a:lnTo>
                <a:lnTo>
                  <a:pt x="140207" y="215646"/>
                </a:lnTo>
                <a:lnTo>
                  <a:pt x="138683" y="219456"/>
                </a:lnTo>
                <a:lnTo>
                  <a:pt x="138683" y="256978"/>
                </a:lnTo>
                <a:lnTo>
                  <a:pt x="150875" y="269840"/>
                </a:lnTo>
                <a:lnTo>
                  <a:pt x="150875" y="236982"/>
                </a:lnTo>
                <a:lnTo>
                  <a:pt x="166877" y="223266"/>
                </a:lnTo>
                <a:lnTo>
                  <a:pt x="166877" y="239189"/>
                </a:lnTo>
                <a:lnTo>
                  <a:pt x="210405" y="245287"/>
                </a:lnTo>
                <a:lnTo>
                  <a:pt x="253964" y="253972"/>
                </a:lnTo>
                <a:lnTo>
                  <a:pt x="301409" y="266179"/>
                </a:lnTo>
                <a:lnTo>
                  <a:pt x="350498" y="281998"/>
                </a:lnTo>
                <a:lnTo>
                  <a:pt x="398987" y="301523"/>
                </a:lnTo>
                <a:lnTo>
                  <a:pt x="444636" y="324846"/>
                </a:lnTo>
                <a:lnTo>
                  <a:pt x="485202" y="352058"/>
                </a:lnTo>
                <a:lnTo>
                  <a:pt x="518441" y="383254"/>
                </a:lnTo>
                <a:lnTo>
                  <a:pt x="529651" y="399957"/>
                </a:lnTo>
                <a:lnTo>
                  <a:pt x="535685" y="390906"/>
                </a:lnTo>
                <a:lnTo>
                  <a:pt x="555161" y="403889"/>
                </a:lnTo>
                <a:lnTo>
                  <a:pt x="555865" y="387958"/>
                </a:lnTo>
                <a:close/>
              </a:path>
              <a:path w="584200" h="734060">
                <a:moveTo>
                  <a:pt x="163067" y="303276"/>
                </a:moveTo>
                <a:lnTo>
                  <a:pt x="163067" y="282702"/>
                </a:lnTo>
                <a:lnTo>
                  <a:pt x="138683" y="292608"/>
                </a:lnTo>
                <a:lnTo>
                  <a:pt x="138683" y="298473"/>
                </a:lnTo>
                <a:lnTo>
                  <a:pt x="142493" y="302514"/>
                </a:lnTo>
                <a:lnTo>
                  <a:pt x="146303" y="306324"/>
                </a:lnTo>
                <a:lnTo>
                  <a:pt x="152399" y="307848"/>
                </a:lnTo>
                <a:lnTo>
                  <a:pt x="163067" y="303276"/>
                </a:lnTo>
                <a:close/>
              </a:path>
              <a:path w="584200" h="734060">
                <a:moveTo>
                  <a:pt x="166877" y="239189"/>
                </a:moveTo>
                <a:lnTo>
                  <a:pt x="166877" y="223266"/>
                </a:lnTo>
                <a:lnTo>
                  <a:pt x="150875" y="236982"/>
                </a:lnTo>
                <a:lnTo>
                  <a:pt x="166877" y="239189"/>
                </a:lnTo>
                <a:close/>
              </a:path>
              <a:path w="584200" h="734060">
                <a:moveTo>
                  <a:pt x="166877" y="297942"/>
                </a:moveTo>
                <a:lnTo>
                  <a:pt x="166877" y="239189"/>
                </a:lnTo>
                <a:lnTo>
                  <a:pt x="150875" y="236982"/>
                </a:lnTo>
                <a:lnTo>
                  <a:pt x="150875" y="269840"/>
                </a:lnTo>
                <a:lnTo>
                  <a:pt x="163067" y="282702"/>
                </a:lnTo>
                <a:lnTo>
                  <a:pt x="163067" y="303276"/>
                </a:lnTo>
                <a:lnTo>
                  <a:pt x="166877" y="297942"/>
                </a:lnTo>
                <a:close/>
              </a:path>
              <a:path w="584200" h="734060">
                <a:moveTo>
                  <a:pt x="583739" y="378032"/>
                </a:moveTo>
                <a:lnTo>
                  <a:pt x="582914" y="328505"/>
                </a:lnTo>
                <a:lnTo>
                  <a:pt x="573785" y="281178"/>
                </a:lnTo>
                <a:lnTo>
                  <a:pt x="553829" y="244845"/>
                </a:lnTo>
                <a:lnTo>
                  <a:pt x="521181" y="207241"/>
                </a:lnTo>
                <a:lnTo>
                  <a:pt x="486155" y="179832"/>
                </a:lnTo>
                <a:lnTo>
                  <a:pt x="446669" y="155074"/>
                </a:lnTo>
                <a:lnTo>
                  <a:pt x="404105" y="134083"/>
                </a:lnTo>
                <a:lnTo>
                  <a:pt x="359397" y="116509"/>
                </a:lnTo>
                <a:lnTo>
                  <a:pt x="313478" y="102000"/>
                </a:lnTo>
                <a:lnTo>
                  <a:pt x="267282" y="90205"/>
                </a:lnTo>
                <a:lnTo>
                  <a:pt x="221741" y="80772"/>
                </a:lnTo>
                <a:lnTo>
                  <a:pt x="172973" y="73388"/>
                </a:lnTo>
                <a:lnTo>
                  <a:pt x="154685" y="70866"/>
                </a:lnTo>
                <a:lnTo>
                  <a:pt x="166877" y="84582"/>
                </a:lnTo>
                <a:lnTo>
                  <a:pt x="166877" y="100431"/>
                </a:lnTo>
                <a:lnTo>
                  <a:pt x="177545" y="101871"/>
                </a:lnTo>
                <a:lnTo>
                  <a:pt x="217169" y="108204"/>
                </a:lnTo>
                <a:lnTo>
                  <a:pt x="269860" y="119576"/>
                </a:lnTo>
                <a:lnTo>
                  <a:pt x="322827" y="134068"/>
                </a:lnTo>
                <a:lnTo>
                  <a:pt x="374823" y="152321"/>
                </a:lnTo>
                <a:lnTo>
                  <a:pt x="424602" y="174982"/>
                </a:lnTo>
                <a:lnTo>
                  <a:pt x="470915" y="202692"/>
                </a:lnTo>
                <a:lnTo>
                  <a:pt x="528654" y="256942"/>
                </a:lnTo>
                <a:lnTo>
                  <a:pt x="548109" y="293928"/>
                </a:lnTo>
                <a:lnTo>
                  <a:pt x="555874" y="332536"/>
                </a:lnTo>
                <a:lnTo>
                  <a:pt x="556443" y="374887"/>
                </a:lnTo>
                <a:lnTo>
                  <a:pt x="556443" y="388976"/>
                </a:lnTo>
                <a:lnTo>
                  <a:pt x="571447" y="415416"/>
                </a:lnTo>
                <a:lnTo>
                  <a:pt x="581683" y="454583"/>
                </a:lnTo>
                <a:lnTo>
                  <a:pt x="581683" y="427519"/>
                </a:lnTo>
                <a:lnTo>
                  <a:pt x="583739" y="378032"/>
                </a:lnTo>
                <a:close/>
              </a:path>
              <a:path w="584200" h="734060">
                <a:moveTo>
                  <a:pt x="166877" y="100431"/>
                </a:moveTo>
                <a:lnTo>
                  <a:pt x="166877" y="84582"/>
                </a:lnTo>
                <a:lnTo>
                  <a:pt x="154685" y="70866"/>
                </a:lnTo>
                <a:lnTo>
                  <a:pt x="154685" y="98806"/>
                </a:lnTo>
                <a:lnTo>
                  <a:pt x="166877" y="100431"/>
                </a:lnTo>
                <a:close/>
              </a:path>
              <a:path w="584200" h="734060">
                <a:moveTo>
                  <a:pt x="555161" y="403889"/>
                </a:moveTo>
                <a:lnTo>
                  <a:pt x="535685" y="390906"/>
                </a:lnTo>
                <a:lnTo>
                  <a:pt x="529651" y="399957"/>
                </a:lnTo>
                <a:lnTo>
                  <a:pt x="542113" y="418524"/>
                </a:lnTo>
                <a:lnTo>
                  <a:pt x="544122" y="425207"/>
                </a:lnTo>
                <a:lnTo>
                  <a:pt x="551687" y="416814"/>
                </a:lnTo>
                <a:lnTo>
                  <a:pt x="554804" y="411966"/>
                </a:lnTo>
                <a:lnTo>
                  <a:pt x="555161" y="403889"/>
                </a:lnTo>
                <a:close/>
              </a:path>
              <a:path w="584200" h="734060">
                <a:moveTo>
                  <a:pt x="554804" y="411966"/>
                </a:moveTo>
                <a:lnTo>
                  <a:pt x="551687" y="416814"/>
                </a:lnTo>
                <a:lnTo>
                  <a:pt x="544122" y="425207"/>
                </a:lnTo>
                <a:lnTo>
                  <a:pt x="553973" y="457962"/>
                </a:lnTo>
                <a:lnTo>
                  <a:pt x="554092" y="459618"/>
                </a:lnTo>
                <a:lnTo>
                  <a:pt x="554311" y="423100"/>
                </a:lnTo>
                <a:lnTo>
                  <a:pt x="554804" y="411966"/>
                </a:lnTo>
                <a:close/>
              </a:path>
              <a:path w="584200" h="734060">
                <a:moveTo>
                  <a:pt x="558545" y="468418"/>
                </a:moveTo>
                <a:lnTo>
                  <a:pt x="558545" y="406146"/>
                </a:lnTo>
                <a:lnTo>
                  <a:pt x="554804" y="411966"/>
                </a:lnTo>
                <a:lnTo>
                  <a:pt x="554311" y="423100"/>
                </a:lnTo>
                <a:lnTo>
                  <a:pt x="554092" y="459618"/>
                </a:lnTo>
                <a:lnTo>
                  <a:pt x="554735" y="468630"/>
                </a:lnTo>
                <a:lnTo>
                  <a:pt x="558545" y="468418"/>
                </a:lnTo>
                <a:close/>
              </a:path>
              <a:path w="584200" h="734060">
                <a:moveTo>
                  <a:pt x="558545" y="406146"/>
                </a:moveTo>
                <a:lnTo>
                  <a:pt x="555161" y="403889"/>
                </a:lnTo>
                <a:lnTo>
                  <a:pt x="554804" y="411966"/>
                </a:lnTo>
                <a:lnTo>
                  <a:pt x="558545" y="406146"/>
                </a:lnTo>
                <a:close/>
              </a:path>
              <a:path w="584200" h="734060">
                <a:moveTo>
                  <a:pt x="582089" y="467110"/>
                </a:moveTo>
                <a:lnTo>
                  <a:pt x="581972" y="455690"/>
                </a:lnTo>
                <a:lnTo>
                  <a:pt x="571447" y="415416"/>
                </a:lnTo>
                <a:lnTo>
                  <a:pt x="555865" y="387958"/>
                </a:lnTo>
                <a:lnTo>
                  <a:pt x="555161" y="403889"/>
                </a:lnTo>
                <a:lnTo>
                  <a:pt x="558545" y="406146"/>
                </a:lnTo>
                <a:lnTo>
                  <a:pt x="558545" y="468418"/>
                </a:lnTo>
                <a:lnTo>
                  <a:pt x="582089" y="467110"/>
                </a:lnTo>
                <a:close/>
              </a:path>
              <a:path w="584200" h="734060">
                <a:moveTo>
                  <a:pt x="556443" y="388976"/>
                </a:moveTo>
                <a:lnTo>
                  <a:pt x="556443" y="374887"/>
                </a:lnTo>
                <a:lnTo>
                  <a:pt x="555874" y="387973"/>
                </a:lnTo>
                <a:lnTo>
                  <a:pt x="556443" y="388976"/>
                </a:lnTo>
                <a:close/>
              </a:path>
              <a:path w="584200" h="734060">
                <a:moveTo>
                  <a:pt x="581972" y="455690"/>
                </a:moveTo>
                <a:lnTo>
                  <a:pt x="581683" y="427519"/>
                </a:lnTo>
                <a:lnTo>
                  <a:pt x="581683" y="454583"/>
                </a:lnTo>
                <a:lnTo>
                  <a:pt x="581972" y="455690"/>
                </a:lnTo>
                <a:close/>
              </a:path>
              <a:path w="584200" h="734060">
                <a:moveTo>
                  <a:pt x="582167" y="467106"/>
                </a:moveTo>
                <a:lnTo>
                  <a:pt x="582167" y="456438"/>
                </a:lnTo>
                <a:lnTo>
                  <a:pt x="581972" y="455690"/>
                </a:lnTo>
                <a:lnTo>
                  <a:pt x="582089" y="467110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94126" y="6928866"/>
            <a:ext cx="585470" cy="641985"/>
          </a:xfrm>
          <a:custGeom>
            <a:avLst/>
            <a:gdLst/>
            <a:ahLst/>
            <a:cxnLst/>
            <a:rect l="l" t="t" r="r" b="b"/>
            <a:pathLst>
              <a:path w="585470" h="641984">
                <a:moveTo>
                  <a:pt x="585215" y="89153"/>
                </a:moveTo>
                <a:lnTo>
                  <a:pt x="483107" y="0"/>
                </a:lnTo>
                <a:lnTo>
                  <a:pt x="128015" y="406907"/>
                </a:lnTo>
                <a:lnTo>
                  <a:pt x="0" y="295655"/>
                </a:lnTo>
                <a:lnTo>
                  <a:pt x="13715" y="641603"/>
                </a:lnTo>
                <a:lnTo>
                  <a:pt x="230123" y="620058"/>
                </a:lnTo>
                <a:lnTo>
                  <a:pt x="230123" y="496061"/>
                </a:lnTo>
                <a:lnTo>
                  <a:pt x="585215" y="89153"/>
                </a:lnTo>
                <a:close/>
              </a:path>
              <a:path w="585470" h="641984">
                <a:moveTo>
                  <a:pt x="358139" y="607313"/>
                </a:moveTo>
                <a:lnTo>
                  <a:pt x="230123" y="496061"/>
                </a:lnTo>
                <a:lnTo>
                  <a:pt x="230123" y="620058"/>
                </a:lnTo>
                <a:lnTo>
                  <a:pt x="358139" y="607313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78885" y="6909054"/>
            <a:ext cx="620395" cy="676910"/>
          </a:xfrm>
          <a:custGeom>
            <a:avLst/>
            <a:gdLst/>
            <a:ahLst/>
            <a:cxnLst/>
            <a:rect l="l" t="t" r="r" b="b"/>
            <a:pathLst>
              <a:path w="620395" h="676909">
                <a:moveTo>
                  <a:pt x="142620" y="406926"/>
                </a:moveTo>
                <a:lnTo>
                  <a:pt x="0" y="283464"/>
                </a:lnTo>
                <a:lnTo>
                  <a:pt x="6095" y="440740"/>
                </a:lnTo>
                <a:lnTo>
                  <a:pt x="6095" y="325374"/>
                </a:lnTo>
                <a:lnTo>
                  <a:pt x="29717" y="314706"/>
                </a:lnTo>
                <a:lnTo>
                  <a:pt x="30929" y="347069"/>
                </a:lnTo>
                <a:lnTo>
                  <a:pt x="133349" y="436546"/>
                </a:lnTo>
                <a:lnTo>
                  <a:pt x="133349" y="417576"/>
                </a:lnTo>
                <a:lnTo>
                  <a:pt x="142620" y="406926"/>
                </a:lnTo>
                <a:close/>
              </a:path>
              <a:path w="620395" h="676909">
                <a:moveTo>
                  <a:pt x="30929" y="347069"/>
                </a:moveTo>
                <a:lnTo>
                  <a:pt x="29717" y="314706"/>
                </a:lnTo>
                <a:lnTo>
                  <a:pt x="6095" y="325374"/>
                </a:lnTo>
                <a:lnTo>
                  <a:pt x="30929" y="347069"/>
                </a:lnTo>
                <a:close/>
              </a:path>
              <a:path w="620395" h="676909">
                <a:moveTo>
                  <a:pt x="42132" y="646239"/>
                </a:moveTo>
                <a:lnTo>
                  <a:pt x="30929" y="347069"/>
                </a:lnTo>
                <a:lnTo>
                  <a:pt x="6095" y="325374"/>
                </a:lnTo>
                <a:lnTo>
                  <a:pt x="6095" y="440740"/>
                </a:lnTo>
                <a:lnTo>
                  <a:pt x="15239" y="676656"/>
                </a:lnTo>
                <a:lnTo>
                  <a:pt x="27431" y="675470"/>
                </a:lnTo>
                <a:lnTo>
                  <a:pt x="27431" y="647700"/>
                </a:lnTo>
                <a:lnTo>
                  <a:pt x="42132" y="646239"/>
                </a:lnTo>
                <a:close/>
              </a:path>
              <a:path w="620395" h="676909">
                <a:moveTo>
                  <a:pt x="42671" y="660654"/>
                </a:moveTo>
                <a:lnTo>
                  <a:pt x="42132" y="646239"/>
                </a:lnTo>
                <a:lnTo>
                  <a:pt x="27431" y="647700"/>
                </a:lnTo>
                <a:lnTo>
                  <a:pt x="42671" y="660654"/>
                </a:lnTo>
                <a:close/>
              </a:path>
              <a:path w="620395" h="676909">
                <a:moveTo>
                  <a:pt x="42671" y="673987"/>
                </a:moveTo>
                <a:lnTo>
                  <a:pt x="42671" y="660654"/>
                </a:lnTo>
                <a:lnTo>
                  <a:pt x="27431" y="647700"/>
                </a:lnTo>
                <a:lnTo>
                  <a:pt x="27431" y="675470"/>
                </a:lnTo>
                <a:lnTo>
                  <a:pt x="42671" y="673987"/>
                </a:lnTo>
                <a:close/>
              </a:path>
              <a:path w="620395" h="676909">
                <a:moveTo>
                  <a:pt x="372617" y="641891"/>
                </a:moveTo>
                <a:lnTo>
                  <a:pt x="372617" y="613410"/>
                </a:lnTo>
                <a:lnTo>
                  <a:pt x="364235" y="637794"/>
                </a:lnTo>
                <a:lnTo>
                  <a:pt x="339892" y="616660"/>
                </a:lnTo>
                <a:lnTo>
                  <a:pt x="42132" y="646239"/>
                </a:lnTo>
                <a:lnTo>
                  <a:pt x="42671" y="660654"/>
                </a:lnTo>
                <a:lnTo>
                  <a:pt x="42671" y="673987"/>
                </a:lnTo>
                <a:lnTo>
                  <a:pt x="372617" y="641891"/>
                </a:lnTo>
                <a:close/>
              </a:path>
              <a:path w="620395" h="676909">
                <a:moveTo>
                  <a:pt x="153161" y="416052"/>
                </a:moveTo>
                <a:lnTo>
                  <a:pt x="142620" y="406926"/>
                </a:lnTo>
                <a:lnTo>
                  <a:pt x="133349" y="417576"/>
                </a:lnTo>
                <a:lnTo>
                  <a:pt x="153161" y="416052"/>
                </a:lnTo>
                <a:close/>
              </a:path>
              <a:path w="620395" h="676909">
                <a:moveTo>
                  <a:pt x="153161" y="436922"/>
                </a:moveTo>
                <a:lnTo>
                  <a:pt x="153161" y="416052"/>
                </a:lnTo>
                <a:lnTo>
                  <a:pt x="133349" y="417576"/>
                </a:lnTo>
                <a:lnTo>
                  <a:pt x="133349" y="436546"/>
                </a:lnTo>
                <a:lnTo>
                  <a:pt x="144779" y="446532"/>
                </a:lnTo>
                <a:lnTo>
                  <a:pt x="153161" y="436922"/>
                </a:lnTo>
                <a:close/>
              </a:path>
              <a:path w="620395" h="676909">
                <a:moveTo>
                  <a:pt x="620267" y="107442"/>
                </a:moveTo>
                <a:lnTo>
                  <a:pt x="496823" y="0"/>
                </a:lnTo>
                <a:lnTo>
                  <a:pt x="142620" y="406926"/>
                </a:lnTo>
                <a:lnTo>
                  <a:pt x="153161" y="416052"/>
                </a:lnTo>
                <a:lnTo>
                  <a:pt x="153161" y="436922"/>
                </a:lnTo>
                <a:lnTo>
                  <a:pt x="489203" y="51669"/>
                </a:lnTo>
                <a:lnTo>
                  <a:pt x="489203" y="30480"/>
                </a:lnTo>
                <a:lnTo>
                  <a:pt x="509015" y="28956"/>
                </a:lnTo>
                <a:lnTo>
                  <a:pt x="509015" y="47778"/>
                </a:lnTo>
                <a:lnTo>
                  <a:pt x="580636" y="110313"/>
                </a:lnTo>
                <a:lnTo>
                  <a:pt x="589787" y="99822"/>
                </a:lnTo>
                <a:lnTo>
                  <a:pt x="591311" y="119634"/>
                </a:lnTo>
                <a:lnTo>
                  <a:pt x="591311" y="140638"/>
                </a:lnTo>
                <a:lnTo>
                  <a:pt x="620267" y="107442"/>
                </a:lnTo>
                <a:close/>
              </a:path>
              <a:path w="620395" h="676909">
                <a:moveTo>
                  <a:pt x="591311" y="140638"/>
                </a:moveTo>
                <a:lnTo>
                  <a:pt x="591311" y="119634"/>
                </a:lnTo>
                <a:lnTo>
                  <a:pt x="580636" y="110313"/>
                </a:lnTo>
                <a:lnTo>
                  <a:pt x="225551" y="517398"/>
                </a:lnTo>
                <a:lnTo>
                  <a:pt x="254507" y="542535"/>
                </a:lnTo>
                <a:lnTo>
                  <a:pt x="254507" y="505206"/>
                </a:lnTo>
                <a:lnTo>
                  <a:pt x="265173" y="514538"/>
                </a:lnTo>
                <a:lnTo>
                  <a:pt x="591311" y="140638"/>
                </a:lnTo>
                <a:close/>
              </a:path>
              <a:path w="620395" h="676909">
                <a:moveTo>
                  <a:pt x="265173" y="514538"/>
                </a:moveTo>
                <a:lnTo>
                  <a:pt x="254507" y="505206"/>
                </a:lnTo>
                <a:lnTo>
                  <a:pt x="256031" y="525018"/>
                </a:lnTo>
                <a:lnTo>
                  <a:pt x="265173" y="514538"/>
                </a:lnTo>
                <a:close/>
              </a:path>
              <a:path w="620395" h="676909">
                <a:moveTo>
                  <a:pt x="406907" y="638556"/>
                </a:moveTo>
                <a:lnTo>
                  <a:pt x="265173" y="514538"/>
                </a:lnTo>
                <a:lnTo>
                  <a:pt x="256031" y="525018"/>
                </a:lnTo>
                <a:lnTo>
                  <a:pt x="254507" y="505206"/>
                </a:lnTo>
                <a:lnTo>
                  <a:pt x="254507" y="542535"/>
                </a:lnTo>
                <a:lnTo>
                  <a:pt x="339892" y="616660"/>
                </a:lnTo>
                <a:lnTo>
                  <a:pt x="372617" y="613410"/>
                </a:lnTo>
                <a:lnTo>
                  <a:pt x="372617" y="641891"/>
                </a:lnTo>
                <a:lnTo>
                  <a:pt x="406907" y="638556"/>
                </a:lnTo>
                <a:close/>
              </a:path>
              <a:path w="620395" h="676909">
                <a:moveTo>
                  <a:pt x="372617" y="613410"/>
                </a:moveTo>
                <a:lnTo>
                  <a:pt x="339892" y="616660"/>
                </a:lnTo>
                <a:lnTo>
                  <a:pt x="364235" y="637794"/>
                </a:lnTo>
                <a:lnTo>
                  <a:pt x="372617" y="613410"/>
                </a:lnTo>
                <a:close/>
              </a:path>
              <a:path w="620395" h="676909">
                <a:moveTo>
                  <a:pt x="509015" y="28956"/>
                </a:moveTo>
                <a:lnTo>
                  <a:pt x="489203" y="30480"/>
                </a:lnTo>
                <a:lnTo>
                  <a:pt x="499695" y="39640"/>
                </a:lnTo>
                <a:lnTo>
                  <a:pt x="509015" y="28956"/>
                </a:lnTo>
                <a:close/>
              </a:path>
              <a:path w="620395" h="676909">
                <a:moveTo>
                  <a:pt x="499695" y="39640"/>
                </a:moveTo>
                <a:lnTo>
                  <a:pt x="489203" y="30480"/>
                </a:lnTo>
                <a:lnTo>
                  <a:pt x="489203" y="51669"/>
                </a:lnTo>
                <a:lnTo>
                  <a:pt x="499695" y="39640"/>
                </a:lnTo>
                <a:close/>
              </a:path>
              <a:path w="620395" h="676909">
                <a:moveTo>
                  <a:pt x="509015" y="47778"/>
                </a:moveTo>
                <a:lnTo>
                  <a:pt x="509015" y="28956"/>
                </a:lnTo>
                <a:lnTo>
                  <a:pt x="499695" y="39640"/>
                </a:lnTo>
                <a:lnTo>
                  <a:pt x="509015" y="47778"/>
                </a:lnTo>
                <a:close/>
              </a:path>
              <a:path w="620395" h="676909">
                <a:moveTo>
                  <a:pt x="591311" y="119634"/>
                </a:moveTo>
                <a:lnTo>
                  <a:pt x="589787" y="99822"/>
                </a:lnTo>
                <a:lnTo>
                  <a:pt x="580636" y="110313"/>
                </a:lnTo>
                <a:lnTo>
                  <a:pt x="591311" y="119634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" y="1500377"/>
            <a:ext cx="10058400" cy="406400"/>
          </a:xfrm>
          <a:custGeom>
            <a:avLst/>
            <a:gdLst/>
            <a:ahLst/>
            <a:cxnLst/>
            <a:rect l="l" t="t" r="r" b="b"/>
            <a:pathLst>
              <a:path w="10058400" h="406400">
                <a:moveTo>
                  <a:pt x="0" y="0"/>
                </a:moveTo>
                <a:lnTo>
                  <a:pt x="0" y="406146"/>
                </a:lnTo>
                <a:lnTo>
                  <a:pt x="10058019" y="406145"/>
                </a:lnTo>
                <a:lnTo>
                  <a:pt x="10058019" y="0"/>
                </a:lnTo>
                <a:lnTo>
                  <a:pt x="0" y="0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1" y="1495044"/>
            <a:ext cx="10058400" cy="417195"/>
          </a:xfrm>
          <a:custGeom>
            <a:avLst/>
            <a:gdLst/>
            <a:ahLst/>
            <a:cxnLst/>
            <a:rect l="l" t="t" r="r" b="b"/>
            <a:pathLst>
              <a:path w="10058400" h="417194">
                <a:moveTo>
                  <a:pt x="10058019" y="9905"/>
                </a:moveTo>
                <a:lnTo>
                  <a:pt x="10058019" y="0"/>
                </a:lnTo>
                <a:lnTo>
                  <a:pt x="0" y="0"/>
                </a:lnTo>
                <a:lnTo>
                  <a:pt x="0" y="9579"/>
                </a:lnTo>
                <a:lnTo>
                  <a:pt x="4953" y="5334"/>
                </a:lnTo>
                <a:lnTo>
                  <a:pt x="4953" y="9905"/>
                </a:lnTo>
                <a:lnTo>
                  <a:pt x="10053447" y="9905"/>
                </a:lnTo>
                <a:lnTo>
                  <a:pt x="10053447" y="5334"/>
                </a:lnTo>
                <a:lnTo>
                  <a:pt x="10058019" y="9905"/>
                </a:lnTo>
                <a:close/>
              </a:path>
              <a:path w="10058400" h="417194">
                <a:moveTo>
                  <a:pt x="4953" y="9905"/>
                </a:moveTo>
                <a:lnTo>
                  <a:pt x="4953" y="5334"/>
                </a:lnTo>
                <a:lnTo>
                  <a:pt x="0" y="9579"/>
                </a:lnTo>
                <a:lnTo>
                  <a:pt x="0" y="9906"/>
                </a:lnTo>
                <a:lnTo>
                  <a:pt x="4953" y="9905"/>
                </a:lnTo>
                <a:close/>
              </a:path>
              <a:path w="10058400" h="417194">
                <a:moveTo>
                  <a:pt x="4953" y="406146"/>
                </a:moveTo>
                <a:lnTo>
                  <a:pt x="4953" y="9905"/>
                </a:lnTo>
                <a:lnTo>
                  <a:pt x="0" y="9906"/>
                </a:lnTo>
                <a:lnTo>
                  <a:pt x="0" y="406146"/>
                </a:lnTo>
                <a:lnTo>
                  <a:pt x="4953" y="406146"/>
                </a:lnTo>
                <a:close/>
              </a:path>
              <a:path w="10058400" h="417194">
                <a:moveTo>
                  <a:pt x="10058019" y="406146"/>
                </a:moveTo>
                <a:lnTo>
                  <a:pt x="0" y="406146"/>
                </a:lnTo>
                <a:lnTo>
                  <a:pt x="0" y="406527"/>
                </a:lnTo>
                <a:lnTo>
                  <a:pt x="4953" y="411480"/>
                </a:lnTo>
                <a:lnTo>
                  <a:pt x="4953" y="416814"/>
                </a:lnTo>
                <a:lnTo>
                  <a:pt x="10053447" y="416814"/>
                </a:lnTo>
                <a:lnTo>
                  <a:pt x="10053447" y="411480"/>
                </a:lnTo>
                <a:lnTo>
                  <a:pt x="10058019" y="406146"/>
                </a:lnTo>
                <a:close/>
              </a:path>
              <a:path w="10058400" h="417194">
                <a:moveTo>
                  <a:pt x="4953" y="416814"/>
                </a:moveTo>
                <a:lnTo>
                  <a:pt x="4953" y="411480"/>
                </a:lnTo>
                <a:lnTo>
                  <a:pt x="0" y="406527"/>
                </a:lnTo>
                <a:lnTo>
                  <a:pt x="0" y="416814"/>
                </a:lnTo>
                <a:lnTo>
                  <a:pt x="4953" y="416814"/>
                </a:lnTo>
                <a:close/>
              </a:path>
              <a:path w="10058400" h="417194">
                <a:moveTo>
                  <a:pt x="10058019" y="9905"/>
                </a:moveTo>
                <a:lnTo>
                  <a:pt x="10053447" y="5334"/>
                </a:lnTo>
                <a:lnTo>
                  <a:pt x="10053447" y="9905"/>
                </a:lnTo>
                <a:lnTo>
                  <a:pt x="10058019" y="9905"/>
                </a:lnTo>
                <a:close/>
              </a:path>
              <a:path w="10058400" h="417194">
                <a:moveTo>
                  <a:pt x="10058019" y="406146"/>
                </a:moveTo>
                <a:lnTo>
                  <a:pt x="10058019" y="9905"/>
                </a:lnTo>
                <a:lnTo>
                  <a:pt x="10053447" y="9905"/>
                </a:lnTo>
                <a:lnTo>
                  <a:pt x="10053447" y="406146"/>
                </a:lnTo>
                <a:lnTo>
                  <a:pt x="10058019" y="406146"/>
                </a:lnTo>
                <a:close/>
              </a:path>
              <a:path w="10058400" h="417194">
                <a:moveTo>
                  <a:pt x="10058019" y="416814"/>
                </a:moveTo>
                <a:lnTo>
                  <a:pt x="10058019" y="406146"/>
                </a:lnTo>
                <a:lnTo>
                  <a:pt x="10053447" y="411480"/>
                </a:lnTo>
                <a:lnTo>
                  <a:pt x="10053447" y="416814"/>
                </a:lnTo>
                <a:lnTo>
                  <a:pt x="10058019" y="416814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55524" y="1537715"/>
            <a:ext cx="9547860" cy="311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latin typeface="Calibri"/>
                <a:cs typeface="Calibri"/>
              </a:rPr>
              <a:t>The </a:t>
            </a:r>
            <a:r>
              <a:rPr sz="1950" spc="-10" dirty="0">
                <a:latin typeface="Calibri"/>
                <a:cs typeface="Calibri"/>
              </a:rPr>
              <a:t>array </a:t>
            </a:r>
            <a:r>
              <a:rPr sz="1950" spc="5" dirty="0">
                <a:latin typeface="Calibri"/>
                <a:cs typeface="Calibri"/>
              </a:rPr>
              <a:t>is </a:t>
            </a:r>
            <a:r>
              <a:rPr sz="1950" dirty="0">
                <a:latin typeface="Calibri"/>
                <a:cs typeface="Calibri"/>
              </a:rPr>
              <a:t>circular: </a:t>
            </a:r>
            <a:r>
              <a:rPr sz="1950" spc="-15" dirty="0">
                <a:latin typeface="Calibri"/>
                <a:cs typeface="Calibri"/>
              </a:rPr>
              <a:t>We </a:t>
            </a:r>
            <a:r>
              <a:rPr sz="1950" dirty="0">
                <a:latin typeface="Calibri"/>
                <a:cs typeface="Calibri"/>
              </a:rPr>
              <a:t>just </a:t>
            </a:r>
            <a:r>
              <a:rPr sz="1950" spc="5" dirty="0">
                <a:latin typeface="Calibri"/>
                <a:cs typeface="Calibri"/>
              </a:rPr>
              <a:t>manipulate front+back </a:t>
            </a:r>
            <a:r>
              <a:rPr sz="1950" spc="-5" dirty="0">
                <a:latin typeface="Calibri"/>
                <a:cs typeface="Calibri"/>
              </a:rPr>
              <a:t>pointers </a:t>
            </a:r>
            <a:r>
              <a:rPr sz="1950" dirty="0">
                <a:latin typeface="Calibri"/>
                <a:cs typeface="Calibri"/>
              </a:rPr>
              <a:t>to </a:t>
            </a:r>
            <a:r>
              <a:rPr sz="1950" spc="5" dirty="0">
                <a:latin typeface="Calibri"/>
                <a:cs typeface="Calibri"/>
              </a:rPr>
              <a:t>define </a:t>
            </a:r>
            <a:r>
              <a:rPr sz="1950" spc="10" dirty="0">
                <a:latin typeface="Calibri"/>
                <a:cs typeface="Calibri"/>
              </a:rPr>
              <a:t>the </a:t>
            </a:r>
            <a:r>
              <a:rPr sz="1950" spc="5" dirty="0">
                <a:latin typeface="Calibri"/>
                <a:cs typeface="Calibri"/>
              </a:rPr>
              <a:t>active part </a:t>
            </a:r>
            <a:r>
              <a:rPr sz="1950" spc="10" dirty="0">
                <a:latin typeface="Calibri"/>
                <a:cs typeface="Calibri"/>
              </a:rPr>
              <a:t>of</a:t>
            </a:r>
            <a:r>
              <a:rPr sz="1950" spc="350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array</a:t>
            </a:r>
            <a:endParaRPr sz="1950">
              <a:latin typeface="Calibri"/>
              <a:cs typeface="Calibri"/>
            </a:endParaRPr>
          </a:p>
          <a:p>
            <a:pPr marL="347980">
              <a:lnSpc>
                <a:spcPct val="100000"/>
              </a:lnSpc>
              <a:spcBef>
                <a:spcPts val="545"/>
              </a:spcBef>
            </a:pPr>
            <a:r>
              <a:rPr sz="3050" b="1" dirty="0">
                <a:latin typeface="Calibri"/>
                <a:cs typeface="Calibri"/>
              </a:rPr>
              <a:t>(Circular) Array‐Based </a:t>
            </a:r>
            <a:r>
              <a:rPr sz="3050" spc="5" dirty="0">
                <a:latin typeface="Calibri"/>
                <a:cs typeface="Calibri"/>
              </a:rPr>
              <a:t>Implementation </a:t>
            </a:r>
            <a:r>
              <a:rPr sz="3050" spc="-5" dirty="0">
                <a:latin typeface="Calibri"/>
                <a:cs typeface="Calibri"/>
              </a:rPr>
              <a:t>(Strategy</a:t>
            </a:r>
            <a:r>
              <a:rPr sz="3050" spc="2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1)</a:t>
            </a:r>
            <a:endParaRPr sz="3050">
              <a:latin typeface="Calibri"/>
              <a:cs typeface="Calibri"/>
            </a:endParaRPr>
          </a:p>
          <a:p>
            <a:pPr marL="725170" indent="-37719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725170" algn="l"/>
              </a:tabLst>
            </a:pPr>
            <a:r>
              <a:rPr sz="2650" spc="-15" dirty="0">
                <a:latin typeface="Calibri"/>
                <a:cs typeface="Calibri"/>
              </a:rPr>
              <a:t>Property: </a:t>
            </a:r>
            <a:r>
              <a:rPr sz="2650" spc="-10" dirty="0">
                <a:latin typeface="Calibri"/>
                <a:cs typeface="Calibri"/>
              </a:rPr>
              <a:t>The </a:t>
            </a:r>
            <a:r>
              <a:rPr sz="2650" spc="-25" dirty="0">
                <a:latin typeface="Calibri"/>
                <a:cs typeface="Calibri"/>
              </a:rPr>
              <a:t>content </a:t>
            </a:r>
            <a:r>
              <a:rPr sz="2650" spc="-10" dirty="0">
                <a:latin typeface="Calibri"/>
                <a:cs typeface="Calibri"/>
              </a:rPr>
              <a:t>of </a:t>
            </a:r>
            <a:r>
              <a:rPr sz="2650" spc="-30" dirty="0">
                <a:latin typeface="Calibri"/>
                <a:cs typeface="Calibri"/>
              </a:rPr>
              <a:t>array </a:t>
            </a:r>
            <a:r>
              <a:rPr sz="2650" spc="-10" dirty="0">
                <a:latin typeface="Calibri"/>
                <a:cs typeface="Calibri"/>
              </a:rPr>
              <a:t>is </a:t>
            </a:r>
            <a:r>
              <a:rPr sz="2650" spc="-25" dirty="0">
                <a:latin typeface="Calibri"/>
                <a:cs typeface="Calibri"/>
              </a:rPr>
              <a:t>always </a:t>
            </a:r>
            <a:r>
              <a:rPr sz="2650" spc="-10" dirty="0">
                <a:latin typeface="Calibri"/>
                <a:cs typeface="Calibri"/>
              </a:rPr>
              <a:t>in </a:t>
            </a:r>
            <a:r>
              <a:rPr sz="2650" spc="-15" dirty="0">
                <a:latin typeface="Calibri"/>
                <a:cs typeface="Calibri"/>
              </a:rPr>
              <a:t>correct</a:t>
            </a:r>
            <a:r>
              <a:rPr sz="2650" spc="80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order</a:t>
            </a:r>
            <a:endParaRPr sz="2650">
              <a:latin typeface="Calibri"/>
              <a:cs typeface="Calibri"/>
            </a:endParaRPr>
          </a:p>
          <a:p>
            <a:pPr marL="725170" indent="-37719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725805" algn="l"/>
              </a:tabLst>
            </a:pPr>
            <a:r>
              <a:rPr sz="2600" spc="10" dirty="0">
                <a:latin typeface="Calibri"/>
                <a:cs typeface="Calibri"/>
              </a:rPr>
              <a:t>Enqueue(x)</a:t>
            </a:r>
            <a:endParaRPr sz="2600">
              <a:latin typeface="Calibri"/>
              <a:cs typeface="Calibri"/>
            </a:endParaRPr>
          </a:p>
          <a:p>
            <a:pPr marL="1165225" lvl="1" indent="-314325">
              <a:lnSpc>
                <a:spcPct val="100000"/>
              </a:lnSpc>
              <a:spcBef>
                <a:spcPts val="560"/>
              </a:spcBef>
              <a:buFont typeface="Arial"/>
              <a:buChar char="–"/>
              <a:tabLst>
                <a:tab pos="1165860" algn="l"/>
              </a:tabLst>
            </a:pPr>
            <a:r>
              <a:rPr sz="2200" spc="-5" dirty="0">
                <a:latin typeface="Calibri"/>
                <a:cs typeface="Calibri"/>
              </a:rPr>
              <a:t>Find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b="1" spc="-10" dirty="0">
                <a:latin typeface="Calibri"/>
                <a:cs typeface="Calibri"/>
              </a:rPr>
              <a:t>correct </a:t>
            </a:r>
            <a:r>
              <a:rPr sz="2200" b="1" spc="-5" dirty="0">
                <a:latin typeface="Calibri"/>
                <a:cs typeface="Calibri"/>
              </a:rPr>
              <a:t>insertion point</a:t>
            </a:r>
            <a:r>
              <a:rPr sz="2200" spc="-5" dirty="0">
                <a:latin typeface="Calibri"/>
                <a:cs typeface="Calibri"/>
              </a:rPr>
              <a:t>, </a:t>
            </a:r>
            <a:r>
              <a:rPr sz="2200" dirty="0">
                <a:latin typeface="Calibri"/>
                <a:cs typeface="Calibri"/>
              </a:rPr>
              <a:t>O(n) – </a:t>
            </a:r>
            <a:r>
              <a:rPr sz="2200" spc="-10" dirty="0">
                <a:latin typeface="Calibri"/>
                <a:cs typeface="Calibri"/>
              </a:rPr>
              <a:t>recall </a:t>
            </a:r>
            <a:r>
              <a:rPr sz="2200" spc="-5" dirty="0">
                <a:latin typeface="Calibri"/>
                <a:cs typeface="Calibri"/>
              </a:rPr>
              <a:t>insertion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sort</a:t>
            </a:r>
            <a:endParaRPr sz="2200">
              <a:latin typeface="Calibri"/>
              <a:cs typeface="Calibri"/>
            </a:endParaRPr>
          </a:p>
          <a:p>
            <a:pPr marL="725170" indent="-377190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725170" algn="l"/>
              </a:tabLst>
            </a:pPr>
            <a:r>
              <a:rPr sz="2650" spc="-5" dirty="0">
                <a:latin typeface="Calibri"/>
                <a:cs typeface="Calibri"/>
              </a:rPr>
              <a:t>y </a:t>
            </a:r>
            <a:r>
              <a:rPr sz="2650" spc="-15" dirty="0">
                <a:latin typeface="Wingdings"/>
                <a:cs typeface="Wingdings"/>
              </a:rPr>
              <a:t></a:t>
            </a:r>
            <a:r>
              <a:rPr sz="2650" spc="-175" dirty="0">
                <a:latin typeface="Times New Roman"/>
                <a:cs typeface="Times New Roman"/>
              </a:rPr>
              <a:t> </a:t>
            </a:r>
            <a:r>
              <a:rPr sz="2650" spc="-10" dirty="0">
                <a:latin typeface="Calibri"/>
                <a:cs typeface="Calibri"/>
              </a:rPr>
              <a:t>Dequeue()</a:t>
            </a:r>
            <a:endParaRPr sz="2650">
              <a:latin typeface="Calibri"/>
              <a:cs typeface="Calibri"/>
            </a:endParaRPr>
          </a:p>
          <a:p>
            <a:pPr marL="1165225" lvl="1" indent="-314325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1165860" algn="l"/>
              </a:tabLst>
            </a:pPr>
            <a:r>
              <a:rPr sz="2200" spc="-10" dirty="0">
                <a:latin typeface="Calibri"/>
                <a:cs typeface="Calibri"/>
              </a:rPr>
              <a:t>Return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b="1" spc="-10" dirty="0">
                <a:latin typeface="Calibri"/>
                <a:cs typeface="Calibri"/>
              </a:rPr>
              <a:t>front‐most item </a:t>
            </a:r>
            <a:r>
              <a:rPr sz="2200" spc="-5" dirty="0">
                <a:latin typeface="Calibri"/>
                <a:cs typeface="Calibri"/>
              </a:rPr>
              <a:t>which </a:t>
            </a:r>
            <a:r>
              <a:rPr sz="2200" dirty="0">
                <a:latin typeface="Calibri"/>
                <a:cs typeface="Calibri"/>
              </a:rPr>
              <a:t>has the </a:t>
            </a:r>
            <a:r>
              <a:rPr sz="2200" spc="-5" dirty="0">
                <a:latin typeface="Calibri"/>
                <a:cs typeface="Calibri"/>
              </a:rPr>
              <a:t>highest </a:t>
            </a:r>
            <a:r>
              <a:rPr sz="2200" spc="-20" dirty="0">
                <a:latin typeface="Calibri"/>
                <a:cs typeface="Calibri"/>
              </a:rPr>
              <a:t>priority,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O(1)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4394" y="6209538"/>
            <a:ext cx="2073910" cy="1320800"/>
          </a:xfrm>
          <a:custGeom>
            <a:avLst/>
            <a:gdLst/>
            <a:ahLst/>
            <a:cxnLst/>
            <a:rect l="l" t="t" r="r" b="b"/>
            <a:pathLst>
              <a:path w="2073910" h="1320800">
                <a:moveTo>
                  <a:pt x="0" y="0"/>
                </a:moveTo>
                <a:lnTo>
                  <a:pt x="0" y="1320545"/>
                </a:lnTo>
                <a:lnTo>
                  <a:pt x="2073402" y="1320545"/>
                </a:lnTo>
                <a:lnTo>
                  <a:pt x="2073402" y="0"/>
                </a:lnTo>
                <a:lnTo>
                  <a:pt x="0" y="0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9822" y="6204203"/>
            <a:ext cx="2083435" cy="1331595"/>
          </a:xfrm>
          <a:custGeom>
            <a:avLst/>
            <a:gdLst/>
            <a:ahLst/>
            <a:cxnLst/>
            <a:rect l="l" t="t" r="r" b="b"/>
            <a:pathLst>
              <a:path w="2083435" h="1331595">
                <a:moveTo>
                  <a:pt x="2083308" y="1328928"/>
                </a:moveTo>
                <a:lnTo>
                  <a:pt x="2083308" y="3048"/>
                </a:lnTo>
                <a:lnTo>
                  <a:pt x="2081022" y="0"/>
                </a:lnTo>
                <a:lnTo>
                  <a:pt x="2285" y="0"/>
                </a:lnTo>
                <a:lnTo>
                  <a:pt x="0" y="3048"/>
                </a:lnTo>
                <a:lnTo>
                  <a:pt x="0" y="1328928"/>
                </a:lnTo>
                <a:lnTo>
                  <a:pt x="2286" y="1331214"/>
                </a:lnTo>
                <a:lnTo>
                  <a:pt x="4572" y="1331214"/>
                </a:lnTo>
                <a:lnTo>
                  <a:pt x="4572" y="10668"/>
                </a:lnTo>
                <a:lnTo>
                  <a:pt x="9906" y="5334"/>
                </a:lnTo>
                <a:lnTo>
                  <a:pt x="9906" y="10668"/>
                </a:lnTo>
                <a:lnTo>
                  <a:pt x="2072639" y="10668"/>
                </a:lnTo>
                <a:lnTo>
                  <a:pt x="2072639" y="5334"/>
                </a:lnTo>
                <a:lnTo>
                  <a:pt x="2077974" y="10668"/>
                </a:lnTo>
                <a:lnTo>
                  <a:pt x="2077974" y="1331214"/>
                </a:lnTo>
                <a:lnTo>
                  <a:pt x="2081022" y="1331214"/>
                </a:lnTo>
                <a:lnTo>
                  <a:pt x="2083308" y="1328928"/>
                </a:lnTo>
                <a:close/>
              </a:path>
              <a:path w="2083435" h="1331595">
                <a:moveTo>
                  <a:pt x="9906" y="10668"/>
                </a:moveTo>
                <a:lnTo>
                  <a:pt x="9906" y="5334"/>
                </a:lnTo>
                <a:lnTo>
                  <a:pt x="4572" y="10668"/>
                </a:lnTo>
                <a:lnTo>
                  <a:pt x="9906" y="10668"/>
                </a:lnTo>
                <a:close/>
              </a:path>
              <a:path w="2083435" h="1331595">
                <a:moveTo>
                  <a:pt x="9906" y="1320546"/>
                </a:moveTo>
                <a:lnTo>
                  <a:pt x="9906" y="10668"/>
                </a:lnTo>
                <a:lnTo>
                  <a:pt x="4572" y="10668"/>
                </a:lnTo>
                <a:lnTo>
                  <a:pt x="4572" y="1320546"/>
                </a:lnTo>
                <a:lnTo>
                  <a:pt x="9906" y="1320546"/>
                </a:lnTo>
                <a:close/>
              </a:path>
              <a:path w="2083435" h="1331595">
                <a:moveTo>
                  <a:pt x="2077974" y="1320546"/>
                </a:moveTo>
                <a:lnTo>
                  <a:pt x="4572" y="1320546"/>
                </a:lnTo>
                <a:lnTo>
                  <a:pt x="9906" y="1325880"/>
                </a:lnTo>
                <a:lnTo>
                  <a:pt x="9906" y="1331214"/>
                </a:lnTo>
                <a:lnTo>
                  <a:pt x="2072639" y="1331214"/>
                </a:lnTo>
                <a:lnTo>
                  <a:pt x="2072639" y="1325880"/>
                </a:lnTo>
                <a:lnTo>
                  <a:pt x="2077974" y="1320546"/>
                </a:lnTo>
                <a:close/>
              </a:path>
              <a:path w="2083435" h="1331595">
                <a:moveTo>
                  <a:pt x="9906" y="1331214"/>
                </a:moveTo>
                <a:lnTo>
                  <a:pt x="9906" y="1325880"/>
                </a:lnTo>
                <a:lnTo>
                  <a:pt x="4572" y="1320546"/>
                </a:lnTo>
                <a:lnTo>
                  <a:pt x="4572" y="1331214"/>
                </a:lnTo>
                <a:lnTo>
                  <a:pt x="9906" y="1331214"/>
                </a:lnTo>
                <a:close/>
              </a:path>
              <a:path w="2083435" h="1331595">
                <a:moveTo>
                  <a:pt x="2077974" y="10668"/>
                </a:moveTo>
                <a:lnTo>
                  <a:pt x="2072639" y="5334"/>
                </a:lnTo>
                <a:lnTo>
                  <a:pt x="2072639" y="10668"/>
                </a:lnTo>
                <a:lnTo>
                  <a:pt x="2077974" y="10668"/>
                </a:lnTo>
                <a:close/>
              </a:path>
              <a:path w="2083435" h="1331595">
                <a:moveTo>
                  <a:pt x="2077974" y="1320546"/>
                </a:moveTo>
                <a:lnTo>
                  <a:pt x="2077974" y="10668"/>
                </a:lnTo>
                <a:lnTo>
                  <a:pt x="2072639" y="10668"/>
                </a:lnTo>
                <a:lnTo>
                  <a:pt x="2072639" y="1320546"/>
                </a:lnTo>
                <a:lnTo>
                  <a:pt x="2077974" y="1320546"/>
                </a:lnTo>
                <a:close/>
              </a:path>
              <a:path w="2083435" h="1331595">
                <a:moveTo>
                  <a:pt x="2077974" y="1331214"/>
                </a:moveTo>
                <a:lnTo>
                  <a:pt x="2077974" y="1320546"/>
                </a:lnTo>
                <a:lnTo>
                  <a:pt x="2072639" y="1325880"/>
                </a:lnTo>
                <a:lnTo>
                  <a:pt x="2072639" y="1331214"/>
                </a:lnTo>
                <a:lnTo>
                  <a:pt x="2077974" y="1331214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92252" y="6243180"/>
            <a:ext cx="1883410" cy="1233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499"/>
              </a:lnSpc>
            </a:pPr>
            <a:r>
              <a:rPr sz="1950" spc="-15" dirty="0">
                <a:latin typeface="Calibri"/>
                <a:cs typeface="Calibri"/>
              </a:rPr>
              <a:t>We </a:t>
            </a:r>
            <a:r>
              <a:rPr sz="1950" spc="10" dirty="0">
                <a:latin typeface="Calibri"/>
                <a:cs typeface="Calibri"/>
              </a:rPr>
              <a:t>do not need  </a:t>
            </a:r>
            <a:r>
              <a:rPr sz="1950" dirty="0">
                <a:latin typeface="Calibri"/>
                <a:cs typeface="Calibri"/>
              </a:rPr>
              <a:t>to </a:t>
            </a:r>
            <a:r>
              <a:rPr sz="1950" spc="10" dirty="0">
                <a:latin typeface="Calibri"/>
                <a:cs typeface="Calibri"/>
              </a:rPr>
              <a:t>close the </a:t>
            </a:r>
            <a:r>
              <a:rPr sz="1950" dirty="0">
                <a:latin typeface="Calibri"/>
                <a:cs typeface="Calibri"/>
              </a:rPr>
              <a:t>gap,  just </a:t>
            </a:r>
            <a:r>
              <a:rPr sz="1950" spc="5" dirty="0">
                <a:latin typeface="Calibri"/>
                <a:cs typeface="Calibri"/>
              </a:rPr>
              <a:t>advance </a:t>
            </a:r>
            <a:r>
              <a:rPr sz="1950" spc="10" dirty="0">
                <a:latin typeface="Calibri"/>
                <a:cs typeface="Calibri"/>
              </a:rPr>
              <a:t>the  </a:t>
            </a:r>
            <a:r>
              <a:rPr sz="1950" dirty="0">
                <a:latin typeface="Calibri"/>
                <a:cs typeface="Calibri"/>
              </a:rPr>
              <a:t>front </a:t>
            </a:r>
            <a:r>
              <a:rPr sz="1950" spc="-20" dirty="0">
                <a:latin typeface="Calibri"/>
                <a:cs typeface="Calibri"/>
              </a:rPr>
              <a:t>pointer,</a:t>
            </a:r>
            <a:r>
              <a:rPr sz="1950" spc="-3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O(1)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PriorityQueue </a:t>
            </a:r>
            <a:r>
              <a:rPr spc="-20" dirty="0"/>
              <a:t>Implementation </a:t>
            </a:r>
            <a:r>
              <a:rPr spc="-10" dirty="0"/>
              <a:t>(2)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ct val="100000"/>
              </a:lnSpc>
            </a:pPr>
            <a:r>
              <a:rPr sz="3050" b="1" dirty="0">
                <a:latin typeface="Calibri"/>
                <a:cs typeface="Calibri"/>
              </a:rPr>
              <a:t>(Circular) Array‐Based </a:t>
            </a:r>
            <a:r>
              <a:rPr sz="3050" spc="5" dirty="0"/>
              <a:t>Implementation </a:t>
            </a:r>
            <a:r>
              <a:rPr sz="3050" spc="-5" dirty="0"/>
              <a:t>(Strategy</a:t>
            </a:r>
            <a:r>
              <a:rPr sz="3050" spc="25" dirty="0"/>
              <a:t> </a:t>
            </a:r>
            <a:r>
              <a:rPr sz="3050" spc="10" dirty="0"/>
              <a:t>2)</a:t>
            </a:r>
            <a:endParaRPr sz="3050">
              <a:latin typeface="Calibri"/>
              <a:cs typeface="Calibri"/>
            </a:endParaRPr>
          </a:p>
          <a:p>
            <a:pPr marL="457200" indent="-37719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457200" algn="l"/>
              </a:tabLst>
            </a:pPr>
            <a:r>
              <a:rPr sz="2650" spc="-15" dirty="0"/>
              <a:t>Property: </a:t>
            </a:r>
            <a:r>
              <a:rPr sz="2650" spc="-10" dirty="0"/>
              <a:t>dequeue() </a:t>
            </a:r>
            <a:r>
              <a:rPr sz="2650" spc="-20" dirty="0"/>
              <a:t>operation </a:t>
            </a:r>
            <a:r>
              <a:rPr sz="2650" spc="-15" dirty="0"/>
              <a:t>returns </a:t>
            </a:r>
            <a:r>
              <a:rPr sz="2650" spc="-10" dirty="0"/>
              <a:t>the </a:t>
            </a:r>
            <a:r>
              <a:rPr sz="2650" spc="-15" dirty="0"/>
              <a:t>correct</a:t>
            </a:r>
            <a:r>
              <a:rPr sz="2650" spc="45" dirty="0"/>
              <a:t> </a:t>
            </a:r>
            <a:r>
              <a:rPr sz="2650" spc="-15" dirty="0"/>
              <a:t>item</a:t>
            </a:r>
            <a:endParaRPr sz="2650"/>
          </a:p>
          <a:p>
            <a:pPr marL="457200" indent="-37719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457200" algn="l"/>
              </a:tabLst>
            </a:pPr>
            <a:r>
              <a:rPr sz="2600" spc="10" dirty="0"/>
              <a:t>Enqueue(x)</a:t>
            </a:r>
            <a:endParaRPr sz="2600"/>
          </a:p>
          <a:p>
            <a:pPr marL="897255" lvl="1" indent="-314325">
              <a:lnSpc>
                <a:spcPct val="100000"/>
              </a:lnSpc>
              <a:spcBef>
                <a:spcPts val="560"/>
              </a:spcBef>
              <a:buFont typeface="Arial"/>
              <a:buChar char="–"/>
              <a:tabLst>
                <a:tab pos="897890" algn="l"/>
              </a:tabLst>
            </a:pPr>
            <a:r>
              <a:rPr sz="2200" dirty="0">
                <a:latin typeface="Calibri"/>
                <a:cs typeface="Calibri"/>
              </a:rPr>
              <a:t>Put the </a:t>
            </a:r>
            <a:r>
              <a:rPr sz="2200" spc="-10" dirty="0">
                <a:latin typeface="Calibri"/>
                <a:cs typeface="Calibri"/>
              </a:rPr>
              <a:t>new item at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b="1" dirty="0">
                <a:latin typeface="Calibri"/>
                <a:cs typeface="Calibri"/>
              </a:rPr>
              <a:t>back </a:t>
            </a:r>
            <a:r>
              <a:rPr sz="2200" b="1" spc="-5" dirty="0">
                <a:latin typeface="Calibri"/>
                <a:cs typeface="Calibri"/>
              </a:rPr>
              <a:t>of </a:t>
            </a:r>
            <a:r>
              <a:rPr sz="2200" b="1" dirty="0">
                <a:latin typeface="Calibri"/>
                <a:cs typeface="Calibri"/>
              </a:rPr>
              <a:t>the queue</a:t>
            </a:r>
            <a:r>
              <a:rPr sz="2200" dirty="0">
                <a:latin typeface="Calibri"/>
                <a:cs typeface="Calibri"/>
              </a:rPr>
              <a:t>,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O(1)</a:t>
            </a:r>
            <a:endParaRPr sz="2200">
              <a:latin typeface="Calibri"/>
              <a:cs typeface="Calibri"/>
            </a:endParaRPr>
          </a:p>
          <a:p>
            <a:pPr marL="457200" indent="-377190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457200" algn="l"/>
              </a:tabLst>
            </a:pPr>
            <a:r>
              <a:rPr sz="2650" spc="-5" dirty="0"/>
              <a:t>y </a:t>
            </a:r>
            <a:r>
              <a:rPr sz="2650" spc="-15" dirty="0">
                <a:latin typeface="Wingdings"/>
                <a:cs typeface="Wingdings"/>
              </a:rPr>
              <a:t></a:t>
            </a:r>
            <a:r>
              <a:rPr sz="2650" spc="-175" dirty="0">
                <a:latin typeface="Times New Roman"/>
                <a:cs typeface="Times New Roman"/>
              </a:rPr>
              <a:t> </a:t>
            </a:r>
            <a:r>
              <a:rPr sz="2650" spc="-10" dirty="0"/>
              <a:t>Dequeue()</a:t>
            </a:r>
            <a:endParaRPr sz="2650">
              <a:latin typeface="Times New Roman"/>
              <a:cs typeface="Times New Roman"/>
            </a:endParaRPr>
          </a:p>
          <a:p>
            <a:pPr marL="897255" lvl="1" indent="-314325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897890" algn="l"/>
              </a:tabLst>
            </a:pPr>
            <a:r>
              <a:rPr sz="2200" spc="-5" dirty="0">
                <a:latin typeface="Calibri"/>
                <a:cs typeface="Calibri"/>
              </a:rPr>
              <a:t>Scan </a:t>
            </a:r>
            <a:r>
              <a:rPr sz="2200" dirty="0">
                <a:latin typeface="Calibri"/>
                <a:cs typeface="Calibri"/>
              </a:rPr>
              <a:t>the whole queue, </a:t>
            </a:r>
            <a:r>
              <a:rPr sz="2200" spc="-10" dirty="0">
                <a:latin typeface="Calibri"/>
                <a:cs typeface="Calibri"/>
              </a:rPr>
              <a:t>return </a:t>
            </a:r>
            <a:r>
              <a:rPr sz="2200" b="1" spc="-15" dirty="0">
                <a:latin typeface="Calibri"/>
                <a:cs typeface="Calibri"/>
              </a:rPr>
              <a:t>first </a:t>
            </a:r>
            <a:r>
              <a:rPr sz="2200" b="1" spc="-10" dirty="0">
                <a:latin typeface="Calibri"/>
                <a:cs typeface="Calibri"/>
              </a:rPr>
              <a:t>item </a:t>
            </a:r>
            <a:r>
              <a:rPr sz="2200" b="1" spc="-5" dirty="0">
                <a:latin typeface="Calibri"/>
                <a:cs typeface="Calibri"/>
              </a:rPr>
              <a:t>with highest priority</a:t>
            </a:r>
            <a:r>
              <a:rPr sz="2200" spc="-5" dirty="0">
                <a:latin typeface="Calibri"/>
                <a:cs typeface="Calibri"/>
              </a:rPr>
              <a:t>,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O(n)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57044" y="6342126"/>
            <a:ext cx="6035040" cy="407670"/>
          </a:xfrm>
          <a:custGeom>
            <a:avLst/>
            <a:gdLst/>
            <a:ahLst/>
            <a:cxnLst/>
            <a:rect l="l" t="t" r="r" b="b"/>
            <a:pathLst>
              <a:path w="6035040" h="407670">
                <a:moveTo>
                  <a:pt x="0" y="0"/>
                </a:moveTo>
                <a:lnTo>
                  <a:pt x="0" y="407670"/>
                </a:lnTo>
                <a:lnTo>
                  <a:pt x="6035039" y="407670"/>
                </a:lnTo>
                <a:lnTo>
                  <a:pt x="6035039" y="0"/>
                </a:lnTo>
                <a:lnTo>
                  <a:pt x="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57044" y="6749795"/>
            <a:ext cx="1508760" cy="408940"/>
          </a:xfrm>
          <a:custGeom>
            <a:avLst/>
            <a:gdLst/>
            <a:ahLst/>
            <a:cxnLst/>
            <a:rect l="l" t="t" r="r" b="b"/>
            <a:pathLst>
              <a:path w="1508760" h="408940">
                <a:moveTo>
                  <a:pt x="0" y="0"/>
                </a:moveTo>
                <a:lnTo>
                  <a:pt x="0" y="408431"/>
                </a:lnTo>
                <a:lnTo>
                  <a:pt x="1508760" y="408431"/>
                </a:lnTo>
                <a:lnTo>
                  <a:pt x="1508760" y="0"/>
                </a:lnTo>
                <a:lnTo>
                  <a:pt x="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65803" y="6749795"/>
            <a:ext cx="4526280" cy="408940"/>
          </a:xfrm>
          <a:custGeom>
            <a:avLst/>
            <a:gdLst/>
            <a:ahLst/>
            <a:cxnLst/>
            <a:rect l="l" t="t" r="r" b="b"/>
            <a:pathLst>
              <a:path w="4526280" h="408940">
                <a:moveTo>
                  <a:pt x="0" y="0"/>
                </a:moveTo>
                <a:lnTo>
                  <a:pt x="0" y="408431"/>
                </a:lnTo>
                <a:lnTo>
                  <a:pt x="4526279" y="408431"/>
                </a:lnTo>
                <a:lnTo>
                  <a:pt x="4526279" y="0"/>
                </a:lnTo>
                <a:lnTo>
                  <a:pt x="0" y="0"/>
                </a:lnTo>
                <a:close/>
              </a:path>
            </a:pathLst>
          </a:custGeom>
          <a:solidFill>
            <a:srgbClr val="D0D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65803" y="6335267"/>
            <a:ext cx="0" cy="829944"/>
          </a:xfrm>
          <a:custGeom>
            <a:avLst/>
            <a:gdLst/>
            <a:ahLst/>
            <a:cxnLst/>
            <a:rect l="l" t="t" r="r" b="b"/>
            <a:pathLst>
              <a:path h="829945">
                <a:moveTo>
                  <a:pt x="0" y="0"/>
                </a:moveTo>
                <a:lnTo>
                  <a:pt x="0" y="829818"/>
                </a:lnTo>
              </a:path>
            </a:pathLst>
          </a:custGeom>
          <a:ln w="139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74564" y="6335267"/>
            <a:ext cx="0" cy="829944"/>
          </a:xfrm>
          <a:custGeom>
            <a:avLst/>
            <a:gdLst/>
            <a:ahLst/>
            <a:cxnLst/>
            <a:rect l="l" t="t" r="r" b="b"/>
            <a:pathLst>
              <a:path h="829945">
                <a:moveTo>
                  <a:pt x="0" y="0"/>
                </a:moveTo>
                <a:lnTo>
                  <a:pt x="0" y="829817"/>
                </a:lnTo>
              </a:path>
            </a:pathLst>
          </a:custGeom>
          <a:ln w="139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83323" y="6335267"/>
            <a:ext cx="0" cy="829944"/>
          </a:xfrm>
          <a:custGeom>
            <a:avLst/>
            <a:gdLst/>
            <a:ahLst/>
            <a:cxnLst/>
            <a:rect l="l" t="t" r="r" b="b"/>
            <a:pathLst>
              <a:path h="829945">
                <a:moveTo>
                  <a:pt x="0" y="0"/>
                </a:moveTo>
                <a:lnTo>
                  <a:pt x="0" y="829818"/>
                </a:lnTo>
              </a:path>
            </a:pathLst>
          </a:custGeom>
          <a:ln w="139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50185" y="6749795"/>
            <a:ext cx="6049010" cy="0"/>
          </a:xfrm>
          <a:custGeom>
            <a:avLst/>
            <a:gdLst/>
            <a:ahLst/>
            <a:cxnLst/>
            <a:rect l="l" t="t" r="r" b="b"/>
            <a:pathLst>
              <a:path w="6049009">
                <a:moveTo>
                  <a:pt x="0" y="0"/>
                </a:moveTo>
                <a:lnTo>
                  <a:pt x="6048756" y="0"/>
                </a:lnTo>
              </a:path>
            </a:pathLst>
          </a:custGeom>
          <a:ln w="4191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57044" y="6335267"/>
            <a:ext cx="0" cy="829944"/>
          </a:xfrm>
          <a:custGeom>
            <a:avLst/>
            <a:gdLst/>
            <a:ahLst/>
            <a:cxnLst/>
            <a:rect l="l" t="t" r="r" b="b"/>
            <a:pathLst>
              <a:path h="829945">
                <a:moveTo>
                  <a:pt x="0" y="0"/>
                </a:moveTo>
                <a:lnTo>
                  <a:pt x="0" y="829818"/>
                </a:lnTo>
              </a:path>
            </a:pathLst>
          </a:custGeom>
          <a:ln w="139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92083" y="6335267"/>
            <a:ext cx="0" cy="829944"/>
          </a:xfrm>
          <a:custGeom>
            <a:avLst/>
            <a:gdLst/>
            <a:ahLst/>
            <a:cxnLst/>
            <a:rect l="l" t="t" r="r" b="b"/>
            <a:pathLst>
              <a:path h="829945">
                <a:moveTo>
                  <a:pt x="0" y="0"/>
                </a:moveTo>
                <a:lnTo>
                  <a:pt x="0" y="829818"/>
                </a:lnTo>
              </a:path>
            </a:pathLst>
          </a:custGeom>
          <a:ln w="139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50185" y="6342126"/>
            <a:ext cx="6049010" cy="0"/>
          </a:xfrm>
          <a:custGeom>
            <a:avLst/>
            <a:gdLst/>
            <a:ahLst/>
            <a:cxnLst/>
            <a:rect l="l" t="t" r="r" b="b"/>
            <a:pathLst>
              <a:path w="6049009">
                <a:moveTo>
                  <a:pt x="0" y="0"/>
                </a:moveTo>
                <a:lnTo>
                  <a:pt x="6048756" y="0"/>
                </a:lnTo>
              </a:path>
            </a:pathLst>
          </a:custGeom>
          <a:ln w="139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50185" y="7158228"/>
            <a:ext cx="6049010" cy="0"/>
          </a:xfrm>
          <a:custGeom>
            <a:avLst/>
            <a:gdLst/>
            <a:ahLst/>
            <a:cxnLst/>
            <a:rect l="l" t="t" r="r" b="b"/>
            <a:pathLst>
              <a:path w="6049009">
                <a:moveTo>
                  <a:pt x="0" y="0"/>
                </a:moveTo>
                <a:lnTo>
                  <a:pt x="6048756" y="0"/>
                </a:lnTo>
              </a:path>
            </a:pathLst>
          </a:custGeom>
          <a:ln w="139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344927" y="6379464"/>
            <a:ext cx="60071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10" dirty="0">
                <a:solidFill>
                  <a:srgbClr val="FFFFFF"/>
                </a:solidFill>
                <a:latin typeface="Calibri"/>
                <a:cs typeface="Calibri"/>
              </a:rPr>
              <a:t>Ind</a:t>
            </a:r>
            <a:r>
              <a:rPr sz="1950" b="1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50" b="1" spc="1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53738" y="6379464"/>
            <a:ext cx="88773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15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sz="195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50" b="1" dirty="0">
                <a:solidFill>
                  <a:srgbClr val="FFFFFF"/>
                </a:solidFill>
                <a:latin typeface="Calibri"/>
                <a:cs typeface="Calibri"/>
              </a:rPr>
              <a:t>(front)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62753" y="6379464"/>
            <a:ext cx="15303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1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71563" y="6379464"/>
            <a:ext cx="852169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1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95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50" b="1" spc="10" dirty="0">
                <a:solidFill>
                  <a:srgbClr val="FFFFFF"/>
                </a:solidFill>
                <a:latin typeface="Calibri"/>
                <a:cs typeface="Calibri"/>
              </a:rPr>
              <a:t>(back)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44927" y="6787883"/>
            <a:ext cx="40132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-2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95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50" b="1" spc="1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53688" y="6787883"/>
            <a:ext cx="109410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5" dirty="0">
                <a:latin typeface="Calibri"/>
                <a:cs typeface="Calibri"/>
              </a:rPr>
              <a:t>Aircraft</a:t>
            </a:r>
            <a:r>
              <a:rPr sz="1950" spc="-70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X*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62700" y="6787883"/>
            <a:ext cx="108585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5" dirty="0">
                <a:latin typeface="Calibri"/>
                <a:cs typeface="Calibri"/>
              </a:rPr>
              <a:t>Aircraft</a:t>
            </a:r>
            <a:r>
              <a:rPr sz="1950" spc="-6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Y*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871207" y="6787883"/>
            <a:ext cx="120586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5" dirty="0">
                <a:solidFill>
                  <a:srgbClr val="FF0000"/>
                </a:solidFill>
                <a:latin typeface="Calibri"/>
                <a:cs typeface="Calibri"/>
              </a:rPr>
              <a:t>Aircraft</a:t>
            </a:r>
            <a:r>
              <a:rPr sz="195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50" spc="5" dirty="0">
                <a:solidFill>
                  <a:srgbClr val="FF0000"/>
                </a:solidFill>
                <a:latin typeface="Calibri"/>
                <a:cs typeface="Calibri"/>
              </a:rPr>
              <a:t>Z**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66944" y="5696711"/>
            <a:ext cx="1504950" cy="407670"/>
          </a:xfrm>
          <a:prstGeom prst="rect">
            <a:avLst/>
          </a:prstGeom>
          <a:solidFill>
            <a:srgbClr val="D0D8E8"/>
          </a:solidFill>
          <a:ln w="13969">
            <a:solidFill>
              <a:srgbClr val="FFFFFF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240"/>
              </a:spcBef>
            </a:pPr>
            <a:r>
              <a:rPr sz="1950" spc="-5" dirty="0">
                <a:solidFill>
                  <a:srgbClr val="FF0000"/>
                </a:solidFill>
                <a:latin typeface="Calibri"/>
                <a:cs typeface="Calibri"/>
              </a:rPr>
              <a:t>Aircraft</a:t>
            </a:r>
            <a:r>
              <a:rPr sz="195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50" spc="5" dirty="0">
                <a:solidFill>
                  <a:srgbClr val="FF0000"/>
                </a:solidFill>
                <a:latin typeface="Calibri"/>
                <a:cs typeface="Calibri"/>
              </a:rPr>
              <a:t>Z**</a:t>
            </a:r>
            <a:endParaRPr sz="1950">
              <a:latin typeface="Calibri"/>
              <a:cs typeface="Calibri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2250058" y="4750942"/>
          <a:ext cx="4526279" cy="8161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8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67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Index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5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950" b="1" spc="-7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(front)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5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1950" b="1" spc="-7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(back)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432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95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Key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950" spc="-5" dirty="0">
                          <a:latin typeface="Calibri"/>
                          <a:cs typeface="Calibri"/>
                        </a:rPr>
                        <a:t>Aircraft</a:t>
                      </a:r>
                      <a:r>
                        <a:rPr sz="195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50" spc="15" dirty="0">
                          <a:latin typeface="Calibri"/>
                          <a:cs typeface="Calibri"/>
                        </a:rPr>
                        <a:t>X*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950" spc="-5" dirty="0">
                          <a:latin typeface="Calibri"/>
                          <a:cs typeface="Calibri"/>
                        </a:rPr>
                        <a:t>Aircraft</a:t>
                      </a:r>
                      <a:r>
                        <a:rPr sz="195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50" spc="10" dirty="0">
                          <a:latin typeface="Calibri"/>
                          <a:cs typeface="Calibri"/>
                        </a:rPr>
                        <a:t>Y*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object 25"/>
          <p:cNvSpPr/>
          <p:nvPr/>
        </p:nvSpPr>
        <p:spPr>
          <a:xfrm>
            <a:off x="6771893" y="5241035"/>
            <a:ext cx="554990" cy="452755"/>
          </a:xfrm>
          <a:custGeom>
            <a:avLst/>
            <a:gdLst/>
            <a:ahLst/>
            <a:cxnLst/>
            <a:rect l="l" t="t" r="r" b="b"/>
            <a:pathLst>
              <a:path w="554990" h="452754">
                <a:moveTo>
                  <a:pt x="138683" y="277367"/>
                </a:moveTo>
                <a:lnTo>
                  <a:pt x="138683" y="0"/>
                </a:lnTo>
                <a:lnTo>
                  <a:pt x="0" y="131063"/>
                </a:lnTo>
                <a:lnTo>
                  <a:pt x="138683" y="277367"/>
                </a:lnTo>
                <a:close/>
              </a:path>
              <a:path w="554990" h="452754">
                <a:moveTo>
                  <a:pt x="554735" y="452627"/>
                </a:moveTo>
                <a:lnTo>
                  <a:pt x="554735" y="313943"/>
                </a:lnTo>
                <a:lnTo>
                  <a:pt x="550576" y="282965"/>
                </a:lnTo>
                <a:lnTo>
                  <a:pt x="518596" y="224192"/>
                </a:lnTo>
                <a:lnTo>
                  <a:pt x="491641" y="196913"/>
                </a:lnTo>
                <a:lnTo>
                  <a:pt x="457954" y="171382"/>
                </a:lnTo>
                <a:lnTo>
                  <a:pt x="417967" y="147857"/>
                </a:lnTo>
                <a:lnTo>
                  <a:pt x="372113" y="126596"/>
                </a:lnTo>
                <a:lnTo>
                  <a:pt x="320825" y="107857"/>
                </a:lnTo>
                <a:lnTo>
                  <a:pt x="264535" y="91896"/>
                </a:lnTo>
                <a:lnTo>
                  <a:pt x="203677" y="78972"/>
                </a:lnTo>
                <a:lnTo>
                  <a:pt x="138683" y="69341"/>
                </a:lnTo>
                <a:lnTo>
                  <a:pt x="138683" y="208025"/>
                </a:lnTo>
                <a:lnTo>
                  <a:pt x="203677" y="217656"/>
                </a:lnTo>
                <a:lnTo>
                  <a:pt x="264535" y="230580"/>
                </a:lnTo>
                <a:lnTo>
                  <a:pt x="320825" y="246541"/>
                </a:lnTo>
                <a:lnTo>
                  <a:pt x="372113" y="265280"/>
                </a:lnTo>
                <a:lnTo>
                  <a:pt x="417967" y="286541"/>
                </a:lnTo>
                <a:lnTo>
                  <a:pt x="457954" y="310066"/>
                </a:lnTo>
                <a:lnTo>
                  <a:pt x="491641" y="335597"/>
                </a:lnTo>
                <a:lnTo>
                  <a:pt x="518596" y="362876"/>
                </a:lnTo>
                <a:lnTo>
                  <a:pt x="550576" y="421649"/>
                </a:lnTo>
                <a:lnTo>
                  <a:pt x="554735" y="452627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771893" y="5624321"/>
            <a:ext cx="554990" cy="321945"/>
          </a:xfrm>
          <a:custGeom>
            <a:avLst/>
            <a:gdLst/>
            <a:ahLst/>
            <a:cxnLst/>
            <a:rect l="l" t="t" r="r" b="b"/>
            <a:pathLst>
              <a:path w="554990" h="321945">
                <a:moveTo>
                  <a:pt x="554537" y="61888"/>
                </a:moveTo>
                <a:lnTo>
                  <a:pt x="548297" y="30995"/>
                </a:lnTo>
                <a:lnTo>
                  <a:pt x="533400" y="0"/>
                </a:lnTo>
                <a:lnTo>
                  <a:pt x="513387" y="26328"/>
                </a:lnTo>
                <a:lnTo>
                  <a:pt x="487538" y="51117"/>
                </a:lnTo>
                <a:lnTo>
                  <a:pt x="456271" y="74223"/>
                </a:lnTo>
                <a:lnTo>
                  <a:pt x="420003" y="95504"/>
                </a:lnTo>
                <a:lnTo>
                  <a:pt x="379152" y="114815"/>
                </a:lnTo>
                <a:lnTo>
                  <a:pt x="334137" y="132016"/>
                </a:lnTo>
                <a:lnTo>
                  <a:pt x="285375" y="146962"/>
                </a:lnTo>
                <a:lnTo>
                  <a:pt x="233284" y="159512"/>
                </a:lnTo>
                <a:lnTo>
                  <a:pt x="178284" y="169521"/>
                </a:lnTo>
                <a:lnTo>
                  <a:pt x="120791" y="176847"/>
                </a:lnTo>
                <a:lnTo>
                  <a:pt x="61223" y="181348"/>
                </a:lnTo>
                <a:lnTo>
                  <a:pt x="0" y="182880"/>
                </a:lnTo>
                <a:lnTo>
                  <a:pt x="0" y="321564"/>
                </a:lnTo>
                <a:lnTo>
                  <a:pt x="38707" y="320980"/>
                </a:lnTo>
                <a:lnTo>
                  <a:pt x="77057" y="319182"/>
                </a:lnTo>
                <a:lnTo>
                  <a:pt x="152400" y="311658"/>
                </a:lnTo>
                <a:lnTo>
                  <a:pt x="218175" y="301115"/>
                </a:lnTo>
                <a:lnTo>
                  <a:pt x="279162" y="287265"/>
                </a:lnTo>
                <a:lnTo>
                  <a:pt x="335009" y="270400"/>
                </a:lnTo>
                <a:lnTo>
                  <a:pt x="385364" y="250811"/>
                </a:lnTo>
                <a:lnTo>
                  <a:pt x="429876" y="228790"/>
                </a:lnTo>
                <a:lnTo>
                  <a:pt x="468192" y="204627"/>
                </a:lnTo>
                <a:lnTo>
                  <a:pt x="499962" y="178613"/>
                </a:lnTo>
                <a:lnTo>
                  <a:pt x="542453" y="122203"/>
                </a:lnTo>
                <a:lnTo>
                  <a:pt x="552472" y="92387"/>
                </a:lnTo>
                <a:lnTo>
                  <a:pt x="554537" y="61888"/>
                </a:lnTo>
                <a:close/>
              </a:path>
            </a:pathLst>
          </a:custGeom>
          <a:solidFill>
            <a:srgbClr val="4068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758178" y="5225796"/>
            <a:ext cx="584200" cy="734060"/>
          </a:xfrm>
          <a:custGeom>
            <a:avLst/>
            <a:gdLst/>
            <a:ahLst/>
            <a:cxnLst/>
            <a:rect l="l" t="t" r="r" b="b"/>
            <a:pathLst>
              <a:path w="584200" h="734060">
                <a:moveTo>
                  <a:pt x="166877" y="72547"/>
                </a:moveTo>
                <a:lnTo>
                  <a:pt x="166877" y="9906"/>
                </a:lnTo>
                <a:lnTo>
                  <a:pt x="163067" y="4572"/>
                </a:lnTo>
                <a:lnTo>
                  <a:pt x="158495" y="2286"/>
                </a:lnTo>
                <a:lnTo>
                  <a:pt x="153161" y="0"/>
                </a:lnTo>
                <a:lnTo>
                  <a:pt x="147065" y="1524"/>
                </a:lnTo>
                <a:lnTo>
                  <a:pt x="143255" y="5334"/>
                </a:lnTo>
                <a:lnTo>
                  <a:pt x="4571" y="135636"/>
                </a:lnTo>
                <a:lnTo>
                  <a:pt x="1523" y="138684"/>
                </a:lnTo>
                <a:lnTo>
                  <a:pt x="0" y="141732"/>
                </a:lnTo>
                <a:lnTo>
                  <a:pt x="0" y="149352"/>
                </a:lnTo>
                <a:lnTo>
                  <a:pt x="1523" y="153162"/>
                </a:lnTo>
                <a:lnTo>
                  <a:pt x="3809" y="155448"/>
                </a:lnTo>
                <a:lnTo>
                  <a:pt x="23621" y="176457"/>
                </a:lnTo>
                <a:lnTo>
                  <a:pt x="23621" y="156210"/>
                </a:lnTo>
                <a:lnTo>
                  <a:pt x="24383" y="136398"/>
                </a:lnTo>
                <a:lnTo>
                  <a:pt x="33958" y="146498"/>
                </a:lnTo>
                <a:lnTo>
                  <a:pt x="138683" y="48102"/>
                </a:lnTo>
                <a:lnTo>
                  <a:pt x="138683" y="15240"/>
                </a:lnTo>
                <a:lnTo>
                  <a:pt x="162305" y="25908"/>
                </a:lnTo>
                <a:lnTo>
                  <a:pt x="162305" y="71917"/>
                </a:lnTo>
                <a:lnTo>
                  <a:pt x="166877" y="72547"/>
                </a:lnTo>
                <a:close/>
              </a:path>
              <a:path w="584200" h="734060">
                <a:moveTo>
                  <a:pt x="544122" y="425207"/>
                </a:moveTo>
                <a:lnTo>
                  <a:pt x="542113" y="418524"/>
                </a:lnTo>
                <a:lnTo>
                  <a:pt x="529651" y="399957"/>
                </a:lnTo>
                <a:lnTo>
                  <a:pt x="499132" y="432501"/>
                </a:lnTo>
                <a:lnTo>
                  <a:pt x="462590" y="460787"/>
                </a:lnTo>
                <a:lnTo>
                  <a:pt x="421033" y="485148"/>
                </a:lnTo>
                <a:lnTo>
                  <a:pt x="375533" y="505825"/>
                </a:lnTo>
                <a:lnTo>
                  <a:pt x="327161" y="523059"/>
                </a:lnTo>
                <a:lnTo>
                  <a:pt x="276987" y="537093"/>
                </a:lnTo>
                <a:lnTo>
                  <a:pt x="226083" y="548166"/>
                </a:lnTo>
                <a:lnTo>
                  <a:pt x="175519" y="556522"/>
                </a:lnTo>
                <a:lnTo>
                  <a:pt x="126365" y="562400"/>
                </a:lnTo>
                <a:lnTo>
                  <a:pt x="79694" y="566042"/>
                </a:lnTo>
                <a:lnTo>
                  <a:pt x="37337" y="567660"/>
                </a:lnTo>
                <a:lnTo>
                  <a:pt x="6095" y="567690"/>
                </a:lnTo>
                <a:lnTo>
                  <a:pt x="0" y="573786"/>
                </a:lnTo>
                <a:lnTo>
                  <a:pt x="0" y="723900"/>
                </a:lnTo>
                <a:lnTo>
                  <a:pt x="1523" y="727710"/>
                </a:lnTo>
                <a:lnTo>
                  <a:pt x="6857" y="733044"/>
                </a:lnTo>
                <a:lnTo>
                  <a:pt x="10667" y="733806"/>
                </a:lnTo>
                <a:lnTo>
                  <a:pt x="13715" y="733806"/>
                </a:lnTo>
                <a:lnTo>
                  <a:pt x="13715" y="706374"/>
                </a:lnTo>
                <a:lnTo>
                  <a:pt x="14477" y="706353"/>
                </a:lnTo>
                <a:lnTo>
                  <a:pt x="14477" y="595884"/>
                </a:lnTo>
                <a:lnTo>
                  <a:pt x="28193" y="581406"/>
                </a:lnTo>
                <a:lnTo>
                  <a:pt x="28193" y="595426"/>
                </a:lnTo>
                <a:lnTo>
                  <a:pt x="37337" y="595122"/>
                </a:lnTo>
                <a:lnTo>
                  <a:pt x="78460" y="593962"/>
                </a:lnTo>
                <a:lnTo>
                  <a:pt x="122831" y="590863"/>
                </a:lnTo>
                <a:lnTo>
                  <a:pt x="169572" y="585660"/>
                </a:lnTo>
                <a:lnTo>
                  <a:pt x="217802" y="578185"/>
                </a:lnTo>
                <a:lnTo>
                  <a:pt x="266641" y="568275"/>
                </a:lnTo>
                <a:lnTo>
                  <a:pt x="315210" y="555764"/>
                </a:lnTo>
                <a:lnTo>
                  <a:pt x="362630" y="540487"/>
                </a:lnTo>
                <a:lnTo>
                  <a:pt x="408019" y="522277"/>
                </a:lnTo>
                <a:lnTo>
                  <a:pt x="450500" y="500970"/>
                </a:lnTo>
                <a:lnTo>
                  <a:pt x="489191" y="476401"/>
                </a:lnTo>
                <a:lnTo>
                  <a:pt x="523214" y="448404"/>
                </a:lnTo>
                <a:lnTo>
                  <a:pt x="544122" y="425207"/>
                </a:lnTo>
                <a:close/>
              </a:path>
              <a:path w="584200" h="734060">
                <a:moveTo>
                  <a:pt x="582167" y="474726"/>
                </a:moveTo>
                <a:lnTo>
                  <a:pt x="582089" y="467110"/>
                </a:lnTo>
                <a:lnTo>
                  <a:pt x="554735" y="468630"/>
                </a:lnTo>
                <a:lnTo>
                  <a:pt x="554092" y="459618"/>
                </a:lnTo>
                <a:lnTo>
                  <a:pt x="533623" y="531774"/>
                </a:lnTo>
                <a:lnTo>
                  <a:pt x="507821" y="563700"/>
                </a:lnTo>
                <a:lnTo>
                  <a:pt x="474258" y="591975"/>
                </a:lnTo>
                <a:lnTo>
                  <a:pt x="434430" y="616737"/>
                </a:lnTo>
                <a:lnTo>
                  <a:pt x="389836" y="638124"/>
                </a:lnTo>
                <a:lnTo>
                  <a:pt x="341976" y="656272"/>
                </a:lnTo>
                <a:lnTo>
                  <a:pt x="292346" y="671320"/>
                </a:lnTo>
                <a:lnTo>
                  <a:pt x="242445" y="683403"/>
                </a:lnTo>
                <a:lnTo>
                  <a:pt x="193773" y="692661"/>
                </a:lnTo>
                <a:lnTo>
                  <a:pt x="147826" y="699230"/>
                </a:lnTo>
                <a:lnTo>
                  <a:pt x="106103" y="703247"/>
                </a:lnTo>
                <a:lnTo>
                  <a:pt x="13715" y="706374"/>
                </a:lnTo>
                <a:lnTo>
                  <a:pt x="28193" y="720090"/>
                </a:lnTo>
                <a:lnTo>
                  <a:pt x="28193" y="733806"/>
                </a:lnTo>
                <a:lnTo>
                  <a:pt x="42671" y="733806"/>
                </a:lnTo>
                <a:lnTo>
                  <a:pt x="111701" y="730727"/>
                </a:lnTo>
                <a:lnTo>
                  <a:pt x="156874" y="726069"/>
                </a:lnTo>
                <a:lnTo>
                  <a:pt x="205731" y="718855"/>
                </a:lnTo>
                <a:lnTo>
                  <a:pt x="256856" y="708871"/>
                </a:lnTo>
                <a:lnTo>
                  <a:pt x="308832" y="695905"/>
                </a:lnTo>
                <a:lnTo>
                  <a:pt x="360245" y="679742"/>
                </a:lnTo>
                <a:lnTo>
                  <a:pt x="409677" y="660169"/>
                </a:lnTo>
                <a:lnTo>
                  <a:pt x="455715" y="636972"/>
                </a:lnTo>
                <a:lnTo>
                  <a:pt x="496941" y="609939"/>
                </a:lnTo>
                <a:lnTo>
                  <a:pt x="531941" y="578855"/>
                </a:lnTo>
                <a:lnTo>
                  <a:pt x="559297" y="543507"/>
                </a:lnTo>
                <a:lnTo>
                  <a:pt x="577595" y="503682"/>
                </a:lnTo>
                <a:lnTo>
                  <a:pt x="579119" y="496062"/>
                </a:lnTo>
                <a:lnTo>
                  <a:pt x="580643" y="489204"/>
                </a:lnTo>
                <a:lnTo>
                  <a:pt x="581405" y="481584"/>
                </a:lnTo>
                <a:lnTo>
                  <a:pt x="582167" y="474726"/>
                </a:lnTo>
                <a:close/>
              </a:path>
              <a:path w="584200" h="734060">
                <a:moveTo>
                  <a:pt x="28193" y="733806"/>
                </a:moveTo>
                <a:lnTo>
                  <a:pt x="28193" y="720090"/>
                </a:lnTo>
                <a:lnTo>
                  <a:pt x="13715" y="706374"/>
                </a:lnTo>
                <a:lnTo>
                  <a:pt x="13715" y="733806"/>
                </a:lnTo>
                <a:lnTo>
                  <a:pt x="28193" y="733806"/>
                </a:lnTo>
                <a:close/>
              </a:path>
              <a:path w="584200" h="734060">
                <a:moveTo>
                  <a:pt x="28193" y="595426"/>
                </a:moveTo>
                <a:lnTo>
                  <a:pt x="28193" y="581406"/>
                </a:lnTo>
                <a:lnTo>
                  <a:pt x="14477" y="595884"/>
                </a:lnTo>
                <a:lnTo>
                  <a:pt x="28193" y="595426"/>
                </a:lnTo>
                <a:close/>
              </a:path>
              <a:path w="584200" h="734060">
                <a:moveTo>
                  <a:pt x="28193" y="705982"/>
                </a:moveTo>
                <a:lnTo>
                  <a:pt x="28193" y="595426"/>
                </a:lnTo>
                <a:lnTo>
                  <a:pt x="14477" y="595884"/>
                </a:lnTo>
                <a:lnTo>
                  <a:pt x="14477" y="706353"/>
                </a:lnTo>
                <a:lnTo>
                  <a:pt x="28193" y="705982"/>
                </a:lnTo>
                <a:close/>
              </a:path>
              <a:path w="584200" h="734060">
                <a:moveTo>
                  <a:pt x="33958" y="146498"/>
                </a:moveTo>
                <a:lnTo>
                  <a:pt x="24383" y="136398"/>
                </a:lnTo>
                <a:lnTo>
                  <a:pt x="23621" y="156210"/>
                </a:lnTo>
                <a:lnTo>
                  <a:pt x="33958" y="146498"/>
                </a:lnTo>
                <a:close/>
              </a:path>
              <a:path w="584200" h="734060">
                <a:moveTo>
                  <a:pt x="163067" y="282702"/>
                </a:moveTo>
                <a:lnTo>
                  <a:pt x="33958" y="146498"/>
                </a:lnTo>
                <a:lnTo>
                  <a:pt x="23621" y="156210"/>
                </a:lnTo>
                <a:lnTo>
                  <a:pt x="23621" y="176457"/>
                </a:lnTo>
                <a:lnTo>
                  <a:pt x="138683" y="298473"/>
                </a:lnTo>
                <a:lnTo>
                  <a:pt x="138683" y="292608"/>
                </a:lnTo>
                <a:lnTo>
                  <a:pt x="163067" y="282702"/>
                </a:lnTo>
                <a:close/>
              </a:path>
              <a:path w="584200" h="734060">
                <a:moveTo>
                  <a:pt x="162305" y="25908"/>
                </a:moveTo>
                <a:lnTo>
                  <a:pt x="138683" y="15240"/>
                </a:lnTo>
                <a:lnTo>
                  <a:pt x="138683" y="48102"/>
                </a:lnTo>
                <a:lnTo>
                  <a:pt x="162305" y="25908"/>
                </a:lnTo>
                <a:close/>
              </a:path>
              <a:path w="584200" h="734060">
                <a:moveTo>
                  <a:pt x="162305" y="71917"/>
                </a:moveTo>
                <a:lnTo>
                  <a:pt x="162305" y="25908"/>
                </a:lnTo>
                <a:lnTo>
                  <a:pt x="138683" y="48102"/>
                </a:lnTo>
                <a:lnTo>
                  <a:pt x="138683" y="91440"/>
                </a:lnTo>
                <a:lnTo>
                  <a:pt x="144017" y="97536"/>
                </a:lnTo>
                <a:lnTo>
                  <a:pt x="150875" y="98298"/>
                </a:lnTo>
                <a:lnTo>
                  <a:pt x="154685" y="98806"/>
                </a:lnTo>
                <a:lnTo>
                  <a:pt x="154685" y="70866"/>
                </a:lnTo>
                <a:lnTo>
                  <a:pt x="162305" y="71917"/>
                </a:lnTo>
                <a:close/>
              </a:path>
              <a:path w="584200" h="734060">
                <a:moveTo>
                  <a:pt x="555865" y="387958"/>
                </a:moveTo>
                <a:lnTo>
                  <a:pt x="521181" y="345913"/>
                </a:lnTo>
                <a:lnTo>
                  <a:pt x="484932" y="317124"/>
                </a:lnTo>
                <a:lnTo>
                  <a:pt x="443470" y="292106"/>
                </a:lnTo>
                <a:lnTo>
                  <a:pt x="398444" y="270706"/>
                </a:lnTo>
                <a:lnTo>
                  <a:pt x="351502" y="252769"/>
                </a:lnTo>
                <a:lnTo>
                  <a:pt x="304293" y="238144"/>
                </a:lnTo>
                <a:lnTo>
                  <a:pt x="258465" y="226675"/>
                </a:lnTo>
                <a:lnTo>
                  <a:pt x="215666" y="218211"/>
                </a:lnTo>
                <a:lnTo>
                  <a:pt x="176783" y="212496"/>
                </a:lnTo>
                <a:lnTo>
                  <a:pt x="154685" y="209550"/>
                </a:lnTo>
                <a:lnTo>
                  <a:pt x="150113" y="208788"/>
                </a:lnTo>
                <a:lnTo>
                  <a:pt x="146303" y="210312"/>
                </a:lnTo>
                <a:lnTo>
                  <a:pt x="143255" y="212598"/>
                </a:lnTo>
                <a:lnTo>
                  <a:pt x="140207" y="215646"/>
                </a:lnTo>
                <a:lnTo>
                  <a:pt x="138683" y="219456"/>
                </a:lnTo>
                <a:lnTo>
                  <a:pt x="138683" y="256978"/>
                </a:lnTo>
                <a:lnTo>
                  <a:pt x="150875" y="269840"/>
                </a:lnTo>
                <a:lnTo>
                  <a:pt x="150875" y="236982"/>
                </a:lnTo>
                <a:lnTo>
                  <a:pt x="166877" y="223266"/>
                </a:lnTo>
                <a:lnTo>
                  <a:pt x="166877" y="239189"/>
                </a:lnTo>
                <a:lnTo>
                  <a:pt x="210405" y="245287"/>
                </a:lnTo>
                <a:lnTo>
                  <a:pt x="253964" y="253972"/>
                </a:lnTo>
                <a:lnTo>
                  <a:pt x="301409" y="266179"/>
                </a:lnTo>
                <a:lnTo>
                  <a:pt x="350498" y="281998"/>
                </a:lnTo>
                <a:lnTo>
                  <a:pt x="398987" y="301523"/>
                </a:lnTo>
                <a:lnTo>
                  <a:pt x="444636" y="324846"/>
                </a:lnTo>
                <a:lnTo>
                  <a:pt x="485202" y="352058"/>
                </a:lnTo>
                <a:lnTo>
                  <a:pt x="518441" y="383254"/>
                </a:lnTo>
                <a:lnTo>
                  <a:pt x="529651" y="399957"/>
                </a:lnTo>
                <a:lnTo>
                  <a:pt x="535685" y="390906"/>
                </a:lnTo>
                <a:lnTo>
                  <a:pt x="555161" y="403889"/>
                </a:lnTo>
                <a:lnTo>
                  <a:pt x="555865" y="387958"/>
                </a:lnTo>
                <a:close/>
              </a:path>
              <a:path w="584200" h="734060">
                <a:moveTo>
                  <a:pt x="163067" y="303276"/>
                </a:moveTo>
                <a:lnTo>
                  <a:pt x="163067" y="282702"/>
                </a:lnTo>
                <a:lnTo>
                  <a:pt x="138683" y="292608"/>
                </a:lnTo>
                <a:lnTo>
                  <a:pt x="138683" y="298473"/>
                </a:lnTo>
                <a:lnTo>
                  <a:pt x="142493" y="302514"/>
                </a:lnTo>
                <a:lnTo>
                  <a:pt x="146303" y="306324"/>
                </a:lnTo>
                <a:lnTo>
                  <a:pt x="152399" y="307848"/>
                </a:lnTo>
                <a:lnTo>
                  <a:pt x="163067" y="303276"/>
                </a:lnTo>
                <a:close/>
              </a:path>
              <a:path w="584200" h="734060">
                <a:moveTo>
                  <a:pt x="166877" y="239189"/>
                </a:moveTo>
                <a:lnTo>
                  <a:pt x="166877" y="223266"/>
                </a:lnTo>
                <a:lnTo>
                  <a:pt x="150875" y="236982"/>
                </a:lnTo>
                <a:lnTo>
                  <a:pt x="166877" y="239189"/>
                </a:lnTo>
                <a:close/>
              </a:path>
              <a:path w="584200" h="734060">
                <a:moveTo>
                  <a:pt x="166877" y="297942"/>
                </a:moveTo>
                <a:lnTo>
                  <a:pt x="166877" y="239189"/>
                </a:lnTo>
                <a:lnTo>
                  <a:pt x="150875" y="236982"/>
                </a:lnTo>
                <a:lnTo>
                  <a:pt x="150875" y="269840"/>
                </a:lnTo>
                <a:lnTo>
                  <a:pt x="163067" y="282702"/>
                </a:lnTo>
                <a:lnTo>
                  <a:pt x="163067" y="303276"/>
                </a:lnTo>
                <a:lnTo>
                  <a:pt x="166877" y="297942"/>
                </a:lnTo>
                <a:close/>
              </a:path>
              <a:path w="584200" h="734060">
                <a:moveTo>
                  <a:pt x="583739" y="378032"/>
                </a:moveTo>
                <a:lnTo>
                  <a:pt x="582914" y="328505"/>
                </a:lnTo>
                <a:lnTo>
                  <a:pt x="573785" y="281178"/>
                </a:lnTo>
                <a:lnTo>
                  <a:pt x="553829" y="244845"/>
                </a:lnTo>
                <a:lnTo>
                  <a:pt x="521181" y="207241"/>
                </a:lnTo>
                <a:lnTo>
                  <a:pt x="486155" y="179832"/>
                </a:lnTo>
                <a:lnTo>
                  <a:pt x="446669" y="155074"/>
                </a:lnTo>
                <a:lnTo>
                  <a:pt x="404105" y="134083"/>
                </a:lnTo>
                <a:lnTo>
                  <a:pt x="359397" y="116509"/>
                </a:lnTo>
                <a:lnTo>
                  <a:pt x="313478" y="102000"/>
                </a:lnTo>
                <a:lnTo>
                  <a:pt x="267282" y="90205"/>
                </a:lnTo>
                <a:lnTo>
                  <a:pt x="221741" y="80772"/>
                </a:lnTo>
                <a:lnTo>
                  <a:pt x="172973" y="73388"/>
                </a:lnTo>
                <a:lnTo>
                  <a:pt x="154685" y="70866"/>
                </a:lnTo>
                <a:lnTo>
                  <a:pt x="166877" y="84582"/>
                </a:lnTo>
                <a:lnTo>
                  <a:pt x="166877" y="100431"/>
                </a:lnTo>
                <a:lnTo>
                  <a:pt x="177545" y="101871"/>
                </a:lnTo>
                <a:lnTo>
                  <a:pt x="217169" y="108204"/>
                </a:lnTo>
                <a:lnTo>
                  <a:pt x="269860" y="119576"/>
                </a:lnTo>
                <a:lnTo>
                  <a:pt x="322827" y="134068"/>
                </a:lnTo>
                <a:lnTo>
                  <a:pt x="374823" y="152321"/>
                </a:lnTo>
                <a:lnTo>
                  <a:pt x="424602" y="174982"/>
                </a:lnTo>
                <a:lnTo>
                  <a:pt x="470915" y="202692"/>
                </a:lnTo>
                <a:lnTo>
                  <a:pt x="528654" y="256942"/>
                </a:lnTo>
                <a:lnTo>
                  <a:pt x="548109" y="293928"/>
                </a:lnTo>
                <a:lnTo>
                  <a:pt x="555874" y="332536"/>
                </a:lnTo>
                <a:lnTo>
                  <a:pt x="556443" y="374887"/>
                </a:lnTo>
                <a:lnTo>
                  <a:pt x="556443" y="388976"/>
                </a:lnTo>
                <a:lnTo>
                  <a:pt x="571447" y="415416"/>
                </a:lnTo>
                <a:lnTo>
                  <a:pt x="581683" y="454583"/>
                </a:lnTo>
                <a:lnTo>
                  <a:pt x="581683" y="427519"/>
                </a:lnTo>
                <a:lnTo>
                  <a:pt x="583739" y="378032"/>
                </a:lnTo>
                <a:close/>
              </a:path>
              <a:path w="584200" h="734060">
                <a:moveTo>
                  <a:pt x="166877" y="100431"/>
                </a:moveTo>
                <a:lnTo>
                  <a:pt x="166877" y="84582"/>
                </a:lnTo>
                <a:lnTo>
                  <a:pt x="154685" y="70866"/>
                </a:lnTo>
                <a:lnTo>
                  <a:pt x="154685" y="98806"/>
                </a:lnTo>
                <a:lnTo>
                  <a:pt x="166877" y="100431"/>
                </a:lnTo>
                <a:close/>
              </a:path>
              <a:path w="584200" h="734060">
                <a:moveTo>
                  <a:pt x="555161" y="403889"/>
                </a:moveTo>
                <a:lnTo>
                  <a:pt x="535685" y="390906"/>
                </a:lnTo>
                <a:lnTo>
                  <a:pt x="529651" y="399957"/>
                </a:lnTo>
                <a:lnTo>
                  <a:pt x="542113" y="418524"/>
                </a:lnTo>
                <a:lnTo>
                  <a:pt x="544122" y="425207"/>
                </a:lnTo>
                <a:lnTo>
                  <a:pt x="551687" y="416814"/>
                </a:lnTo>
                <a:lnTo>
                  <a:pt x="554804" y="411966"/>
                </a:lnTo>
                <a:lnTo>
                  <a:pt x="555161" y="403889"/>
                </a:lnTo>
                <a:close/>
              </a:path>
              <a:path w="584200" h="734060">
                <a:moveTo>
                  <a:pt x="554804" y="411966"/>
                </a:moveTo>
                <a:lnTo>
                  <a:pt x="551687" y="416814"/>
                </a:lnTo>
                <a:lnTo>
                  <a:pt x="544122" y="425207"/>
                </a:lnTo>
                <a:lnTo>
                  <a:pt x="553973" y="457962"/>
                </a:lnTo>
                <a:lnTo>
                  <a:pt x="554092" y="459618"/>
                </a:lnTo>
                <a:lnTo>
                  <a:pt x="554311" y="423100"/>
                </a:lnTo>
                <a:lnTo>
                  <a:pt x="554804" y="411966"/>
                </a:lnTo>
                <a:close/>
              </a:path>
              <a:path w="584200" h="734060">
                <a:moveTo>
                  <a:pt x="558545" y="468418"/>
                </a:moveTo>
                <a:lnTo>
                  <a:pt x="558545" y="406146"/>
                </a:lnTo>
                <a:lnTo>
                  <a:pt x="554804" y="411966"/>
                </a:lnTo>
                <a:lnTo>
                  <a:pt x="554311" y="423100"/>
                </a:lnTo>
                <a:lnTo>
                  <a:pt x="554092" y="459618"/>
                </a:lnTo>
                <a:lnTo>
                  <a:pt x="554735" y="468630"/>
                </a:lnTo>
                <a:lnTo>
                  <a:pt x="558545" y="468418"/>
                </a:lnTo>
                <a:close/>
              </a:path>
              <a:path w="584200" h="734060">
                <a:moveTo>
                  <a:pt x="558545" y="406146"/>
                </a:moveTo>
                <a:lnTo>
                  <a:pt x="555161" y="403889"/>
                </a:lnTo>
                <a:lnTo>
                  <a:pt x="554804" y="411966"/>
                </a:lnTo>
                <a:lnTo>
                  <a:pt x="558545" y="406146"/>
                </a:lnTo>
                <a:close/>
              </a:path>
              <a:path w="584200" h="734060">
                <a:moveTo>
                  <a:pt x="582089" y="467110"/>
                </a:moveTo>
                <a:lnTo>
                  <a:pt x="581972" y="455690"/>
                </a:lnTo>
                <a:lnTo>
                  <a:pt x="571447" y="415416"/>
                </a:lnTo>
                <a:lnTo>
                  <a:pt x="555865" y="387958"/>
                </a:lnTo>
                <a:lnTo>
                  <a:pt x="555161" y="403889"/>
                </a:lnTo>
                <a:lnTo>
                  <a:pt x="558545" y="406146"/>
                </a:lnTo>
                <a:lnTo>
                  <a:pt x="558545" y="468418"/>
                </a:lnTo>
                <a:lnTo>
                  <a:pt x="582089" y="467110"/>
                </a:lnTo>
                <a:close/>
              </a:path>
              <a:path w="584200" h="734060">
                <a:moveTo>
                  <a:pt x="556443" y="388976"/>
                </a:moveTo>
                <a:lnTo>
                  <a:pt x="556443" y="374887"/>
                </a:lnTo>
                <a:lnTo>
                  <a:pt x="555874" y="387973"/>
                </a:lnTo>
                <a:lnTo>
                  <a:pt x="556443" y="388976"/>
                </a:lnTo>
                <a:close/>
              </a:path>
              <a:path w="584200" h="734060">
                <a:moveTo>
                  <a:pt x="581972" y="455690"/>
                </a:moveTo>
                <a:lnTo>
                  <a:pt x="581683" y="427519"/>
                </a:lnTo>
                <a:lnTo>
                  <a:pt x="581683" y="454583"/>
                </a:lnTo>
                <a:lnTo>
                  <a:pt x="581972" y="455690"/>
                </a:lnTo>
                <a:close/>
              </a:path>
              <a:path w="584200" h="734060">
                <a:moveTo>
                  <a:pt x="582167" y="467106"/>
                </a:moveTo>
                <a:lnTo>
                  <a:pt x="582167" y="456438"/>
                </a:lnTo>
                <a:lnTo>
                  <a:pt x="581972" y="455690"/>
                </a:lnTo>
                <a:lnTo>
                  <a:pt x="582089" y="467110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88258" y="6947154"/>
            <a:ext cx="620395" cy="676910"/>
          </a:xfrm>
          <a:custGeom>
            <a:avLst/>
            <a:gdLst/>
            <a:ahLst/>
            <a:cxnLst/>
            <a:rect l="l" t="t" r="r" b="b"/>
            <a:pathLst>
              <a:path w="620395" h="676909">
                <a:moveTo>
                  <a:pt x="142620" y="406926"/>
                </a:moveTo>
                <a:lnTo>
                  <a:pt x="0" y="283464"/>
                </a:lnTo>
                <a:lnTo>
                  <a:pt x="6095" y="440740"/>
                </a:lnTo>
                <a:lnTo>
                  <a:pt x="6095" y="325374"/>
                </a:lnTo>
                <a:lnTo>
                  <a:pt x="29717" y="314706"/>
                </a:lnTo>
                <a:lnTo>
                  <a:pt x="30929" y="347069"/>
                </a:lnTo>
                <a:lnTo>
                  <a:pt x="133349" y="436546"/>
                </a:lnTo>
                <a:lnTo>
                  <a:pt x="133349" y="417576"/>
                </a:lnTo>
                <a:lnTo>
                  <a:pt x="142620" y="406926"/>
                </a:lnTo>
                <a:close/>
              </a:path>
              <a:path w="620395" h="676909">
                <a:moveTo>
                  <a:pt x="30929" y="347069"/>
                </a:moveTo>
                <a:lnTo>
                  <a:pt x="29717" y="314706"/>
                </a:lnTo>
                <a:lnTo>
                  <a:pt x="6095" y="325374"/>
                </a:lnTo>
                <a:lnTo>
                  <a:pt x="30929" y="347069"/>
                </a:lnTo>
                <a:close/>
              </a:path>
              <a:path w="620395" h="676909">
                <a:moveTo>
                  <a:pt x="42132" y="646236"/>
                </a:moveTo>
                <a:lnTo>
                  <a:pt x="30929" y="347069"/>
                </a:lnTo>
                <a:lnTo>
                  <a:pt x="6095" y="325374"/>
                </a:lnTo>
                <a:lnTo>
                  <a:pt x="6095" y="440740"/>
                </a:lnTo>
                <a:lnTo>
                  <a:pt x="15239" y="676656"/>
                </a:lnTo>
                <a:lnTo>
                  <a:pt x="27431" y="675446"/>
                </a:lnTo>
                <a:lnTo>
                  <a:pt x="27431" y="647700"/>
                </a:lnTo>
                <a:lnTo>
                  <a:pt x="42132" y="646236"/>
                </a:lnTo>
                <a:close/>
              </a:path>
              <a:path w="620395" h="676909">
                <a:moveTo>
                  <a:pt x="42671" y="660654"/>
                </a:moveTo>
                <a:lnTo>
                  <a:pt x="42132" y="646236"/>
                </a:lnTo>
                <a:lnTo>
                  <a:pt x="27431" y="647700"/>
                </a:lnTo>
                <a:lnTo>
                  <a:pt x="42671" y="660654"/>
                </a:lnTo>
                <a:close/>
              </a:path>
              <a:path w="620395" h="676909">
                <a:moveTo>
                  <a:pt x="42671" y="673934"/>
                </a:moveTo>
                <a:lnTo>
                  <a:pt x="42671" y="660654"/>
                </a:lnTo>
                <a:lnTo>
                  <a:pt x="27431" y="647700"/>
                </a:lnTo>
                <a:lnTo>
                  <a:pt x="27431" y="675446"/>
                </a:lnTo>
                <a:lnTo>
                  <a:pt x="42671" y="673934"/>
                </a:lnTo>
                <a:close/>
              </a:path>
              <a:path w="620395" h="676909">
                <a:moveTo>
                  <a:pt x="371855" y="641271"/>
                </a:moveTo>
                <a:lnTo>
                  <a:pt x="371855" y="613410"/>
                </a:lnTo>
                <a:lnTo>
                  <a:pt x="364235" y="637794"/>
                </a:lnTo>
                <a:lnTo>
                  <a:pt x="339959" y="616585"/>
                </a:lnTo>
                <a:lnTo>
                  <a:pt x="42132" y="646236"/>
                </a:lnTo>
                <a:lnTo>
                  <a:pt x="42671" y="660654"/>
                </a:lnTo>
                <a:lnTo>
                  <a:pt x="42671" y="673934"/>
                </a:lnTo>
                <a:lnTo>
                  <a:pt x="371855" y="641271"/>
                </a:lnTo>
                <a:close/>
              </a:path>
              <a:path w="620395" h="676909">
                <a:moveTo>
                  <a:pt x="153161" y="416052"/>
                </a:moveTo>
                <a:lnTo>
                  <a:pt x="142620" y="406926"/>
                </a:lnTo>
                <a:lnTo>
                  <a:pt x="133349" y="417576"/>
                </a:lnTo>
                <a:lnTo>
                  <a:pt x="153161" y="416052"/>
                </a:lnTo>
                <a:close/>
              </a:path>
              <a:path w="620395" h="676909">
                <a:moveTo>
                  <a:pt x="153161" y="436922"/>
                </a:moveTo>
                <a:lnTo>
                  <a:pt x="153161" y="416052"/>
                </a:lnTo>
                <a:lnTo>
                  <a:pt x="133349" y="417576"/>
                </a:lnTo>
                <a:lnTo>
                  <a:pt x="133349" y="436546"/>
                </a:lnTo>
                <a:lnTo>
                  <a:pt x="144779" y="446532"/>
                </a:lnTo>
                <a:lnTo>
                  <a:pt x="153161" y="436922"/>
                </a:lnTo>
                <a:close/>
              </a:path>
              <a:path w="620395" h="676909">
                <a:moveTo>
                  <a:pt x="620267" y="107442"/>
                </a:moveTo>
                <a:lnTo>
                  <a:pt x="496823" y="0"/>
                </a:lnTo>
                <a:lnTo>
                  <a:pt x="142620" y="406926"/>
                </a:lnTo>
                <a:lnTo>
                  <a:pt x="153161" y="416052"/>
                </a:lnTo>
                <a:lnTo>
                  <a:pt x="153161" y="436922"/>
                </a:lnTo>
                <a:lnTo>
                  <a:pt x="489203" y="51669"/>
                </a:lnTo>
                <a:lnTo>
                  <a:pt x="489203" y="30480"/>
                </a:lnTo>
                <a:lnTo>
                  <a:pt x="509015" y="28956"/>
                </a:lnTo>
                <a:lnTo>
                  <a:pt x="509015" y="47630"/>
                </a:lnTo>
                <a:lnTo>
                  <a:pt x="580966" y="109916"/>
                </a:lnTo>
                <a:lnTo>
                  <a:pt x="589787" y="99822"/>
                </a:lnTo>
                <a:lnTo>
                  <a:pt x="591311" y="118872"/>
                </a:lnTo>
                <a:lnTo>
                  <a:pt x="591311" y="140638"/>
                </a:lnTo>
                <a:lnTo>
                  <a:pt x="620267" y="107442"/>
                </a:lnTo>
                <a:close/>
              </a:path>
              <a:path w="620395" h="676909">
                <a:moveTo>
                  <a:pt x="591311" y="140638"/>
                </a:moveTo>
                <a:lnTo>
                  <a:pt x="591311" y="118872"/>
                </a:lnTo>
                <a:lnTo>
                  <a:pt x="580966" y="109916"/>
                </a:lnTo>
                <a:lnTo>
                  <a:pt x="225551" y="516636"/>
                </a:lnTo>
                <a:lnTo>
                  <a:pt x="254507" y="541932"/>
                </a:lnTo>
                <a:lnTo>
                  <a:pt x="254507" y="505206"/>
                </a:lnTo>
                <a:lnTo>
                  <a:pt x="265199" y="514507"/>
                </a:lnTo>
                <a:lnTo>
                  <a:pt x="591311" y="140638"/>
                </a:lnTo>
                <a:close/>
              </a:path>
              <a:path w="620395" h="676909">
                <a:moveTo>
                  <a:pt x="265199" y="514507"/>
                </a:moveTo>
                <a:lnTo>
                  <a:pt x="254507" y="505206"/>
                </a:lnTo>
                <a:lnTo>
                  <a:pt x="256031" y="525018"/>
                </a:lnTo>
                <a:lnTo>
                  <a:pt x="265199" y="514507"/>
                </a:lnTo>
                <a:close/>
              </a:path>
              <a:path w="620395" h="676909">
                <a:moveTo>
                  <a:pt x="406907" y="637794"/>
                </a:moveTo>
                <a:lnTo>
                  <a:pt x="265199" y="514507"/>
                </a:lnTo>
                <a:lnTo>
                  <a:pt x="256031" y="525018"/>
                </a:lnTo>
                <a:lnTo>
                  <a:pt x="254507" y="505206"/>
                </a:lnTo>
                <a:lnTo>
                  <a:pt x="254507" y="541932"/>
                </a:lnTo>
                <a:lnTo>
                  <a:pt x="339959" y="616585"/>
                </a:lnTo>
                <a:lnTo>
                  <a:pt x="371855" y="613410"/>
                </a:lnTo>
                <a:lnTo>
                  <a:pt x="371855" y="641271"/>
                </a:lnTo>
                <a:lnTo>
                  <a:pt x="406907" y="637794"/>
                </a:lnTo>
                <a:close/>
              </a:path>
              <a:path w="620395" h="676909">
                <a:moveTo>
                  <a:pt x="371855" y="613410"/>
                </a:moveTo>
                <a:lnTo>
                  <a:pt x="339959" y="616585"/>
                </a:lnTo>
                <a:lnTo>
                  <a:pt x="364235" y="637794"/>
                </a:lnTo>
                <a:lnTo>
                  <a:pt x="371855" y="613410"/>
                </a:lnTo>
                <a:close/>
              </a:path>
              <a:path w="620395" h="676909">
                <a:moveTo>
                  <a:pt x="509015" y="28956"/>
                </a:moveTo>
                <a:lnTo>
                  <a:pt x="489203" y="30480"/>
                </a:lnTo>
                <a:lnTo>
                  <a:pt x="499734" y="39596"/>
                </a:lnTo>
                <a:lnTo>
                  <a:pt x="509015" y="28956"/>
                </a:lnTo>
                <a:close/>
              </a:path>
              <a:path w="620395" h="676909">
                <a:moveTo>
                  <a:pt x="499734" y="39596"/>
                </a:moveTo>
                <a:lnTo>
                  <a:pt x="489203" y="30480"/>
                </a:lnTo>
                <a:lnTo>
                  <a:pt x="489203" y="51669"/>
                </a:lnTo>
                <a:lnTo>
                  <a:pt x="499734" y="39596"/>
                </a:lnTo>
                <a:close/>
              </a:path>
              <a:path w="620395" h="676909">
                <a:moveTo>
                  <a:pt x="509015" y="47630"/>
                </a:moveTo>
                <a:lnTo>
                  <a:pt x="509015" y="28956"/>
                </a:lnTo>
                <a:lnTo>
                  <a:pt x="499734" y="39596"/>
                </a:lnTo>
                <a:lnTo>
                  <a:pt x="509015" y="47630"/>
                </a:lnTo>
                <a:close/>
              </a:path>
              <a:path w="620395" h="676909">
                <a:moveTo>
                  <a:pt x="591311" y="118872"/>
                </a:moveTo>
                <a:lnTo>
                  <a:pt x="589787" y="99822"/>
                </a:lnTo>
                <a:lnTo>
                  <a:pt x="580966" y="109916"/>
                </a:lnTo>
                <a:lnTo>
                  <a:pt x="591311" y="118872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34150" y="6966966"/>
            <a:ext cx="585470" cy="641985"/>
          </a:xfrm>
          <a:custGeom>
            <a:avLst/>
            <a:gdLst/>
            <a:ahLst/>
            <a:cxnLst/>
            <a:rect l="l" t="t" r="r" b="b"/>
            <a:pathLst>
              <a:path w="585470" h="641984">
                <a:moveTo>
                  <a:pt x="585216" y="89153"/>
                </a:moveTo>
                <a:lnTo>
                  <a:pt x="483108" y="0"/>
                </a:lnTo>
                <a:lnTo>
                  <a:pt x="128778" y="406907"/>
                </a:lnTo>
                <a:lnTo>
                  <a:pt x="0" y="294893"/>
                </a:lnTo>
                <a:lnTo>
                  <a:pt x="13716" y="641603"/>
                </a:lnTo>
                <a:lnTo>
                  <a:pt x="230124" y="620058"/>
                </a:lnTo>
                <a:lnTo>
                  <a:pt x="230124" y="496061"/>
                </a:lnTo>
                <a:lnTo>
                  <a:pt x="585216" y="89153"/>
                </a:lnTo>
                <a:close/>
              </a:path>
              <a:path w="585470" h="641984">
                <a:moveTo>
                  <a:pt x="358140" y="607313"/>
                </a:moveTo>
                <a:lnTo>
                  <a:pt x="230124" y="496061"/>
                </a:lnTo>
                <a:lnTo>
                  <a:pt x="230124" y="620058"/>
                </a:lnTo>
                <a:lnTo>
                  <a:pt x="358140" y="607313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18909" y="6947154"/>
            <a:ext cx="620395" cy="676910"/>
          </a:xfrm>
          <a:custGeom>
            <a:avLst/>
            <a:gdLst/>
            <a:ahLst/>
            <a:cxnLst/>
            <a:rect l="l" t="t" r="r" b="b"/>
            <a:pathLst>
              <a:path w="620395" h="676909">
                <a:moveTo>
                  <a:pt x="142620" y="406926"/>
                </a:moveTo>
                <a:lnTo>
                  <a:pt x="0" y="283464"/>
                </a:lnTo>
                <a:lnTo>
                  <a:pt x="6096" y="440740"/>
                </a:lnTo>
                <a:lnTo>
                  <a:pt x="6096" y="325374"/>
                </a:lnTo>
                <a:lnTo>
                  <a:pt x="29718" y="314706"/>
                </a:lnTo>
                <a:lnTo>
                  <a:pt x="30929" y="347069"/>
                </a:lnTo>
                <a:lnTo>
                  <a:pt x="133350" y="436546"/>
                </a:lnTo>
                <a:lnTo>
                  <a:pt x="133350" y="417576"/>
                </a:lnTo>
                <a:lnTo>
                  <a:pt x="142620" y="406926"/>
                </a:lnTo>
                <a:close/>
              </a:path>
              <a:path w="620395" h="676909">
                <a:moveTo>
                  <a:pt x="30929" y="347069"/>
                </a:moveTo>
                <a:lnTo>
                  <a:pt x="29718" y="314706"/>
                </a:lnTo>
                <a:lnTo>
                  <a:pt x="6096" y="325374"/>
                </a:lnTo>
                <a:lnTo>
                  <a:pt x="30929" y="347069"/>
                </a:lnTo>
                <a:close/>
              </a:path>
              <a:path w="620395" h="676909">
                <a:moveTo>
                  <a:pt x="42132" y="646239"/>
                </a:moveTo>
                <a:lnTo>
                  <a:pt x="30929" y="347069"/>
                </a:lnTo>
                <a:lnTo>
                  <a:pt x="6096" y="325374"/>
                </a:lnTo>
                <a:lnTo>
                  <a:pt x="6096" y="440740"/>
                </a:lnTo>
                <a:lnTo>
                  <a:pt x="15240" y="676656"/>
                </a:lnTo>
                <a:lnTo>
                  <a:pt x="27432" y="675446"/>
                </a:lnTo>
                <a:lnTo>
                  <a:pt x="27432" y="647700"/>
                </a:lnTo>
                <a:lnTo>
                  <a:pt x="42132" y="646239"/>
                </a:lnTo>
                <a:close/>
              </a:path>
              <a:path w="620395" h="676909">
                <a:moveTo>
                  <a:pt x="42672" y="660654"/>
                </a:moveTo>
                <a:lnTo>
                  <a:pt x="42132" y="646239"/>
                </a:lnTo>
                <a:lnTo>
                  <a:pt x="27432" y="647700"/>
                </a:lnTo>
                <a:lnTo>
                  <a:pt x="42672" y="660654"/>
                </a:lnTo>
                <a:close/>
              </a:path>
              <a:path w="620395" h="676909">
                <a:moveTo>
                  <a:pt x="42672" y="673934"/>
                </a:moveTo>
                <a:lnTo>
                  <a:pt x="42672" y="660654"/>
                </a:lnTo>
                <a:lnTo>
                  <a:pt x="27432" y="647700"/>
                </a:lnTo>
                <a:lnTo>
                  <a:pt x="27432" y="675446"/>
                </a:lnTo>
                <a:lnTo>
                  <a:pt x="42672" y="673934"/>
                </a:lnTo>
                <a:close/>
              </a:path>
              <a:path w="620395" h="676909">
                <a:moveTo>
                  <a:pt x="372618" y="641196"/>
                </a:moveTo>
                <a:lnTo>
                  <a:pt x="372618" y="613410"/>
                </a:lnTo>
                <a:lnTo>
                  <a:pt x="364236" y="637794"/>
                </a:lnTo>
                <a:lnTo>
                  <a:pt x="340030" y="616647"/>
                </a:lnTo>
                <a:lnTo>
                  <a:pt x="42132" y="646239"/>
                </a:lnTo>
                <a:lnTo>
                  <a:pt x="42672" y="660654"/>
                </a:lnTo>
                <a:lnTo>
                  <a:pt x="42672" y="673934"/>
                </a:lnTo>
                <a:lnTo>
                  <a:pt x="372618" y="641196"/>
                </a:lnTo>
                <a:close/>
              </a:path>
              <a:path w="620395" h="676909">
                <a:moveTo>
                  <a:pt x="153162" y="416052"/>
                </a:moveTo>
                <a:lnTo>
                  <a:pt x="142620" y="406926"/>
                </a:lnTo>
                <a:lnTo>
                  <a:pt x="133350" y="417576"/>
                </a:lnTo>
                <a:lnTo>
                  <a:pt x="153162" y="416052"/>
                </a:lnTo>
                <a:close/>
              </a:path>
              <a:path w="620395" h="676909">
                <a:moveTo>
                  <a:pt x="153162" y="436922"/>
                </a:moveTo>
                <a:lnTo>
                  <a:pt x="153162" y="416052"/>
                </a:lnTo>
                <a:lnTo>
                  <a:pt x="133350" y="417576"/>
                </a:lnTo>
                <a:lnTo>
                  <a:pt x="133350" y="436546"/>
                </a:lnTo>
                <a:lnTo>
                  <a:pt x="144780" y="446532"/>
                </a:lnTo>
                <a:lnTo>
                  <a:pt x="153162" y="436922"/>
                </a:lnTo>
                <a:close/>
              </a:path>
              <a:path w="620395" h="676909">
                <a:moveTo>
                  <a:pt x="620268" y="107442"/>
                </a:moveTo>
                <a:lnTo>
                  <a:pt x="496824" y="0"/>
                </a:lnTo>
                <a:lnTo>
                  <a:pt x="142620" y="406926"/>
                </a:lnTo>
                <a:lnTo>
                  <a:pt x="153162" y="416052"/>
                </a:lnTo>
                <a:lnTo>
                  <a:pt x="153162" y="436922"/>
                </a:lnTo>
                <a:lnTo>
                  <a:pt x="489204" y="51669"/>
                </a:lnTo>
                <a:lnTo>
                  <a:pt x="489204" y="30480"/>
                </a:lnTo>
                <a:lnTo>
                  <a:pt x="509016" y="28956"/>
                </a:lnTo>
                <a:lnTo>
                  <a:pt x="509016" y="47630"/>
                </a:lnTo>
                <a:lnTo>
                  <a:pt x="580966" y="109916"/>
                </a:lnTo>
                <a:lnTo>
                  <a:pt x="589788" y="99822"/>
                </a:lnTo>
                <a:lnTo>
                  <a:pt x="591312" y="118872"/>
                </a:lnTo>
                <a:lnTo>
                  <a:pt x="591312" y="140638"/>
                </a:lnTo>
                <a:lnTo>
                  <a:pt x="620268" y="107442"/>
                </a:lnTo>
                <a:close/>
              </a:path>
              <a:path w="620395" h="676909">
                <a:moveTo>
                  <a:pt x="591312" y="140638"/>
                </a:moveTo>
                <a:lnTo>
                  <a:pt x="591312" y="118872"/>
                </a:lnTo>
                <a:lnTo>
                  <a:pt x="580966" y="109916"/>
                </a:lnTo>
                <a:lnTo>
                  <a:pt x="225552" y="516636"/>
                </a:lnTo>
                <a:lnTo>
                  <a:pt x="254508" y="541932"/>
                </a:lnTo>
                <a:lnTo>
                  <a:pt x="254508" y="505206"/>
                </a:lnTo>
                <a:lnTo>
                  <a:pt x="265199" y="514507"/>
                </a:lnTo>
                <a:lnTo>
                  <a:pt x="591312" y="140638"/>
                </a:lnTo>
                <a:close/>
              </a:path>
              <a:path w="620395" h="676909">
                <a:moveTo>
                  <a:pt x="265199" y="514507"/>
                </a:moveTo>
                <a:lnTo>
                  <a:pt x="254508" y="505206"/>
                </a:lnTo>
                <a:lnTo>
                  <a:pt x="256032" y="525018"/>
                </a:lnTo>
                <a:lnTo>
                  <a:pt x="265199" y="514507"/>
                </a:lnTo>
                <a:close/>
              </a:path>
              <a:path w="620395" h="676909">
                <a:moveTo>
                  <a:pt x="406908" y="637794"/>
                </a:moveTo>
                <a:lnTo>
                  <a:pt x="265199" y="514507"/>
                </a:lnTo>
                <a:lnTo>
                  <a:pt x="256032" y="525018"/>
                </a:lnTo>
                <a:lnTo>
                  <a:pt x="254508" y="505206"/>
                </a:lnTo>
                <a:lnTo>
                  <a:pt x="254508" y="541932"/>
                </a:lnTo>
                <a:lnTo>
                  <a:pt x="340030" y="616647"/>
                </a:lnTo>
                <a:lnTo>
                  <a:pt x="372618" y="613410"/>
                </a:lnTo>
                <a:lnTo>
                  <a:pt x="372618" y="641196"/>
                </a:lnTo>
                <a:lnTo>
                  <a:pt x="406908" y="637794"/>
                </a:lnTo>
                <a:close/>
              </a:path>
              <a:path w="620395" h="676909">
                <a:moveTo>
                  <a:pt x="372618" y="613410"/>
                </a:moveTo>
                <a:lnTo>
                  <a:pt x="340030" y="616647"/>
                </a:lnTo>
                <a:lnTo>
                  <a:pt x="364236" y="637794"/>
                </a:lnTo>
                <a:lnTo>
                  <a:pt x="372618" y="613410"/>
                </a:lnTo>
                <a:close/>
              </a:path>
              <a:path w="620395" h="676909">
                <a:moveTo>
                  <a:pt x="509016" y="28956"/>
                </a:moveTo>
                <a:lnTo>
                  <a:pt x="489204" y="30480"/>
                </a:lnTo>
                <a:lnTo>
                  <a:pt x="499734" y="39596"/>
                </a:lnTo>
                <a:lnTo>
                  <a:pt x="509016" y="28956"/>
                </a:lnTo>
                <a:close/>
              </a:path>
              <a:path w="620395" h="676909">
                <a:moveTo>
                  <a:pt x="499734" y="39596"/>
                </a:moveTo>
                <a:lnTo>
                  <a:pt x="489204" y="30480"/>
                </a:lnTo>
                <a:lnTo>
                  <a:pt x="489204" y="51669"/>
                </a:lnTo>
                <a:lnTo>
                  <a:pt x="499734" y="39596"/>
                </a:lnTo>
                <a:close/>
              </a:path>
              <a:path w="620395" h="676909">
                <a:moveTo>
                  <a:pt x="509016" y="47630"/>
                </a:moveTo>
                <a:lnTo>
                  <a:pt x="509016" y="28956"/>
                </a:lnTo>
                <a:lnTo>
                  <a:pt x="499734" y="39596"/>
                </a:lnTo>
                <a:lnTo>
                  <a:pt x="509016" y="47630"/>
                </a:lnTo>
                <a:close/>
              </a:path>
              <a:path w="620395" h="676909">
                <a:moveTo>
                  <a:pt x="591312" y="118872"/>
                </a:moveTo>
                <a:lnTo>
                  <a:pt x="589788" y="99822"/>
                </a:lnTo>
                <a:lnTo>
                  <a:pt x="580966" y="109916"/>
                </a:lnTo>
                <a:lnTo>
                  <a:pt x="591312" y="118872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559040" y="4673346"/>
            <a:ext cx="2307590" cy="1331595"/>
          </a:xfrm>
          <a:custGeom>
            <a:avLst/>
            <a:gdLst/>
            <a:ahLst/>
            <a:cxnLst/>
            <a:rect l="l" t="t" r="r" b="b"/>
            <a:pathLst>
              <a:path w="2307590" h="1331595">
                <a:moveTo>
                  <a:pt x="2307336" y="1328928"/>
                </a:moveTo>
                <a:lnTo>
                  <a:pt x="2307336" y="2286"/>
                </a:lnTo>
                <a:lnTo>
                  <a:pt x="2305050" y="0"/>
                </a:lnTo>
                <a:lnTo>
                  <a:pt x="2285" y="0"/>
                </a:lnTo>
                <a:lnTo>
                  <a:pt x="0" y="2286"/>
                </a:lnTo>
                <a:lnTo>
                  <a:pt x="0" y="1328928"/>
                </a:lnTo>
                <a:lnTo>
                  <a:pt x="2286" y="1331214"/>
                </a:lnTo>
                <a:lnTo>
                  <a:pt x="5333" y="1331214"/>
                </a:lnTo>
                <a:lnTo>
                  <a:pt x="5334" y="10668"/>
                </a:lnTo>
                <a:lnTo>
                  <a:pt x="10668" y="5334"/>
                </a:lnTo>
                <a:lnTo>
                  <a:pt x="10668" y="10668"/>
                </a:lnTo>
                <a:lnTo>
                  <a:pt x="2296668" y="10668"/>
                </a:lnTo>
                <a:lnTo>
                  <a:pt x="2296668" y="5334"/>
                </a:lnTo>
                <a:lnTo>
                  <a:pt x="2302002" y="10668"/>
                </a:lnTo>
                <a:lnTo>
                  <a:pt x="2302002" y="1331214"/>
                </a:lnTo>
                <a:lnTo>
                  <a:pt x="2305050" y="1331214"/>
                </a:lnTo>
                <a:lnTo>
                  <a:pt x="2307336" y="1328928"/>
                </a:lnTo>
                <a:close/>
              </a:path>
              <a:path w="2307590" h="1331595">
                <a:moveTo>
                  <a:pt x="10668" y="10668"/>
                </a:moveTo>
                <a:lnTo>
                  <a:pt x="10668" y="5334"/>
                </a:lnTo>
                <a:lnTo>
                  <a:pt x="5334" y="10668"/>
                </a:lnTo>
                <a:lnTo>
                  <a:pt x="10668" y="10668"/>
                </a:lnTo>
                <a:close/>
              </a:path>
              <a:path w="2307590" h="1331595">
                <a:moveTo>
                  <a:pt x="10668" y="1320546"/>
                </a:moveTo>
                <a:lnTo>
                  <a:pt x="10668" y="10668"/>
                </a:lnTo>
                <a:lnTo>
                  <a:pt x="5334" y="10668"/>
                </a:lnTo>
                <a:lnTo>
                  <a:pt x="5334" y="1320546"/>
                </a:lnTo>
                <a:lnTo>
                  <a:pt x="10668" y="1320546"/>
                </a:lnTo>
                <a:close/>
              </a:path>
              <a:path w="2307590" h="1331595">
                <a:moveTo>
                  <a:pt x="2302002" y="1320546"/>
                </a:moveTo>
                <a:lnTo>
                  <a:pt x="5334" y="1320546"/>
                </a:lnTo>
                <a:lnTo>
                  <a:pt x="10668" y="1325880"/>
                </a:lnTo>
                <a:lnTo>
                  <a:pt x="10667" y="1331214"/>
                </a:lnTo>
                <a:lnTo>
                  <a:pt x="2296668" y="1331214"/>
                </a:lnTo>
                <a:lnTo>
                  <a:pt x="2296668" y="1325880"/>
                </a:lnTo>
                <a:lnTo>
                  <a:pt x="2302002" y="1320546"/>
                </a:lnTo>
                <a:close/>
              </a:path>
              <a:path w="2307590" h="1331595">
                <a:moveTo>
                  <a:pt x="10667" y="1331214"/>
                </a:moveTo>
                <a:lnTo>
                  <a:pt x="10668" y="1325880"/>
                </a:lnTo>
                <a:lnTo>
                  <a:pt x="5334" y="1320546"/>
                </a:lnTo>
                <a:lnTo>
                  <a:pt x="5333" y="1331214"/>
                </a:lnTo>
                <a:lnTo>
                  <a:pt x="10667" y="1331214"/>
                </a:lnTo>
                <a:close/>
              </a:path>
              <a:path w="2307590" h="1331595">
                <a:moveTo>
                  <a:pt x="2302002" y="10668"/>
                </a:moveTo>
                <a:lnTo>
                  <a:pt x="2296668" y="5334"/>
                </a:lnTo>
                <a:lnTo>
                  <a:pt x="2296668" y="10668"/>
                </a:lnTo>
                <a:lnTo>
                  <a:pt x="2302002" y="10668"/>
                </a:lnTo>
                <a:close/>
              </a:path>
              <a:path w="2307590" h="1331595">
                <a:moveTo>
                  <a:pt x="2302002" y="1320546"/>
                </a:moveTo>
                <a:lnTo>
                  <a:pt x="2302002" y="10668"/>
                </a:lnTo>
                <a:lnTo>
                  <a:pt x="2296668" y="10668"/>
                </a:lnTo>
                <a:lnTo>
                  <a:pt x="2296668" y="1320546"/>
                </a:lnTo>
                <a:lnTo>
                  <a:pt x="2302002" y="1320546"/>
                </a:lnTo>
                <a:close/>
              </a:path>
              <a:path w="2307590" h="1331595">
                <a:moveTo>
                  <a:pt x="2302002" y="1331214"/>
                </a:moveTo>
                <a:lnTo>
                  <a:pt x="2302002" y="1320546"/>
                </a:lnTo>
                <a:lnTo>
                  <a:pt x="2296668" y="1325880"/>
                </a:lnTo>
                <a:lnTo>
                  <a:pt x="2296668" y="1331214"/>
                </a:lnTo>
                <a:lnTo>
                  <a:pt x="2302002" y="1331214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564373" y="4678679"/>
            <a:ext cx="2296795" cy="1320800"/>
          </a:xfrm>
          <a:prstGeom prst="rect">
            <a:avLst/>
          </a:prstGeom>
          <a:solidFill>
            <a:srgbClr val="EEECE1"/>
          </a:solidFill>
        </p:spPr>
        <p:txBody>
          <a:bodyPr vert="horz" wrap="square" lIns="0" tIns="33655" rIns="0" bIns="0" rtlCol="0">
            <a:spAutoFit/>
          </a:bodyPr>
          <a:lstStyle/>
          <a:p>
            <a:pPr marL="99695" marR="191770">
              <a:lnSpc>
                <a:spcPct val="101499"/>
              </a:lnSpc>
              <a:spcBef>
                <a:spcPts val="265"/>
              </a:spcBef>
            </a:pPr>
            <a:r>
              <a:rPr sz="1950" spc="-15" dirty="0">
                <a:latin typeface="Calibri"/>
                <a:cs typeface="Calibri"/>
              </a:rPr>
              <a:t>We </a:t>
            </a:r>
            <a:r>
              <a:rPr sz="1950" dirty="0">
                <a:latin typeface="Calibri"/>
                <a:cs typeface="Calibri"/>
              </a:rPr>
              <a:t>may </a:t>
            </a:r>
            <a:r>
              <a:rPr sz="1950" spc="10" dirty="0">
                <a:latin typeface="Calibri"/>
                <a:cs typeface="Calibri"/>
              </a:rPr>
              <a:t>need </a:t>
            </a:r>
            <a:r>
              <a:rPr sz="1950" spc="-10" dirty="0">
                <a:latin typeface="Calibri"/>
                <a:cs typeface="Calibri"/>
              </a:rPr>
              <a:t>to  </a:t>
            </a:r>
            <a:r>
              <a:rPr sz="1950" spc="10" dirty="0">
                <a:latin typeface="Calibri"/>
                <a:cs typeface="Calibri"/>
              </a:rPr>
              <a:t>close the </a:t>
            </a:r>
            <a:r>
              <a:rPr sz="1950" spc="-5" dirty="0">
                <a:latin typeface="Calibri"/>
                <a:cs typeface="Calibri"/>
              </a:rPr>
              <a:t>gap </a:t>
            </a:r>
            <a:r>
              <a:rPr sz="1950" spc="5" dirty="0">
                <a:latin typeface="Calibri"/>
                <a:cs typeface="Calibri"/>
              </a:rPr>
              <a:t>if </a:t>
            </a:r>
            <a:r>
              <a:rPr sz="1950" spc="10" dirty="0">
                <a:latin typeface="Calibri"/>
                <a:cs typeface="Calibri"/>
              </a:rPr>
              <a:t>this  </a:t>
            </a:r>
            <a:r>
              <a:rPr sz="1950" dirty="0">
                <a:latin typeface="Calibri"/>
                <a:cs typeface="Calibri"/>
              </a:rPr>
              <a:t>operation </a:t>
            </a:r>
            <a:r>
              <a:rPr sz="1950" spc="5" dirty="0">
                <a:latin typeface="Calibri"/>
                <a:cs typeface="Calibri"/>
              </a:rPr>
              <a:t>causes it,  </a:t>
            </a:r>
            <a:r>
              <a:rPr sz="1950" spc="10" dirty="0">
                <a:latin typeface="Calibri"/>
                <a:cs typeface="Calibri"/>
              </a:rPr>
              <a:t>also</a:t>
            </a:r>
            <a:r>
              <a:rPr sz="1950" spc="-7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O(n)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">
              <a:lnSpc>
                <a:spcPct val="100000"/>
              </a:lnSpc>
            </a:pPr>
            <a:r>
              <a:rPr spc="-5" dirty="0"/>
              <a:t>PriorityQueue </a:t>
            </a:r>
            <a:r>
              <a:rPr spc="-20" dirty="0"/>
              <a:t>Implementation </a:t>
            </a:r>
            <a:r>
              <a:rPr spc="-10" dirty="0"/>
              <a:t>(3)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566" y="1903984"/>
            <a:ext cx="6676390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5" dirty="0">
                <a:latin typeface="Calibri"/>
                <a:cs typeface="Calibri"/>
              </a:rPr>
              <a:t>If </a:t>
            </a:r>
            <a:r>
              <a:rPr sz="3050" dirty="0">
                <a:latin typeface="Calibri"/>
                <a:cs typeface="Calibri"/>
              </a:rPr>
              <a:t>we just </a:t>
            </a:r>
            <a:r>
              <a:rPr sz="3050" spc="-5" dirty="0">
                <a:latin typeface="Calibri"/>
                <a:cs typeface="Calibri"/>
              </a:rPr>
              <a:t>stop at </a:t>
            </a:r>
            <a:r>
              <a:rPr sz="3050" spc="10" dirty="0">
                <a:latin typeface="Calibri"/>
                <a:cs typeface="Calibri"/>
              </a:rPr>
              <a:t>CS1020 </a:t>
            </a:r>
            <a:r>
              <a:rPr sz="3050" spc="5" dirty="0">
                <a:latin typeface="Calibri"/>
                <a:cs typeface="Calibri"/>
              </a:rPr>
              <a:t>knowledge</a:t>
            </a:r>
            <a:r>
              <a:rPr sz="3050" spc="65" dirty="0">
                <a:latin typeface="Calibri"/>
                <a:cs typeface="Calibri"/>
              </a:rPr>
              <a:t> </a:t>
            </a:r>
            <a:r>
              <a:rPr sz="3050" spc="-5" dirty="0">
                <a:latin typeface="Calibri"/>
                <a:cs typeface="Calibri"/>
              </a:rPr>
              <a:t>level:</a:t>
            </a:r>
            <a:endParaRPr sz="305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49631" y="3076067"/>
          <a:ext cx="9425177" cy="2229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6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4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4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65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Strategy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6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Enqueue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65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Dequeue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309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650" spc="-15" dirty="0">
                          <a:latin typeface="Calibri"/>
                          <a:cs typeface="Calibri"/>
                        </a:rPr>
                        <a:t>Circular‐Array‐Based </a:t>
                      </a:r>
                      <a:r>
                        <a:rPr sz="2650" spc="-10" dirty="0">
                          <a:latin typeface="Calibri"/>
                          <a:cs typeface="Calibri"/>
                        </a:rPr>
                        <a:t>PQ</a:t>
                      </a:r>
                      <a:r>
                        <a:rPr sz="265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50" spc="-10" dirty="0">
                          <a:latin typeface="Calibri"/>
                          <a:cs typeface="Calibri"/>
                        </a:rPr>
                        <a:t>(1)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650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O(n)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650" spc="-10" dirty="0">
                          <a:latin typeface="Calibri"/>
                          <a:cs typeface="Calibri"/>
                        </a:rPr>
                        <a:t>O(1)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31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spc="5" dirty="0">
                          <a:latin typeface="Calibri"/>
                          <a:cs typeface="Calibri"/>
                        </a:rPr>
                        <a:t>Circular‐Array‐Based </a:t>
                      </a:r>
                      <a:r>
                        <a:rPr sz="2600" spc="20" dirty="0">
                          <a:latin typeface="Calibri"/>
                          <a:cs typeface="Calibri"/>
                        </a:rPr>
                        <a:t>PQ</a:t>
                      </a:r>
                      <a:r>
                        <a:rPr sz="26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spc="5" dirty="0">
                          <a:latin typeface="Calibri"/>
                          <a:cs typeface="Calibri"/>
                        </a:rPr>
                        <a:t>(2)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spc="10" dirty="0">
                          <a:latin typeface="Calibri"/>
                          <a:cs typeface="Calibri"/>
                        </a:rPr>
                        <a:t>O(1)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O(n)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71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spc="20" dirty="0">
                          <a:latin typeface="Calibri"/>
                          <a:cs typeface="Calibri"/>
                        </a:rPr>
                        <a:t>Can </a:t>
                      </a:r>
                      <a:r>
                        <a:rPr sz="2600" spc="10" dirty="0">
                          <a:latin typeface="Calibri"/>
                          <a:cs typeface="Calibri"/>
                        </a:rPr>
                        <a:t>we </a:t>
                      </a:r>
                      <a:r>
                        <a:rPr sz="2600" spc="15" dirty="0">
                          <a:latin typeface="Calibri"/>
                          <a:cs typeface="Calibri"/>
                        </a:rPr>
                        <a:t>do</a:t>
                      </a:r>
                      <a:r>
                        <a:rPr sz="2600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dirty="0">
                          <a:latin typeface="Calibri"/>
                          <a:cs typeface="Calibri"/>
                        </a:rPr>
                        <a:t>better?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spc="10" dirty="0">
                          <a:latin typeface="Calibri"/>
                          <a:cs typeface="Calibri"/>
                        </a:rPr>
                        <a:t>O(?)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spc="10" dirty="0">
                          <a:latin typeface="Calibri"/>
                          <a:cs typeface="Calibri"/>
                        </a:rPr>
                        <a:t>O(?)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8511540" y="6115811"/>
            <a:ext cx="1546859" cy="1542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6004" y="6749542"/>
            <a:ext cx="556450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b="1" spc="5" dirty="0">
                <a:latin typeface="Calibri"/>
                <a:cs typeface="Calibri"/>
              </a:rPr>
              <a:t>If </a:t>
            </a:r>
            <a:r>
              <a:rPr sz="3050" b="1" spc="15" dirty="0">
                <a:latin typeface="Calibri"/>
                <a:cs typeface="Calibri"/>
              </a:rPr>
              <a:t>n </a:t>
            </a:r>
            <a:r>
              <a:rPr sz="3050" b="1" spc="5" dirty="0">
                <a:latin typeface="Calibri"/>
                <a:cs typeface="Calibri"/>
              </a:rPr>
              <a:t>is </a:t>
            </a:r>
            <a:r>
              <a:rPr sz="3050" b="1" spc="-5" dirty="0">
                <a:latin typeface="Calibri"/>
                <a:cs typeface="Calibri"/>
              </a:rPr>
              <a:t>large, </a:t>
            </a:r>
            <a:r>
              <a:rPr sz="3050" b="1" spc="10" dirty="0">
                <a:latin typeface="Calibri"/>
                <a:cs typeface="Calibri"/>
              </a:rPr>
              <a:t>our </a:t>
            </a:r>
            <a:r>
              <a:rPr sz="3050" b="1" spc="5" dirty="0">
                <a:latin typeface="Calibri"/>
                <a:cs typeface="Calibri"/>
              </a:rPr>
              <a:t>queries </a:t>
            </a:r>
            <a:r>
              <a:rPr sz="3050" b="1" spc="-5" dirty="0">
                <a:latin typeface="Calibri"/>
                <a:cs typeface="Calibri"/>
              </a:rPr>
              <a:t>are</a:t>
            </a:r>
            <a:r>
              <a:rPr sz="3050" b="1" spc="80" dirty="0">
                <a:latin typeface="Calibri"/>
                <a:cs typeface="Calibri"/>
              </a:rPr>
              <a:t> </a:t>
            </a:r>
            <a:r>
              <a:rPr sz="3050" b="1" spc="5" dirty="0">
                <a:latin typeface="Calibri"/>
                <a:cs typeface="Calibri"/>
              </a:rPr>
              <a:t>slow…</a:t>
            </a:r>
            <a:endParaRPr sz="3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3356" y="4976367"/>
            <a:ext cx="6657340" cy="1381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4400" b="1" spc="-10" dirty="0">
                <a:latin typeface="Calibri"/>
                <a:cs typeface="Calibri"/>
              </a:rPr>
              <a:t>INTRODUCING </a:t>
            </a:r>
            <a:r>
              <a:rPr sz="4400" b="1" spc="-20" dirty="0">
                <a:latin typeface="Calibri"/>
                <a:cs typeface="Calibri"/>
              </a:rPr>
              <a:t>BINARY HEAP  </a:t>
            </a:r>
            <a:r>
              <a:rPr sz="4400" b="1" spc="-204" dirty="0">
                <a:latin typeface="Calibri"/>
                <a:cs typeface="Calibri"/>
              </a:rPr>
              <a:t>DATA</a:t>
            </a:r>
            <a:r>
              <a:rPr sz="4400" b="1" spc="-90" dirty="0">
                <a:latin typeface="Calibri"/>
                <a:cs typeface="Calibri"/>
              </a:rPr>
              <a:t> </a:t>
            </a:r>
            <a:r>
              <a:rPr sz="4400" b="1" spc="-5" dirty="0">
                <a:latin typeface="Calibri"/>
                <a:cs typeface="Calibri"/>
              </a:rPr>
              <a:t>STRUCTURE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80338" y="213360"/>
            <a:ext cx="7577328" cy="4785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20416" y="3081020"/>
            <a:ext cx="4163060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u="heavy" spc="-1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http://visualgo.net</a:t>
            </a:r>
            <a:r>
              <a:rPr sz="2650" b="1" u="heavy" spc="-1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/heap.html</a:t>
            </a:r>
            <a:endParaRPr sz="26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74800">
              <a:lnSpc>
                <a:spcPct val="100000"/>
              </a:lnSpc>
            </a:pPr>
            <a:r>
              <a:rPr spc="-15" dirty="0"/>
              <a:t>Complete </a:t>
            </a:r>
            <a:r>
              <a:rPr dirty="0"/>
              <a:t>Binary</a:t>
            </a:r>
            <a:r>
              <a:rPr spc="-80" dirty="0"/>
              <a:t> </a:t>
            </a:r>
            <a:r>
              <a:rPr spc="-100" dirty="0"/>
              <a:t>Tree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ct val="100000"/>
              </a:lnSpc>
            </a:pPr>
            <a:r>
              <a:rPr sz="3050" dirty="0"/>
              <a:t>Introducing </a:t>
            </a:r>
            <a:r>
              <a:rPr sz="3050" spc="10" dirty="0"/>
              <a:t>a </a:t>
            </a:r>
            <a:r>
              <a:rPr sz="3050" spc="-20" dirty="0"/>
              <a:t>few</a:t>
            </a:r>
            <a:r>
              <a:rPr sz="3050" spc="-35" dirty="0"/>
              <a:t> </a:t>
            </a:r>
            <a:r>
              <a:rPr sz="3050" spc="5" dirty="0"/>
              <a:t>concepts:</a:t>
            </a:r>
            <a:endParaRPr sz="3050"/>
          </a:p>
          <a:p>
            <a:pPr marL="457200" indent="-37719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457200" algn="l"/>
              </a:tabLst>
            </a:pPr>
            <a:r>
              <a:rPr sz="2650" b="1" spc="-15" dirty="0">
                <a:latin typeface="Calibri"/>
                <a:cs typeface="Calibri"/>
              </a:rPr>
              <a:t>Complete </a:t>
            </a:r>
            <a:r>
              <a:rPr sz="2650" spc="-5" dirty="0"/>
              <a:t>Binary</a:t>
            </a:r>
            <a:r>
              <a:rPr sz="2650" spc="-85" dirty="0"/>
              <a:t> </a:t>
            </a:r>
            <a:r>
              <a:rPr sz="2650" spc="-60" dirty="0"/>
              <a:t>Tree</a:t>
            </a:r>
            <a:endParaRPr sz="2650">
              <a:latin typeface="Calibri"/>
              <a:cs typeface="Calibri"/>
            </a:endParaRPr>
          </a:p>
          <a:p>
            <a:pPr marL="582930">
              <a:lnSpc>
                <a:spcPct val="100000"/>
              </a:lnSpc>
              <a:spcBef>
                <a:spcPts val="555"/>
              </a:spcBef>
              <a:tabLst>
                <a:tab pos="897255" algn="l"/>
              </a:tabLst>
            </a:pPr>
            <a:r>
              <a:rPr sz="2200" dirty="0">
                <a:latin typeface="Arial"/>
                <a:cs typeface="Arial"/>
              </a:rPr>
              <a:t>–	</a:t>
            </a:r>
            <a:r>
              <a:rPr sz="2200" dirty="0"/>
              <a:t>Binary </a:t>
            </a:r>
            <a:r>
              <a:rPr sz="2200" spc="-10" dirty="0"/>
              <a:t>tree </a:t>
            </a:r>
            <a:r>
              <a:rPr sz="2200" spc="-5" dirty="0"/>
              <a:t>in which every </a:t>
            </a:r>
            <a:r>
              <a:rPr sz="2200" spc="-10" dirty="0"/>
              <a:t>level, </a:t>
            </a:r>
            <a:r>
              <a:rPr sz="2200" i="1" spc="-25" dirty="0">
                <a:latin typeface="Calibri"/>
                <a:cs typeface="Calibri"/>
              </a:rPr>
              <a:t>except </a:t>
            </a:r>
            <a:r>
              <a:rPr sz="2200" i="1" spc="-5" dirty="0">
                <a:latin typeface="Calibri"/>
                <a:cs typeface="Calibri"/>
              </a:rPr>
              <a:t>possibly </a:t>
            </a:r>
            <a:r>
              <a:rPr sz="2200" i="1" dirty="0">
                <a:latin typeface="Calibri"/>
                <a:cs typeface="Calibri"/>
              </a:rPr>
              <a:t>the</a:t>
            </a:r>
            <a:r>
              <a:rPr sz="2200" i="1" spc="35" dirty="0">
                <a:latin typeface="Calibri"/>
                <a:cs typeface="Calibri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last</a:t>
            </a:r>
            <a:r>
              <a:rPr sz="2200" spc="-10" dirty="0"/>
              <a:t>,</a:t>
            </a:r>
            <a:endParaRPr sz="2200">
              <a:latin typeface="Calibri"/>
              <a:cs typeface="Calibri"/>
            </a:endParaRPr>
          </a:p>
          <a:p>
            <a:pPr marL="897255">
              <a:lnSpc>
                <a:spcPct val="100000"/>
              </a:lnSpc>
            </a:pPr>
            <a:r>
              <a:rPr sz="2200" spc="-5" dirty="0"/>
              <a:t>is </a:t>
            </a:r>
            <a:r>
              <a:rPr sz="2200" spc="-10" dirty="0"/>
              <a:t>completely </a:t>
            </a:r>
            <a:r>
              <a:rPr sz="2200" spc="-5" dirty="0"/>
              <a:t>filled, </a:t>
            </a:r>
            <a:r>
              <a:rPr sz="2200" dirty="0"/>
              <a:t>and all nodes </a:t>
            </a:r>
            <a:r>
              <a:rPr sz="2200" spc="-10" dirty="0"/>
              <a:t>are </a:t>
            </a:r>
            <a:r>
              <a:rPr sz="2200" dirty="0"/>
              <a:t>as </a:t>
            </a:r>
            <a:r>
              <a:rPr sz="2200" spc="-15" dirty="0"/>
              <a:t>far </a:t>
            </a:r>
            <a:r>
              <a:rPr sz="2200" spc="-10" dirty="0"/>
              <a:t>left </a:t>
            </a:r>
            <a:r>
              <a:rPr sz="2200" dirty="0"/>
              <a:t>as</a:t>
            </a:r>
            <a:r>
              <a:rPr sz="2200" spc="75" dirty="0"/>
              <a:t> </a:t>
            </a:r>
            <a:r>
              <a:rPr sz="2200" dirty="0"/>
              <a:t>possible</a:t>
            </a:r>
            <a:endParaRPr sz="2200"/>
          </a:p>
          <a:p>
            <a:pPr marL="457200" indent="-377190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457200" algn="l"/>
              </a:tabLst>
            </a:pPr>
            <a:r>
              <a:rPr sz="2650" spc="-20" dirty="0"/>
              <a:t>Important</a:t>
            </a:r>
            <a:r>
              <a:rPr sz="2650" spc="-80" dirty="0"/>
              <a:t> </a:t>
            </a:r>
            <a:r>
              <a:rPr sz="2650" spc="-5" dirty="0"/>
              <a:t>Q:</a:t>
            </a:r>
            <a:endParaRPr sz="2650"/>
          </a:p>
        </p:txBody>
      </p:sp>
      <p:sp>
        <p:nvSpPr>
          <p:cNvPr id="4" name="object 4"/>
          <p:cNvSpPr txBox="1"/>
          <p:nvPr/>
        </p:nvSpPr>
        <p:spPr>
          <a:xfrm>
            <a:off x="967926" y="4077091"/>
            <a:ext cx="6228715" cy="139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9400"/>
              </a:lnSpc>
            </a:pPr>
            <a:r>
              <a:rPr sz="2650" spc="-5" dirty="0">
                <a:latin typeface="Calibri"/>
                <a:cs typeface="Calibri"/>
              </a:rPr>
              <a:t>If </a:t>
            </a:r>
            <a:r>
              <a:rPr sz="2650" spc="-20" dirty="0">
                <a:latin typeface="Calibri"/>
                <a:cs typeface="Calibri"/>
              </a:rPr>
              <a:t>you </a:t>
            </a:r>
            <a:r>
              <a:rPr sz="2650" spc="-25" dirty="0">
                <a:latin typeface="Calibri"/>
                <a:cs typeface="Calibri"/>
              </a:rPr>
              <a:t>have </a:t>
            </a:r>
            <a:r>
              <a:rPr sz="2650" spc="-5" dirty="0">
                <a:latin typeface="Calibri"/>
                <a:cs typeface="Calibri"/>
              </a:rPr>
              <a:t>a </a:t>
            </a:r>
            <a:r>
              <a:rPr sz="2650" spc="-20" dirty="0">
                <a:latin typeface="Calibri"/>
                <a:cs typeface="Calibri"/>
              </a:rPr>
              <a:t>complete </a:t>
            </a:r>
            <a:r>
              <a:rPr sz="2650" spc="-5" dirty="0">
                <a:latin typeface="Calibri"/>
                <a:cs typeface="Calibri"/>
              </a:rPr>
              <a:t>binary </a:t>
            </a:r>
            <a:r>
              <a:rPr sz="2650" spc="-20" dirty="0">
                <a:latin typeface="Calibri"/>
                <a:cs typeface="Calibri"/>
              </a:rPr>
              <a:t>tree </a:t>
            </a:r>
            <a:r>
              <a:rPr sz="2650" spc="-10" dirty="0">
                <a:latin typeface="Calibri"/>
                <a:cs typeface="Calibri"/>
              </a:rPr>
              <a:t>of </a:t>
            </a:r>
            <a:r>
              <a:rPr sz="2650" b="1" spc="-10" dirty="0">
                <a:latin typeface="Calibri"/>
                <a:cs typeface="Calibri"/>
              </a:rPr>
              <a:t>N </a:t>
            </a:r>
            <a:r>
              <a:rPr sz="2650" spc="-15" dirty="0">
                <a:latin typeface="Calibri"/>
                <a:cs typeface="Calibri"/>
              </a:rPr>
              <a:t>items,  what </a:t>
            </a:r>
            <a:r>
              <a:rPr sz="2650" spc="-5" dirty="0">
                <a:latin typeface="Calibri"/>
                <a:cs typeface="Calibri"/>
              </a:rPr>
              <a:t>will </a:t>
            </a:r>
            <a:r>
              <a:rPr sz="2650" spc="-10" dirty="0">
                <a:latin typeface="Calibri"/>
                <a:cs typeface="Calibri"/>
              </a:rPr>
              <a:t>be </a:t>
            </a:r>
            <a:r>
              <a:rPr sz="2650" b="1" spc="-5" dirty="0">
                <a:latin typeface="Calibri"/>
                <a:cs typeface="Calibri"/>
              </a:rPr>
              <a:t>the </a:t>
            </a:r>
            <a:r>
              <a:rPr sz="2650" b="1" spc="-10" dirty="0">
                <a:latin typeface="Calibri"/>
                <a:cs typeface="Calibri"/>
              </a:rPr>
              <a:t>height </a:t>
            </a:r>
            <a:r>
              <a:rPr sz="2650" b="1" spc="-5" dirty="0">
                <a:latin typeface="Calibri"/>
                <a:cs typeface="Calibri"/>
              </a:rPr>
              <a:t>of</a:t>
            </a:r>
            <a:r>
              <a:rPr sz="2650" b="1" spc="-80" dirty="0">
                <a:latin typeface="Calibri"/>
                <a:cs typeface="Calibri"/>
              </a:rPr>
              <a:t> </a:t>
            </a:r>
            <a:r>
              <a:rPr sz="2650" b="1" spc="-5" dirty="0">
                <a:latin typeface="Calibri"/>
                <a:cs typeface="Calibri"/>
              </a:rPr>
              <a:t>it</a:t>
            </a:r>
            <a:r>
              <a:rPr sz="2650" spc="-5" dirty="0">
                <a:latin typeface="Calibri"/>
                <a:cs typeface="Calibri"/>
              </a:rPr>
              <a:t>?</a:t>
            </a:r>
            <a:endParaRPr sz="2650">
              <a:latin typeface="Calibri"/>
              <a:cs typeface="Calibri"/>
            </a:endParaRPr>
          </a:p>
          <a:p>
            <a:pPr marL="138430">
              <a:lnSpc>
                <a:spcPct val="100000"/>
              </a:lnSpc>
              <a:spcBef>
                <a:spcPts val="555"/>
              </a:spcBef>
              <a:tabLst>
                <a:tab pos="452755" algn="l"/>
              </a:tabLst>
            </a:pPr>
            <a:r>
              <a:rPr sz="2200" dirty="0">
                <a:latin typeface="Arial"/>
                <a:cs typeface="Arial"/>
              </a:rPr>
              <a:t>–	</a:t>
            </a:r>
            <a:r>
              <a:rPr sz="2200" spc="-5" dirty="0">
                <a:latin typeface="Calibri"/>
                <a:cs typeface="Calibri"/>
              </a:rPr>
              <a:t>Height </a:t>
            </a:r>
            <a:r>
              <a:rPr sz="2200" dirty="0">
                <a:latin typeface="Calibri"/>
                <a:cs typeface="Calibri"/>
              </a:rPr>
              <a:t>= number of </a:t>
            </a:r>
            <a:r>
              <a:rPr sz="2200" spc="-5" dirty="0">
                <a:latin typeface="Calibri"/>
                <a:cs typeface="Calibri"/>
              </a:rPr>
              <a:t>levels‐1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=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8366" y="5447792"/>
            <a:ext cx="4144645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10" dirty="0">
                <a:latin typeface="Calibri"/>
                <a:cs typeface="Calibri"/>
              </a:rPr>
              <a:t>max </a:t>
            </a:r>
            <a:r>
              <a:rPr sz="2200" spc="-5" dirty="0">
                <a:latin typeface="Calibri"/>
                <a:cs typeface="Calibri"/>
              </a:rPr>
              <a:t>edges </a:t>
            </a:r>
            <a:r>
              <a:rPr sz="2200" spc="-10" dirty="0">
                <a:latin typeface="Calibri"/>
                <a:cs typeface="Calibri"/>
              </a:rPr>
              <a:t>from root </a:t>
            </a:r>
            <a:r>
              <a:rPr sz="2200" spc="-15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deepest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leaf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28715" y="4262264"/>
            <a:ext cx="4226052" cy="3280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987538" y="4407407"/>
            <a:ext cx="14224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FFFFFF"/>
                </a:solidFill>
                <a:latin typeface="Calibri"/>
                <a:cs typeface="Calibri"/>
              </a:rPr>
              <a:t>?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58076" y="5278373"/>
            <a:ext cx="14224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FFFFFF"/>
                </a:solidFill>
                <a:latin typeface="Calibri"/>
                <a:cs typeface="Calibri"/>
              </a:rPr>
              <a:t>?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17761" y="5278373"/>
            <a:ext cx="14224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FFFFFF"/>
                </a:solidFill>
                <a:latin typeface="Calibri"/>
                <a:cs typeface="Calibri"/>
              </a:rPr>
              <a:t>?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85229" y="6149340"/>
            <a:ext cx="14224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FFFFFF"/>
                </a:solidFill>
                <a:latin typeface="Calibri"/>
                <a:cs typeface="Calibri"/>
              </a:rPr>
              <a:t>?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31683" y="6149340"/>
            <a:ext cx="14224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FFFFFF"/>
                </a:solidFill>
                <a:latin typeface="Calibri"/>
                <a:cs typeface="Calibri"/>
              </a:rPr>
              <a:t>?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68238" y="7060692"/>
            <a:ext cx="14224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FFFFFF"/>
                </a:solidFill>
                <a:latin typeface="Calibri"/>
                <a:cs typeface="Calibri"/>
              </a:rPr>
              <a:t>?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41083" y="7060692"/>
            <a:ext cx="14224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FFFFFF"/>
                </a:solidFill>
                <a:latin typeface="Calibri"/>
                <a:cs typeface="Calibri"/>
              </a:rPr>
              <a:t>?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14692" y="7068311"/>
            <a:ext cx="14224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FFFFFF"/>
                </a:solidFill>
                <a:latin typeface="Calibri"/>
                <a:cs typeface="Calibri"/>
              </a:rPr>
              <a:t>?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502650" y="6157721"/>
            <a:ext cx="14224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FFFFFF"/>
                </a:solidFill>
                <a:latin typeface="Calibri"/>
                <a:cs typeface="Calibri"/>
              </a:rPr>
              <a:t>?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571735" y="6157721"/>
            <a:ext cx="14224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FFFFFF"/>
                </a:solidFill>
                <a:latin typeface="Calibri"/>
                <a:cs typeface="Calibri"/>
              </a:rPr>
              <a:t>?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3617" y="338073"/>
            <a:ext cx="3471545" cy="71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/>
              <a:t>The </a:t>
            </a:r>
            <a:r>
              <a:rPr sz="4400" spc="-10" dirty="0"/>
              <a:t>Height </a:t>
            </a:r>
            <a:r>
              <a:rPr sz="4400" spc="-5" dirty="0"/>
              <a:t>of</a:t>
            </a:r>
            <a:r>
              <a:rPr sz="4400" spc="-75" dirty="0"/>
              <a:t> </a:t>
            </a:r>
            <a:r>
              <a:rPr sz="4400" spc="-5" dirty="0"/>
              <a:t>a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5085588" y="6687311"/>
            <a:ext cx="4630420" cy="307340"/>
          </a:xfrm>
          <a:custGeom>
            <a:avLst/>
            <a:gdLst/>
            <a:ahLst/>
            <a:cxnLst/>
            <a:rect l="l" t="t" r="r" b="b"/>
            <a:pathLst>
              <a:path w="4630420" h="307340">
                <a:moveTo>
                  <a:pt x="4629912" y="307086"/>
                </a:moveTo>
                <a:lnTo>
                  <a:pt x="4315968" y="0"/>
                </a:lnTo>
                <a:lnTo>
                  <a:pt x="313944" y="0"/>
                </a:lnTo>
                <a:lnTo>
                  <a:pt x="0" y="307086"/>
                </a:lnTo>
                <a:lnTo>
                  <a:pt x="4629912" y="30708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85604" y="6687287"/>
            <a:ext cx="4630420" cy="307340"/>
          </a:xfrm>
          <a:custGeom>
            <a:avLst/>
            <a:gdLst/>
            <a:ahLst/>
            <a:cxnLst/>
            <a:rect l="l" t="t" r="r" b="b"/>
            <a:pathLst>
              <a:path w="4630420" h="307340">
                <a:moveTo>
                  <a:pt x="4315977" y="0"/>
                </a:moveTo>
                <a:lnTo>
                  <a:pt x="4629922" y="307083"/>
                </a:lnTo>
                <a:lnTo>
                  <a:pt x="0" y="307083"/>
                </a:lnTo>
                <a:lnTo>
                  <a:pt x="313945" y="0"/>
                </a:lnTo>
                <a:lnTo>
                  <a:pt x="4315977" y="0"/>
                </a:lnTo>
                <a:close/>
              </a:path>
            </a:pathLst>
          </a:custGeom>
          <a:ln w="102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67171" y="6769607"/>
            <a:ext cx="440055" cy="123189"/>
          </a:xfrm>
          <a:custGeom>
            <a:avLst/>
            <a:gdLst/>
            <a:ahLst/>
            <a:cxnLst/>
            <a:rect l="l" t="t" r="r" b="b"/>
            <a:pathLst>
              <a:path w="440054" h="123190">
                <a:moveTo>
                  <a:pt x="439674" y="60959"/>
                </a:moveTo>
                <a:lnTo>
                  <a:pt x="439674" y="40385"/>
                </a:lnTo>
                <a:lnTo>
                  <a:pt x="429768" y="30479"/>
                </a:lnTo>
                <a:lnTo>
                  <a:pt x="408432" y="20573"/>
                </a:lnTo>
                <a:lnTo>
                  <a:pt x="366522" y="9905"/>
                </a:lnTo>
                <a:lnTo>
                  <a:pt x="324612" y="0"/>
                </a:lnTo>
                <a:lnTo>
                  <a:pt x="209550" y="0"/>
                </a:lnTo>
                <a:lnTo>
                  <a:pt x="146304" y="9906"/>
                </a:lnTo>
                <a:lnTo>
                  <a:pt x="104394" y="20574"/>
                </a:lnTo>
                <a:lnTo>
                  <a:pt x="62484" y="30480"/>
                </a:lnTo>
                <a:lnTo>
                  <a:pt x="31242" y="51054"/>
                </a:lnTo>
                <a:lnTo>
                  <a:pt x="10668" y="60960"/>
                </a:lnTo>
                <a:lnTo>
                  <a:pt x="0" y="81534"/>
                </a:lnTo>
                <a:lnTo>
                  <a:pt x="10668" y="92202"/>
                </a:lnTo>
                <a:lnTo>
                  <a:pt x="73152" y="112014"/>
                </a:lnTo>
                <a:lnTo>
                  <a:pt x="125730" y="122682"/>
                </a:lnTo>
                <a:lnTo>
                  <a:pt x="251460" y="122682"/>
                </a:lnTo>
                <a:lnTo>
                  <a:pt x="304038" y="112014"/>
                </a:lnTo>
                <a:lnTo>
                  <a:pt x="355854" y="102107"/>
                </a:lnTo>
                <a:lnTo>
                  <a:pt x="387858" y="92201"/>
                </a:lnTo>
                <a:lnTo>
                  <a:pt x="419100" y="71627"/>
                </a:lnTo>
                <a:lnTo>
                  <a:pt x="439674" y="60959"/>
                </a:lnTo>
                <a:close/>
              </a:path>
            </a:pathLst>
          </a:custGeom>
          <a:solidFill>
            <a:srgbClr val="3B6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67184" y="6769573"/>
            <a:ext cx="440055" cy="123189"/>
          </a:xfrm>
          <a:custGeom>
            <a:avLst/>
            <a:gdLst/>
            <a:ahLst/>
            <a:cxnLst/>
            <a:rect l="l" t="t" r="r" b="b"/>
            <a:pathLst>
              <a:path w="440054" h="123190">
                <a:moveTo>
                  <a:pt x="272033" y="0"/>
                </a:moveTo>
                <a:lnTo>
                  <a:pt x="324613" y="0"/>
                </a:lnTo>
                <a:lnTo>
                  <a:pt x="366524" y="9901"/>
                </a:lnTo>
                <a:lnTo>
                  <a:pt x="408436" y="20568"/>
                </a:lnTo>
                <a:lnTo>
                  <a:pt x="439680" y="40383"/>
                </a:lnTo>
                <a:lnTo>
                  <a:pt x="439680" y="60964"/>
                </a:lnTo>
                <a:lnTo>
                  <a:pt x="419103" y="71631"/>
                </a:lnTo>
                <a:lnTo>
                  <a:pt x="387859" y="92200"/>
                </a:lnTo>
                <a:lnTo>
                  <a:pt x="355857" y="102101"/>
                </a:lnTo>
                <a:lnTo>
                  <a:pt x="304036" y="112015"/>
                </a:lnTo>
                <a:lnTo>
                  <a:pt x="251457" y="122682"/>
                </a:lnTo>
                <a:lnTo>
                  <a:pt x="125735" y="122682"/>
                </a:lnTo>
                <a:lnTo>
                  <a:pt x="73155" y="112015"/>
                </a:lnTo>
                <a:lnTo>
                  <a:pt x="10667" y="92200"/>
                </a:lnTo>
                <a:lnTo>
                  <a:pt x="0" y="81533"/>
                </a:lnTo>
                <a:lnTo>
                  <a:pt x="10667" y="60964"/>
                </a:lnTo>
                <a:lnTo>
                  <a:pt x="31244" y="51050"/>
                </a:lnTo>
                <a:lnTo>
                  <a:pt x="62488" y="30482"/>
                </a:lnTo>
                <a:lnTo>
                  <a:pt x="104400" y="20568"/>
                </a:lnTo>
                <a:lnTo>
                  <a:pt x="146298" y="9901"/>
                </a:lnTo>
                <a:lnTo>
                  <a:pt x="209545" y="0"/>
                </a:lnTo>
                <a:lnTo>
                  <a:pt x="272033" y="0"/>
                </a:lnTo>
                <a:close/>
              </a:path>
            </a:pathLst>
          </a:custGeom>
          <a:ln w="102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01911" y="6687311"/>
            <a:ext cx="21590" cy="184785"/>
          </a:xfrm>
          <a:custGeom>
            <a:avLst/>
            <a:gdLst/>
            <a:ahLst/>
            <a:cxnLst/>
            <a:rect l="l" t="t" r="r" b="b"/>
            <a:pathLst>
              <a:path w="21590" h="184784">
                <a:moveTo>
                  <a:pt x="21335" y="174498"/>
                </a:moveTo>
                <a:lnTo>
                  <a:pt x="21335" y="0"/>
                </a:lnTo>
                <a:lnTo>
                  <a:pt x="0" y="10668"/>
                </a:lnTo>
                <a:lnTo>
                  <a:pt x="0" y="184404"/>
                </a:lnTo>
                <a:lnTo>
                  <a:pt x="21335" y="174498"/>
                </a:lnTo>
                <a:close/>
              </a:path>
            </a:pathLst>
          </a:custGeom>
          <a:solidFill>
            <a:srgbClr val="6700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70669" y="6697980"/>
            <a:ext cx="31750" cy="184150"/>
          </a:xfrm>
          <a:custGeom>
            <a:avLst/>
            <a:gdLst/>
            <a:ahLst/>
            <a:cxnLst/>
            <a:rect l="l" t="t" r="r" b="b"/>
            <a:pathLst>
              <a:path w="31750" h="184150">
                <a:moveTo>
                  <a:pt x="31242" y="173735"/>
                </a:moveTo>
                <a:lnTo>
                  <a:pt x="31242" y="0"/>
                </a:lnTo>
                <a:lnTo>
                  <a:pt x="0" y="9905"/>
                </a:lnTo>
                <a:lnTo>
                  <a:pt x="0" y="183641"/>
                </a:lnTo>
                <a:lnTo>
                  <a:pt x="31242" y="173735"/>
                </a:lnTo>
                <a:close/>
              </a:path>
            </a:pathLst>
          </a:custGeom>
          <a:solidFill>
            <a:srgbClr val="6C00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28759" y="6707885"/>
            <a:ext cx="41910" cy="184785"/>
          </a:xfrm>
          <a:custGeom>
            <a:avLst/>
            <a:gdLst/>
            <a:ahLst/>
            <a:cxnLst/>
            <a:rect l="l" t="t" r="r" b="b"/>
            <a:pathLst>
              <a:path w="41909" h="184784">
                <a:moveTo>
                  <a:pt x="41909" y="173735"/>
                </a:moveTo>
                <a:lnTo>
                  <a:pt x="41909" y="0"/>
                </a:lnTo>
                <a:lnTo>
                  <a:pt x="0" y="10667"/>
                </a:lnTo>
                <a:lnTo>
                  <a:pt x="0" y="184403"/>
                </a:lnTo>
                <a:lnTo>
                  <a:pt x="41909" y="173735"/>
                </a:lnTo>
                <a:close/>
              </a:path>
            </a:pathLst>
          </a:custGeom>
          <a:solidFill>
            <a:srgbClr val="700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40545" y="6707885"/>
            <a:ext cx="62865" cy="184785"/>
          </a:xfrm>
          <a:custGeom>
            <a:avLst/>
            <a:gdLst/>
            <a:ahLst/>
            <a:cxnLst/>
            <a:rect l="l" t="t" r="r" b="b"/>
            <a:pathLst>
              <a:path w="62865" h="184784">
                <a:moveTo>
                  <a:pt x="62483" y="184403"/>
                </a:moveTo>
                <a:lnTo>
                  <a:pt x="62483" y="10667"/>
                </a:lnTo>
                <a:lnTo>
                  <a:pt x="0" y="0"/>
                </a:lnTo>
                <a:lnTo>
                  <a:pt x="0" y="173735"/>
                </a:lnTo>
                <a:lnTo>
                  <a:pt x="62483" y="184403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898635" y="6707885"/>
            <a:ext cx="41910" cy="173990"/>
          </a:xfrm>
          <a:custGeom>
            <a:avLst/>
            <a:gdLst/>
            <a:ahLst/>
            <a:cxnLst/>
            <a:rect l="l" t="t" r="r" b="b"/>
            <a:pathLst>
              <a:path w="41909" h="173990">
                <a:moveTo>
                  <a:pt x="41909" y="173735"/>
                </a:moveTo>
                <a:lnTo>
                  <a:pt x="41909" y="0"/>
                </a:lnTo>
                <a:lnTo>
                  <a:pt x="0" y="0"/>
                </a:lnTo>
                <a:lnTo>
                  <a:pt x="0" y="163829"/>
                </a:lnTo>
                <a:lnTo>
                  <a:pt x="41909" y="173735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846057" y="6697980"/>
            <a:ext cx="52705" cy="173990"/>
          </a:xfrm>
          <a:custGeom>
            <a:avLst/>
            <a:gdLst/>
            <a:ahLst/>
            <a:cxnLst/>
            <a:rect l="l" t="t" r="r" b="b"/>
            <a:pathLst>
              <a:path w="52704" h="173990">
                <a:moveTo>
                  <a:pt x="52577" y="173735"/>
                </a:moveTo>
                <a:lnTo>
                  <a:pt x="52577" y="9905"/>
                </a:lnTo>
                <a:lnTo>
                  <a:pt x="0" y="0"/>
                </a:lnTo>
                <a:lnTo>
                  <a:pt x="0" y="163829"/>
                </a:lnTo>
                <a:lnTo>
                  <a:pt x="52577" y="173735"/>
                </a:lnTo>
                <a:close/>
              </a:path>
            </a:pathLst>
          </a:custGeom>
          <a:solidFill>
            <a:srgbClr val="7A00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814816" y="6687311"/>
            <a:ext cx="31750" cy="174625"/>
          </a:xfrm>
          <a:custGeom>
            <a:avLst/>
            <a:gdLst/>
            <a:ahLst/>
            <a:cxnLst/>
            <a:rect l="l" t="t" r="r" b="b"/>
            <a:pathLst>
              <a:path w="31750" h="174625">
                <a:moveTo>
                  <a:pt x="31242" y="174498"/>
                </a:moveTo>
                <a:lnTo>
                  <a:pt x="31242" y="10668"/>
                </a:lnTo>
                <a:lnTo>
                  <a:pt x="0" y="0"/>
                </a:lnTo>
                <a:lnTo>
                  <a:pt x="0" y="163830"/>
                </a:lnTo>
                <a:lnTo>
                  <a:pt x="31242" y="174498"/>
                </a:lnTo>
                <a:close/>
              </a:path>
            </a:pathLst>
          </a:custGeom>
          <a:solidFill>
            <a:srgbClr val="7600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93480" y="6667500"/>
            <a:ext cx="21590" cy="184150"/>
          </a:xfrm>
          <a:custGeom>
            <a:avLst/>
            <a:gdLst/>
            <a:ahLst/>
            <a:cxnLst/>
            <a:rect l="l" t="t" r="r" b="b"/>
            <a:pathLst>
              <a:path w="21590" h="184150">
                <a:moveTo>
                  <a:pt x="21335" y="183642"/>
                </a:moveTo>
                <a:lnTo>
                  <a:pt x="21335" y="19812"/>
                </a:lnTo>
                <a:lnTo>
                  <a:pt x="0" y="0"/>
                </a:lnTo>
                <a:lnTo>
                  <a:pt x="0" y="163068"/>
                </a:lnTo>
                <a:lnTo>
                  <a:pt x="21335" y="183642"/>
                </a:lnTo>
                <a:close/>
              </a:path>
            </a:pathLst>
          </a:custGeom>
          <a:solidFill>
            <a:srgbClr val="700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793480" y="6605778"/>
            <a:ext cx="440690" cy="113030"/>
          </a:xfrm>
          <a:custGeom>
            <a:avLst/>
            <a:gdLst/>
            <a:ahLst/>
            <a:cxnLst/>
            <a:rect l="l" t="t" r="r" b="b"/>
            <a:pathLst>
              <a:path w="440690" h="113029">
                <a:moveTo>
                  <a:pt x="440436" y="71627"/>
                </a:moveTo>
                <a:lnTo>
                  <a:pt x="398526" y="41147"/>
                </a:lnTo>
                <a:lnTo>
                  <a:pt x="324612" y="20573"/>
                </a:lnTo>
                <a:lnTo>
                  <a:pt x="272796" y="9905"/>
                </a:lnTo>
                <a:lnTo>
                  <a:pt x="220218" y="0"/>
                </a:lnTo>
                <a:lnTo>
                  <a:pt x="105156" y="0"/>
                </a:lnTo>
                <a:lnTo>
                  <a:pt x="63246" y="9906"/>
                </a:lnTo>
                <a:lnTo>
                  <a:pt x="32004" y="20574"/>
                </a:lnTo>
                <a:lnTo>
                  <a:pt x="10668" y="30480"/>
                </a:lnTo>
                <a:lnTo>
                  <a:pt x="0" y="51054"/>
                </a:lnTo>
                <a:lnTo>
                  <a:pt x="0" y="61722"/>
                </a:lnTo>
                <a:lnTo>
                  <a:pt x="21336" y="81534"/>
                </a:lnTo>
                <a:lnTo>
                  <a:pt x="52578" y="92202"/>
                </a:lnTo>
                <a:lnTo>
                  <a:pt x="105156" y="102107"/>
                </a:lnTo>
                <a:lnTo>
                  <a:pt x="147066" y="102107"/>
                </a:lnTo>
                <a:lnTo>
                  <a:pt x="209550" y="112776"/>
                </a:lnTo>
                <a:lnTo>
                  <a:pt x="335280" y="112776"/>
                </a:lnTo>
                <a:lnTo>
                  <a:pt x="377190" y="102107"/>
                </a:lnTo>
                <a:lnTo>
                  <a:pt x="408432" y="92201"/>
                </a:lnTo>
                <a:lnTo>
                  <a:pt x="429768" y="81533"/>
                </a:lnTo>
                <a:lnTo>
                  <a:pt x="440436" y="71627"/>
                </a:lnTo>
                <a:close/>
              </a:path>
            </a:pathLst>
          </a:custGeom>
          <a:solidFill>
            <a:srgbClr val="600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93496" y="6820637"/>
            <a:ext cx="440690" cy="71755"/>
          </a:xfrm>
          <a:custGeom>
            <a:avLst/>
            <a:gdLst/>
            <a:ahLst/>
            <a:cxnLst/>
            <a:rect l="l" t="t" r="r" b="b"/>
            <a:pathLst>
              <a:path w="440690" h="71754">
                <a:moveTo>
                  <a:pt x="440438" y="20568"/>
                </a:moveTo>
                <a:lnTo>
                  <a:pt x="429771" y="41136"/>
                </a:lnTo>
                <a:lnTo>
                  <a:pt x="408436" y="51050"/>
                </a:lnTo>
                <a:lnTo>
                  <a:pt x="377192" y="60952"/>
                </a:lnTo>
                <a:lnTo>
                  <a:pt x="335280" y="71619"/>
                </a:lnTo>
                <a:lnTo>
                  <a:pt x="209558" y="71619"/>
                </a:lnTo>
                <a:lnTo>
                  <a:pt x="147070" y="60952"/>
                </a:lnTo>
                <a:lnTo>
                  <a:pt x="105158" y="51050"/>
                </a:lnTo>
                <a:lnTo>
                  <a:pt x="52579" y="41136"/>
                </a:lnTo>
                <a:lnTo>
                  <a:pt x="21334" y="30469"/>
                </a:lnTo>
                <a:lnTo>
                  <a:pt x="0" y="9901"/>
                </a:lnTo>
                <a:lnTo>
                  <a:pt x="0" y="0"/>
                </a:lnTo>
              </a:path>
            </a:pathLst>
          </a:custGeom>
          <a:ln w="102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93496" y="6605754"/>
            <a:ext cx="440690" cy="113030"/>
          </a:xfrm>
          <a:custGeom>
            <a:avLst/>
            <a:gdLst/>
            <a:ahLst/>
            <a:cxnLst/>
            <a:rect l="l" t="t" r="r" b="b"/>
            <a:pathLst>
              <a:path w="440690" h="113029">
                <a:moveTo>
                  <a:pt x="167646" y="0"/>
                </a:moveTo>
                <a:lnTo>
                  <a:pt x="220225" y="0"/>
                </a:lnTo>
                <a:lnTo>
                  <a:pt x="272805" y="9901"/>
                </a:lnTo>
                <a:lnTo>
                  <a:pt x="324613" y="20568"/>
                </a:lnTo>
                <a:lnTo>
                  <a:pt x="366524" y="30482"/>
                </a:lnTo>
                <a:lnTo>
                  <a:pt x="429771" y="61717"/>
                </a:lnTo>
                <a:lnTo>
                  <a:pt x="440438" y="71631"/>
                </a:lnTo>
                <a:lnTo>
                  <a:pt x="429771" y="81533"/>
                </a:lnTo>
                <a:lnTo>
                  <a:pt x="408436" y="92200"/>
                </a:lnTo>
                <a:lnTo>
                  <a:pt x="377192" y="102101"/>
                </a:lnTo>
                <a:lnTo>
                  <a:pt x="335280" y="112781"/>
                </a:lnTo>
                <a:lnTo>
                  <a:pt x="209558" y="112781"/>
                </a:lnTo>
                <a:lnTo>
                  <a:pt x="147070" y="102101"/>
                </a:lnTo>
                <a:lnTo>
                  <a:pt x="105158" y="102101"/>
                </a:lnTo>
                <a:lnTo>
                  <a:pt x="52579" y="92200"/>
                </a:lnTo>
                <a:lnTo>
                  <a:pt x="21347" y="81533"/>
                </a:lnTo>
                <a:lnTo>
                  <a:pt x="0" y="61717"/>
                </a:lnTo>
                <a:lnTo>
                  <a:pt x="0" y="51050"/>
                </a:lnTo>
                <a:lnTo>
                  <a:pt x="10667" y="30482"/>
                </a:lnTo>
                <a:lnTo>
                  <a:pt x="32015" y="20568"/>
                </a:lnTo>
                <a:lnTo>
                  <a:pt x="63246" y="9901"/>
                </a:lnTo>
                <a:lnTo>
                  <a:pt x="105158" y="0"/>
                </a:lnTo>
                <a:lnTo>
                  <a:pt x="167646" y="0"/>
                </a:lnTo>
                <a:close/>
              </a:path>
            </a:pathLst>
          </a:custGeom>
          <a:ln w="10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071104" y="2933700"/>
            <a:ext cx="41910" cy="3948429"/>
          </a:xfrm>
          <a:custGeom>
            <a:avLst/>
            <a:gdLst/>
            <a:ahLst/>
            <a:cxnLst/>
            <a:rect l="l" t="t" r="r" b="b"/>
            <a:pathLst>
              <a:path w="41909" h="3948429">
                <a:moveTo>
                  <a:pt x="41910" y="3938016"/>
                </a:moveTo>
                <a:lnTo>
                  <a:pt x="41910" y="10667"/>
                </a:lnTo>
                <a:lnTo>
                  <a:pt x="0" y="0"/>
                </a:lnTo>
                <a:lnTo>
                  <a:pt x="0" y="3947921"/>
                </a:lnTo>
                <a:lnTo>
                  <a:pt x="41910" y="3938016"/>
                </a:lnTo>
                <a:close/>
              </a:path>
            </a:pathLst>
          </a:custGeom>
          <a:solidFill>
            <a:srgbClr val="0000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18526" y="2923794"/>
            <a:ext cx="52705" cy="3968750"/>
          </a:xfrm>
          <a:custGeom>
            <a:avLst/>
            <a:gdLst/>
            <a:ahLst/>
            <a:cxnLst/>
            <a:rect l="l" t="t" r="r" b="b"/>
            <a:pathLst>
              <a:path w="52704" h="3968750">
                <a:moveTo>
                  <a:pt x="52577" y="3957828"/>
                </a:moveTo>
                <a:lnTo>
                  <a:pt x="52577" y="9905"/>
                </a:lnTo>
                <a:lnTo>
                  <a:pt x="0" y="0"/>
                </a:lnTo>
                <a:lnTo>
                  <a:pt x="0" y="3968495"/>
                </a:lnTo>
                <a:lnTo>
                  <a:pt x="52577" y="3957828"/>
                </a:lnTo>
                <a:close/>
              </a:path>
            </a:pathLst>
          </a:custGeom>
          <a:solidFill>
            <a:srgbClr val="0000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850885" y="2923794"/>
            <a:ext cx="52705" cy="3968750"/>
          </a:xfrm>
          <a:custGeom>
            <a:avLst/>
            <a:gdLst/>
            <a:ahLst/>
            <a:cxnLst/>
            <a:rect l="l" t="t" r="r" b="b"/>
            <a:pathLst>
              <a:path w="52704" h="3968750">
                <a:moveTo>
                  <a:pt x="52577" y="3968496"/>
                </a:moveTo>
                <a:lnTo>
                  <a:pt x="52577" y="0"/>
                </a:lnTo>
                <a:lnTo>
                  <a:pt x="0" y="9906"/>
                </a:lnTo>
                <a:lnTo>
                  <a:pt x="0" y="3957828"/>
                </a:lnTo>
                <a:lnTo>
                  <a:pt x="52577" y="396849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798307" y="2933700"/>
            <a:ext cx="52705" cy="3948429"/>
          </a:xfrm>
          <a:custGeom>
            <a:avLst/>
            <a:gdLst/>
            <a:ahLst/>
            <a:cxnLst/>
            <a:rect l="l" t="t" r="r" b="b"/>
            <a:pathLst>
              <a:path w="52704" h="3948429">
                <a:moveTo>
                  <a:pt x="52577" y="3947922"/>
                </a:moveTo>
                <a:lnTo>
                  <a:pt x="52577" y="0"/>
                </a:lnTo>
                <a:lnTo>
                  <a:pt x="0" y="0"/>
                </a:lnTo>
                <a:lnTo>
                  <a:pt x="0" y="3938016"/>
                </a:lnTo>
                <a:lnTo>
                  <a:pt x="52577" y="394792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67066" y="2933700"/>
            <a:ext cx="31750" cy="3938270"/>
          </a:xfrm>
          <a:custGeom>
            <a:avLst/>
            <a:gdLst/>
            <a:ahLst/>
            <a:cxnLst/>
            <a:rect l="l" t="t" r="r" b="b"/>
            <a:pathLst>
              <a:path w="31750" h="3938270">
                <a:moveTo>
                  <a:pt x="31242" y="3938016"/>
                </a:moveTo>
                <a:lnTo>
                  <a:pt x="31242" y="0"/>
                </a:lnTo>
                <a:lnTo>
                  <a:pt x="0" y="10667"/>
                </a:lnTo>
                <a:lnTo>
                  <a:pt x="0" y="3928110"/>
                </a:lnTo>
                <a:lnTo>
                  <a:pt x="31242" y="3938016"/>
                </a:lnTo>
                <a:close/>
              </a:path>
            </a:pathLst>
          </a:custGeom>
          <a:solidFill>
            <a:srgbClr val="0000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35823" y="2944367"/>
            <a:ext cx="31750" cy="3917950"/>
          </a:xfrm>
          <a:custGeom>
            <a:avLst/>
            <a:gdLst/>
            <a:ahLst/>
            <a:cxnLst/>
            <a:rect l="l" t="t" r="r" b="b"/>
            <a:pathLst>
              <a:path w="31750" h="3917950">
                <a:moveTo>
                  <a:pt x="31242" y="3917441"/>
                </a:moveTo>
                <a:lnTo>
                  <a:pt x="31242" y="0"/>
                </a:lnTo>
                <a:lnTo>
                  <a:pt x="0" y="9905"/>
                </a:lnTo>
                <a:lnTo>
                  <a:pt x="0" y="3906774"/>
                </a:lnTo>
                <a:lnTo>
                  <a:pt x="31242" y="3917441"/>
                </a:lnTo>
                <a:close/>
              </a:path>
            </a:pathLst>
          </a:custGeom>
          <a:solidFill>
            <a:srgbClr val="0000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25166" y="6830538"/>
            <a:ext cx="429895" cy="62230"/>
          </a:xfrm>
          <a:custGeom>
            <a:avLst/>
            <a:gdLst/>
            <a:ahLst/>
            <a:cxnLst/>
            <a:rect l="l" t="t" r="r" b="b"/>
            <a:pathLst>
              <a:path w="429895" h="62229">
                <a:moveTo>
                  <a:pt x="429771" y="0"/>
                </a:moveTo>
                <a:lnTo>
                  <a:pt x="429771" y="10666"/>
                </a:lnTo>
                <a:lnTo>
                  <a:pt x="408436" y="31247"/>
                </a:lnTo>
                <a:lnTo>
                  <a:pt x="387859" y="41149"/>
                </a:lnTo>
                <a:lnTo>
                  <a:pt x="345948" y="51050"/>
                </a:lnTo>
                <a:lnTo>
                  <a:pt x="293368" y="61717"/>
                </a:lnTo>
                <a:lnTo>
                  <a:pt x="178314" y="61717"/>
                </a:lnTo>
                <a:lnTo>
                  <a:pt x="125735" y="51050"/>
                </a:lnTo>
                <a:lnTo>
                  <a:pt x="73155" y="41149"/>
                </a:lnTo>
                <a:lnTo>
                  <a:pt x="41911" y="31247"/>
                </a:lnTo>
                <a:lnTo>
                  <a:pt x="10667" y="20568"/>
                </a:lnTo>
                <a:lnTo>
                  <a:pt x="0" y="0"/>
                </a:lnTo>
              </a:path>
            </a:pathLst>
          </a:custGeom>
          <a:ln w="102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725166" y="2923791"/>
            <a:ext cx="429895" cy="51435"/>
          </a:xfrm>
          <a:custGeom>
            <a:avLst/>
            <a:gdLst/>
            <a:ahLst/>
            <a:cxnLst/>
            <a:rect l="l" t="t" r="r" b="b"/>
            <a:pathLst>
              <a:path w="429895" h="51435">
                <a:moveTo>
                  <a:pt x="429771" y="51050"/>
                </a:moveTo>
                <a:lnTo>
                  <a:pt x="429771" y="41149"/>
                </a:lnTo>
                <a:lnTo>
                  <a:pt x="408436" y="30482"/>
                </a:lnTo>
                <a:lnTo>
                  <a:pt x="387859" y="20568"/>
                </a:lnTo>
                <a:lnTo>
                  <a:pt x="345948" y="9901"/>
                </a:lnTo>
                <a:lnTo>
                  <a:pt x="293368" y="0"/>
                </a:lnTo>
                <a:lnTo>
                  <a:pt x="178314" y="0"/>
                </a:lnTo>
                <a:lnTo>
                  <a:pt x="125735" y="9901"/>
                </a:lnTo>
                <a:lnTo>
                  <a:pt x="73155" y="9901"/>
                </a:lnTo>
                <a:lnTo>
                  <a:pt x="41911" y="20568"/>
                </a:lnTo>
                <a:lnTo>
                  <a:pt x="10667" y="30482"/>
                </a:lnTo>
                <a:lnTo>
                  <a:pt x="0" y="51050"/>
                </a:lnTo>
              </a:path>
            </a:pathLst>
          </a:custGeom>
          <a:ln w="102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646164" y="6769607"/>
            <a:ext cx="429895" cy="123189"/>
          </a:xfrm>
          <a:custGeom>
            <a:avLst/>
            <a:gdLst/>
            <a:ahLst/>
            <a:cxnLst/>
            <a:rect l="l" t="t" r="r" b="b"/>
            <a:pathLst>
              <a:path w="429895" h="123190">
                <a:moveTo>
                  <a:pt x="429768" y="60959"/>
                </a:moveTo>
                <a:lnTo>
                  <a:pt x="397764" y="30479"/>
                </a:lnTo>
                <a:lnTo>
                  <a:pt x="324612" y="9905"/>
                </a:lnTo>
                <a:lnTo>
                  <a:pt x="282702" y="0"/>
                </a:lnTo>
                <a:lnTo>
                  <a:pt x="167640" y="0"/>
                </a:lnTo>
                <a:lnTo>
                  <a:pt x="115062" y="9906"/>
                </a:lnTo>
                <a:lnTo>
                  <a:pt x="73152" y="20574"/>
                </a:lnTo>
                <a:lnTo>
                  <a:pt x="31242" y="30480"/>
                </a:lnTo>
                <a:lnTo>
                  <a:pt x="10668" y="51054"/>
                </a:lnTo>
                <a:lnTo>
                  <a:pt x="0" y="60960"/>
                </a:lnTo>
                <a:lnTo>
                  <a:pt x="0" y="81534"/>
                </a:lnTo>
                <a:lnTo>
                  <a:pt x="20574" y="92202"/>
                </a:lnTo>
                <a:lnTo>
                  <a:pt x="52578" y="102107"/>
                </a:lnTo>
                <a:lnTo>
                  <a:pt x="94488" y="112014"/>
                </a:lnTo>
                <a:lnTo>
                  <a:pt x="146304" y="122682"/>
                </a:lnTo>
                <a:lnTo>
                  <a:pt x="272034" y="122682"/>
                </a:lnTo>
                <a:lnTo>
                  <a:pt x="313944" y="112014"/>
                </a:lnTo>
                <a:lnTo>
                  <a:pt x="366522" y="102107"/>
                </a:lnTo>
                <a:lnTo>
                  <a:pt x="397764" y="92201"/>
                </a:lnTo>
                <a:lnTo>
                  <a:pt x="419100" y="71627"/>
                </a:lnTo>
                <a:lnTo>
                  <a:pt x="429768" y="60959"/>
                </a:lnTo>
                <a:close/>
              </a:path>
            </a:pathLst>
          </a:custGeom>
          <a:solidFill>
            <a:srgbClr val="903C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46181" y="6769573"/>
            <a:ext cx="429895" cy="123189"/>
          </a:xfrm>
          <a:custGeom>
            <a:avLst/>
            <a:gdLst/>
            <a:ahLst/>
            <a:cxnLst/>
            <a:rect l="l" t="t" r="r" b="b"/>
            <a:pathLst>
              <a:path w="429895" h="123190">
                <a:moveTo>
                  <a:pt x="230122" y="0"/>
                </a:moveTo>
                <a:lnTo>
                  <a:pt x="282701" y="0"/>
                </a:lnTo>
                <a:lnTo>
                  <a:pt x="324613" y="9901"/>
                </a:lnTo>
                <a:lnTo>
                  <a:pt x="366524" y="20568"/>
                </a:lnTo>
                <a:lnTo>
                  <a:pt x="419103" y="40383"/>
                </a:lnTo>
                <a:lnTo>
                  <a:pt x="429771" y="60964"/>
                </a:lnTo>
                <a:lnTo>
                  <a:pt x="419103" y="71631"/>
                </a:lnTo>
                <a:lnTo>
                  <a:pt x="397768" y="92200"/>
                </a:lnTo>
                <a:lnTo>
                  <a:pt x="366524" y="102101"/>
                </a:lnTo>
                <a:lnTo>
                  <a:pt x="313945" y="112015"/>
                </a:lnTo>
                <a:lnTo>
                  <a:pt x="272033" y="122682"/>
                </a:lnTo>
                <a:lnTo>
                  <a:pt x="146298" y="122682"/>
                </a:lnTo>
                <a:lnTo>
                  <a:pt x="94490" y="112015"/>
                </a:lnTo>
                <a:lnTo>
                  <a:pt x="52579" y="102101"/>
                </a:lnTo>
                <a:lnTo>
                  <a:pt x="20576" y="92200"/>
                </a:lnTo>
                <a:lnTo>
                  <a:pt x="0" y="81533"/>
                </a:lnTo>
                <a:lnTo>
                  <a:pt x="0" y="60964"/>
                </a:lnTo>
                <a:lnTo>
                  <a:pt x="10667" y="51050"/>
                </a:lnTo>
                <a:lnTo>
                  <a:pt x="31244" y="30482"/>
                </a:lnTo>
                <a:lnTo>
                  <a:pt x="73155" y="20568"/>
                </a:lnTo>
                <a:lnTo>
                  <a:pt x="115054" y="9901"/>
                </a:lnTo>
                <a:lnTo>
                  <a:pt x="167633" y="0"/>
                </a:lnTo>
                <a:lnTo>
                  <a:pt x="230122" y="0"/>
                </a:lnTo>
                <a:close/>
              </a:path>
            </a:pathLst>
          </a:custGeom>
          <a:ln w="102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871465" y="1668779"/>
            <a:ext cx="5187315" cy="5989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 marL="919480" algn="ctr">
              <a:lnSpc>
                <a:spcPct val="100000"/>
              </a:lnSpc>
              <a:spcBef>
                <a:spcPts val="1540"/>
              </a:spcBef>
            </a:pPr>
            <a:r>
              <a:rPr sz="2300" b="1" spc="70" dirty="0">
                <a:latin typeface="Calibri"/>
                <a:cs typeface="Calibri"/>
              </a:rPr>
              <a:t>23</a:t>
            </a: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3300">
              <a:latin typeface="Times New Roman"/>
              <a:cs typeface="Times New Roman"/>
            </a:endParaRPr>
          </a:p>
          <a:p>
            <a:pPr marR="137160" algn="ctr">
              <a:lnSpc>
                <a:spcPct val="100000"/>
              </a:lnSpc>
              <a:tabLst>
                <a:tab pos="1068070" algn="l"/>
                <a:tab pos="3225800" algn="l"/>
              </a:tabLst>
            </a:pPr>
            <a:r>
              <a:rPr sz="2300" b="1" spc="20" dirty="0">
                <a:latin typeface="Calibri"/>
                <a:cs typeface="Calibri"/>
              </a:rPr>
              <a:t>0	0	</a:t>
            </a:r>
            <a:r>
              <a:rPr sz="3450" b="1" spc="30" baseline="32608" dirty="0">
                <a:latin typeface="Calibri"/>
                <a:cs typeface="Calibri"/>
              </a:rPr>
              <a:t>1</a:t>
            </a:r>
            <a:endParaRPr sz="3450" baseline="32608">
              <a:latin typeface="Calibri"/>
              <a:cs typeface="Calibri"/>
            </a:endParaRPr>
          </a:p>
          <a:p>
            <a:pPr marR="121285" algn="ctr">
              <a:lnSpc>
                <a:spcPct val="100000"/>
              </a:lnSpc>
              <a:spcBef>
                <a:spcPts val="2845"/>
              </a:spcBef>
              <a:tabLst>
                <a:tab pos="1162685" algn="l"/>
                <a:tab pos="2314575" algn="l"/>
                <a:tab pos="3477260" algn="l"/>
              </a:tabLst>
            </a:pPr>
            <a:r>
              <a:rPr sz="1250" b="1" spc="20" dirty="0">
                <a:latin typeface="Calibri"/>
                <a:cs typeface="Calibri"/>
              </a:rPr>
              <a:t>1	2	3	4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871465" y="1668779"/>
            <a:ext cx="5187315" cy="5989320"/>
          </a:xfrm>
          <a:custGeom>
            <a:avLst/>
            <a:gdLst/>
            <a:ahLst/>
            <a:cxnLst/>
            <a:rect l="l" t="t" r="r" b="b"/>
            <a:pathLst>
              <a:path w="5187315" h="5989320">
                <a:moveTo>
                  <a:pt x="0" y="0"/>
                </a:moveTo>
                <a:lnTo>
                  <a:pt x="0" y="5989320"/>
                </a:lnTo>
                <a:lnTo>
                  <a:pt x="5186934" y="5989320"/>
                </a:lnTo>
                <a:lnTo>
                  <a:pt x="518693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7512" y="4990338"/>
            <a:ext cx="4208780" cy="1737360"/>
          </a:xfrm>
          <a:custGeom>
            <a:avLst/>
            <a:gdLst/>
            <a:ahLst/>
            <a:cxnLst/>
            <a:rect l="l" t="t" r="r" b="b"/>
            <a:pathLst>
              <a:path w="4208780" h="1737359">
                <a:moveTo>
                  <a:pt x="4208526" y="1734311"/>
                </a:moveTo>
                <a:lnTo>
                  <a:pt x="4208526" y="2285"/>
                </a:lnTo>
                <a:lnTo>
                  <a:pt x="4206240" y="0"/>
                </a:lnTo>
                <a:lnTo>
                  <a:pt x="3047" y="0"/>
                </a:lnTo>
                <a:lnTo>
                  <a:pt x="0" y="2286"/>
                </a:lnTo>
                <a:lnTo>
                  <a:pt x="0" y="1734312"/>
                </a:lnTo>
                <a:lnTo>
                  <a:pt x="3048" y="1737360"/>
                </a:lnTo>
                <a:lnTo>
                  <a:pt x="5334" y="1737360"/>
                </a:lnTo>
                <a:lnTo>
                  <a:pt x="5334" y="10668"/>
                </a:lnTo>
                <a:lnTo>
                  <a:pt x="10668" y="5334"/>
                </a:lnTo>
                <a:lnTo>
                  <a:pt x="10667" y="10668"/>
                </a:lnTo>
                <a:lnTo>
                  <a:pt x="4198620" y="10667"/>
                </a:lnTo>
                <a:lnTo>
                  <a:pt x="4198620" y="5333"/>
                </a:lnTo>
                <a:lnTo>
                  <a:pt x="4203954" y="10667"/>
                </a:lnTo>
                <a:lnTo>
                  <a:pt x="4203954" y="1737359"/>
                </a:lnTo>
                <a:lnTo>
                  <a:pt x="4206240" y="1737359"/>
                </a:lnTo>
                <a:lnTo>
                  <a:pt x="4208526" y="1734311"/>
                </a:lnTo>
                <a:close/>
              </a:path>
              <a:path w="4208780" h="1737359">
                <a:moveTo>
                  <a:pt x="10667" y="10668"/>
                </a:moveTo>
                <a:lnTo>
                  <a:pt x="10668" y="5334"/>
                </a:lnTo>
                <a:lnTo>
                  <a:pt x="5334" y="10668"/>
                </a:lnTo>
                <a:lnTo>
                  <a:pt x="10667" y="10668"/>
                </a:lnTo>
                <a:close/>
              </a:path>
              <a:path w="4208780" h="1737359">
                <a:moveTo>
                  <a:pt x="10667" y="1726692"/>
                </a:moveTo>
                <a:lnTo>
                  <a:pt x="10667" y="10668"/>
                </a:lnTo>
                <a:lnTo>
                  <a:pt x="5334" y="10668"/>
                </a:lnTo>
                <a:lnTo>
                  <a:pt x="5334" y="1726692"/>
                </a:lnTo>
                <a:lnTo>
                  <a:pt x="10667" y="1726692"/>
                </a:lnTo>
                <a:close/>
              </a:path>
              <a:path w="4208780" h="1737359">
                <a:moveTo>
                  <a:pt x="4203954" y="1726691"/>
                </a:moveTo>
                <a:lnTo>
                  <a:pt x="5334" y="1726692"/>
                </a:lnTo>
                <a:lnTo>
                  <a:pt x="10668" y="1732026"/>
                </a:lnTo>
                <a:lnTo>
                  <a:pt x="10667" y="1737360"/>
                </a:lnTo>
                <a:lnTo>
                  <a:pt x="4198620" y="1737359"/>
                </a:lnTo>
                <a:lnTo>
                  <a:pt x="4198620" y="1732026"/>
                </a:lnTo>
                <a:lnTo>
                  <a:pt x="4203954" y="1726691"/>
                </a:lnTo>
                <a:close/>
              </a:path>
              <a:path w="4208780" h="1737359">
                <a:moveTo>
                  <a:pt x="10667" y="1737360"/>
                </a:moveTo>
                <a:lnTo>
                  <a:pt x="10668" y="1732026"/>
                </a:lnTo>
                <a:lnTo>
                  <a:pt x="5334" y="1726692"/>
                </a:lnTo>
                <a:lnTo>
                  <a:pt x="5334" y="1737360"/>
                </a:lnTo>
                <a:lnTo>
                  <a:pt x="10667" y="1737360"/>
                </a:lnTo>
                <a:close/>
              </a:path>
              <a:path w="4208780" h="1737359">
                <a:moveTo>
                  <a:pt x="4203954" y="10667"/>
                </a:moveTo>
                <a:lnTo>
                  <a:pt x="4198620" y="5333"/>
                </a:lnTo>
                <a:lnTo>
                  <a:pt x="4198620" y="10667"/>
                </a:lnTo>
                <a:lnTo>
                  <a:pt x="4203954" y="10667"/>
                </a:lnTo>
                <a:close/>
              </a:path>
              <a:path w="4208780" h="1737359">
                <a:moveTo>
                  <a:pt x="4203954" y="1726691"/>
                </a:moveTo>
                <a:lnTo>
                  <a:pt x="4203954" y="10667"/>
                </a:lnTo>
                <a:lnTo>
                  <a:pt x="4198620" y="10667"/>
                </a:lnTo>
                <a:lnTo>
                  <a:pt x="4198620" y="1726691"/>
                </a:lnTo>
                <a:lnTo>
                  <a:pt x="4203954" y="1726691"/>
                </a:lnTo>
                <a:close/>
              </a:path>
              <a:path w="4208780" h="1737359">
                <a:moveTo>
                  <a:pt x="4203954" y="1737359"/>
                </a:moveTo>
                <a:lnTo>
                  <a:pt x="4203954" y="1726691"/>
                </a:lnTo>
                <a:lnTo>
                  <a:pt x="4198620" y="1732026"/>
                </a:lnTo>
                <a:lnTo>
                  <a:pt x="4198620" y="1737359"/>
                </a:lnTo>
                <a:lnTo>
                  <a:pt x="4203954" y="1737359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90804" y="1008608"/>
            <a:ext cx="8568055" cy="5654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405">
              <a:lnSpc>
                <a:spcPct val="100000"/>
              </a:lnSpc>
            </a:pPr>
            <a:r>
              <a:rPr sz="4400" spc="-15" dirty="0">
                <a:latin typeface="Calibri"/>
                <a:cs typeface="Calibri"/>
              </a:rPr>
              <a:t>Complete </a:t>
            </a:r>
            <a:r>
              <a:rPr sz="4400" spc="-5" dirty="0">
                <a:latin typeface="Calibri"/>
                <a:cs typeface="Calibri"/>
              </a:rPr>
              <a:t>Binary </a:t>
            </a:r>
            <a:r>
              <a:rPr sz="4400" spc="-85" dirty="0">
                <a:latin typeface="Calibri"/>
                <a:cs typeface="Calibri"/>
              </a:rPr>
              <a:t>Tree </a:t>
            </a:r>
            <a:r>
              <a:rPr sz="4400" spc="-5" dirty="0">
                <a:latin typeface="Calibri"/>
                <a:cs typeface="Calibri"/>
              </a:rPr>
              <a:t>of N </a:t>
            </a:r>
            <a:r>
              <a:rPr sz="4400" spc="-15" dirty="0">
                <a:latin typeface="Calibri"/>
                <a:cs typeface="Calibri"/>
              </a:rPr>
              <a:t>Items</a:t>
            </a:r>
            <a:r>
              <a:rPr sz="4400" spc="80" dirty="0">
                <a:latin typeface="Calibri"/>
                <a:cs typeface="Calibri"/>
              </a:rPr>
              <a:t> </a:t>
            </a:r>
            <a:r>
              <a:rPr sz="4400" spc="-10" dirty="0">
                <a:latin typeface="Calibri"/>
                <a:cs typeface="Calibri"/>
              </a:rPr>
              <a:t>is...</a:t>
            </a:r>
            <a:endParaRPr sz="4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20"/>
              </a:spcBef>
              <a:buAutoNum type="arabicPeriod"/>
              <a:tabLst>
                <a:tab pos="579120" algn="l"/>
              </a:tabLst>
            </a:pPr>
            <a:r>
              <a:rPr sz="3500" spc="10" dirty="0">
                <a:latin typeface="Calibri"/>
                <a:cs typeface="Calibri"/>
              </a:rPr>
              <a:t>O(N)</a:t>
            </a:r>
            <a:endParaRPr sz="3500">
              <a:latin typeface="Calibri"/>
              <a:cs typeface="Calibri"/>
            </a:endParaRPr>
          </a:p>
          <a:p>
            <a:pPr marL="578485" indent="-565785">
              <a:lnSpc>
                <a:spcPct val="100000"/>
              </a:lnSpc>
              <a:spcBef>
                <a:spcPts val="870"/>
              </a:spcBef>
              <a:buAutoNum type="arabicPeriod"/>
              <a:tabLst>
                <a:tab pos="579120" algn="l"/>
              </a:tabLst>
            </a:pPr>
            <a:r>
              <a:rPr sz="3500" spc="5" dirty="0">
                <a:latin typeface="Calibri"/>
                <a:cs typeface="Calibri"/>
              </a:rPr>
              <a:t>O(sqrt(N))</a:t>
            </a:r>
            <a:endParaRPr sz="3500">
              <a:latin typeface="Calibri"/>
              <a:cs typeface="Calibri"/>
            </a:endParaRPr>
          </a:p>
          <a:p>
            <a:pPr marL="12700" marR="6471285">
              <a:lnSpc>
                <a:spcPct val="120600"/>
              </a:lnSpc>
              <a:spcBef>
                <a:spcPts val="5"/>
              </a:spcBef>
              <a:buAutoNum type="arabicPeriod"/>
              <a:tabLst>
                <a:tab pos="579120" algn="l"/>
              </a:tabLst>
            </a:pPr>
            <a:r>
              <a:rPr sz="3500" spc="5" dirty="0">
                <a:latin typeface="Calibri"/>
                <a:cs typeface="Calibri"/>
              </a:rPr>
              <a:t>O(log</a:t>
            </a:r>
            <a:r>
              <a:rPr sz="3500" spc="-60" dirty="0">
                <a:latin typeface="Calibri"/>
                <a:cs typeface="Calibri"/>
              </a:rPr>
              <a:t> </a:t>
            </a:r>
            <a:r>
              <a:rPr sz="3500" spc="10" dirty="0">
                <a:latin typeface="Calibri"/>
                <a:cs typeface="Calibri"/>
              </a:rPr>
              <a:t>N)  </a:t>
            </a:r>
            <a:r>
              <a:rPr sz="3500" spc="5" dirty="0">
                <a:latin typeface="Calibri"/>
                <a:cs typeface="Calibri"/>
              </a:rPr>
              <a:t>4.	O(1)</a:t>
            </a:r>
            <a:endParaRPr sz="3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3250">
              <a:latin typeface="Times New Roman"/>
              <a:cs typeface="Times New Roman"/>
            </a:endParaRPr>
          </a:p>
          <a:p>
            <a:pPr marL="182245" algn="just">
              <a:lnSpc>
                <a:spcPts val="3120"/>
              </a:lnSpc>
            </a:pPr>
            <a:r>
              <a:rPr sz="2600" spc="5" dirty="0">
                <a:latin typeface="Calibri"/>
                <a:cs typeface="Calibri"/>
              </a:rPr>
              <a:t>Memorize </a:t>
            </a:r>
            <a:r>
              <a:rPr sz="2600" spc="10" dirty="0">
                <a:latin typeface="Calibri"/>
                <a:cs typeface="Calibri"/>
              </a:rPr>
              <a:t>this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answer!</a:t>
            </a:r>
            <a:endParaRPr sz="2600">
              <a:latin typeface="Calibri"/>
              <a:cs typeface="Calibri"/>
            </a:endParaRPr>
          </a:p>
          <a:p>
            <a:pPr marL="182245" marR="4597400" algn="just">
              <a:lnSpc>
                <a:spcPts val="3170"/>
              </a:lnSpc>
              <a:spcBef>
                <a:spcPts val="110"/>
              </a:spcBef>
            </a:pPr>
            <a:r>
              <a:rPr sz="2650" spc="-60" dirty="0">
                <a:latin typeface="Calibri"/>
                <a:cs typeface="Calibri"/>
              </a:rPr>
              <a:t>We </a:t>
            </a:r>
            <a:r>
              <a:rPr sz="2650" spc="-5" dirty="0">
                <a:latin typeface="Calibri"/>
                <a:cs typeface="Calibri"/>
              </a:rPr>
              <a:t>will </a:t>
            </a:r>
            <a:r>
              <a:rPr sz="2650" spc="-10" dirty="0">
                <a:latin typeface="Calibri"/>
                <a:cs typeface="Calibri"/>
              </a:rPr>
              <a:t>need </a:t>
            </a:r>
            <a:r>
              <a:rPr sz="2650" spc="-15" dirty="0">
                <a:latin typeface="Calibri"/>
                <a:cs typeface="Calibri"/>
              </a:rPr>
              <a:t>that </a:t>
            </a:r>
            <a:r>
              <a:rPr sz="2650" spc="-30" dirty="0">
                <a:latin typeface="Calibri"/>
                <a:cs typeface="Calibri"/>
              </a:rPr>
              <a:t>for </a:t>
            </a:r>
            <a:r>
              <a:rPr sz="2650" i="1" spc="-10" dirty="0">
                <a:latin typeface="Calibri"/>
                <a:cs typeface="Calibri"/>
              </a:rPr>
              <a:t>nearly  </a:t>
            </a:r>
            <a:r>
              <a:rPr sz="2600" i="1" spc="5" dirty="0">
                <a:latin typeface="Calibri"/>
                <a:cs typeface="Calibri"/>
              </a:rPr>
              <a:t>all </a:t>
            </a:r>
            <a:r>
              <a:rPr sz="2600" spc="10" dirty="0">
                <a:latin typeface="Calibri"/>
                <a:cs typeface="Calibri"/>
              </a:rPr>
              <a:t>time </a:t>
            </a:r>
            <a:r>
              <a:rPr sz="2600" spc="5" dirty="0">
                <a:latin typeface="Calibri"/>
                <a:cs typeface="Calibri"/>
              </a:rPr>
              <a:t>complexity </a:t>
            </a:r>
            <a:r>
              <a:rPr sz="2600" spc="10" dirty="0">
                <a:latin typeface="Calibri"/>
                <a:cs typeface="Calibri"/>
              </a:rPr>
              <a:t>analysis  of </a:t>
            </a:r>
            <a:r>
              <a:rPr sz="2600" spc="15" dirty="0">
                <a:latin typeface="Calibri"/>
                <a:cs typeface="Calibri"/>
              </a:rPr>
              <a:t>binary heap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operations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0050">
              <a:lnSpc>
                <a:spcPct val="100000"/>
              </a:lnSpc>
            </a:pPr>
            <a:r>
              <a:rPr spc="-15" dirty="0"/>
              <a:t>Storing </a:t>
            </a:r>
            <a:r>
              <a:rPr spc="-5" dirty="0"/>
              <a:t>a </a:t>
            </a:r>
            <a:r>
              <a:rPr spc="-15" dirty="0"/>
              <a:t>Complete </a:t>
            </a:r>
            <a:r>
              <a:rPr dirty="0"/>
              <a:t>Binary</a:t>
            </a:r>
            <a:r>
              <a:rPr spc="-20" dirty="0"/>
              <a:t> </a:t>
            </a:r>
            <a:r>
              <a:rPr spc="-100" dirty="0"/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566" y="1903984"/>
            <a:ext cx="700976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As a </a:t>
            </a:r>
            <a:r>
              <a:rPr sz="3050" b="1" u="heavy" spc="10" dirty="0">
                <a:latin typeface="Calibri"/>
                <a:cs typeface="Calibri"/>
              </a:rPr>
              <a:t>1‐based </a:t>
            </a:r>
            <a:r>
              <a:rPr sz="3050" spc="10" dirty="0">
                <a:latin typeface="Calibri"/>
                <a:cs typeface="Calibri"/>
              </a:rPr>
              <a:t>compact </a:t>
            </a:r>
            <a:r>
              <a:rPr sz="3050" spc="-10" dirty="0">
                <a:latin typeface="Calibri"/>
                <a:cs typeface="Calibri"/>
              </a:rPr>
              <a:t>array:</a:t>
            </a:r>
            <a:r>
              <a:rPr sz="3050" spc="-45" dirty="0">
                <a:latin typeface="Calibri"/>
                <a:cs typeface="Calibri"/>
              </a:rPr>
              <a:t> </a:t>
            </a:r>
            <a:r>
              <a:rPr sz="2400" spc="10" dirty="0">
                <a:latin typeface="Courier New"/>
                <a:cs typeface="Courier New"/>
              </a:rPr>
              <a:t>A[1..size(A)]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1566" y="3754120"/>
            <a:ext cx="3614420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-5" dirty="0">
                <a:latin typeface="Calibri"/>
                <a:cs typeface="Calibri"/>
              </a:rPr>
              <a:t>Navigation</a:t>
            </a:r>
            <a:r>
              <a:rPr sz="3050" spc="-50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operations: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92115" y="4282694"/>
            <a:ext cx="139128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20" dirty="0">
                <a:latin typeface="Calibri"/>
                <a:cs typeface="Calibri"/>
              </a:rPr>
              <a:t>except for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ourier New"/>
                <a:cs typeface="Courier New"/>
              </a:rPr>
              <a:t>i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25242" y="4282694"/>
            <a:ext cx="17018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= 1</a:t>
            </a:r>
            <a:r>
              <a:rPr sz="2200" spc="-10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(root)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45009" y="4685029"/>
            <a:ext cx="437832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2*i</a:t>
            </a:r>
            <a:r>
              <a:rPr sz="2200" spc="-5" dirty="0">
                <a:latin typeface="Calibri"/>
                <a:cs typeface="Calibri"/>
              </a:rPr>
              <a:t>, </a:t>
            </a:r>
            <a:r>
              <a:rPr sz="2200" dirty="0">
                <a:latin typeface="Calibri"/>
                <a:cs typeface="Calibri"/>
              </a:rPr>
              <a:t>No </a:t>
            </a:r>
            <a:r>
              <a:rPr sz="2200" spc="-10" dirty="0">
                <a:latin typeface="Calibri"/>
                <a:cs typeface="Calibri"/>
              </a:rPr>
              <a:t>left </a:t>
            </a:r>
            <a:r>
              <a:rPr sz="2200" spc="-5" dirty="0">
                <a:latin typeface="Calibri"/>
                <a:cs typeface="Calibri"/>
              </a:rPr>
              <a:t>child </a:t>
            </a:r>
            <a:r>
              <a:rPr sz="2200" dirty="0">
                <a:latin typeface="Calibri"/>
                <a:cs typeface="Calibri"/>
              </a:rPr>
              <a:t>when: </a:t>
            </a:r>
            <a:r>
              <a:rPr sz="2200" spc="-5" dirty="0">
                <a:latin typeface="Courier New"/>
                <a:cs typeface="Courier New"/>
              </a:rPr>
              <a:t>left(i)</a:t>
            </a:r>
            <a:r>
              <a:rPr sz="2200" spc="-5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&gt;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65199" y="4685029"/>
            <a:ext cx="13665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heapsize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1566" y="4282694"/>
            <a:ext cx="4257675" cy="1149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2200" spc="-5" dirty="0">
                <a:latin typeface="Courier New"/>
                <a:cs typeface="Courier New"/>
              </a:rPr>
              <a:t>parent(i) </a:t>
            </a:r>
            <a:r>
              <a:rPr sz="2200" dirty="0">
                <a:latin typeface="Courier New"/>
                <a:cs typeface="Courier New"/>
              </a:rPr>
              <a:t>=</a:t>
            </a:r>
            <a:r>
              <a:rPr sz="2200" spc="-7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floor(i/2),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dirty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dirty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8763" y="4617973"/>
            <a:ext cx="1534795" cy="835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sz="2200" spc="-5" dirty="0">
                <a:latin typeface="Courier New"/>
                <a:cs typeface="Courier New"/>
              </a:rPr>
              <a:t>left(i)</a:t>
            </a:r>
            <a:r>
              <a:rPr sz="2200" spc="-9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=  </a:t>
            </a:r>
            <a:r>
              <a:rPr sz="2200" spc="-5" dirty="0">
                <a:latin typeface="Courier New"/>
                <a:cs typeface="Courier New"/>
              </a:rPr>
              <a:t>right(i)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77385" y="5087366"/>
            <a:ext cx="503110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= </a:t>
            </a:r>
            <a:r>
              <a:rPr sz="2200" spc="-5" dirty="0">
                <a:latin typeface="Courier New"/>
                <a:cs typeface="Courier New"/>
              </a:rPr>
              <a:t>2*i+1</a:t>
            </a:r>
            <a:r>
              <a:rPr sz="2200" spc="-5" dirty="0">
                <a:latin typeface="Calibri"/>
                <a:cs typeface="Calibri"/>
              </a:rPr>
              <a:t>, </a:t>
            </a:r>
            <a:r>
              <a:rPr sz="2200" dirty="0">
                <a:latin typeface="Calibri"/>
                <a:cs typeface="Calibri"/>
              </a:rPr>
              <a:t>No </a:t>
            </a:r>
            <a:r>
              <a:rPr sz="2200" spc="-5" dirty="0">
                <a:latin typeface="Calibri"/>
                <a:cs typeface="Calibri"/>
              </a:rPr>
              <a:t>right child </a:t>
            </a:r>
            <a:r>
              <a:rPr sz="2200" dirty="0">
                <a:latin typeface="Calibri"/>
                <a:cs typeface="Calibri"/>
              </a:rPr>
              <a:t>when: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right(i)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50620" y="5087366"/>
            <a:ext cx="17018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&gt;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heapsize</a:t>
            </a:r>
            <a:endParaRPr sz="2200">
              <a:latin typeface="Courier New"/>
              <a:cs typeface="Courier New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982852" y="2509139"/>
          <a:ext cx="7841735" cy="8161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3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0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7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37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30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37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30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37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303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379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0767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9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9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9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9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9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9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9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9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9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9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9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9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431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950" spc="10" dirty="0">
                          <a:latin typeface="Calibri"/>
                          <a:cs typeface="Calibri"/>
                        </a:rPr>
                        <a:t>NIL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950" spc="10" dirty="0">
                          <a:latin typeface="Calibri"/>
                          <a:cs typeface="Calibri"/>
                        </a:rPr>
                        <a:t>90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950" spc="10" dirty="0">
                          <a:latin typeface="Calibri"/>
                          <a:cs typeface="Calibri"/>
                        </a:rPr>
                        <a:t>19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950" spc="10" dirty="0">
                          <a:latin typeface="Calibri"/>
                          <a:cs typeface="Calibri"/>
                        </a:rPr>
                        <a:t>36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950" spc="10" dirty="0">
                          <a:latin typeface="Calibri"/>
                          <a:cs typeface="Calibri"/>
                        </a:rPr>
                        <a:t>17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950" dirty="0">
                          <a:latin typeface="Calibri"/>
                          <a:cs typeface="Calibri"/>
                        </a:rPr>
                        <a:t>3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950" spc="10" dirty="0">
                          <a:latin typeface="Calibri"/>
                          <a:cs typeface="Calibri"/>
                        </a:rPr>
                        <a:t>25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950" dirty="0">
                          <a:latin typeface="Calibri"/>
                          <a:cs typeface="Calibri"/>
                        </a:rPr>
                        <a:t>1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950" dirty="0">
                          <a:latin typeface="Calibri"/>
                          <a:cs typeface="Calibri"/>
                        </a:rPr>
                        <a:t>2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950" dirty="0">
                          <a:latin typeface="Calibri"/>
                          <a:cs typeface="Calibri"/>
                        </a:rPr>
                        <a:t>7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950" dirty="0">
                          <a:latin typeface="Calibri"/>
                          <a:cs typeface="Calibri"/>
                        </a:rPr>
                        <a:t>‐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950" dirty="0">
                          <a:latin typeface="Calibri"/>
                          <a:cs typeface="Calibri"/>
                        </a:rPr>
                        <a:t>‐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8286242" y="1800097"/>
            <a:ext cx="11988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size(A)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61023" y="3514344"/>
            <a:ext cx="1527810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latin typeface="Courier New"/>
                <a:cs typeface="Courier New"/>
              </a:rPr>
              <a:t>heapsize</a:t>
            </a:r>
            <a:r>
              <a:rPr sz="1950" spc="-60" dirty="0">
                <a:latin typeface="Courier New"/>
                <a:cs typeface="Courier New"/>
              </a:rPr>
              <a:t> </a:t>
            </a:r>
            <a:r>
              <a:rPr sz="1950" spc="15" dirty="0">
                <a:latin typeface="Courier New"/>
                <a:cs typeface="Courier New"/>
              </a:rPr>
              <a:t>≤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12260" y="3514344"/>
            <a:ext cx="1076325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latin typeface="Courier New"/>
                <a:cs typeface="Courier New"/>
              </a:rPr>
              <a:t>size(A)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230618" y="2777489"/>
            <a:ext cx="299085" cy="715010"/>
          </a:xfrm>
          <a:custGeom>
            <a:avLst/>
            <a:gdLst/>
            <a:ahLst/>
            <a:cxnLst/>
            <a:rect l="l" t="t" r="r" b="b"/>
            <a:pathLst>
              <a:path w="299084" h="715010">
                <a:moveTo>
                  <a:pt x="102108" y="70866"/>
                </a:moveTo>
                <a:lnTo>
                  <a:pt x="102108" y="67818"/>
                </a:lnTo>
                <a:lnTo>
                  <a:pt x="99822" y="66294"/>
                </a:lnTo>
                <a:lnTo>
                  <a:pt x="16764" y="0"/>
                </a:lnTo>
                <a:lnTo>
                  <a:pt x="0" y="105156"/>
                </a:lnTo>
                <a:lnTo>
                  <a:pt x="0" y="107442"/>
                </a:lnTo>
                <a:lnTo>
                  <a:pt x="1524" y="110490"/>
                </a:lnTo>
                <a:lnTo>
                  <a:pt x="4572" y="110490"/>
                </a:lnTo>
                <a:lnTo>
                  <a:pt x="7620" y="111252"/>
                </a:lnTo>
                <a:lnTo>
                  <a:pt x="9906" y="108966"/>
                </a:lnTo>
                <a:lnTo>
                  <a:pt x="10668" y="106680"/>
                </a:lnTo>
                <a:lnTo>
                  <a:pt x="16002" y="73075"/>
                </a:lnTo>
                <a:lnTo>
                  <a:pt x="16002" y="11430"/>
                </a:lnTo>
                <a:lnTo>
                  <a:pt x="25146" y="7620"/>
                </a:lnTo>
                <a:lnTo>
                  <a:pt x="32096" y="25490"/>
                </a:lnTo>
                <a:lnTo>
                  <a:pt x="92964" y="74676"/>
                </a:lnTo>
                <a:lnTo>
                  <a:pt x="95250" y="76200"/>
                </a:lnTo>
                <a:lnTo>
                  <a:pt x="99060" y="75438"/>
                </a:lnTo>
                <a:lnTo>
                  <a:pt x="102108" y="70866"/>
                </a:lnTo>
                <a:close/>
              </a:path>
              <a:path w="299084" h="715010">
                <a:moveTo>
                  <a:pt x="32096" y="25490"/>
                </a:moveTo>
                <a:lnTo>
                  <a:pt x="25146" y="7620"/>
                </a:lnTo>
                <a:lnTo>
                  <a:pt x="16002" y="11430"/>
                </a:lnTo>
                <a:lnTo>
                  <a:pt x="17526" y="15359"/>
                </a:lnTo>
                <a:lnTo>
                  <a:pt x="17526" y="13716"/>
                </a:lnTo>
                <a:lnTo>
                  <a:pt x="25908" y="10668"/>
                </a:lnTo>
                <a:lnTo>
                  <a:pt x="25908" y="20489"/>
                </a:lnTo>
                <a:lnTo>
                  <a:pt x="32096" y="25490"/>
                </a:lnTo>
                <a:close/>
              </a:path>
              <a:path w="299084" h="715010">
                <a:moveTo>
                  <a:pt x="22945" y="29331"/>
                </a:moveTo>
                <a:lnTo>
                  <a:pt x="16002" y="11430"/>
                </a:lnTo>
                <a:lnTo>
                  <a:pt x="16002" y="73075"/>
                </a:lnTo>
                <a:lnTo>
                  <a:pt x="22945" y="29331"/>
                </a:lnTo>
                <a:close/>
              </a:path>
              <a:path w="299084" h="715010">
                <a:moveTo>
                  <a:pt x="25908" y="10668"/>
                </a:moveTo>
                <a:lnTo>
                  <a:pt x="17526" y="13716"/>
                </a:lnTo>
                <a:lnTo>
                  <a:pt x="24526" y="19372"/>
                </a:lnTo>
                <a:lnTo>
                  <a:pt x="25908" y="10668"/>
                </a:lnTo>
                <a:close/>
              </a:path>
              <a:path w="299084" h="715010">
                <a:moveTo>
                  <a:pt x="24526" y="19372"/>
                </a:moveTo>
                <a:lnTo>
                  <a:pt x="17526" y="13716"/>
                </a:lnTo>
                <a:lnTo>
                  <a:pt x="17526" y="15359"/>
                </a:lnTo>
                <a:lnTo>
                  <a:pt x="22945" y="29331"/>
                </a:lnTo>
                <a:lnTo>
                  <a:pt x="24526" y="19372"/>
                </a:lnTo>
                <a:close/>
              </a:path>
              <a:path w="299084" h="715010">
                <a:moveTo>
                  <a:pt x="298704" y="710946"/>
                </a:moveTo>
                <a:lnTo>
                  <a:pt x="32096" y="25490"/>
                </a:lnTo>
                <a:lnTo>
                  <a:pt x="24526" y="19372"/>
                </a:lnTo>
                <a:lnTo>
                  <a:pt x="22945" y="29331"/>
                </a:lnTo>
                <a:lnTo>
                  <a:pt x="288798" y="714756"/>
                </a:lnTo>
                <a:lnTo>
                  <a:pt x="298704" y="710946"/>
                </a:lnTo>
                <a:close/>
              </a:path>
              <a:path w="299084" h="715010">
                <a:moveTo>
                  <a:pt x="25908" y="20489"/>
                </a:moveTo>
                <a:lnTo>
                  <a:pt x="25908" y="10668"/>
                </a:lnTo>
                <a:lnTo>
                  <a:pt x="24526" y="19372"/>
                </a:lnTo>
                <a:lnTo>
                  <a:pt x="25908" y="204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73083" y="2219705"/>
            <a:ext cx="400050" cy="399415"/>
          </a:xfrm>
          <a:custGeom>
            <a:avLst/>
            <a:gdLst/>
            <a:ahLst/>
            <a:cxnLst/>
            <a:rect l="l" t="t" r="r" b="b"/>
            <a:pathLst>
              <a:path w="400050" h="399414">
                <a:moveTo>
                  <a:pt x="38100" y="297180"/>
                </a:moveTo>
                <a:lnTo>
                  <a:pt x="36575" y="294132"/>
                </a:lnTo>
                <a:lnTo>
                  <a:pt x="30479" y="292608"/>
                </a:lnTo>
                <a:lnTo>
                  <a:pt x="27432" y="294132"/>
                </a:lnTo>
                <a:lnTo>
                  <a:pt x="26670" y="297180"/>
                </a:lnTo>
                <a:lnTo>
                  <a:pt x="0" y="399288"/>
                </a:lnTo>
                <a:lnTo>
                  <a:pt x="3810" y="398300"/>
                </a:lnTo>
                <a:lnTo>
                  <a:pt x="3810" y="388620"/>
                </a:lnTo>
                <a:lnTo>
                  <a:pt x="16941" y="375488"/>
                </a:lnTo>
                <a:lnTo>
                  <a:pt x="37338" y="299466"/>
                </a:lnTo>
                <a:lnTo>
                  <a:pt x="38100" y="297180"/>
                </a:lnTo>
                <a:close/>
              </a:path>
              <a:path w="400050" h="399414">
                <a:moveTo>
                  <a:pt x="16941" y="375488"/>
                </a:moveTo>
                <a:lnTo>
                  <a:pt x="3810" y="388620"/>
                </a:lnTo>
                <a:lnTo>
                  <a:pt x="6096" y="390906"/>
                </a:lnTo>
                <a:lnTo>
                  <a:pt x="6096" y="387096"/>
                </a:lnTo>
                <a:lnTo>
                  <a:pt x="14407" y="384933"/>
                </a:lnTo>
                <a:lnTo>
                  <a:pt x="16941" y="375488"/>
                </a:lnTo>
                <a:close/>
              </a:path>
              <a:path w="400050" h="399414">
                <a:moveTo>
                  <a:pt x="106679" y="368808"/>
                </a:moveTo>
                <a:lnTo>
                  <a:pt x="106679" y="366522"/>
                </a:lnTo>
                <a:lnTo>
                  <a:pt x="105918" y="363474"/>
                </a:lnTo>
                <a:lnTo>
                  <a:pt x="102870" y="361950"/>
                </a:lnTo>
                <a:lnTo>
                  <a:pt x="99822" y="362712"/>
                </a:lnTo>
                <a:lnTo>
                  <a:pt x="25627" y="382014"/>
                </a:lnTo>
                <a:lnTo>
                  <a:pt x="11430" y="396240"/>
                </a:lnTo>
                <a:lnTo>
                  <a:pt x="3810" y="388620"/>
                </a:lnTo>
                <a:lnTo>
                  <a:pt x="3810" y="398300"/>
                </a:lnTo>
                <a:lnTo>
                  <a:pt x="102870" y="372618"/>
                </a:lnTo>
                <a:lnTo>
                  <a:pt x="105156" y="371856"/>
                </a:lnTo>
                <a:lnTo>
                  <a:pt x="106679" y="368808"/>
                </a:lnTo>
                <a:close/>
              </a:path>
              <a:path w="400050" h="399414">
                <a:moveTo>
                  <a:pt x="14407" y="384933"/>
                </a:moveTo>
                <a:lnTo>
                  <a:pt x="6096" y="387096"/>
                </a:lnTo>
                <a:lnTo>
                  <a:pt x="12192" y="393192"/>
                </a:lnTo>
                <a:lnTo>
                  <a:pt x="14407" y="384933"/>
                </a:lnTo>
                <a:close/>
              </a:path>
              <a:path w="400050" h="399414">
                <a:moveTo>
                  <a:pt x="25627" y="382014"/>
                </a:moveTo>
                <a:lnTo>
                  <a:pt x="14407" y="384933"/>
                </a:lnTo>
                <a:lnTo>
                  <a:pt x="12192" y="393192"/>
                </a:lnTo>
                <a:lnTo>
                  <a:pt x="6096" y="387096"/>
                </a:lnTo>
                <a:lnTo>
                  <a:pt x="6096" y="390906"/>
                </a:lnTo>
                <a:lnTo>
                  <a:pt x="11430" y="396240"/>
                </a:lnTo>
                <a:lnTo>
                  <a:pt x="25627" y="382014"/>
                </a:lnTo>
                <a:close/>
              </a:path>
              <a:path w="400050" h="399414">
                <a:moveTo>
                  <a:pt x="400050" y="6858"/>
                </a:moveTo>
                <a:lnTo>
                  <a:pt x="392430" y="0"/>
                </a:lnTo>
                <a:lnTo>
                  <a:pt x="16941" y="375488"/>
                </a:lnTo>
                <a:lnTo>
                  <a:pt x="14407" y="384933"/>
                </a:lnTo>
                <a:lnTo>
                  <a:pt x="25627" y="382014"/>
                </a:lnTo>
                <a:lnTo>
                  <a:pt x="400050" y="685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0" y="1431036"/>
            <a:ext cx="3168015" cy="508634"/>
          </a:xfrm>
          <a:custGeom>
            <a:avLst/>
            <a:gdLst/>
            <a:ahLst/>
            <a:cxnLst/>
            <a:rect l="l" t="t" r="r" b="b"/>
            <a:pathLst>
              <a:path w="3168015" h="508635">
                <a:moveTo>
                  <a:pt x="0" y="0"/>
                </a:moveTo>
                <a:lnTo>
                  <a:pt x="0" y="508254"/>
                </a:lnTo>
                <a:lnTo>
                  <a:pt x="3168015" y="508253"/>
                </a:lnTo>
                <a:lnTo>
                  <a:pt x="3168015" y="0"/>
                </a:lnTo>
                <a:lnTo>
                  <a:pt x="0" y="0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1" y="1425702"/>
            <a:ext cx="3173730" cy="518159"/>
          </a:xfrm>
          <a:custGeom>
            <a:avLst/>
            <a:gdLst/>
            <a:ahLst/>
            <a:cxnLst/>
            <a:rect l="l" t="t" r="r" b="b"/>
            <a:pathLst>
              <a:path w="3173730" h="518160">
                <a:moveTo>
                  <a:pt x="3173349" y="515874"/>
                </a:moveTo>
                <a:lnTo>
                  <a:pt x="3173349" y="2286"/>
                </a:lnTo>
                <a:lnTo>
                  <a:pt x="3171063" y="0"/>
                </a:lnTo>
                <a:lnTo>
                  <a:pt x="0" y="0"/>
                </a:lnTo>
                <a:lnTo>
                  <a:pt x="0" y="10286"/>
                </a:lnTo>
                <a:lnTo>
                  <a:pt x="4953" y="5334"/>
                </a:lnTo>
                <a:lnTo>
                  <a:pt x="4953" y="10668"/>
                </a:lnTo>
                <a:lnTo>
                  <a:pt x="3163443" y="10668"/>
                </a:lnTo>
                <a:lnTo>
                  <a:pt x="3163443" y="5334"/>
                </a:lnTo>
                <a:lnTo>
                  <a:pt x="3168015" y="10668"/>
                </a:lnTo>
                <a:lnTo>
                  <a:pt x="3168015" y="518160"/>
                </a:lnTo>
                <a:lnTo>
                  <a:pt x="3171063" y="518160"/>
                </a:lnTo>
                <a:lnTo>
                  <a:pt x="3173349" y="515874"/>
                </a:lnTo>
                <a:close/>
              </a:path>
              <a:path w="3173730" h="518160">
                <a:moveTo>
                  <a:pt x="4953" y="10668"/>
                </a:moveTo>
                <a:lnTo>
                  <a:pt x="4953" y="5334"/>
                </a:lnTo>
                <a:lnTo>
                  <a:pt x="0" y="10286"/>
                </a:lnTo>
                <a:lnTo>
                  <a:pt x="0" y="10668"/>
                </a:lnTo>
                <a:lnTo>
                  <a:pt x="4953" y="10668"/>
                </a:lnTo>
                <a:close/>
              </a:path>
              <a:path w="3173730" h="518160">
                <a:moveTo>
                  <a:pt x="4953" y="508254"/>
                </a:moveTo>
                <a:lnTo>
                  <a:pt x="4953" y="10668"/>
                </a:lnTo>
                <a:lnTo>
                  <a:pt x="0" y="10668"/>
                </a:lnTo>
                <a:lnTo>
                  <a:pt x="0" y="508254"/>
                </a:lnTo>
                <a:lnTo>
                  <a:pt x="4953" y="508254"/>
                </a:lnTo>
                <a:close/>
              </a:path>
              <a:path w="3173730" h="518160">
                <a:moveTo>
                  <a:pt x="3168015" y="508254"/>
                </a:moveTo>
                <a:lnTo>
                  <a:pt x="0" y="508254"/>
                </a:lnTo>
                <a:lnTo>
                  <a:pt x="0" y="508635"/>
                </a:lnTo>
                <a:lnTo>
                  <a:pt x="4953" y="513588"/>
                </a:lnTo>
                <a:lnTo>
                  <a:pt x="4953" y="518160"/>
                </a:lnTo>
                <a:lnTo>
                  <a:pt x="3163443" y="518160"/>
                </a:lnTo>
                <a:lnTo>
                  <a:pt x="3163443" y="513588"/>
                </a:lnTo>
                <a:lnTo>
                  <a:pt x="3168015" y="508254"/>
                </a:lnTo>
                <a:close/>
              </a:path>
              <a:path w="3173730" h="518160">
                <a:moveTo>
                  <a:pt x="4953" y="518160"/>
                </a:moveTo>
                <a:lnTo>
                  <a:pt x="4953" y="513588"/>
                </a:lnTo>
                <a:lnTo>
                  <a:pt x="0" y="508635"/>
                </a:lnTo>
                <a:lnTo>
                  <a:pt x="0" y="518160"/>
                </a:lnTo>
                <a:lnTo>
                  <a:pt x="4953" y="518160"/>
                </a:lnTo>
                <a:close/>
              </a:path>
              <a:path w="3173730" h="518160">
                <a:moveTo>
                  <a:pt x="3168015" y="10668"/>
                </a:moveTo>
                <a:lnTo>
                  <a:pt x="3163443" y="5334"/>
                </a:lnTo>
                <a:lnTo>
                  <a:pt x="3163443" y="10668"/>
                </a:lnTo>
                <a:lnTo>
                  <a:pt x="3168015" y="10668"/>
                </a:lnTo>
                <a:close/>
              </a:path>
              <a:path w="3173730" h="518160">
                <a:moveTo>
                  <a:pt x="3168015" y="508254"/>
                </a:moveTo>
                <a:lnTo>
                  <a:pt x="3168015" y="10668"/>
                </a:lnTo>
                <a:lnTo>
                  <a:pt x="3163443" y="10668"/>
                </a:lnTo>
                <a:lnTo>
                  <a:pt x="3163443" y="508254"/>
                </a:lnTo>
                <a:lnTo>
                  <a:pt x="3168015" y="508254"/>
                </a:lnTo>
                <a:close/>
              </a:path>
              <a:path w="3173730" h="518160">
                <a:moveTo>
                  <a:pt x="3168015" y="518160"/>
                </a:moveTo>
                <a:lnTo>
                  <a:pt x="3168015" y="508254"/>
                </a:lnTo>
                <a:lnTo>
                  <a:pt x="3163443" y="513588"/>
                </a:lnTo>
                <a:lnTo>
                  <a:pt x="3163443" y="518160"/>
                </a:lnTo>
                <a:lnTo>
                  <a:pt x="3168015" y="51816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8646" y="1465071"/>
            <a:ext cx="2888615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5" dirty="0">
                <a:latin typeface="Calibri"/>
                <a:cs typeface="Calibri"/>
              </a:rPr>
              <a:t>Q: </a:t>
            </a:r>
            <a:r>
              <a:rPr sz="2600" dirty="0">
                <a:latin typeface="Calibri"/>
                <a:cs typeface="Calibri"/>
              </a:rPr>
              <a:t>Why </a:t>
            </a:r>
            <a:r>
              <a:rPr sz="2600" spc="15" dirty="0">
                <a:latin typeface="Calibri"/>
                <a:cs typeface="Calibri"/>
              </a:rPr>
              <a:t>not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0‐based?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26769" y="5546597"/>
            <a:ext cx="8454390" cy="20200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contents of these slides have origin from School of Computing, National University of Singapore.</a:t>
            </a:r>
          </a:p>
          <a:p>
            <a:pPr algn="just"/>
            <a:r>
              <a:rPr lang="en-US" dirty="0"/>
              <a:t>We greatly appreciate support from Dr. Steven Halim for kindly sharing these materials.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035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3055">
              <a:lnSpc>
                <a:spcPct val="100000"/>
              </a:lnSpc>
            </a:pPr>
            <a:r>
              <a:rPr dirty="0"/>
              <a:t>Binary </a:t>
            </a:r>
            <a:r>
              <a:rPr spc="-5" dirty="0"/>
              <a:t>Heap</a:t>
            </a:r>
            <a:r>
              <a:rPr spc="-100" dirty="0"/>
              <a:t> </a:t>
            </a:r>
            <a:r>
              <a:rPr spc="-20" dirty="0"/>
              <a:t>Property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566" y="1903984"/>
            <a:ext cx="5651500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b="1" spc="10" dirty="0">
                <a:latin typeface="Calibri"/>
                <a:cs typeface="Calibri"/>
              </a:rPr>
              <a:t>Binary Heap </a:t>
            </a:r>
            <a:r>
              <a:rPr sz="3050" b="1" spc="5" dirty="0">
                <a:latin typeface="Calibri"/>
                <a:cs typeface="Calibri"/>
              </a:rPr>
              <a:t>property </a:t>
            </a:r>
            <a:r>
              <a:rPr sz="3050" spc="-10" dirty="0">
                <a:latin typeface="Calibri"/>
                <a:cs typeface="Calibri"/>
              </a:rPr>
              <a:t>(except</a:t>
            </a:r>
            <a:r>
              <a:rPr sz="3050" spc="10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root)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1566" y="2445003"/>
            <a:ext cx="2814320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2600" spc="15" dirty="0">
                <a:latin typeface="Courier New"/>
                <a:cs typeface="Courier New"/>
              </a:rPr>
              <a:t>A[parent(i)]</a:t>
            </a:r>
            <a:endParaRPr sz="2600">
              <a:latin typeface="Courier New"/>
              <a:cs typeface="Courier New"/>
            </a:endParaRPr>
          </a:p>
          <a:p>
            <a:pPr marL="389890" indent="-37719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90525" algn="l"/>
              </a:tabLst>
            </a:pPr>
            <a:r>
              <a:rPr sz="2600" spc="15" dirty="0">
                <a:latin typeface="Courier New"/>
                <a:cs typeface="Courier New"/>
              </a:rPr>
              <a:t>A[parent(i)]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79380" y="2445003"/>
            <a:ext cx="2920365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20" dirty="0">
                <a:latin typeface="Courier New"/>
                <a:cs typeface="Courier New"/>
              </a:rPr>
              <a:t>≥ A[i]</a:t>
            </a:r>
            <a:r>
              <a:rPr sz="2600" spc="-105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alibri"/>
                <a:cs typeface="Calibri"/>
              </a:rPr>
              <a:t>(</a:t>
            </a:r>
            <a:r>
              <a:rPr sz="2600" b="1" spc="10" dirty="0">
                <a:latin typeface="Calibri"/>
                <a:cs typeface="Calibri"/>
              </a:rPr>
              <a:t>Max </a:t>
            </a:r>
            <a:r>
              <a:rPr sz="2600" b="1" spc="15" dirty="0">
                <a:latin typeface="Calibri"/>
                <a:cs typeface="Calibri"/>
              </a:rPr>
              <a:t>Heap</a:t>
            </a:r>
            <a:r>
              <a:rPr sz="2600" spc="15" dirty="0">
                <a:latin typeface="Calibri"/>
                <a:cs typeface="Calibri"/>
              </a:rPr>
              <a:t>)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600" spc="20" dirty="0">
                <a:latin typeface="Courier New"/>
                <a:cs typeface="Courier New"/>
              </a:rPr>
              <a:t>≤ A[i]</a:t>
            </a:r>
            <a:r>
              <a:rPr sz="2600" spc="-1060" dirty="0">
                <a:latin typeface="Courier New"/>
                <a:cs typeface="Courier New"/>
              </a:rPr>
              <a:t> </a:t>
            </a:r>
            <a:r>
              <a:rPr sz="2600" spc="15" dirty="0">
                <a:latin typeface="Calibri"/>
                <a:cs typeface="Calibri"/>
              </a:rPr>
              <a:t>(</a:t>
            </a:r>
            <a:r>
              <a:rPr sz="2600" b="1" spc="15" dirty="0">
                <a:latin typeface="Calibri"/>
                <a:cs typeface="Calibri"/>
              </a:rPr>
              <a:t>Min Heap</a:t>
            </a:r>
            <a:r>
              <a:rPr sz="2600" spc="15" dirty="0">
                <a:latin typeface="Calibri"/>
                <a:cs typeface="Calibri"/>
              </a:rPr>
              <a:t>)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1566" y="3648887"/>
            <a:ext cx="8863330" cy="144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000"/>
              </a:lnSpc>
            </a:pPr>
            <a:r>
              <a:rPr sz="3050" spc="10" dirty="0">
                <a:latin typeface="Calibri"/>
                <a:cs typeface="Calibri"/>
              </a:rPr>
              <a:t>Without loss of </a:t>
            </a:r>
            <a:r>
              <a:rPr sz="3050" spc="-20" dirty="0">
                <a:latin typeface="Calibri"/>
                <a:cs typeface="Calibri"/>
              </a:rPr>
              <a:t>generality, </a:t>
            </a:r>
            <a:r>
              <a:rPr sz="3050" dirty="0">
                <a:latin typeface="Calibri"/>
                <a:cs typeface="Calibri"/>
              </a:rPr>
              <a:t>we </a:t>
            </a:r>
            <a:r>
              <a:rPr sz="3050" spc="5" dirty="0">
                <a:latin typeface="Calibri"/>
                <a:cs typeface="Calibri"/>
              </a:rPr>
              <a:t>will </a:t>
            </a:r>
            <a:r>
              <a:rPr sz="3050" spc="10" dirty="0">
                <a:latin typeface="Calibri"/>
                <a:cs typeface="Calibri"/>
              </a:rPr>
              <a:t>use (</a:t>
            </a:r>
            <a:r>
              <a:rPr sz="3050" b="1" spc="10" dirty="0">
                <a:latin typeface="Calibri"/>
                <a:cs typeface="Calibri"/>
              </a:rPr>
              <a:t>Binary </a:t>
            </a:r>
            <a:r>
              <a:rPr sz="3050" b="1" dirty="0">
                <a:latin typeface="Calibri"/>
                <a:cs typeface="Calibri"/>
              </a:rPr>
              <a:t>Max)  </a:t>
            </a:r>
            <a:r>
              <a:rPr sz="3050" b="1" spc="10" dirty="0">
                <a:latin typeface="Calibri"/>
                <a:cs typeface="Calibri"/>
              </a:rPr>
              <a:t>Heap </a:t>
            </a:r>
            <a:r>
              <a:rPr sz="3050" spc="-15" dirty="0">
                <a:latin typeface="Calibri"/>
                <a:cs typeface="Calibri"/>
              </a:rPr>
              <a:t>for </a:t>
            </a:r>
            <a:r>
              <a:rPr sz="3050" spc="5" dirty="0">
                <a:latin typeface="Calibri"/>
                <a:cs typeface="Calibri"/>
              </a:rPr>
              <a:t>all </a:t>
            </a:r>
            <a:r>
              <a:rPr sz="3050" spc="-5" dirty="0">
                <a:latin typeface="Calibri"/>
                <a:cs typeface="Calibri"/>
              </a:rPr>
              <a:t>examples </a:t>
            </a:r>
            <a:r>
              <a:rPr sz="3050" spc="10" dirty="0">
                <a:latin typeface="Calibri"/>
                <a:cs typeface="Calibri"/>
              </a:rPr>
              <a:t>in this </a:t>
            </a:r>
            <a:r>
              <a:rPr sz="3050" dirty="0">
                <a:latin typeface="Calibri"/>
                <a:cs typeface="Calibri"/>
              </a:rPr>
              <a:t>lecture </a:t>
            </a:r>
            <a:r>
              <a:rPr sz="3050" spc="10" dirty="0">
                <a:latin typeface="Calibri"/>
                <a:cs typeface="Calibri"/>
              </a:rPr>
              <a:t>and </a:t>
            </a:r>
            <a:r>
              <a:rPr sz="3050" dirty="0">
                <a:latin typeface="Calibri"/>
                <a:cs typeface="Calibri"/>
              </a:rPr>
              <a:t>we ensure that 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spc="5" dirty="0">
                <a:latin typeface="Calibri"/>
                <a:cs typeface="Calibri"/>
              </a:rPr>
              <a:t>numbers </a:t>
            </a:r>
            <a:r>
              <a:rPr sz="3050" spc="-5" dirty="0">
                <a:latin typeface="Calibri"/>
                <a:cs typeface="Calibri"/>
              </a:rPr>
              <a:t>are</a:t>
            </a:r>
            <a:r>
              <a:rPr sz="3050" spc="-5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distinct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74535" y="1510283"/>
            <a:ext cx="3366135" cy="2099310"/>
          </a:xfrm>
          <a:custGeom>
            <a:avLst/>
            <a:gdLst/>
            <a:ahLst/>
            <a:cxnLst/>
            <a:rect l="l" t="t" r="r" b="b"/>
            <a:pathLst>
              <a:path w="3366134" h="2099310">
                <a:moveTo>
                  <a:pt x="0" y="0"/>
                </a:moveTo>
                <a:lnTo>
                  <a:pt x="0" y="2099310"/>
                </a:lnTo>
                <a:lnTo>
                  <a:pt x="3365754" y="2099310"/>
                </a:lnTo>
                <a:lnTo>
                  <a:pt x="3365754" y="0"/>
                </a:lnTo>
                <a:lnTo>
                  <a:pt x="0" y="0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69202" y="1504950"/>
            <a:ext cx="3376929" cy="2110105"/>
          </a:xfrm>
          <a:custGeom>
            <a:avLst/>
            <a:gdLst/>
            <a:ahLst/>
            <a:cxnLst/>
            <a:rect l="l" t="t" r="r" b="b"/>
            <a:pathLst>
              <a:path w="3376929" h="2110104">
                <a:moveTo>
                  <a:pt x="3376422" y="2106929"/>
                </a:moveTo>
                <a:lnTo>
                  <a:pt x="3376422" y="2285"/>
                </a:lnTo>
                <a:lnTo>
                  <a:pt x="3374136" y="0"/>
                </a:lnTo>
                <a:lnTo>
                  <a:pt x="2285" y="0"/>
                </a:lnTo>
                <a:lnTo>
                  <a:pt x="0" y="2286"/>
                </a:lnTo>
                <a:lnTo>
                  <a:pt x="0" y="2106930"/>
                </a:lnTo>
                <a:lnTo>
                  <a:pt x="2286" y="2109978"/>
                </a:lnTo>
                <a:lnTo>
                  <a:pt x="5334" y="2109978"/>
                </a:lnTo>
                <a:lnTo>
                  <a:pt x="5334" y="10668"/>
                </a:lnTo>
                <a:lnTo>
                  <a:pt x="10668" y="5334"/>
                </a:lnTo>
                <a:lnTo>
                  <a:pt x="10667" y="10668"/>
                </a:lnTo>
                <a:lnTo>
                  <a:pt x="3365754" y="10667"/>
                </a:lnTo>
                <a:lnTo>
                  <a:pt x="3365754" y="5333"/>
                </a:lnTo>
                <a:lnTo>
                  <a:pt x="3371088" y="10667"/>
                </a:lnTo>
                <a:lnTo>
                  <a:pt x="3371088" y="2109978"/>
                </a:lnTo>
                <a:lnTo>
                  <a:pt x="3374136" y="2109978"/>
                </a:lnTo>
                <a:lnTo>
                  <a:pt x="3376422" y="2106929"/>
                </a:lnTo>
                <a:close/>
              </a:path>
              <a:path w="3376929" h="2110104">
                <a:moveTo>
                  <a:pt x="10667" y="10668"/>
                </a:moveTo>
                <a:lnTo>
                  <a:pt x="10668" y="5334"/>
                </a:lnTo>
                <a:lnTo>
                  <a:pt x="5334" y="10668"/>
                </a:lnTo>
                <a:lnTo>
                  <a:pt x="10667" y="10668"/>
                </a:lnTo>
                <a:close/>
              </a:path>
              <a:path w="3376929" h="2110104">
                <a:moveTo>
                  <a:pt x="10667" y="2099310"/>
                </a:moveTo>
                <a:lnTo>
                  <a:pt x="10667" y="10668"/>
                </a:lnTo>
                <a:lnTo>
                  <a:pt x="5334" y="10668"/>
                </a:lnTo>
                <a:lnTo>
                  <a:pt x="5334" y="2099310"/>
                </a:lnTo>
                <a:lnTo>
                  <a:pt x="10667" y="2099310"/>
                </a:lnTo>
                <a:close/>
              </a:path>
              <a:path w="3376929" h="2110104">
                <a:moveTo>
                  <a:pt x="3371088" y="2099310"/>
                </a:moveTo>
                <a:lnTo>
                  <a:pt x="5334" y="2099310"/>
                </a:lnTo>
                <a:lnTo>
                  <a:pt x="10668" y="2104644"/>
                </a:lnTo>
                <a:lnTo>
                  <a:pt x="10667" y="2109978"/>
                </a:lnTo>
                <a:lnTo>
                  <a:pt x="3365754" y="2109978"/>
                </a:lnTo>
                <a:lnTo>
                  <a:pt x="3365754" y="2104644"/>
                </a:lnTo>
                <a:lnTo>
                  <a:pt x="3371088" y="2099310"/>
                </a:lnTo>
                <a:close/>
              </a:path>
              <a:path w="3376929" h="2110104">
                <a:moveTo>
                  <a:pt x="10667" y="2109978"/>
                </a:moveTo>
                <a:lnTo>
                  <a:pt x="10668" y="2104644"/>
                </a:lnTo>
                <a:lnTo>
                  <a:pt x="5334" y="2099310"/>
                </a:lnTo>
                <a:lnTo>
                  <a:pt x="5334" y="2109978"/>
                </a:lnTo>
                <a:lnTo>
                  <a:pt x="10667" y="2109978"/>
                </a:lnTo>
                <a:close/>
              </a:path>
              <a:path w="3376929" h="2110104">
                <a:moveTo>
                  <a:pt x="3371088" y="10667"/>
                </a:moveTo>
                <a:lnTo>
                  <a:pt x="3365754" y="5333"/>
                </a:lnTo>
                <a:lnTo>
                  <a:pt x="3365754" y="10667"/>
                </a:lnTo>
                <a:lnTo>
                  <a:pt x="3371088" y="10667"/>
                </a:lnTo>
                <a:close/>
              </a:path>
              <a:path w="3376929" h="2110104">
                <a:moveTo>
                  <a:pt x="3371088" y="2099310"/>
                </a:moveTo>
                <a:lnTo>
                  <a:pt x="3371088" y="10667"/>
                </a:lnTo>
                <a:lnTo>
                  <a:pt x="3365754" y="10667"/>
                </a:lnTo>
                <a:lnTo>
                  <a:pt x="3365754" y="2099310"/>
                </a:lnTo>
                <a:lnTo>
                  <a:pt x="3371088" y="2099310"/>
                </a:lnTo>
                <a:close/>
              </a:path>
              <a:path w="3376929" h="2110104">
                <a:moveTo>
                  <a:pt x="3371088" y="2109978"/>
                </a:moveTo>
                <a:lnTo>
                  <a:pt x="3371088" y="2099310"/>
                </a:lnTo>
                <a:lnTo>
                  <a:pt x="3365754" y="2104644"/>
                </a:lnTo>
                <a:lnTo>
                  <a:pt x="3365754" y="2109978"/>
                </a:lnTo>
                <a:lnTo>
                  <a:pt x="3371088" y="2109978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663181" y="1542541"/>
            <a:ext cx="2624455" cy="697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Q: Can </a:t>
            </a:r>
            <a:r>
              <a:rPr sz="2200" spc="-10" dirty="0">
                <a:latin typeface="Calibri"/>
                <a:cs typeface="Calibri"/>
              </a:rPr>
              <a:t>we write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Binary  </a:t>
            </a:r>
            <a:r>
              <a:rPr sz="2200" u="heavy" spc="-10" dirty="0">
                <a:latin typeface="Calibri"/>
                <a:cs typeface="Calibri"/>
              </a:rPr>
              <a:t>Max </a:t>
            </a:r>
            <a:r>
              <a:rPr sz="2200" u="heavy" dirty="0">
                <a:latin typeface="Calibri"/>
                <a:cs typeface="Calibri"/>
              </a:rPr>
              <a:t>Heap </a:t>
            </a:r>
            <a:r>
              <a:rPr sz="2200" spc="-5" dirty="0">
                <a:latin typeface="Calibri"/>
                <a:cs typeface="Calibri"/>
              </a:rPr>
              <a:t>property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as:</a:t>
            </a:r>
            <a:endParaRPr sz="2200">
              <a:latin typeface="Calibri"/>
              <a:cs typeface="Calibr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6653656" y="2252535"/>
          <a:ext cx="3061834" cy="13363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6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9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6671">
                <a:tc>
                  <a:txBody>
                    <a:bodyPr/>
                    <a:lstStyle/>
                    <a:p>
                      <a:pPr marL="22225">
                        <a:lnSpc>
                          <a:spcPts val="2210"/>
                        </a:lnSpc>
                      </a:pPr>
                      <a:r>
                        <a:rPr sz="2200" spc="-5" dirty="0">
                          <a:latin typeface="Courier New"/>
                          <a:cs typeface="Courier New"/>
                        </a:rPr>
                        <a:t>A[i]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10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≥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10"/>
                        </a:lnSpc>
                      </a:pPr>
                      <a:r>
                        <a:rPr sz="2200" spc="-5" dirty="0">
                          <a:latin typeface="Courier New"/>
                          <a:cs typeface="Courier New"/>
                        </a:rPr>
                        <a:t>A[left(i)]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EE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22225">
                        <a:lnSpc>
                          <a:spcPts val="2275"/>
                        </a:lnSpc>
                      </a:pPr>
                      <a:r>
                        <a:rPr sz="2200" spc="-5" dirty="0">
                          <a:latin typeface="Courier New"/>
                          <a:cs typeface="Courier New"/>
                        </a:rPr>
                        <a:t>&amp;&amp;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EE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4405">
                <a:tc>
                  <a:txBody>
                    <a:bodyPr/>
                    <a:lstStyle/>
                    <a:p>
                      <a:pPr marL="22225">
                        <a:lnSpc>
                          <a:spcPts val="2275"/>
                        </a:lnSpc>
                      </a:pPr>
                      <a:r>
                        <a:rPr sz="2200" spc="-5" dirty="0">
                          <a:latin typeface="Courier New"/>
                          <a:cs typeface="Courier New"/>
                        </a:rPr>
                        <a:t>A[i]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222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950" dirty="0">
                          <a:latin typeface="Calibri"/>
                          <a:cs typeface="Calibri"/>
                        </a:rPr>
                        <a:t>?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5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≥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75"/>
                        </a:lnSpc>
                      </a:pPr>
                      <a:r>
                        <a:rPr sz="2200" spc="-5" dirty="0">
                          <a:latin typeface="Courier New"/>
                          <a:cs typeface="Courier New"/>
                        </a:rPr>
                        <a:t>A[right(i)]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EE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826769" y="5546597"/>
            <a:ext cx="8454390" cy="20200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7838" y="338073"/>
            <a:ext cx="4523105" cy="71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/>
              <a:t>The </a:t>
            </a:r>
            <a:r>
              <a:rPr sz="4400" spc="-25" dirty="0"/>
              <a:t>largest</a:t>
            </a:r>
            <a:r>
              <a:rPr sz="4400" spc="-85" dirty="0"/>
              <a:t> </a:t>
            </a:r>
            <a:r>
              <a:rPr sz="4400" spc="-10" dirty="0"/>
              <a:t>element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057904" y="1008608"/>
            <a:ext cx="7943215" cy="71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>
                <a:latin typeface="Calibri"/>
                <a:cs typeface="Calibri"/>
              </a:rPr>
              <a:t>in a </a:t>
            </a:r>
            <a:r>
              <a:rPr sz="4400" b="1" dirty="0">
                <a:latin typeface="Calibri"/>
                <a:cs typeface="Calibri"/>
              </a:rPr>
              <a:t>Binary </a:t>
            </a:r>
            <a:r>
              <a:rPr sz="4400" b="1" spc="-15" dirty="0">
                <a:latin typeface="Calibri"/>
                <a:cs typeface="Calibri"/>
              </a:rPr>
              <a:t>Max </a:t>
            </a:r>
            <a:r>
              <a:rPr sz="4400" b="1" spc="-5" dirty="0">
                <a:latin typeface="Calibri"/>
                <a:cs typeface="Calibri"/>
              </a:rPr>
              <a:t>Heap </a:t>
            </a:r>
            <a:r>
              <a:rPr sz="4400" spc="-5" dirty="0">
                <a:latin typeface="Calibri"/>
                <a:cs typeface="Calibri"/>
              </a:rPr>
              <a:t>is </a:t>
            </a:r>
            <a:r>
              <a:rPr sz="4400" spc="-30" dirty="0">
                <a:latin typeface="Calibri"/>
                <a:cs typeface="Calibri"/>
              </a:rPr>
              <a:t>stored</a:t>
            </a:r>
            <a:r>
              <a:rPr sz="4400" spc="-40" dirty="0">
                <a:latin typeface="Calibri"/>
                <a:cs typeface="Calibri"/>
              </a:rPr>
              <a:t> </a:t>
            </a:r>
            <a:r>
              <a:rPr sz="4400" spc="-20" dirty="0">
                <a:latin typeface="Calibri"/>
                <a:cs typeface="Calibri"/>
              </a:rPr>
              <a:t>at…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07329" y="6736080"/>
            <a:ext cx="4460875" cy="303530"/>
          </a:xfrm>
          <a:custGeom>
            <a:avLst/>
            <a:gdLst/>
            <a:ahLst/>
            <a:cxnLst/>
            <a:rect l="l" t="t" r="r" b="b"/>
            <a:pathLst>
              <a:path w="4460875" h="303529">
                <a:moveTo>
                  <a:pt x="4460748" y="303275"/>
                </a:moveTo>
                <a:lnTo>
                  <a:pt x="4150614" y="0"/>
                </a:lnTo>
                <a:lnTo>
                  <a:pt x="310134" y="0"/>
                </a:lnTo>
                <a:lnTo>
                  <a:pt x="0" y="303275"/>
                </a:lnTo>
                <a:lnTo>
                  <a:pt x="4460748" y="303275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07191" y="6736094"/>
            <a:ext cx="4460875" cy="303530"/>
          </a:xfrm>
          <a:custGeom>
            <a:avLst/>
            <a:gdLst/>
            <a:ahLst/>
            <a:cxnLst/>
            <a:rect l="l" t="t" r="r" b="b"/>
            <a:pathLst>
              <a:path w="4460875" h="303529">
                <a:moveTo>
                  <a:pt x="4150510" y="0"/>
                </a:moveTo>
                <a:lnTo>
                  <a:pt x="4460638" y="303274"/>
                </a:lnTo>
                <a:lnTo>
                  <a:pt x="0" y="303274"/>
                </a:lnTo>
                <a:lnTo>
                  <a:pt x="310127" y="0"/>
                </a:lnTo>
                <a:lnTo>
                  <a:pt x="4150510" y="0"/>
                </a:lnTo>
                <a:close/>
              </a:path>
            </a:pathLst>
          </a:custGeom>
          <a:ln w="9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47815" y="5992367"/>
            <a:ext cx="29845" cy="909955"/>
          </a:xfrm>
          <a:custGeom>
            <a:avLst/>
            <a:gdLst/>
            <a:ahLst/>
            <a:cxnLst/>
            <a:rect l="l" t="t" r="r" b="b"/>
            <a:pathLst>
              <a:path w="29845" h="909954">
                <a:moveTo>
                  <a:pt x="29718" y="899922"/>
                </a:moveTo>
                <a:lnTo>
                  <a:pt x="29718" y="0"/>
                </a:lnTo>
                <a:lnTo>
                  <a:pt x="0" y="0"/>
                </a:lnTo>
                <a:lnTo>
                  <a:pt x="0" y="909828"/>
                </a:lnTo>
                <a:lnTo>
                  <a:pt x="29718" y="899922"/>
                </a:lnTo>
                <a:close/>
              </a:path>
            </a:pathLst>
          </a:custGeom>
          <a:solidFill>
            <a:srgbClr val="3D63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07429" y="5992367"/>
            <a:ext cx="40640" cy="929640"/>
          </a:xfrm>
          <a:custGeom>
            <a:avLst/>
            <a:gdLst/>
            <a:ahLst/>
            <a:cxnLst/>
            <a:rect l="l" t="t" r="r" b="b"/>
            <a:pathLst>
              <a:path w="40639" h="929640">
                <a:moveTo>
                  <a:pt x="40386" y="909827"/>
                </a:moveTo>
                <a:lnTo>
                  <a:pt x="40386" y="0"/>
                </a:lnTo>
                <a:lnTo>
                  <a:pt x="0" y="9143"/>
                </a:lnTo>
                <a:lnTo>
                  <a:pt x="0" y="929639"/>
                </a:lnTo>
                <a:lnTo>
                  <a:pt x="40386" y="909827"/>
                </a:lnTo>
                <a:close/>
              </a:path>
            </a:pathLst>
          </a:custGeom>
          <a:solidFill>
            <a:srgbClr val="4068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57138" y="6001511"/>
            <a:ext cx="50800" cy="930910"/>
          </a:xfrm>
          <a:custGeom>
            <a:avLst/>
            <a:gdLst/>
            <a:ahLst/>
            <a:cxnLst/>
            <a:rect l="l" t="t" r="r" b="b"/>
            <a:pathLst>
              <a:path w="50800" h="930909">
                <a:moveTo>
                  <a:pt x="50291" y="920496"/>
                </a:moveTo>
                <a:lnTo>
                  <a:pt x="50291" y="0"/>
                </a:lnTo>
                <a:lnTo>
                  <a:pt x="0" y="9906"/>
                </a:lnTo>
                <a:lnTo>
                  <a:pt x="0" y="930402"/>
                </a:lnTo>
                <a:lnTo>
                  <a:pt x="50291" y="920496"/>
                </a:lnTo>
                <a:close/>
              </a:path>
            </a:pathLst>
          </a:custGeom>
          <a:solidFill>
            <a:srgbClr val="436D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07608" y="6011417"/>
            <a:ext cx="49530" cy="930910"/>
          </a:xfrm>
          <a:custGeom>
            <a:avLst/>
            <a:gdLst/>
            <a:ahLst/>
            <a:cxnLst/>
            <a:rect l="l" t="t" r="r" b="b"/>
            <a:pathLst>
              <a:path w="49529" h="930909">
                <a:moveTo>
                  <a:pt x="49529" y="920496"/>
                </a:moveTo>
                <a:lnTo>
                  <a:pt x="49529" y="0"/>
                </a:lnTo>
                <a:lnTo>
                  <a:pt x="0" y="0"/>
                </a:lnTo>
                <a:lnTo>
                  <a:pt x="0" y="930402"/>
                </a:lnTo>
                <a:lnTo>
                  <a:pt x="49529" y="920496"/>
                </a:lnTo>
                <a:close/>
              </a:path>
            </a:pathLst>
          </a:custGeom>
          <a:solidFill>
            <a:srgbClr val="4671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47588" y="6011417"/>
            <a:ext cx="40005" cy="930910"/>
          </a:xfrm>
          <a:custGeom>
            <a:avLst/>
            <a:gdLst/>
            <a:ahLst/>
            <a:cxnLst/>
            <a:rect l="l" t="t" r="r" b="b"/>
            <a:pathLst>
              <a:path w="40004" h="930909">
                <a:moveTo>
                  <a:pt x="39624" y="930401"/>
                </a:moveTo>
                <a:lnTo>
                  <a:pt x="39624" y="0"/>
                </a:lnTo>
                <a:lnTo>
                  <a:pt x="0" y="0"/>
                </a:lnTo>
                <a:lnTo>
                  <a:pt x="0" y="920495"/>
                </a:lnTo>
                <a:lnTo>
                  <a:pt x="39624" y="930401"/>
                </a:lnTo>
                <a:close/>
              </a:path>
            </a:pathLst>
          </a:custGeom>
          <a:solidFill>
            <a:srgbClr val="4F82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07202" y="6001511"/>
            <a:ext cx="40640" cy="930910"/>
          </a:xfrm>
          <a:custGeom>
            <a:avLst/>
            <a:gdLst/>
            <a:ahLst/>
            <a:cxnLst/>
            <a:rect l="l" t="t" r="r" b="b"/>
            <a:pathLst>
              <a:path w="40639" h="930909">
                <a:moveTo>
                  <a:pt x="40386" y="930401"/>
                </a:moveTo>
                <a:lnTo>
                  <a:pt x="40386" y="9905"/>
                </a:lnTo>
                <a:lnTo>
                  <a:pt x="0" y="0"/>
                </a:lnTo>
                <a:lnTo>
                  <a:pt x="0" y="920495"/>
                </a:lnTo>
                <a:lnTo>
                  <a:pt x="40386" y="930401"/>
                </a:lnTo>
                <a:close/>
              </a:path>
            </a:pathLst>
          </a:custGeom>
          <a:solidFill>
            <a:srgbClr val="4F82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77484" y="5942838"/>
            <a:ext cx="420370" cy="68580"/>
          </a:xfrm>
          <a:custGeom>
            <a:avLst/>
            <a:gdLst/>
            <a:ahLst/>
            <a:cxnLst/>
            <a:rect l="l" t="t" r="r" b="b"/>
            <a:pathLst>
              <a:path w="420370" h="68579">
                <a:moveTo>
                  <a:pt x="419861" y="39623"/>
                </a:moveTo>
                <a:lnTo>
                  <a:pt x="419861" y="29717"/>
                </a:lnTo>
                <a:lnTo>
                  <a:pt x="409955" y="19811"/>
                </a:lnTo>
                <a:lnTo>
                  <a:pt x="390143" y="9905"/>
                </a:lnTo>
                <a:lnTo>
                  <a:pt x="349757" y="0"/>
                </a:lnTo>
                <a:lnTo>
                  <a:pt x="199643" y="0"/>
                </a:lnTo>
                <a:lnTo>
                  <a:pt x="140207" y="9906"/>
                </a:lnTo>
                <a:lnTo>
                  <a:pt x="99821" y="9906"/>
                </a:lnTo>
                <a:lnTo>
                  <a:pt x="60197" y="19812"/>
                </a:lnTo>
                <a:lnTo>
                  <a:pt x="29717" y="29718"/>
                </a:lnTo>
                <a:lnTo>
                  <a:pt x="9905" y="39624"/>
                </a:lnTo>
                <a:lnTo>
                  <a:pt x="0" y="49530"/>
                </a:lnTo>
                <a:lnTo>
                  <a:pt x="9905" y="58674"/>
                </a:lnTo>
                <a:lnTo>
                  <a:pt x="29717" y="58674"/>
                </a:lnTo>
                <a:lnTo>
                  <a:pt x="70103" y="68580"/>
                </a:lnTo>
                <a:lnTo>
                  <a:pt x="279653" y="68580"/>
                </a:lnTo>
                <a:lnTo>
                  <a:pt x="329945" y="58674"/>
                </a:lnTo>
                <a:lnTo>
                  <a:pt x="370331" y="49529"/>
                </a:lnTo>
                <a:lnTo>
                  <a:pt x="400049" y="49529"/>
                </a:lnTo>
                <a:lnTo>
                  <a:pt x="419861" y="39623"/>
                </a:lnTo>
                <a:close/>
              </a:path>
            </a:pathLst>
          </a:custGeom>
          <a:solidFill>
            <a:srgbClr val="3B6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77344" y="6853440"/>
            <a:ext cx="420370" cy="88900"/>
          </a:xfrm>
          <a:custGeom>
            <a:avLst/>
            <a:gdLst/>
            <a:ahLst/>
            <a:cxnLst/>
            <a:rect l="l" t="t" r="r" b="b"/>
            <a:pathLst>
              <a:path w="420370" h="88900">
                <a:moveTo>
                  <a:pt x="419849" y="0"/>
                </a:moveTo>
                <a:lnTo>
                  <a:pt x="419849" y="19815"/>
                </a:lnTo>
                <a:lnTo>
                  <a:pt x="400043" y="38864"/>
                </a:lnTo>
                <a:lnTo>
                  <a:pt x="370315" y="48765"/>
                </a:lnTo>
                <a:lnTo>
                  <a:pt x="329933" y="68581"/>
                </a:lnTo>
                <a:lnTo>
                  <a:pt x="279642" y="78482"/>
                </a:lnTo>
                <a:lnTo>
                  <a:pt x="230121" y="88396"/>
                </a:lnTo>
                <a:lnTo>
                  <a:pt x="109721" y="88396"/>
                </a:lnTo>
                <a:lnTo>
                  <a:pt x="70096" y="78482"/>
                </a:lnTo>
                <a:lnTo>
                  <a:pt x="29715" y="68581"/>
                </a:lnTo>
                <a:lnTo>
                  <a:pt x="9909" y="58679"/>
                </a:lnTo>
                <a:lnTo>
                  <a:pt x="0" y="38864"/>
                </a:lnTo>
              </a:path>
            </a:pathLst>
          </a:custGeom>
          <a:ln w="97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77344" y="5942849"/>
            <a:ext cx="420370" cy="68580"/>
          </a:xfrm>
          <a:custGeom>
            <a:avLst/>
            <a:gdLst/>
            <a:ahLst/>
            <a:cxnLst/>
            <a:rect l="l" t="t" r="r" b="b"/>
            <a:pathLst>
              <a:path w="420370" h="68579">
                <a:moveTo>
                  <a:pt x="259836" y="0"/>
                </a:moveTo>
                <a:lnTo>
                  <a:pt x="349752" y="0"/>
                </a:lnTo>
                <a:lnTo>
                  <a:pt x="390134" y="9901"/>
                </a:lnTo>
                <a:lnTo>
                  <a:pt x="409952" y="19815"/>
                </a:lnTo>
                <a:lnTo>
                  <a:pt x="419849" y="29716"/>
                </a:lnTo>
                <a:lnTo>
                  <a:pt x="419849" y="39618"/>
                </a:lnTo>
                <a:lnTo>
                  <a:pt x="400043" y="49532"/>
                </a:lnTo>
                <a:lnTo>
                  <a:pt x="370328" y="49532"/>
                </a:lnTo>
                <a:lnTo>
                  <a:pt x="329933" y="58679"/>
                </a:lnTo>
                <a:lnTo>
                  <a:pt x="279642" y="68581"/>
                </a:lnTo>
                <a:lnTo>
                  <a:pt x="70109" y="68581"/>
                </a:lnTo>
                <a:lnTo>
                  <a:pt x="29715" y="58679"/>
                </a:lnTo>
                <a:lnTo>
                  <a:pt x="9909" y="58679"/>
                </a:lnTo>
                <a:lnTo>
                  <a:pt x="0" y="49532"/>
                </a:lnTo>
                <a:lnTo>
                  <a:pt x="9909" y="39618"/>
                </a:lnTo>
                <a:lnTo>
                  <a:pt x="29715" y="29716"/>
                </a:lnTo>
                <a:lnTo>
                  <a:pt x="60200" y="19815"/>
                </a:lnTo>
                <a:lnTo>
                  <a:pt x="99824" y="9901"/>
                </a:lnTo>
                <a:lnTo>
                  <a:pt x="140206" y="9901"/>
                </a:lnTo>
                <a:lnTo>
                  <a:pt x="199636" y="0"/>
                </a:lnTo>
                <a:lnTo>
                  <a:pt x="259836" y="0"/>
                </a:lnTo>
                <a:close/>
              </a:path>
            </a:pathLst>
          </a:custGeom>
          <a:ln w="97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237726" y="3015995"/>
            <a:ext cx="30480" cy="3916045"/>
          </a:xfrm>
          <a:custGeom>
            <a:avLst/>
            <a:gdLst/>
            <a:ahLst/>
            <a:cxnLst/>
            <a:rect l="l" t="t" r="r" b="b"/>
            <a:pathLst>
              <a:path w="30479" h="3916045">
                <a:moveTo>
                  <a:pt x="30479" y="3906012"/>
                </a:moveTo>
                <a:lnTo>
                  <a:pt x="30479" y="9906"/>
                </a:lnTo>
                <a:lnTo>
                  <a:pt x="0" y="0"/>
                </a:lnTo>
                <a:lnTo>
                  <a:pt x="0" y="3915917"/>
                </a:lnTo>
                <a:lnTo>
                  <a:pt x="30479" y="3906012"/>
                </a:lnTo>
                <a:close/>
              </a:path>
            </a:pathLst>
          </a:custGeom>
          <a:solidFill>
            <a:srgbClr val="6C00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198102" y="3006089"/>
            <a:ext cx="40005" cy="3935729"/>
          </a:xfrm>
          <a:custGeom>
            <a:avLst/>
            <a:gdLst/>
            <a:ahLst/>
            <a:cxnLst/>
            <a:rect l="l" t="t" r="r" b="b"/>
            <a:pathLst>
              <a:path w="40004" h="3935729">
                <a:moveTo>
                  <a:pt x="39624" y="3925824"/>
                </a:moveTo>
                <a:lnTo>
                  <a:pt x="39623" y="9906"/>
                </a:lnTo>
                <a:lnTo>
                  <a:pt x="0" y="0"/>
                </a:lnTo>
                <a:lnTo>
                  <a:pt x="0" y="3935729"/>
                </a:lnTo>
                <a:lnTo>
                  <a:pt x="39624" y="3925824"/>
                </a:lnTo>
                <a:close/>
              </a:path>
            </a:pathLst>
          </a:custGeom>
          <a:solidFill>
            <a:srgbClr val="700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028176" y="3006089"/>
            <a:ext cx="49530" cy="3935729"/>
          </a:xfrm>
          <a:custGeom>
            <a:avLst/>
            <a:gdLst/>
            <a:ahLst/>
            <a:cxnLst/>
            <a:rect l="l" t="t" r="r" b="b"/>
            <a:pathLst>
              <a:path w="49529" h="3935729">
                <a:moveTo>
                  <a:pt x="49529" y="3935729"/>
                </a:moveTo>
                <a:lnTo>
                  <a:pt x="49529" y="0"/>
                </a:lnTo>
                <a:lnTo>
                  <a:pt x="0" y="9905"/>
                </a:lnTo>
                <a:lnTo>
                  <a:pt x="0" y="3925824"/>
                </a:lnTo>
                <a:lnTo>
                  <a:pt x="49529" y="3935729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977883" y="3015995"/>
            <a:ext cx="50800" cy="3916045"/>
          </a:xfrm>
          <a:custGeom>
            <a:avLst/>
            <a:gdLst/>
            <a:ahLst/>
            <a:cxnLst/>
            <a:rect l="l" t="t" r="r" b="b"/>
            <a:pathLst>
              <a:path w="50800" h="3916045">
                <a:moveTo>
                  <a:pt x="50292" y="3915917"/>
                </a:moveTo>
                <a:lnTo>
                  <a:pt x="50292" y="0"/>
                </a:lnTo>
                <a:lnTo>
                  <a:pt x="0" y="9905"/>
                </a:lnTo>
                <a:lnTo>
                  <a:pt x="0" y="3906012"/>
                </a:lnTo>
                <a:lnTo>
                  <a:pt x="50292" y="3915917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937497" y="3025901"/>
            <a:ext cx="40640" cy="3896360"/>
          </a:xfrm>
          <a:custGeom>
            <a:avLst/>
            <a:gdLst/>
            <a:ahLst/>
            <a:cxnLst/>
            <a:rect l="l" t="t" r="r" b="b"/>
            <a:pathLst>
              <a:path w="40640" h="3896359">
                <a:moveTo>
                  <a:pt x="40386" y="3896105"/>
                </a:moveTo>
                <a:lnTo>
                  <a:pt x="40386" y="0"/>
                </a:lnTo>
                <a:lnTo>
                  <a:pt x="0" y="9905"/>
                </a:lnTo>
                <a:lnTo>
                  <a:pt x="0" y="3886200"/>
                </a:lnTo>
                <a:lnTo>
                  <a:pt x="40386" y="3896105"/>
                </a:lnTo>
                <a:close/>
              </a:path>
            </a:pathLst>
          </a:custGeom>
          <a:solidFill>
            <a:srgbClr val="7A00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897873" y="3035807"/>
            <a:ext cx="40005" cy="3876675"/>
          </a:xfrm>
          <a:custGeom>
            <a:avLst/>
            <a:gdLst/>
            <a:ahLst/>
            <a:cxnLst/>
            <a:rect l="l" t="t" r="r" b="b"/>
            <a:pathLst>
              <a:path w="40004" h="3876675">
                <a:moveTo>
                  <a:pt x="39624" y="3876294"/>
                </a:moveTo>
                <a:lnTo>
                  <a:pt x="39623" y="0"/>
                </a:lnTo>
                <a:lnTo>
                  <a:pt x="0" y="9906"/>
                </a:lnTo>
                <a:lnTo>
                  <a:pt x="0" y="3856482"/>
                </a:lnTo>
                <a:lnTo>
                  <a:pt x="39624" y="3876294"/>
                </a:lnTo>
                <a:close/>
              </a:path>
            </a:pathLst>
          </a:custGeom>
          <a:solidFill>
            <a:srgbClr val="7600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877840" y="6863354"/>
            <a:ext cx="420370" cy="78740"/>
          </a:xfrm>
          <a:custGeom>
            <a:avLst/>
            <a:gdLst/>
            <a:ahLst/>
            <a:cxnLst/>
            <a:rect l="l" t="t" r="r" b="b"/>
            <a:pathLst>
              <a:path w="420370" h="78740">
                <a:moveTo>
                  <a:pt x="419849" y="28950"/>
                </a:moveTo>
                <a:lnTo>
                  <a:pt x="390134" y="58667"/>
                </a:lnTo>
                <a:lnTo>
                  <a:pt x="359648" y="68568"/>
                </a:lnTo>
                <a:lnTo>
                  <a:pt x="320024" y="78482"/>
                </a:lnTo>
                <a:lnTo>
                  <a:pt x="199636" y="78482"/>
                </a:lnTo>
                <a:lnTo>
                  <a:pt x="150102" y="68568"/>
                </a:lnTo>
                <a:lnTo>
                  <a:pt x="99811" y="58667"/>
                </a:lnTo>
                <a:lnTo>
                  <a:pt x="59430" y="48765"/>
                </a:lnTo>
                <a:lnTo>
                  <a:pt x="19805" y="28950"/>
                </a:lnTo>
                <a:lnTo>
                  <a:pt x="0" y="9901"/>
                </a:lnTo>
                <a:lnTo>
                  <a:pt x="0" y="0"/>
                </a:lnTo>
              </a:path>
            </a:pathLst>
          </a:custGeom>
          <a:ln w="97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877840" y="3006098"/>
            <a:ext cx="420370" cy="68580"/>
          </a:xfrm>
          <a:custGeom>
            <a:avLst/>
            <a:gdLst/>
            <a:ahLst/>
            <a:cxnLst/>
            <a:rect l="l" t="t" r="r" b="b"/>
            <a:pathLst>
              <a:path w="420370" h="68580">
                <a:moveTo>
                  <a:pt x="419849" y="49532"/>
                </a:moveTo>
                <a:lnTo>
                  <a:pt x="409939" y="29716"/>
                </a:lnTo>
                <a:lnTo>
                  <a:pt x="390134" y="19815"/>
                </a:lnTo>
                <a:lnTo>
                  <a:pt x="359648" y="9913"/>
                </a:lnTo>
                <a:lnTo>
                  <a:pt x="320024" y="0"/>
                </a:lnTo>
                <a:lnTo>
                  <a:pt x="199636" y="0"/>
                </a:lnTo>
                <a:lnTo>
                  <a:pt x="150102" y="9913"/>
                </a:lnTo>
                <a:lnTo>
                  <a:pt x="99811" y="19815"/>
                </a:lnTo>
                <a:lnTo>
                  <a:pt x="59430" y="29716"/>
                </a:lnTo>
                <a:lnTo>
                  <a:pt x="19805" y="39630"/>
                </a:lnTo>
                <a:lnTo>
                  <a:pt x="0" y="59433"/>
                </a:lnTo>
                <a:lnTo>
                  <a:pt x="0" y="68581"/>
                </a:lnTo>
              </a:path>
            </a:pathLst>
          </a:custGeom>
          <a:ln w="97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847838" y="6814566"/>
            <a:ext cx="410209" cy="127635"/>
          </a:xfrm>
          <a:custGeom>
            <a:avLst/>
            <a:gdLst/>
            <a:ahLst/>
            <a:cxnLst/>
            <a:rect l="l" t="t" r="r" b="b"/>
            <a:pathLst>
              <a:path w="410209" h="127634">
                <a:moveTo>
                  <a:pt x="409956" y="77723"/>
                </a:moveTo>
                <a:lnTo>
                  <a:pt x="409956" y="58673"/>
                </a:lnTo>
                <a:lnTo>
                  <a:pt x="390144" y="38861"/>
                </a:lnTo>
                <a:lnTo>
                  <a:pt x="369570" y="28955"/>
                </a:lnTo>
                <a:lnTo>
                  <a:pt x="329946" y="19049"/>
                </a:lnTo>
                <a:lnTo>
                  <a:pt x="289560" y="9905"/>
                </a:lnTo>
                <a:lnTo>
                  <a:pt x="240030" y="0"/>
                </a:lnTo>
                <a:lnTo>
                  <a:pt x="129540" y="0"/>
                </a:lnTo>
                <a:lnTo>
                  <a:pt x="80010" y="9906"/>
                </a:lnTo>
                <a:lnTo>
                  <a:pt x="49530" y="19050"/>
                </a:lnTo>
                <a:lnTo>
                  <a:pt x="19812" y="28956"/>
                </a:lnTo>
                <a:lnTo>
                  <a:pt x="0" y="48768"/>
                </a:lnTo>
                <a:lnTo>
                  <a:pt x="0" y="58674"/>
                </a:lnTo>
                <a:lnTo>
                  <a:pt x="39624" y="97536"/>
                </a:lnTo>
                <a:lnTo>
                  <a:pt x="119634" y="117348"/>
                </a:lnTo>
                <a:lnTo>
                  <a:pt x="169926" y="127254"/>
                </a:lnTo>
                <a:lnTo>
                  <a:pt x="279654" y="127254"/>
                </a:lnTo>
                <a:lnTo>
                  <a:pt x="329946" y="117348"/>
                </a:lnTo>
                <a:lnTo>
                  <a:pt x="369570" y="107442"/>
                </a:lnTo>
                <a:lnTo>
                  <a:pt x="390144" y="87630"/>
                </a:lnTo>
                <a:lnTo>
                  <a:pt x="409956" y="77723"/>
                </a:lnTo>
                <a:close/>
              </a:path>
            </a:pathLst>
          </a:custGeom>
          <a:solidFill>
            <a:srgbClr val="0000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47645" y="6814576"/>
            <a:ext cx="410209" cy="127635"/>
          </a:xfrm>
          <a:custGeom>
            <a:avLst/>
            <a:gdLst/>
            <a:ahLst/>
            <a:cxnLst/>
            <a:rect l="l" t="t" r="r" b="b"/>
            <a:pathLst>
              <a:path w="410209" h="127634">
                <a:moveTo>
                  <a:pt x="189727" y="0"/>
                </a:moveTo>
                <a:lnTo>
                  <a:pt x="240018" y="0"/>
                </a:lnTo>
                <a:lnTo>
                  <a:pt x="289552" y="9901"/>
                </a:lnTo>
                <a:lnTo>
                  <a:pt x="329933" y="19048"/>
                </a:lnTo>
                <a:lnTo>
                  <a:pt x="369558" y="28950"/>
                </a:lnTo>
                <a:lnTo>
                  <a:pt x="409939" y="58679"/>
                </a:lnTo>
                <a:lnTo>
                  <a:pt x="409939" y="77728"/>
                </a:lnTo>
                <a:lnTo>
                  <a:pt x="390134" y="87630"/>
                </a:lnTo>
                <a:lnTo>
                  <a:pt x="369558" y="107445"/>
                </a:lnTo>
                <a:lnTo>
                  <a:pt x="329933" y="117346"/>
                </a:lnTo>
                <a:lnTo>
                  <a:pt x="279642" y="127260"/>
                </a:lnTo>
                <a:lnTo>
                  <a:pt x="169921" y="127260"/>
                </a:lnTo>
                <a:lnTo>
                  <a:pt x="119630" y="117346"/>
                </a:lnTo>
                <a:lnTo>
                  <a:pt x="70096" y="107445"/>
                </a:lnTo>
                <a:lnTo>
                  <a:pt x="9896" y="77728"/>
                </a:lnTo>
                <a:lnTo>
                  <a:pt x="0" y="58679"/>
                </a:lnTo>
                <a:lnTo>
                  <a:pt x="0" y="48765"/>
                </a:lnTo>
                <a:lnTo>
                  <a:pt x="19805" y="28950"/>
                </a:lnTo>
                <a:lnTo>
                  <a:pt x="49520" y="19048"/>
                </a:lnTo>
                <a:lnTo>
                  <a:pt x="80006" y="9901"/>
                </a:lnTo>
                <a:lnTo>
                  <a:pt x="129526" y="0"/>
                </a:lnTo>
                <a:lnTo>
                  <a:pt x="189727" y="0"/>
                </a:lnTo>
                <a:close/>
              </a:path>
            </a:pathLst>
          </a:custGeom>
          <a:ln w="98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167371" y="6227064"/>
            <a:ext cx="30480" cy="695325"/>
          </a:xfrm>
          <a:custGeom>
            <a:avLst/>
            <a:gdLst/>
            <a:ahLst/>
            <a:cxnLst/>
            <a:rect l="l" t="t" r="r" b="b"/>
            <a:pathLst>
              <a:path w="30479" h="695325">
                <a:moveTo>
                  <a:pt x="30479" y="675131"/>
                </a:moveTo>
                <a:lnTo>
                  <a:pt x="30479" y="0"/>
                </a:lnTo>
                <a:lnTo>
                  <a:pt x="0" y="9905"/>
                </a:lnTo>
                <a:lnTo>
                  <a:pt x="0" y="694943"/>
                </a:lnTo>
                <a:lnTo>
                  <a:pt x="30479" y="675131"/>
                </a:lnTo>
                <a:close/>
              </a:path>
            </a:pathLst>
          </a:custGeom>
          <a:solidFill>
            <a:srgbClr val="9B41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117842" y="6236970"/>
            <a:ext cx="49530" cy="695325"/>
          </a:xfrm>
          <a:custGeom>
            <a:avLst/>
            <a:gdLst/>
            <a:ahLst/>
            <a:cxnLst/>
            <a:rect l="l" t="t" r="r" b="b"/>
            <a:pathLst>
              <a:path w="49529" h="695325">
                <a:moveTo>
                  <a:pt x="49529" y="685038"/>
                </a:moveTo>
                <a:lnTo>
                  <a:pt x="49529" y="0"/>
                </a:lnTo>
                <a:lnTo>
                  <a:pt x="0" y="0"/>
                </a:lnTo>
                <a:lnTo>
                  <a:pt x="0" y="694944"/>
                </a:lnTo>
                <a:lnTo>
                  <a:pt x="49529" y="685038"/>
                </a:lnTo>
                <a:close/>
              </a:path>
            </a:pathLst>
          </a:custGeom>
          <a:solidFill>
            <a:srgbClr val="A244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77456" y="6236970"/>
            <a:ext cx="40640" cy="704850"/>
          </a:xfrm>
          <a:custGeom>
            <a:avLst/>
            <a:gdLst/>
            <a:ahLst/>
            <a:cxnLst/>
            <a:rect l="l" t="t" r="r" b="b"/>
            <a:pathLst>
              <a:path w="40640" h="704850">
                <a:moveTo>
                  <a:pt x="40385" y="694944"/>
                </a:moveTo>
                <a:lnTo>
                  <a:pt x="40385" y="0"/>
                </a:lnTo>
                <a:lnTo>
                  <a:pt x="0" y="9906"/>
                </a:lnTo>
                <a:lnTo>
                  <a:pt x="0" y="704850"/>
                </a:lnTo>
                <a:lnTo>
                  <a:pt x="40385" y="694944"/>
                </a:lnTo>
                <a:close/>
              </a:path>
            </a:pathLst>
          </a:custGeom>
          <a:solidFill>
            <a:srgbClr val="AA47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907530" y="6246876"/>
            <a:ext cx="50800" cy="695325"/>
          </a:xfrm>
          <a:custGeom>
            <a:avLst/>
            <a:gdLst/>
            <a:ahLst/>
            <a:cxnLst/>
            <a:rect l="l" t="t" r="r" b="b"/>
            <a:pathLst>
              <a:path w="50800" h="695325">
                <a:moveTo>
                  <a:pt x="50292" y="694944"/>
                </a:moveTo>
                <a:lnTo>
                  <a:pt x="50292" y="0"/>
                </a:lnTo>
                <a:lnTo>
                  <a:pt x="0" y="0"/>
                </a:lnTo>
                <a:lnTo>
                  <a:pt x="0" y="685038"/>
                </a:lnTo>
                <a:lnTo>
                  <a:pt x="50292" y="694944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67906" y="6236970"/>
            <a:ext cx="40005" cy="695325"/>
          </a:xfrm>
          <a:custGeom>
            <a:avLst/>
            <a:gdLst/>
            <a:ahLst/>
            <a:cxnLst/>
            <a:rect l="l" t="t" r="r" b="b"/>
            <a:pathLst>
              <a:path w="40004" h="695325">
                <a:moveTo>
                  <a:pt x="39624" y="694944"/>
                </a:moveTo>
                <a:lnTo>
                  <a:pt x="39624" y="9906"/>
                </a:lnTo>
                <a:lnTo>
                  <a:pt x="0" y="0"/>
                </a:lnTo>
                <a:lnTo>
                  <a:pt x="0" y="685038"/>
                </a:lnTo>
                <a:lnTo>
                  <a:pt x="39624" y="694944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837426" y="6227064"/>
            <a:ext cx="30480" cy="695325"/>
          </a:xfrm>
          <a:custGeom>
            <a:avLst/>
            <a:gdLst/>
            <a:ahLst/>
            <a:cxnLst/>
            <a:rect l="l" t="t" r="r" b="b"/>
            <a:pathLst>
              <a:path w="30479" h="695325">
                <a:moveTo>
                  <a:pt x="30479" y="694944"/>
                </a:moveTo>
                <a:lnTo>
                  <a:pt x="30479" y="9906"/>
                </a:lnTo>
                <a:lnTo>
                  <a:pt x="0" y="0"/>
                </a:lnTo>
                <a:lnTo>
                  <a:pt x="0" y="685038"/>
                </a:lnTo>
                <a:lnTo>
                  <a:pt x="30479" y="694944"/>
                </a:lnTo>
                <a:close/>
              </a:path>
            </a:pathLst>
          </a:custGeom>
          <a:solidFill>
            <a:srgbClr val="B94D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817614" y="6168390"/>
            <a:ext cx="410209" cy="78740"/>
          </a:xfrm>
          <a:custGeom>
            <a:avLst/>
            <a:gdLst/>
            <a:ahLst/>
            <a:cxnLst/>
            <a:rect l="l" t="t" r="r" b="b"/>
            <a:pathLst>
              <a:path w="410209" h="78739">
                <a:moveTo>
                  <a:pt x="409956" y="38861"/>
                </a:moveTo>
                <a:lnTo>
                  <a:pt x="400050" y="28955"/>
                </a:lnTo>
                <a:lnTo>
                  <a:pt x="380238" y="19811"/>
                </a:lnTo>
                <a:lnTo>
                  <a:pt x="349758" y="9905"/>
                </a:lnTo>
                <a:lnTo>
                  <a:pt x="310134" y="0"/>
                </a:lnTo>
                <a:lnTo>
                  <a:pt x="160020" y="0"/>
                </a:lnTo>
                <a:lnTo>
                  <a:pt x="109728" y="9906"/>
                </a:lnTo>
                <a:lnTo>
                  <a:pt x="70104" y="9906"/>
                </a:lnTo>
                <a:lnTo>
                  <a:pt x="29718" y="19812"/>
                </a:lnTo>
                <a:lnTo>
                  <a:pt x="9906" y="28956"/>
                </a:lnTo>
                <a:lnTo>
                  <a:pt x="0" y="38862"/>
                </a:lnTo>
                <a:lnTo>
                  <a:pt x="0" y="48768"/>
                </a:lnTo>
                <a:lnTo>
                  <a:pt x="19812" y="58674"/>
                </a:lnTo>
                <a:lnTo>
                  <a:pt x="50292" y="68580"/>
                </a:lnTo>
                <a:lnTo>
                  <a:pt x="89916" y="78486"/>
                </a:lnTo>
                <a:lnTo>
                  <a:pt x="259842" y="78486"/>
                </a:lnTo>
                <a:lnTo>
                  <a:pt x="300228" y="68580"/>
                </a:lnTo>
                <a:lnTo>
                  <a:pt x="349758" y="68580"/>
                </a:lnTo>
                <a:lnTo>
                  <a:pt x="380238" y="58673"/>
                </a:lnTo>
                <a:lnTo>
                  <a:pt x="400050" y="48767"/>
                </a:lnTo>
                <a:lnTo>
                  <a:pt x="409956" y="38861"/>
                </a:lnTo>
                <a:close/>
              </a:path>
            </a:pathLst>
          </a:custGeom>
          <a:solidFill>
            <a:srgbClr val="903C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17448" y="6873256"/>
            <a:ext cx="410209" cy="68580"/>
          </a:xfrm>
          <a:custGeom>
            <a:avLst/>
            <a:gdLst/>
            <a:ahLst/>
            <a:cxnLst/>
            <a:rect l="l" t="t" r="r" b="b"/>
            <a:pathLst>
              <a:path w="410209" h="68579">
                <a:moveTo>
                  <a:pt x="409939" y="0"/>
                </a:moveTo>
                <a:lnTo>
                  <a:pt x="400030" y="19048"/>
                </a:lnTo>
                <a:lnTo>
                  <a:pt x="380224" y="28950"/>
                </a:lnTo>
                <a:lnTo>
                  <a:pt x="349739" y="48765"/>
                </a:lnTo>
                <a:lnTo>
                  <a:pt x="300218" y="58679"/>
                </a:lnTo>
                <a:lnTo>
                  <a:pt x="259824" y="68581"/>
                </a:lnTo>
                <a:lnTo>
                  <a:pt x="140193" y="68581"/>
                </a:lnTo>
                <a:lnTo>
                  <a:pt x="89902" y="58679"/>
                </a:lnTo>
                <a:lnTo>
                  <a:pt x="50291" y="48765"/>
                </a:lnTo>
                <a:lnTo>
                  <a:pt x="19805" y="38864"/>
                </a:lnTo>
                <a:lnTo>
                  <a:pt x="0" y="19048"/>
                </a:lnTo>
                <a:lnTo>
                  <a:pt x="0" y="0"/>
                </a:lnTo>
              </a:path>
            </a:pathLst>
          </a:custGeom>
          <a:ln w="97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817448" y="6168408"/>
            <a:ext cx="410209" cy="78740"/>
          </a:xfrm>
          <a:custGeom>
            <a:avLst/>
            <a:gdLst/>
            <a:ahLst/>
            <a:cxnLst/>
            <a:rect l="l" t="t" r="r" b="b"/>
            <a:pathLst>
              <a:path w="410209" h="78739">
                <a:moveTo>
                  <a:pt x="220212" y="0"/>
                </a:moveTo>
                <a:lnTo>
                  <a:pt x="310127" y="0"/>
                </a:lnTo>
                <a:lnTo>
                  <a:pt x="349752" y="9901"/>
                </a:lnTo>
                <a:lnTo>
                  <a:pt x="400043" y="28950"/>
                </a:lnTo>
                <a:lnTo>
                  <a:pt x="409939" y="38864"/>
                </a:lnTo>
                <a:lnTo>
                  <a:pt x="400043" y="48765"/>
                </a:lnTo>
                <a:lnTo>
                  <a:pt x="380224" y="58679"/>
                </a:lnTo>
                <a:lnTo>
                  <a:pt x="349752" y="68581"/>
                </a:lnTo>
                <a:lnTo>
                  <a:pt x="300218" y="68581"/>
                </a:lnTo>
                <a:lnTo>
                  <a:pt x="259836" y="78482"/>
                </a:lnTo>
                <a:lnTo>
                  <a:pt x="89915" y="78482"/>
                </a:lnTo>
                <a:lnTo>
                  <a:pt x="50291" y="68581"/>
                </a:lnTo>
                <a:lnTo>
                  <a:pt x="19805" y="58679"/>
                </a:lnTo>
                <a:lnTo>
                  <a:pt x="0" y="48765"/>
                </a:lnTo>
                <a:lnTo>
                  <a:pt x="0" y="38864"/>
                </a:lnTo>
                <a:lnTo>
                  <a:pt x="9909" y="28950"/>
                </a:lnTo>
                <a:lnTo>
                  <a:pt x="29715" y="19815"/>
                </a:lnTo>
                <a:lnTo>
                  <a:pt x="70096" y="9901"/>
                </a:lnTo>
                <a:lnTo>
                  <a:pt x="109721" y="9901"/>
                </a:lnTo>
                <a:lnTo>
                  <a:pt x="160012" y="0"/>
                </a:lnTo>
                <a:lnTo>
                  <a:pt x="220212" y="0"/>
                </a:lnTo>
                <a:close/>
              </a:path>
            </a:pathLst>
          </a:custGeom>
          <a:ln w="97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187696" y="1668779"/>
            <a:ext cx="4871085" cy="5989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2200">
              <a:latin typeface="Times New Roman"/>
              <a:cs typeface="Times New Roman"/>
            </a:endParaRPr>
          </a:p>
          <a:p>
            <a:pPr marR="831850" algn="r">
              <a:lnSpc>
                <a:spcPct val="100000"/>
              </a:lnSpc>
            </a:pPr>
            <a:r>
              <a:rPr sz="2200" b="1" spc="60" dirty="0">
                <a:latin typeface="Calibri"/>
                <a:cs typeface="Calibri"/>
              </a:rPr>
              <a:t>17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2250">
              <a:latin typeface="Times New Roman"/>
              <a:cs typeface="Times New Roman"/>
            </a:endParaRPr>
          </a:p>
          <a:p>
            <a:pPr marL="719455">
              <a:lnSpc>
                <a:spcPts val="2205"/>
              </a:lnSpc>
            </a:pPr>
            <a:r>
              <a:rPr sz="2200" b="1" spc="20" dirty="0">
                <a:latin typeface="Calibri"/>
                <a:cs typeface="Calibri"/>
              </a:rPr>
              <a:t>4</a:t>
            </a:r>
            <a:endParaRPr sz="2200">
              <a:latin typeface="Calibri"/>
              <a:cs typeface="Calibri"/>
            </a:endParaRPr>
          </a:p>
          <a:p>
            <a:pPr marR="1217930" algn="ctr">
              <a:lnSpc>
                <a:spcPts val="2205"/>
              </a:lnSpc>
            </a:pPr>
            <a:r>
              <a:rPr sz="2200" b="1" spc="20" dirty="0">
                <a:latin typeface="Calibri"/>
                <a:cs typeface="Calibri"/>
              </a:rPr>
              <a:t>3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2300">
              <a:latin typeface="Times New Roman"/>
              <a:cs typeface="Times New Roman"/>
            </a:endParaRPr>
          </a:p>
          <a:p>
            <a:pPr marL="834390" algn="ctr">
              <a:lnSpc>
                <a:spcPct val="100000"/>
              </a:lnSpc>
            </a:pPr>
            <a:r>
              <a:rPr sz="2200" b="1" spc="20" dirty="0">
                <a:latin typeface="Calibri"/>
                <a:cs typeface="Calibri"/>
              </a:rPr>
              <a:t>0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Times New Roman"/>
              <a:cs typeface="Times New Roman"/>
            </a:endParaRPr>
          </a:p>
          <a:p>
            <a:pPr marR="802640" algn="r">
              <a:lnSpc>
                <a:spcPct val="100000"/>
              </a:lnSpc>
              <a:tabLst>
                <a:tab pos="1109980" algn="l"/>
                <a:tab pos="2230120" algn="l"/>
                <a:tab pos="3340100" algn="l"/>
              </a:tabLst>
            </a:pPr>
            <a:r>
              <a:rPr sz="1200" b="1" spc="15" dirty="0">
                <a:latin typeface="Calibri"/>
                <a:cs typeface="Calibri"/>
              </a:rPr>
              <a:t>1	2	3	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4238" rIns="0" bIns="0" rtlCol="0">
            <a:spAutoFit/>
          </a:bodyPr>
          <a:lstStyle/>
          <a:p>
            <a:pPr marL="645160" indent="-565785">
              <a:lnSpc>
                <a:spcPct val="100000"/>
              </a:lnSpc>
              <a:buAutoNum type="arabicPeriod"/>
              <a:tabLst>
                <a:tab pos="646430" algn="l"/>
              </a:tabLst>
            </a:pPr>
            <a:r>
              <a:rPr sz="2650" spc="-10" dirty="0"/>
              <a:t>One of the</a:t>
            </a:r>
            <a:r>
              <a:rPr sz="2650" spc="-55" dirty="0"/>
              <a:t> </a:t>
            </a:r>
            <a:r>
              <a:rPr sz="2650" spc="-20" dirty="0"/>
              <a:t>leaves</a:t>
            </a:r>
            <a:endParaRPr sz="2650"/>
          </a:p>
          <a:p>
            <a:pPr marL="645160" indent="-565785">
              <a:lnSpc>
                <a:spcPct val="100000"/>
              </a:lnSpc>
              <a:spcBef>
                <a:spcPts val="615"/>
              </a:spcBef>
              <a:buAutoNum type="arabicPeriod"/>
              <a:tabLst>
                <a:tab pos="646430" algn="l"/>
              </a:tabLst>
            </a:pPr>
            <a:r>
              <a:rPr sz="2650" spc="-10" dirty="0"/>
              <a:t>One of the </a:t>
            </a:r>
            <a:r>
              <a:rPr sz="2650" spc="-15" dirty="0"/>
              <a:t>internal</a:t>
            </a:r>
            <a:r>
              <a:rPr sz="2650" spc="-30" dirty="0"/>
              <a:t> </a:t>
            </a:r>
            <a:r>
              <a:rPr sz="2650" spc="-10" dirty="0"/>
              <a:t>vertices</a:t>
            </a:r>
            <a:endParaRPr sz="2650"/>
          </a:p>
          <a:p>
            <a:pPr marL="645795" indent="-566420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647065" algn="l"/>
              </a:tabLst>
            </a:pPr>
            <a:r>
              <a:rPr sz="2650" spc="-10" dirty="0"/>
              <a:t>Can be </a:t>
            </a:r>
            <a:r>
              <a:rPr sz="2650" spc="-20" dirty="0"/>
              <a:t>anywhere </a:t>
            </a:r>
            <a:r>
              <a:rPr sz="2650" spc="-10" dirty="0"/>
              <a:t>in the</a:t>
            </a:r>
            <a:r>
              <a:rPr sz="2650" spc="-25" dirty="0"/>
              <a:t> </a:t>
            </a:r>
            <a:r>
              <a:rPr sz="2650" spc="-10" dirty="0"/>
              <a:t>heap</a:t>
            </a:r>
            <a:endParaRPr sz="2650"/>
          </a:p>
          <a:p>
            <a:pPr marL="645160" indent="-565785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646430" algn="l"/>
              </a:tabLst>
            </a:pPr>
            <a:r>
              <a:rPr sz="2600" spc="15" dirty="0"/>
              <a:t>The</a:t>
            </a:r>
            <a:r>
              <a:rPr sz="2600" spc="-65" dirty="0"/>
              <a:t> </a:t>
            </a:r>
            <a:r>
              <a:rPr sz="2600" dirty="0"/>
              <a:t>root</a:t>
            </a:r>
            <a:endParaRPr sz="2600"/>
          </a:p>
        </p:txBody>
      </p:sp>
      <p:sp>
        <p:nvSpPr>
          <p:cNvPr id="36" name="object 36"/>
          <p:cNvSpPr/>
          <p:nvPr/>
        </p:nvSpPr>
        <p:spPr>
          <a:xfrm>
            <a:off x="5187696" y="1668779"/>
            <a:ext cx="4871085" cy="5989320"/>
          </a:xfrm>
          <a:custGeom>
            <a:avLst/>
            <a:gdLst/>
            <a:ahLst/>
            <a:cxnLst/>
            <a:rect l="l" t="t" r="r" b="b"/>
            <a:pathLst>
              <a:path w="4871084" h="5989320">
                <a:moveTo>
                  <a:pt x="0" y="0"/>
                </a:moveTo>
                <a:lnTo>
                  <a:pt x="0" y="5989320"/>
                </a:lnTo>
                <a:lnTo>
                  <a:pt x="4870704" y="5989320"/>
                </a:lnTo>
                <a:lnTo>
                  <a:pt x="487070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00" y="636016"/>
            <a:ext cx="8865870" cy="739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Insertion </a:t>
            </a:r>
            <a:r>
              <a:rPr spc="-30" dirty="0"/>
              <a:t>to </a:t>
            </a:r>
            <a:r>
              <a:rPr spc="-5" dirty="0"/>
              <a:t>an </a:t>
            </a:r>
            <a:r>
              <a:rPr spc="-15" dirty="0"/>
              <a:t>Existing </a:t>
            </a:r>
            <a:r>
              <a:rPr spc="-5" dirty="0"/>
              <a:t>B </a:t>
            </a:r>
            <a:r>
              <a:rPr spc="-25" dirty="0"/>
              <a:t>Max</a:t>
            </a:r>
            <a:r>
              <a:rPr spc="30" dirty="0"/>
              <a:t> </a:t>
            </a:r>
            <a:r>
              <a:rPr spc="-5" dirty="0"/>
              <a:t>Heap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645" marR="262890">
              <a:lnSpc>
                <a:spcPct val="101000"/>
              </a:lnSpc>
            </a:pPr>
            <a:r>
              <a:rPr sz="3050" spc="10" dirty="0"/>
              <a:t>The </a:t>
            </a:r>
            <a:r>
              <a:rPr sz="3050" dirty="0"/>
              <a:t>most appropriate </a:t>
            </a:r>
            <a:r>
              <a:rPr sz="3050" spc="10" dirty="0"/>
              <a:t>insertion </a:t>
            </a:r>
            <a:r>
              <a:rPr sz="3050" spc="5" dirty="0"/>
              <a:t>point </a:t>
            </a:r>
            <a:r>
              <a:rPr sz="3050" spc="-5" dirty="0"/>
              <a:t>into </a:t>
            </a:r>
            <a:r>
              <a:rPr sz="3050" spc="10" dirty="0"/>
              <a:t>an </a:t>
            </a:r>
            <a:r>
              <a:rPr sz="3050" spc="-5" dirty="0"/>
              <a:t>existing  </a:t>
            </a:r>
            <a:r>
              <a:rPr sz="3050" spc="15" dirty="0"/>
              <a:t>Binary </a:t>
            </a:r>
            <a:r>
              <a:rPr sz="3050" spc="5" dirty="0"/>
              <a:t>Max </a:t>
            </a:r>
            <a:r>
              <a:rPr sz="3050" spc="10" dirty="0"/>
              <a:t>Heap </a:t>
            </a:r>
            <a:r>
              <a:rPr sz="3050" spc="5" dirty="0"/>
              <a:t>is </a:t>
            </a:r>
            <a:r>
              <a:rPr sz="3050" spc="-5" dirty="0"/>
              <a:t>at</a:t>
            </a:r>
            <a:r>
              <a:rPr sz="3050" spc="-25" dirty="0"/>
              <a:t> </a:t>
            </a:r>
            <a:r>
              <a:rPr sz="3050" b="1" dirty="0">
                <a:latin typeface="Calibri"/>
                <a:cs typeface="Calibri"/>
              </a:rPr>
              <a:t>A[heapsize]</a:t>
            </a:r>
            <a:endParaRPr sz="3050">
              <a:latin typeface="Calibri"/>
              <a:cs typeface="Calibri"/>
            </a:endParaRPr>
          </a:p>
          <a:p>
            <a:pPr marL="457834" indent="-37719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458470" algn="l"/>
              </a:tabLst>
            </a:pPr>
            <a:r>
              <a:rPr sz="3050" spc="10" dirty="0"/>
              <a:t>Q:</a:t>
            </a:r>
            <a:r>
              <a:rPr sz="3050" spc="-75" dirty="0"/>
              <a:t> </a:t>
            </a:r>
            <a:r>
              <a:rPr sz="3050" spc="-5" dirty="0"/>
              <a:t>Why?</a:t>
            </a:r>
            <a:endParaRPr sz="3050"/>
          </a:p>
          <a:p>
            <a:pPr marL="457834">
              <a:lnSpc>
                <a:spcPct val="100000"/>
              </a:lnSpc>
              <a:spcBef>
                <a:spcPts val="770"/>
              </a:spcBef>
              <a:tabLst>
                <a:tab pos="5568950" algn="l"/>
              </a:tabLst>
            </a:pPr>
            <a:r>
              <a:rPr sz="3050" spc="10" dirty="0"/>
              <a:t>A:</a:t>
            </a:r>
            <a:r>
              <a:rPr sz="3050" spc="15" dirty="0"/>
              <a:t> </a:t>
            </a:r>
            <a:r>
              <a:rPr sz="3050" u="heavy" spc="5" dirty="0">
                <a:latin typeface="Times New Roman"/>
                <a:cs typeface="Times New Roman"/>
              </a:rPr>
              <a:t> </a:t>
            </a:r>
            <a:r>
              <a:rPr sz="3050" u="heavy" dirty="0">
                <a:latin typeface="Times New Roman"/>
                <a:cs typeface="Times New Roman"/>
              </a:rPr>
              <a:t>	</a:t>
            </a:r>
            <a:endParaRPr sz="3050">
              <a:latin typeface="Times New Roman"/>
              <a:cs typeface="Times New Roman"/>
            </a:endParaRPr>
          </a:p>
          <a:p>
            <a:pPr marL="457834" indent="-377190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458470" algn="l"/>
              </a:tabLst>
            </a:pPr>
            <a:r>
              <a:rPr sz="3050" spc="10" dirty="0"/>
              <a:t>But </a:t>
            </a:r>
            <a:r>
              <a:rPr sz="3050" spc="15" dirty="0"/>
              <a:t>Binary </a:t>
            </a:r>
            <a:r>
              <a:rPr sz="3050" spc="5" dirty="0"/>
              <a:t>Max </a:t>
            </a:r>
            <a:r>
              <a:rPr sz="3050" spc="10" dirty="0"/>
              <a:t>Heap </a:t>
            </a:r>
            <a:r>
              <a:rPr sz="3050" spc="5" dirty="0"/>
              <a:t>property can </a:t>
            </a:r>
            <a:r>
              <a:rPr sz="3050" dirty="0"/>
              <a:t>still </a:t>
            </a:r>
            <a:r>
              <a:rPr sz="3050" spc="10" dirty="0"/>
              <a:t>be</a:t>
            </a:r>
            <a:r>
              <a:rPr sz="3050" spc="-5" dirty="0"/>
              <a:t> </a:t>
            </a:r>
            <a:r>
              <a:rPr sz="3050" dirty="0"/>
              <a:t>violated?</a:t>
            </a:r>
            <a:endParaRPr sz="3050"/>
          </a:p>
          <a:p>
            <a:pPr marL="583565">
              <a:lnSpc>
                <a:spcPct val="100000"/>
              </a:lnSpc>
              <a:spcBef>
                <a:spcPts val="655"/>
              </a:spcBef>
            </a:pPr>
            <a:r>
              <a:rPr sz="2650" spc="-10" dirty="0">
                <a:latin typeface="Arial"/>
                <a:cs typeface="Arial"/>
              </a:rPr>
              <a:t>– </a:t>
            </a:r>
            <a:r>
              <a:rPr sz="2650" spc="-10" dirty="0"/>
              <a:t>No </a:t>
            </a:r>
            <a:r>
              <a:rPr sz="2650" spc="-15" dirty="0"/>
              <a:t>problem, </a:t>
            </a:r>
            <a:r>
              <a:rPr sz="2650" spc="-20" dirty="0"/>
              <a:t>we </a:t>
            </a:r>
            <a:r>
              <a:rPr sz="2650" spc="-10" dirty="0"/>
              <a:t>use </a:t>
            </a:r>
            <a:r>
              <a:rPr sz="2200" spc="-5" dirty="0">
                <a:latin typeface="Courier New"/>
                <a:cs typeface="Courier New"/>
              </a:rPr>
              <a:t>ShiftUp(i)</a:t>
            </a:r>
            <a:r>
              <a:rPr sz="2200" spc="-425" dirty="0">
                <a:latin typeface="Courier New"/>
                <a:cs typeface="Courier New"/>
              </a:rPr>
              <a:t> </a:t>
            </a:r>
            <a:r>
              <a:rPr sz="2650" spc="-20" dirty="0"/>
              <a:t>to </a:t>
            </a:r>
            <a:r>
              <a:rPr sz="2650" spc="-10" dirty="0"/>
              <a:t>fix the heap </a:t>
            </a:r>
            <a:r>
              <a:rPr sz="2650" spc="-15" dirty="0"/>
              <a:t>property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9787" y="5305450"/>
            <a:ext cx="8924543" cy="20707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56560" y="6486144"/>
            <a:ext cx="1136650" cy="859155"/>
          </a:xfrm>
          <a:custGeom>
            <a:avLst/>
            <a:gdLst/>
            <a:ahLst/>
            <a:cxnLst/>
            <a:rect l="l" t="t" r="r" b="b"/>
            <a:pathLst>
              <a:path w="1136650" h="859154">
                <a:moveTo>
                  <a:pt x="1136142" y="440436"/>
                </a:moveTo>
                <a:lnTo>
                  <a:pt x="1136142" y="418338"/>
                </a:lnTo>
                <a:lnTo>
                  <a:pt x="1134618" y="396240"/>
                </a:lnTo>
                <a:lnTo>
                  <a:pt x="1126387" y="350283"/>
                </a:lnTo>
                <a:lnTo>
                  <a:pt x="1112748" y="307037"/>
                </a:lnTo>
                <a:lnTo>
                  <a:pt x="1094134" y="266529"/>
                </a:lnTo>
                <a:lnTo>
                  <a:pt x="1070978" y="228783"/>
                </a:lnTo>
                <a:lnTo>
                  <a:pt x="1043714" y="193826"/>
                </a:lnTo>
                <a:lnTo>
                  <a:pt x="1012775" y="161683"/>
                </a:lnTo>
                <a:lnTo>
                  <a:pt x="978595" y="132382"/>
                </a:lnTo>
                <a:lnTo>
                  <a:pt x="941608" y="105946"/>
                </a:lnTo>
                <a:lnTo>
                  <a:pt x="902246" y="82403"/>
                </a:lnTo>
                <a:lnTo>
                  <a:pt x="860943" y="61778"/>
                </a:lnTo>
                <a:lnTo>
                  <a:pt x="818133" y="44097"/>
                </a:lnTo>
                <a:lnTo>
                  <a:pt x="774249" y="29387"/>
                </a:lnTo>
                <a:lnTo>
                  <a:pt x="729725" y="17672"/>
                </a:lnTo>
                <a:lnTo>
                  <a:pt x="684994" y="8979"/>
                </a:lnTo>
                <a:lnTo>
                  <a:pt x="640490" y="3333"/>
                </a:lnTo>
                <a:lnTo>
                  <a:pt x="597408" y="806"/>
                </a:lnTo>
                <a:lnTo>
                  <a:pt x="567690" y="0"/>
                </a:lnTo>
                <a:lnTo>
                  <a:pt x="538734" y="762"/>
                </a:lnTo>
                <a:lnTo>
                  <a:pt x="495091" y="3381"/>
                </a:lnTo>
                <a:lnTo>
                  <a:pt x="450747" y="9058"/>
                </a:lnTo>
                <a:lnTo>
                  <a:pt x="406139" y="17769"/>
                </a:lnTo>
                <a:lnTo>
                  <a:pt x="361706" y="29488"/>
                </a:lnTo>
                <a:lnTo>
                  <a:pt x="317885" y="44194"/>
                </a:lnTo>
                <a:lnTo>
                  <a:pt x="275115" y="61862"/>
                </a:lnTo>
                <a:lnTo>
                  <a:pt x="233832" y="82468"/>
                </a:lnTo>
                <a:lnTo>
                  <a:pt x="194476" y="105989"/>
                </a:lnTo>
                <a:lnTo>
                  <a:pt x="157484" y="132401"/>
                </a:lnTo>
                <a:lnTo>
                  <a:pt x="123294" y="161680"/>
                </a:lnTo>
                <a:lnTo>
                  <a:pt x="92344" y="193803"/>
                </a:lnTo>
                <a:lnTo>
                  <a:pt x="65073" y="228745"/>
                </a:lnTo>
                <a:lnTo>
                  <a:pt x="41917" y="266484"/>
                </a:lnTo>
                <a:lnTo>
                  <a:pt x="23314" y="306995"/>
                </a:lnTo>
                <a:lnTo>
                  <a:pt x="9704" y="350255"/>
                </a:lnTo>
                <a:lnTo>
                  <a:pt x="1523" y="396240"/>
                </a:lnTo>
                <a:lnTo>
                  <a:pt x="0" y="407670"/>
                </a:lnTo>
                <a:lnTo>
                  <a:pt x="0" y="441198"/>
                </a:lnTo>
                <a:lnTo>
                  <a:pt x="2286" y="473964"/>
                </a:lnTo>
                <a:lnTo>
                  <a:pt x="12388" y="519686"/>
                </a:lnTo>
                <a:lnTo>
                  <a:pt x="27432" y="562022"/>
                </a:lnTo>
                <a:lnTo>
                  <a:pt x="27432" y="419100"/>
                </a:lnTo>
                <a:lnTo>
                  <a:pt x="28956" y="399288"/>
                </a:lnTo>
                <a:lnTo>
                  <a:pt x="38301" y="351202"/>
                </a:lnTo>
                <a:lnTo>
                  <a:pt x="53869" y="306398"/>
                </a:lnTo>
                <a:lnTo>
                  <a:pt x="75101" y="264889"/>
                </a:lnTo>
                <a:lnTo>
                  <a:pt x="101439" y="226687"/>
                </a:lnTo>
                <a:lnTo>
                  <a:pt x="132325" y="191803"/>
                </a:lnTo>
                <a:lnTo>
                  <a:pt x="167200" y="160251"/>
                </a:lnTo>
                <a:lnTo>
                  <a:pt x="205506" y="132042"/>
                </a:lnTo>
                <a:lnTo>
                  <a:pt x="246684" y="107189"/>
                </a:lnTo>
                <a:lnTo>
                  <a:pt x="290176" y="85703"/>
                </a:lnTo>
                <a:lnTo>
                  <a:pt x="335423" y="67597"/>
                </a:lnTo>
                <a:lnTo>
                  <a:pt x="381868" y="52884"/>
                </a:lnTo>
                <a:lnTo>
                  <a:pt x="428952" y="41574"/>
                </a:lnTo>
                <a:lnTo>
                  <a:pt x="476116" y="33681"/>
                </a:lnTo>
                <a:lnTo>
                  <a:pt x="522802" y="29217"/>
                </a:lnTo>
                <a:lnTo>
                  <a:pt x="568452" y="28194"/>
                </a:lnTo>
                <a:lnTo>
                  <a:pt x="595884" y="28935"/>
                </a:lnTo>
                <a:lnTo>
                  <a:pt x="669886" y="35087"/>
                </a:lnTo>
                <a:lnTo>
                  <a:pt x="716386" y="43320"/>
                </a:lnTo>
                <a:lnTo>
                  <a:pt x="762972" y="55133"/>
                </a:lnTo>
                <a:lnTo>
                  <a:pt x="809040" y="70486"/>
                </a:lnTo>
                <a:lnTo>
                  <a:pt x="853983" y="89334"/>
                </a:lnTo>
                <a:lnTo>
                  <a:pt x="897197" y="111634"/>
                </a:lnTo>
                <a:lnTo>
                  <a:pt x="938074" y="137345"/>
                </a:lnTo>
                <a:lnTo>
                  <a:pt x="976010" y="166423"/>
                </a:lnTo>
                <a:lnTo>
                  <a:pt x="1010399" y="198825"/>
                </a:lnTo>
                <a:lnTo>
                  <a:pt x="1040636" y="234508"/>
                </a:lnTo>
                <a:lnTo>
                  <a:pt x="1066115" y="273429"/>
                </a:lnTo>
                <a:lnTo>
                  <a:pt x="1086230" y="315546"/>
                </a:lnTo>
                <a:lnTo>
                  <a:pt x="1100376" y="360815"/>
                </a:lnTo>
                <a:lnTo>
                  <a:pt x="1107948" y="409194"/>
                </a:lnTo>
                <a:lnTo>
                  <a:pt x="1108710" y="419862"/>
                </a:lnTo>
                <a:lnTo>
                  <a:pt x="1108710" y="561582"/>
                </a:lnTo>
                <a:lnTo>
                  <a:pt x="1120160" y="532437"/>
                </a:lnTo>
                <a:lnTo>
                  <a:pt x="1131165" y="487719"/>
                </a:lnTo>
                <a:lnTo>
                  <a:pt x="1136142" y="440436"/>
                </a:lnTo>
                <a:close/>
              </a:path>
              <a:path w="1136650" h="859154">
                <a:moveTo>
                  <a:pt x="1108710" y="561582"/>
                </a:moveTo>
                <a:lnTo>
                  <a:pt x="1108710" y="440436"/>
                </a:lnTo>
                <a:lnTo>
                  <a:pt x="1107948" y="450342"/>
                </a:lnTo>
                <a:lnTo>
                  <a:pt x="1100237" y="498806"/>
                </a:lnTo>
                <a:lnTo>
                  <a:pt x="1085969" y="544127"/>
                </a:lnTo>
                <a:lnTo>
                  <a:pt x="1065746" y="586269"/>
                </a:lnTo>
                <a:lnTo>
                  <a:pt x="1040174" y="625192"/>
                </a:lnTo>
                <a:lnTo>
                  <a:pt x="1009858" y="660858"/>
                </a:lnTo>
                <a:lnTo>
                  <a:pt x="975402" y="693231"/>
                </a:lnTo>
                <a:lnTo>
                  <a:pt x="937412" y="722271"/>
                </a:lnTo>
                <a:lnTo>
                  <a:pt x="896492" y="747940"/>
                </a:lnTo>
                <a:lnTo>
                  <a:pt x="853247" y="770202"/>
                </a:lnTo>
                <a:lnTo>
                  <a:pt x="808282" y="789017"/>
                </a:lnTo>
                <a:lnTo>
                  <a:pt x="762201" y="804348"/>
                </a:lnTo>
                <a:lnTo>
                  <a:pt x="715610" y="816157"/>
                </a:lnTo>
                <a:lnTo>
                  <a:pt x="669113" y="824405"/>
                </a:lnTo>
                <a:lnTo>
                  <a:pt x="623316" y="829056"/>
                </a:lnTo>
                <a:lnTo>
                  <a:pt x="567690" y="830580"/>
                </a:lnTo>
                <a:lnTo>
                  <a:pt x="523047" y="829892"/>
                </a:lnTo>
                <a:lnTo>
                  <a:pt x="477274" y="825762"/>
                </a:lnTo>
                <a:lnTo>
                  <a:pt x="430923" y="818216"/>
                </a:lnTo>
                <a:lnTo>
                  <a:pt x="384546" y="807277"/>
                </a:lnTo>
                <a:lnTo>
                  <a:pt x="338694" y="792971"/>
                </a:lnTo>
                <a:lnTo>
                  <a:pt x="293920" y="775322"/>
                </a:lnTo>
                <a:lnTo>
                  <a:pt x="250775" y="754355"/>
                </a:lnTo>
                <a:lnTo>
                  <a:pt x="209810" y="730095"/>
                </a:lnTo>
                <a:lnTo>
                  <a:pt x="171579" y="702567"/>
                </a:lnTo>
                <a:lnTo>
                  <a:pt x="136632" y="671796"/>
                </a:lnTo>
                <a:lnTo>
                  <a:pt x="105521" y="637805"/>
                </a:lnTo>
                <a:lnTo>
                  <a:pt x="78799" y="600621"/>
                </a:lnTo>
                <a:lnTo>
                  <a:pt x="57017" y="560268"/>
                </a:lnTo>
                <a:lnTo>
                  <a:pt x="40726" y="516771"/>
                </a:lnTo>
                <a:lnTo>
                  <a:pt x="30480" y="470154"/>
                </a:lnTo>
                <a:lnTo>
                  <a:pt x="27432" y="439674"/>
                </a:lnTo>
                <a:lnTo>
                  <a:pt x="27432" y="562022"/>
                </a:lnTo>
                <a:lnTo>
                  <a:pt x="47602" y="602623"/>
                </a:lnTo>
                <a:lnTo>
                  <a:pt x="71904" y="639814"/>
                </a:lnTo>
                <a:lnTo>
                  <a:pt x="100130" y="674137"/>
                </a:lnTo>
                <a:lnTo>
                  <a:pt x="131873" y="705581"/>
                </a:lnTo>
                <a:lnTo>
                  <a:pt x="166730" y="734134"/>
                </a:lnTo>
                <a:lnTo>
                  <a:pt x="204294" y="759783"/>
                </a:lnTo>
                <a:lnTo>
                  <a:pt x="244162" y="782517"/>
                </a:lnTo>
                <a:lnTo>
                  <a:pt x="285928" y="802324"/>
                </a:lnTo>
                <a:lnTo>
                  <a:pt x="329186" y="819192"/>
                </a:lnTo>
                <a:lnTo>
                  <a:pt x="373533" y="833108"/>
                </a:lnTo>
                <a:lnTo>
                  <a:pt x="418562" y="844062"/>
                </a:lnTo>
                <a:lnTo>
                  <a:pt x="463869" y="852042"/>
                </a:lnTo>
                <a:lnTo>
                  <a:pt x="509049" y="857034"/>
                </a:lnTo>
                <a:lnTo>
                  <a:pt x="553697" y="859028"/>
                </a:lnTo>
                <a:lnTo>
                  <a:pt x="597408" y="858012"/>
                </a:lnTo>
                <a:lnTo>
                  <a:pt x="654558" y="854202"/>
                </a:lnTo>
                <a:lnTo>
                  <a:pt x="698716" y="848056"/>
                </a:lnTo>
                <a:lnTo>
                  <a:pt x="743307" y="838600"/>
                </a:lnTo>
                <a:lnTo>
                  <a:pt x="787832" y="825889"/>
                </a:lnTo>
                <a:lnTo>
                  <a:pt x="831795" y="809982"/>
                </a:lnTo>
                <a:lnTo>
                  <a:pt x="874699" y="790936"/>
                </a:lnTo>
                <a:lnTo>
                  <a:pt x="916047" y="768808"/>
                </a:lnTo>
                <a:lnTo>
                  <a:pt x="955342" y="743655"/>
                </a:lnTo>
                <a:lnTo>
                  <a:pt x="992087" y="715535"/>
                </a:lnTo>
                <a:lnTo>
                  <a:pt x="1025784" y="684505"/>
                </a:lnTo>
                <a:lnTo>
                  <a:pt x="1055937" y="650623"/>
                </a:lnTo>
                <a:lnTo>
                  <a:pt x="1082048" y="613946"/>
                </a:lnTo>
                <a:lnTo>
                  <a:pt x="1103622" y="574532"/>
                </a:lnTo>
                <a:lnTo>
                  <a:pt x="1108710" y="56158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1590">
              <a:lnSpc>
                <a:spcPct val="100000"/>
              </a:lnSpc>
            </a:pPr>
            <a:r>
              <a:rPr spc="-10" dirty="0"/>
              <a:t>Insert(v) </a:t>
            </a:r>
            <a:r>
              <a:rPr spc="-5" dirty="0"/>
              <a:t>– </a:t>
            </a:r>
            <a:r>
              <a:rPr spc="-20" dirty="0"/>
              <a:t>Pseudo</a:t>
            </a:r>
            <a:r>
              <a:rPr spc="-25" dirty="0"/>
              <a:t> </a:t>
            </a:r>
            <a:r>
              <a:rPr spc="-10" dirty="0"/>
              <a:t>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891538"/>
            <a:ext cx="7569200" cy="1140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Insert(v)</a:t>
            </a:r>
            <a:endParaRPr sz="2200">
              <a:latin typeface="Courier New"/>
              <a:cs typeface="Courier New"/>
            </a:endParaRPr>
          </a:p>
          <a:p>
            <a:pPr marL="347345" marR="5080">
              <a:lnSpc>
                <a:spcPct val="120000"/>
              </a:lnSpc>
              <a:tabLst>
                <a:tab pos="3029585" algn="l"/>
              </a:tabLst>
            </a:pPr>
            <a:r>
              <a:rPr sz="2200" spc="-5" dirty="0">
                <a:latin typeface="Courier New"/>
                <a:cs typeface="Courier New"/>
              </a:rPr>
              <a:t>heapsize </a:t>
            </a:r>
            <a:r>
              <a:rPr sz="2200" dirty="0">
                <a:latin typeface="Courier New"/>
                <a:cs typeface="Courier New"/>
              </a:rPr>
              <a:t>= </a:t>
            </a:r>
            <a:r>
              <a:rPr sz="2200" spc="-5" dirty="0">
                <a:latin typeface="Courier New"/>
                <a:cs typeface="Courier New"/>
              </a:rPr>
              <a:t>heapsize+1;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 extend, O(1)  </a:t>
            </a:r>
            <a:r>
              <a:rPr sz="2200" spc="-5" dirty="0">
                <a:latin typeface="Courier New"/>
                <a:cs typeface="Courier New"/>
              </a:rPr>
              <a:t>A[heapsize]</a:t>
            </a:r>
            <a:r>
              <a:rPr sz="2200" spc="63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=</a:t>
            </a:r>
            <a:r>
              <a:rPr sz="2200" spc="62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v	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 insert at the back,</a:t>
            </a:r>
            <a:r>
              <a:rPr sz="2200" spc="-5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O(1)</a:t>
            </a:r>
            <a:endParaRPr sz="22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16556" y="3108937"/>
          <a:ext cx="7084742" cy="1066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5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6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3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0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68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marL="22225">
                        <a:lnSpc>
                          <a:spcPts val="2560"/>
                        </a:lnSpc>
                      </a:pPr>
                      <a:r>
                        <a:rPr sz="2200" spc="-5" dirty="0">
                          <a:latin typeface="Courier New"/>
                          <a:cs typeface="Courier New"/>
                        </a:rPr>
                        <a:t>ShiftUp(heapsize)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60"/>
                        </a:lnSpc>
                      </a:pPr>
                      <a:r>
                        <a:rPr sz="2200" spc="-5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560"/>
                        </a:lnSpc>
                      </a:pPr>
                      <a:r>
                        <a:rPr sz="2200" spc="-5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fix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2560"/>
                        </a:lnSpc>
                      </a:pPr>
                      <a:r>
                        <a:rPr sz="2200" spc="-5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the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560"/>
                        </a:lnSpc>
                      </a:pPr>
                      <a:r>
                        <a:rPr sz="2200" spc="-5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heap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560"/>
                        </a:lnSpc>
                      </a:pPr>
                      <a:r>
                        <a:rPr sz="2200" spc="-5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property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40"/>
                        </a:lnSpc>
                      </a:pPr>
                      <a:r>
                        <a:rPr sz="2200" spc="-5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540"/>
                        </a:lnSpc>
                      </a:pPr>
                      <a:r>
                        <a:rPr sz="2200" spc="-5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in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2540"/>
                        </a:lnSpc>
                      </a:pPr>
                      <a:r>
                        <a:rPr sz="2200" spc="-5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O(?)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105173" y="4305566"/>
            <a:ext cx="15341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analysis: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0804" y="4305566"/>
            <a:ext cx="2372360" cy="768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200" spc="-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Preliminary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3677" y="4707902"/>
            <a:ext cx="15341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Insert(v)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69923" y="4707902"/>
            <a:ext cx="17018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depends</a:t>
            </a:r>
            <a:r>
              <a:rPr sz="2200" spc="-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on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13794" y="4707902"/>
            <a:ext cx="17018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ShiftUp(i)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11605">
              <a:lnSpc>
                <a:spcPct val="100000"/>
              </a:lnSpc>
            </a:pPr>
            <a:r>
              <a:rPr spc="-10" dirty="0"/>
              <a:t>ShiftUp </a:t>
            </a:r>
            <a:r>
              <a:rPr spc="-5" dirty="0"/>
              <a:t>– </a:t>
            </a:r>
            <a:r>
              <a:rPr spc="-20" dirty="0"/>
              <a:t>Pseudo</a:t>
            </a:r>
            <a:r>
              <a:rPr spc="-40" dirty="0"/>
              <a:t> </a:t>
            </a:r>
            <a:r>
              <a:rPr spc="-10" dirty="0"/>
              <a:t>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805907"/>
            <a:ext cx="8177530" cy="1126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1100"/>
              </a:lnSpc>
            </a:pPr>
            <a:r>
              <a:rPr sz="3050" spc="10" dirty="0">
                <a:latin typeface="Calibri"/>
                <a:cs typeface="Calibri"/>
              </a:rPr>
              <a:t>This </a:t>
            </a:r>
            <a:r>
              <a:rPr sz="3050" spc="15" dirty="0">
                <a:latin typeface="Calibri"/>
                <a:cs typeface="Calibri"/>
              </a:rPr>
              <a:t>name </a:t>
            </a:r>
            <a:r>
              <a:rPr sz="3050" spc="5" dirty="0">
                <a:latin typeface="Calibri"/>
                <a:cs typeface="Calibri"/>
              </a:rPr>
              <a:t>is </a:t>
            </a:r>
            <a:r>
              <a:rPr sz="3050" u="heavy" spc="10" dirty="0">
                <a:latin typeface="Calibri"/>
                <a:cs typeface="Calibri"/>
              </a:rPr>
              <a:t>not unique</a:t>
            </a:r>
            <a:r>
              <a:rPr sz="3050" spc="10" dirty="0">
                <a:latin typeface="Calibri"/>
                <a:cs typeface="Calibri"/>
              </a:rPr>
              <a:t>, the </a:t>
            </a:r>
            <a:r>
              <a:rPr sz="3050" dirty="0">
                <a:latin typeface="Calibri"/>
                <a:cs typeface="Calibri"/>
              </a:rPr>
              <a:t>alternative </a:t>
            </a:r>
            <a:r>
              <a:rPr sz="3050" spc="10" dirty="0">
                <a:latin typeface="Calibri"/>
                <a:cs typeface="Calibri"/>
              </a:rPr>
              <a:t>names </a:t>
            </a:r>
            <a:r>
              <a:rPr sz="3050" spc="-5" dirty="0">
                <a:latin typeface="Calibri"/>
                <a:cs typeface="Calibri"/>
              </a:rPr>
              <a:t>are:  </a:t>
            </a:r>
            <a:r>
              <a:rPr sz="3050" dirty="0">
                <a:latin typeface="Calibri"/>
                <a:cs typeface="Calibri"/>
              </a:rPr>
              <a:t>ShiftUp/BubbleUp/IncreaseKey/etc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0804" y="3145790"/>
            <a:ext cx="1870075" cy="835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345" marR="5080" indent="-335280">
              <a:lnSpc>
                <a:spcPct val="120000"/>
              </a:lnSpc>
            </a:pPr>
            <a:r>
              <a:rPr sz="2200" spc="-5" dirty="0">
                <a:latin typeface="Courier New"/>
                <a:cs typeface="Courier New"/>
              </a:rPr>
              <a:t>ShiftUp(i)  while 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2200" spc="-9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&gt;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0776" y="3950461"/>
            <a:ext cx="6228080" cy="1238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82625" marR="1513205">
              <a:lnSpc>
                <a:spcPct val="120000"/>
              </a:lnSpc>
              <a:tabLst>
                <a:tab pos="2526665" algn="l"/>
              </a:tabLst>
            </a:pPr>
            <a:r>
              <a:rPr sz="2200" spc="-5" dirty="0">
                <a:latin typeface="Courier New"/>
                <a:cs typeface="Courier New"/>
              </a:rPr>
              <a:t>swap(A[i]</a:t>
            </a:r>
            <a:r>
              <a:rPr sz="2200" dirty="0">
                <a:latin typeface="Courier New"/>
                <a:cs typeface="Courier New"/>
              </a:rPr>
              <a:t>,	</a:t>
            </a:r>
            <a:r>
              <a:rPr sz="2200" spc="-5" dirty="0">
                <a:latin typeface="Courier New"/>
                <a:cs typeface="Courier New"/>
              </a:rPr>
              <a:t>A[parent(i)])  </a:t>
            </a:r>
            <a:r>
              <a:rPr sz="2200" dirty="0">
                <a:latin typeface="Courier New"/>
                <a:cs typeface="Courier New"/>
              </a:rPr>
              <a:t>i =</a:t>
            </a:r>
            <a:r>
              <a:rPr sz="2200" spc="-10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parent(i)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  <a:tabLst>
                <a:tab pos="6214745" algn="l"/>
              </a:tabLst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 Analysis: ShiftUp() runs</a:t>
            </a:r>
            <a:r>
              <a:rPr sz="2200" spc="-5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in </a:t>
            </a:r>
            <a:r>
              <a:rPr sz="2200" u="sng" dirty="0">
                <a:solidFill>
                  <a:srgbClr val="00B050"/>
                </a:solidFill>
                <a:latin typeface="Courier New"/>
                <a:cs typeface="Courier New"/>
              </a:rPr>
              <a:t> 	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11779" y="3327653"/>
            <a:ext cx="398780" cy="242570"/>
          </a:xfrm>
          <a:custGeom>
            <a:avLst/>
            <a:gdLst/>
            <a:ahLst/>
            <a:cxnLst/>
            <a:rect l="l" t="t" r="r" b="b"/>
            <a:pathLst>
              <a:path w="398780" h="242570">
                <a:moveTo>
                  <a:pt x="61722" y="151638"/>
                </a:moveTo>
                <a:lnTo>
                  <a:pt x="60960" y="148590"/>
                </a:lnTo>
                <a:lnTo>
                  <a:pt x="57912" y="147066"/>
                </a:lnTo>
                <a:lnTo>
                  <a:pt x="55626" y="145542"/>
                </a:lnTo>
                <a:lnTo>
                  <a:pt x="52578" y="146304"/>
                </a:lnTo>
                <a:lnTo>
                  <a:pt x="51054" y="149352"/>
                </a:lnTo>
                <a:lnTo>
                  <a:pt x="0" y="242316"/>
                </a:lnTo>
                <a:lnTo>
                  <a:pt x="6096" y="242228"/>
                </a:lnTo>
                <a:lnTo>
                  <a:pt x="6096" y="232410"/>
                </a:lnTo>
                <a:lnTo>
                  <a:pt x="22968" y="222279"/>
                </a:lnTo>
                <a:lnTo>
                  <a:pt x="60198" y="153924"/>
                </a:lnTo>
                <a:lnTo>
                  <a:pt x="61722" y="151638"/>
                </a:lnTo>
                <a:close/>
              </a:path>
              <a:path w="398780" h="242570">
                <a:moveTo>
                  <a:pt x="22968" y="222279"/>
                </a:moveTo>
                <a:lnTo>
                  <a:pt x="6096" y="232410"/>
                </a:lnTo>
                <a:lnTo>
                  <a:pt x="8382" y="236328"/>
                </a:lnTo>
                <a:lnTo>
                  <a:pt x="8382" y="231648"/>
                </a:lnTo>
                <a:lnTo>
                  <a:pt x="17947" y="231498"/>
                </a:lnTo>
                <a:lnTo>
                  <a:pt x="22968" y="222279"/>
                </a:lnTo>
                <a:close/>
              </a:path>
              <a:path w="398780" h="242570">
                <a:moveTo>
                  <a:pt x="111252" y="238506"/>
                </a:moveTo>
                <a:lnTo>
                  <a:pt x="111252" y="232410"/>
                </a:lnTo>
                <a:lnTo>
                  <a:pt x="108966" y="230124"/>
                </a:lnTo>
                <a:lnTo>
                  <a:pt x="105918" y="230124"/>
                </a:lnTo>
                <a:lnTo>
                  <a:pt x="28451" y="231334"/>
                </a:lnTo>
                <a:lnTo>
                  <a:pt x="11430" y="241554"/>
                </a:lnTo>
                <a:lnTo>
                  <a:pt x="6096" y="232410"/>
                </a:lnTo>
                <a:lnTo>
                  <a:pt x="6096" y="242228"/>
                </a:lnTo>
                <a:lnTo>
                  <a:pt x="105918" y="240792"/>
                </a:lnTo>
                <a:lnTo>
                  <a:pt x="108966" y="240792"/>
                </a:lnTo>
                <a:lnTo>
                  <a:pt x="111252" y="238506"/>
                </a:lnTo>
                <a:close/>
              </a:path>
              <a:path w="398780" h="242570">
                <a:moveTo>
                  <a:pt x="17947" y="231498"/>
                </a:moveTo>
                <a:lnTo>
                  <a:pt x="8382" y="231648"/>
                </a:lnTo>
                <a:lnTo>
                  <a:pt x="13716" y="239268"/>
                </a:lnTo>
                <a:lnTo>
                  <a:pt x="17947" y="231498"/>
                </a:lnTo>
                <a:close/>
              </a:path>
              <a:path w="398780" h="242570">
                <a:moveTo>
                  <a:pt x="28451" y="231334"/>
                </a:moveTo>
                <a:lnTo>
                  <a:pt x="17947" y="231498"/>
                </a:lnTo>
                <a:lnTo>
                  <a:pt x="13716" y="239268"/>
                </a:lnTo>
                <a:lnTo>
                  <a:pt x="8382" y="231648"/>
                </a:lnTo>
                <a:lnTo>
                  <a:pt x="8382" y="236328"/>
                </a:lnTo>
                <a:lnTo>
                  <a:pt x="11430" y="241554"/>
                </a:lnTo>
                <a:lnTo>
                  <a:pt x="28451" y="231334"/>
                </a:lnTo>
                <a:close/>
              </a:path>
              <a:path w="398780" h="242570">
                <a:moveTo>
                  <a:pt x="398526" y="9144"/>
                </a:moveTo>
                <a:lnTo>
                  <a:pt x="393192" y="0"/>
                </a:lnTo>
                <a:lnTo>
                  <a:pt x="22968" y="222279"/>
                </a:lnTo>
                <a:lnTo>
                  <a:pt x="17947" y="231498"/>
                </a:lnTo>
                <a:lnTo>
                  <a:pt x="28451" y="231334"/>
                </a:lnTo>
                <a:lnTo>
                  <a:pt x="398526" y="9144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02409" y="3053334"/>
            <a:ext cx="6732905" cy="928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6110">
              <a:lnSpc>
                <a:spcPct val="100000"/>
              </a:lnSpc>
              <a:tabLst>
                <a:tab pos="3714750" algn="l"/>
              </a:tabLst>
            </a:pPr>
            <a:r>
              <a:rPr sz="1950" spc="5" dirty="0">
                <a:solidFill>
                  <a:srgbClr val="FF0000"/>
                </a:solidFill>
                <a:latin typeface="Calibri"/>
                <a:cs typeface="Calibri"/>
              </a:rPr>
              <a:t>“not  </a:t>
            </a:r>
            <a:r>
              <a:rPr sz="1950" spc="3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50" spc="15" dirty="0">
                <a:solidFill>
                  <a:srgbClr val="FF0000"/>
                </a:solidFill>
                <a:latin typeface="Calibri"/>
                <a:cs typeface="Calibri"/>
              </a:rPr>
              <a:t>root”	</a:t>
            </a:r>
            <a:r>
              <a:rPr sz="1950" dirty="0">
                <a:solidFill>
                  <a:srgbClr val="FF0000"/>
                </a:solidFill>
                <a:latin typeface="Calibri"/>
                <a:cs typeface="Calibri"/>
              </a:rPr>
              <a:t>“violates </a:t>
            </a:r>
            <a:r>
              <a:rPr sz="1950" spc="10" dirty="0">
                <a:solidFill>
                  <a:srgbClr val="FF0000"/>
                </a:solidFill>
                <a:latin typeface="Calibri"/>
                <a:cs typeface="Calibri"/>
              </a:rPr>
              <a:t>max heap</a:t>
            </a:r>
            <a:r>
              <a:rPr sz="195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50" spc="10" dirty="0">
                <a:solidFill>
                  <a:srgbClr val="FF0000"/>
                </a:solidFill>
                <a:latin typeface="Calibri"/>
                <a:cs typeface="Calibri"/>
              </a:rPr>
              <a:t>property”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1 </a:t>
            </a:r>
            <a:r>
              <a:rPr sz="2200" spc="-5" dirty="0">
                <a:latin typeface="Courier New"/>
                <a:cs typeface="Courier New"/>
              </a:rPr>
              <a:t>and A[parent(i)] </a:t>
            </a:r>
            <a:r>
              <a:rPr sz="2200" dirty="0">
                <a:latin typeface="Courier New"/>
                <a:cs typeface="Courier New"/>
              </a:rPr>
              <a:t>&lt; </a:t>
            </a:r>
            <a:r>
              <a:rPr sz="2200" spc="-5" dirty="0">
                <a:latin typeface="Courier New"/>
                <a:cs typeface="Courier New"/>
              </a:rPr>
              <a:t>A[i]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 don't</a:t>
            </a:r>
            <a:r>
              <a:rPr sz="2200" spc="-4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swap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80176" y="3327653"/>
            <a:ext cx="398780" cy="242570"/>
          </a:xfrm>
          <a:custGeom>
            <a:avLst/>
            <a:gdLst/>
            <a:ahLst/>
            <a:cxnLst/>
            <a:rect l="l" t="t" r="r" b="b"/>
            <a:pathLst>
              <a:path w="398779" h="242570">
                <a:moveTo>
                  <a:pt x="61721" y="151638"/>
                </a:moveTo>
                <a:lnTo>
                  <a:pt x="60197" y="148590"/>
                </a:lnTo>
                <a:lnTo>
                  <a:pt x="55625" y="145542"/>
                </a:lnTo>
                <a:lnTo>
                  <a:pt x="52577" y="146304"/>
                </a:lnTo>
                <a:lnTo>
                  <a:pt x="51053" y="149352"/>
                </a:lnTo>
                <a:lnTo>
                  <a:pt x="0" y="242316"/>
                </a:lnTo>
                <a:lnTo>
                  <a:pt x="6095" y="242228"/>
                </a:lnTo>
                <a:lnTo>
                  <a:pt x="6095" y="232410"/>
                </a:lnTo>
                <a:lnTo>
                  <a:pt x="22968" y="222279"/>
                </a:lnTo>
                <a:lnTo>
                  <a:pt x="60197" y="153924"/>
                </a:lnTo>
                <a:lnTo>
                  <a:pt x="61721" y="151638"/>
                </a:lnTo>
                <a:close/>
              </a:path>
              <a:path w="398779" h="242570">
                <a:moveTo>
                  <a:pt x="22968" y="222279"/>
                </a:moveTo>
                <a:lnTo>
                  <a:pt x="6095" y="232410"/>
                </a:lnTo>
                <a:lnTo>
                  <a:pt x="8381" y="236328"/>
                </a:lnTo>
                <a:lnTo>
                  <a:pt x="8381" y="231648"/>
                </a:lnTo>
                <a:lnTo>
                  <a:pt x="17947" y="231498"/>
                </a:lnTo>
                <a:lnTo>
                  <a:pt x="22968" y="222279"/>
                </a:lnTo>
                <a:close/>
              </a:path>
              <a:path w="398779" h="242570">
                <a:moveTo>
                  <a:pt x="111251" y="238506"/>
                </a:moveTo>
                <a:lnTo>
                  <a:pt x="111251" y="232410"/>
                </a:lnTo>
                <a:lnTo>
                  <a:pt x="108965" y="230124"/>
                </a:lnTo>
                <a:lnTo>
                  <a:pt x="105917" y="230124"/>
                </a:lnTo>
                <a:lnTo>
                  <a:pt x="28451" y="231334"/>
                </a:lnTo>
                <a:lnTo>
                  <a:pt x="11429" y="241554"/>
                </a:lnTo>
                <a:lnTo>
                  <a:pt x="6095" y="232410"/>
                </a:lnTo>
                <a:lnTo>
                  <a:pt x="6095" y="242228"/>
                </a:lnTo>
                <a:lnTo>
                  <a:pt x="105917" y="240792"/>
                </a:lnTo>
                <a:lnTo>
                  <a:pt x="108965" y="240792"/>
                </a:lnTo>
                <a:lnTo>
                  <a:pt x="111251" y="238506"/>
                </a:lnTo>
                <a:close/>
              </a:path>
              <a:path w="398779" h="242570">
                <a:moveTo>
                  <a:pt x="17947" y="231498"/>
                </a:moveTo>
                <a:lnTo>
                  <a:pt x="8381" y="231648"/>
                </a:lnTo>
                <a:lnTo>
                  <a:pt x="13715" y="239268"/>
                </a:lnTo>
                <a:lnTo>
                  <a:pt x="17947" y="231498"/>
                </a:lnTo>
                <a:close/>
              </a:path>
              <a:path w="398779" h="242570">
                <a:moveTo>
                  <a:pt x="28451" y="231334"/>
                </a:moveTo>
                <a:lnTo>
                  <a:pt x="17947" y="231498"/>
                </a:lnTo>
                <a:lnTo>
                  <a:pt x="13715" y="239268"/>
                </a:lnTo>
                <a:lnTo>
                  <a:pt x="8381" y="231648"/>
                </a:lnTo>
                <a:lnTo>
                  <a:pt x="8381" y="236328"/>
                </a:lnTo>
                <a:lnTo>
                  <a:pt x="11429" y="241554"/>
                </a:lnTo>
                <a:lnTo>
                  <a:pt x="28451" y="231334"/>
                </a:lnTo>
                <a:close/>
              </a:path>
              <a:path w="398779" h="242570">
                <a:moveTo>
                  <a:pt x="398525" y="9144"/>
                </a:moveTo>
                <a:lnTo>
                  <a:pt x="393191" y="0"/>
                </a:lnTo>
                <a:lnTo>
                  <a:pt x="22968" y="222279"/>
                </a:lnTo>
                <a:lnTo>
                  <a:pt x="17947" y="231498"/>
                </a:lnTo>
                <a:lnTo>
                  <a:pt x="28451" y="231334"/>
                </a:lnTo>
                <a:lnTo>
                  <a:pt x="398525" y="9144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40510">
              <a:lnSpc>
                <a:spcPct val="100000"/>
              </a:lnSpc>
            </a:pPr>
            <a:r>
              <a:rPr dirty="0"/>
              <a:t>Binary </a:t>
            </a:r>
            <a:r>
              <a:rPr spc="-5" dirty="0"/>
              <a:t>Heap:</a:t>
            </a:r>
            <a:r>
              <a:rPr spc="-105" dirty="0"/>
              <a:t> </a:t>
            </a:r>
            <a:r>
              <a:rPr spc="-10" dirty="0"/>
              <a:t>Insert(v)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3547" y="1899336"/>
            <a:ext cx="7992745" cy="2192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135" marR="56515" algn="ctr">
              <a:lnSpc>
                <a:spcPct val="101000"/>
              </a:lnSpc>
            </a:pPr>
            <a:r>
              <a:rPr sz="3050" spc="10" dirty="0">
                <a:latin typeface="Calibri"/>
                <a:cs typeface="Calibri"/>
              </a:rPr>
              <a:t>Ask </a:t>
            </a:r>
            <a:r>
              <a:rPr sz="3050" spc="5" dirty="0">
                <a:latin typeface="Calibri"/>
                <a:cs typeface="Calibri"/>
              </a:rPr>
              <a:t>VisuAlgo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dirty="0">
                <a:latin typeface="Calibri"/>
                <a:cs typeface="Calibri"/>
              </a:rPr>
              <a:t>perform various </a:t>
            </a:r>
            <a:r>
              <a:rPr sz="3050" spc="5" dirty="0">
                <a:latin typeface="Calibri"/>
                <a:cs typeface="Calibri"/>
              </a:rPr>
              <a:t>insert </a:t>
            </a:r>
            <a:r>
              <a:rPr sz="3050" dirty="0">
                <a:latin typeface="Calibri"/>
                <a:cs typeface="Calibri"/>
              </a:rPr>
              <a:t>operations  </a:t>
            </a:r>
            <a:r>
              <a:rPr sz="3050" spc="10" dirty="0">
                <a:latin typeface="Calibri"/>
                <a:cs typeface="Calibri"/>
              </a:rPr>
              <a:t>on the sample </a:t>
            </a:r>
            <a:r>
              <a:rPr sz="3050" spc="15" dirty="0">
                <a:latin typeface="Calibri"/>
                <a:cs typeface="Calibri"/>
              </a:rPr>
              <a:t>Binary </a:t>
            </a:r>
            <a:r>
              <a:rPr sz="3050" spc="5" dirty="0">
                <a:latin typeface="Calibri"/>
                <a:cs typeface="Calibri"/>
              </a:rPr>
              <a:t>(Max)</a:t>
            </a:r>
            <a:r>
              <a:rPr sz="3050" spc="-4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Heap</a:t>
            </a:r>
            <a:endParaRPr sz="30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510"/>
              </a:spcBef>
            </a:pPr>
            <a:r>
              <a:rPr sz="3050" spc="5" dirty="0">
                <a:latin typeface="Calibri"/>
                <a:cs typeface="Calibri"/>
              </a:rPr>
              <a:t>In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dirty="0">
                <a:latin typeface="Calibri"/>
                <a:cs typeface="Calibri"/>
              </a:rPr>
              <a:t>screen </a:t>
            </a:r>
            <a:r>
              <a:rPr sz="3050" spc="10" dirty="0">
                <a:latin typeface="Calibri"/>
                <a:cs typeface="Calibri"/>
              </a:rPr>
              <a:t>shot </a:t>
            </a:r>
            <a:r>
              <a:rPr sz="3050" spc="-35" dirty="0">
                <a:latin typeface="Calibri"/>
                <a:cs typeface="Calibri"/>
              </a:rPr>
              <a:t>below, </a:t>
            </a:r>
            <a:r>
              <a:rPr sz="3050" dirty="0">
                <a:latin typeface="Calibri"/>
                <a:cs typeface="Calibri"/>
              </a:rPr>
              <a:t>we </a:t>
            </a:r>
            <a:r>
              <a:rPr sz="3050" spc="10" dirty="0">
                <a:latin typeface="Calibri"/>
                <a:cs typeface="Calibri"/>
              </a:rPr>
              <a:t>show the </a:t>
            </a:r>
            <a:r>
              <a:rPr sz="3050" spc="-10" dirty="0">
                <a:latin typeface="Calibri"/>
                <a:cs typeface="Calibri"/>
              </a:rPr>
              <a:t>first step</a:t>
            </a:r>
            <a:r>
              <a:rPr sz="3050" spc="8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of</a:t>
            </a:r>
            <a:endParaRPr sz="3050">
              <a:latin typeface="Calibri"/>
              <a:cs typeface="Calibri"/>
            </a:endParaRPr>
          </a:p>
          <a:p>
            <a:pPr marL="2540" algn="ctr">
              <a:lnSpc>
                <a:spcPct val="100000"/>
              </a:lnSpc>
              <a:spcBef>
                <a:spcPts val="35"/>
              </a:spcBef>
            </a:pPr>
            <a:r>
              <a:rPr sz="3050" b="1" spc="10" dirty="0">
                <a:latin typeface="Calibri"/>
                <a:cs typeface="Calibri"/>
              </a:rPr>
              <a:t>Insert(26)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0" y="4532376"/>
            <a:ext cx="10058018" cy="31257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7120">
              <a:lnSpc>
                <a:spcPct val="100000"/>
              </a:lnSpc>
            </a:pPr>
            <a:r>
              <a:rPr spc="-10" dirty="0"/>
              <a:t>Deleting </a:t>
            </a:r>
            <a:r>
              <a:rPr spc="-25" dirty="0"/>
              <a:t>Max </a:t>
            </a:r>
            <a:r>
              <a:rPr spc="-15" dirty="0"/>
              <a:t>Element</a:t>
            </a:r>
            <a:r>
              <a:rPr spc="5" dirty="0"/>
              <a:t> </a:t>
            </a:r>
            <a:r>
              <a:rPr spc="-10"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566" y="1903984"/>
            <a:ext cx="8408035" cy="17868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spc="5" dirty="0">
                <a:latin typeface="Calibri"/>
                <a:cs typeface="Calibri"/>
              </a:rPr>
              <a:t>max element </a:t>
            </a:r>
            <a:r>
              <a:rPr sz="3050" spc="10" dirty="0">
                <a:latin typeface="Calibri"/>
                <a:cs typeface="Calibri"/>
              </a:rPr>
              <a:t>of a </a:t>
            </a:r>
            <a:r>
              <a:rPr sz="3050" spc="15" dirty="0">
                <a:latin typeface="Calibri"/>
                <a:cs typeface="Calibri"/>
              </a:rPr>
              <a:t>Binary </a:t>
            </a:r>
            <a:r>
              <a:rPr sz="3050" spc="5" dirty="0">
                <a:latin typeface="Calibri"/>
                <a:cs typeface="Calibri"/>
              </a:rPr>
              <a:t>Max </a:t>
            </a:r>
            <a:r>
              <a:rPr sz="3050" spc="10" dirty="0">
                <a:latin typeface="Calibri"/>
                <a:cs typeface="Calibri"/>
              </a:rPr>
              <a:t>Heap </a:t>
            </a:r>
            <a:r>
              <a:rPr sz="3050" spc="5" dirty="0">
                <a:latin typeface="Calibri"/>
                <a:cs typeface="Calibri"/>
              </a:rPr>
              <a:t>is </a:t>
            </a:r>
            <a:r>
              <a:rPr sz="3050" spc="-5" dirty="0">
                <a:latin typeface="Calibri"/>
                <a:cs typeface="Calibri"/>
              </a:rPr>
              <a:t>at </a:t>
            </a:r>
            <a:r>
              <a:rPr sz="3050" b="1" spc="10" dirty="0">
                <a:latin typeface="Calibri"/>
                <a:cs typeface="Calibri"/>
              </a:rPr>
              <a:t>the </a:t>
            </a:r>
            <a:r>
              <a:rPr sz="3050" b="1" dirty="0">
                <a:latin typeface="Calibri"/>
                <a:cs typeface="Calibri"/>
              </a:rPr>
              <a:t>root</a:t>
            </a:r>
            <a:endParaRPr sz="3050">
              <a:latin typeface="Calibri"/>
              <a:cs typeface="Calibri"/>
            </a:endParaRPr>
          </a:p>
          <a:p>
            <a:pPr marL="389890" marR="48260" indent="-377190">
              <a:lnSpc>
                <a:spcPct val="101899"/>
              </a:lnSpc>
              <a:spcBef>
                <a:spcPts val="590"/>
              </a:spcBef>
              <a:buFont typeface="Arial"/>
              <a:buChar char="•"/>
              <a:tabLst>
                <a:tab pos="389890" algn="l"/>
              </a:tabLst>
            </a:pPr>
            <a:r>
              <a:rPr sz="2650" spc="-10" dirty="0">
                <a:latin typeface="Calibri"/>
                <a:cs typeface="Calibri"/>
              </a:rPr>
              <a:t>But simply </a:t>
            </a:r>
            <a:r>
              <a:rPr sz="2650" spc="-15" dirty="0">
                <a:latin typeface="Calibri"/>
                <a:cs typeface="Calibri"/>
              </a:rPr>
              <a:t>taking </a:t>
            </a:r>
            <a:r>
              <a:rPr sz="2650" spc="-10" dirty="0">
                <a:latin typeface="Calibri"/>
                <a:cs typeface="Calibri"/>
              </a:rPr>
              <a:t>the </a:t>
            </a:r>
            <a:r>
              <a:rPr sz="2650" spc="-20" dirty="0">
                <a:latin typeface="Calibri"/>
                <a:cs typeface="Calibri"/>
              </a:rPr>
              <a:t>root </a:t>
            </a:r>
            <a:r>
              <a:rPr sz="2650" spc="-10" dirty="0">
                <a:latin typeface="Calibri"/>
                <a:cs typeface="Calibri"/>
              </a:rPr>
              <a:t>out </a:t>
            </a:r>
            <a:r>
              <a:rPr sz="2650" spc="-20" dirty="0">
                <a:latin typeface="Calibri"/>
                <a:cs typeface="Calibri"/>
              </a:rPr>
              <a:t>from </a:t>
            </a:r>
            <a:r>
              <a:rPr sz="2650" spc="-5" dirty="0">
                <a:latin typeface="Calibri"/>
                <a:cs typeface="Calibri"/>
              </a:rPr>
              <a:t>a Binary </a:t>
            </a:r>
            <a:r>
              <a:rPr sz="2650" spc="-20" dirty="0">
                <a:latin typeface="Calibri"/>
                <a:cs typeface="Calibri"/>
              </a:rPr>
              <a:t>Max </a:t>
            </a:r>
            <a:r>
              <a:rPr sz="2650" spc="-10" dirty="0">
                <a:latin typeface="Calibri"/>
                <a:cs typeface="Calibri"/>
              </a:rPr>
              <a:t>Heap </a:t>
            </a:r>
            <a:r>
              <a:rPr sz="2650" spc="-5" dirty="0">
                <a:latin typeface="Calibri"/>
                <a:cs typeface="Calibri"/>
              </a:rPr>
              <a:t>will  </a:t>
            </a:r>
            <a:r>
              <a:rPr sz="2600" spc="10" dirty="0">
                <a:latin typeface="Calibri"/>
                <a:cs typeface="Calibri"/>
              </a:rPr>
              <a:t>disconnect the </a:t>
            </a:r>
            <a:r>
              <a:rPr sz="2600" spc="5" dirty="0">
                <a:latin typeface="Calibri"/>
                <a:cs typeface="Calibri"/>
              </a:rPr>
              <a:t>complete </a:t>
            </a:r>
            <a:r>
              <a:rPr sz="2600" spc="15" dirty="0">
                <a:latin typeface="Calibri"/>
                <a:cs typeface="Calibri"/>
              </a:rPr>
              <a:t>binary </a:t>
            </a:r>
            <a:r>
              <a:rPr sz="2600" spc="5" dirty="0">
                <a:latin typeface="Calibri"/>
                <a:cs typeface="Calibri"/>
              </a:rPr>
              <a:t>tree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30" dirty="0">
                <a:latin typeface="Wingdings"/>
                <a:cs typeface="Wingdings"/>
              </a:rPr>
              <a:t></a:t>
            </a:r>
            <a:endParaRPr sz="2600">
              <a:latin typeface="Wingdings"/>
              <a:cs typeface="Wingdings"/>
            </a:endParaRPr>
          </a:p>
          <a:p>
            <a:pPr marL="515620">
              <a:lnSpc>
                <a:spcPct val="100000"/>
              </a:lnSpc>
              <a:spcBef>
                <a:spcPts val="545"/>
              </a:spcBef>
              <a:tabLst>
                <a:tab pos="829944" algn="l"/>
              </a:tabLst>
            </a:pPr>
            <a:r>
              <a:rPr sz="2200" dirty="0">
                <a:latin typeface="Arial"/>
                <a:cs typeface="Arial"/>
              </a:rPr>
              <a:t>–	</a:t>
            </a:r>
            <a:r>
              <a:rPr sz="2200" spc="-40" dirty="0">
                <a:latin typeface="Calibri"/>
                <a:cs typeface="Calibri"/>
              </a:rPr>
              <a:t>We </a:t>
            </a:r>
            <a:r>
              <a:rPr sz="2200" dirty="0">
                <a:latin typeface="Calibri"/>
                <a:cs typeface="Calibri"/>
              </a:rPr>
              <a:t>do not </a:t>
            </a:r>
            <a:r>
              <a:rPr sz="2200" spc="-15" dirty="0">
                <a:latin typeface="Calibri"/>
                <a:cs typeface="Calibri"/>
              </a:rPr>
              <a:t>want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that…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1566" y="6153810"/>
            <a:ext cx="8458835" cy="835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marR="5080" indent="-377190">
              <a:lnSpc>
                <a:spcPct val="101499"/>
              </a:lnSpc>
              <a:buFont typeface="Arial"/>
              <a:buChar char="•"/>
              <a:tabLst>
                <a:tab pos="389890" algn="l"/>
              </a:tabLst>
            </a:pPr>
            <a:r>
              <a:rPr sz="2600" spc="15" dirty="0">
                <a:latin typeface="Calibri"/>
                <a:cs typeface="Calibri"/>
              </a:rPr>
              <a:t>Q: Which node </a:t>
            </a:r>
            <a:r>
              <a:rPr sz="2600" spc="10" dirty="0">
                <a:latin typeface="Calibri"/>
                <a:cs typeface="Calibri"/>
              </a:rPr>
              <a:t>is the </a:t>
            </a:r>
            <a:r>
              <a:rPr sz="2600" spc="5" dirty="0">
                <a:latin typeface="Calibri"/>
                <a:cs typeface="Calibri"/>
              </a:rPr>
              <a:t>best candidate </a:t>
            </a:r>
            <a:r>
              <a:rPr sz="2600" dirty="0">
                <a:latin typeface="Calibri"/>
                <a:cs typeface="Calibri"/>
              </a:rPr>
              <a:t>to </a:t>
            </a:r>
            <a:r>
              <a:rPr sz="2600" b="1" spc="10" dirty="0">
                <a:latin typeface="Calibri"/>
                <a:cs typeface="Calibri"/>
              </a:rPr>
              <a:t>replace </a:t>
            </a:r>
            <a:r>
              <a:rPr sz="2600" spc="10" dirty="0">
                <a:latin typeface="Calibri"/>
                <a:cs typeface="Calibri"/>
              </a:rPr>
              <a:t>the </a:t>
            </a:r>
            <a:r>
              <a:rPr sz="2600" dirty="0">
                <a:latin typeface="Calibri"/>
                <a:cs typeface="Calibri"/>
              </a:rPr>
              <a:t>root yet  still </a:t>
            </a:r>
            <a:r>
              <a:rPr sz="2600" spc="5" dirty="0">
                <a:latin typeface="Calibri"/>
                <a:cs typeface="Calibri"/>
              </a:rPr>
              <a:t>maintain </a:t>
            </a:r>
            <a:r>
              <a:rPr sz="2600" spc="10" dirty="0">
                <a:latin typeface="Calibri"/>
                <a:cs typeface="Calibri"/>
              </a:rPr>
              <a:t>the </a:t>
            </a:r>
            <a:r>
              <a:rPr sz="2600" spc="5" dirty="0">
                <a:latin typeface="Calibri"/>
                <a:cs typeface="Calibri"/>
              </a:rPr>
              <a:t>complete </a:t>
            </a:r>
            <a:r>
              <a:rPr sz="2600" spc="15" dirty="0">
                <a:latin typeface="Calibri"/>
                <a:cs typeface="Calibri"/>
              </a:rPr>
              <a:t>binary </a:t>
            </a:r>
            <a:r>
              <a:rPr sz="2600" spc="5" dirty="0">
                <a:latin typeface="Calibri"/>
                <a:cs typeface="Calibri"/>
              </a:rPr>
              <a:t>tree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property?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06017" y="3912870"/>
            <a:ext cx="8359140" cy="19583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7740" y="3733800"/>
            <a:ext cx="1137285" cy="859790"/>
          </a:xfrm>
          <a:custGeom>
            <a:avLst/>
            <a:gdLst/>
            <a:ahLst/>
            <a:cxnLst/>
            <a:rect l="l" t="t" r="r" b="b"/>
            <a:pathLst>
              <a:path w="1137285" h="859789">
                <a:moveTo>
                  <a:pt x="762" y="441197"/>
                </a:moveTo>
                <a:lnTo>
                  <a:pt x="761" y="419099"/>
                </a:lnTo>
                <a:lnTo>
                  <a:pt x="0" y="429767"/>
                </a:lnTo>
                <a:lnTo>
                  <a:pt x="762" y="441197"/>
                </a:lnTo>
                <a:close/>
              </a:path>
              <a:path w="1137285" h="859789">
                <a:moveTo>
                  <a:pt x="1136904" y="440435"/>
                </a:moveTo>
                <a:lnTo>
                  <a:pt x="1136904" y="418337"/>
                </a:lnTo>
                <a:lnTo>
                  <a:pt x="1135380" y="396239"/>
                </a:lnTo>
                <a:lnTo>
                  <a:pt x="1127032" y="350248"/>
                </a:lnTo>
                <a:lnTo>
                  <a:pt x="1113310" y="306995"/>
                </a:lnTo>
                <a:lnTo>
                  <a:pt x="1094643" y="266501"/>
                </a:lnTo>
                <a:lnTo>
                  <a:pt x="1071461" y="228788"/>
                </a:lnTo>
                <a:lnTo>
                  <a:pt x="1044194" y="193876"/>
                </a:lnTo>
                <a:lnTo>
                  <a:pt x="1013269" y="161787"/>
                </a:lnTo>
                <a:lnTo>
                  <a:pt x="979118" y="132542"/>
                </a:lnTo>
                <a:lnTo>
                  <a:pt x="942170" y="106160"/>
                </a:lnTo>
                <a:lnTo>
                  <a:pt x="902853" y="82665"/>
                </a:lnTo>
                <a:lnTo>
                  <a:pt x="861598" y="62076"/>
                </a:lnTo>
                <a:lnTo>
                  <a:pt x="818834" y="44415"/>
                </a:lnTo>
                <a:lnTo>
                  <a:pt x="774990" y="29703"/>
                </a:lnTo>
                <a:lnTo>
                  <a:pt x="730496" y="17960"/>
                </a:lnTo>
                <a:lnTo>
                  <a:pt x="685781" y="9208"/>
                </a:lnTo>
                <a:lnTo>
                  <a:pt x="641275" y="3468"/>
                </a:lnTo>
                <a:lnTo>
                  <a:pt x="598170" y="809"/>
                </a:lnTo>
                <a:lnTo>
                  <a:pt x="568452" y="0"/>
                </a:lnTo>
                <a:lnTo>
                  <a:pt x="539496" y="761"/>
                </a:lnTo>
                <a:lnTo>
                  <a:pt x="495793" y="3360"/>
                </a:lnTo>
                <a:lnTo>
                  <a:pt x="451374" y="9048"/>
                </a:lnTo>
                <a:lnTo>
                  <a:pt x="406681" y="17799"/>
                </a:lnTo>
                <a:lnTo>
                  <a:pt x="362157" y="29582"/>
                </a:lnTo>
                <a:lnTo>
                  <a:pt x="318245" y="44370"/>
                </a:lnTo>
                <a:lnTo>
                  <a:pt x="275388" y="62132"/>
                </a:lnTo>
                <a:lnTo>
                  <a:pt x="234028" y="82840"/>
                </a:lnTo>
                <a:lnTo>
                  <a:pt x="194610" y="106465"/>
                </a:lnTo>
                <a:lnTo>
                  <a:pt x="157575" y="132978"/>
                </a:lnTo>
                <a:lnTo>
                  <a:pt x="123366" y="162351"/>
                </a:lnTo>
                <a:lnTo>
                  <a:pt x="92428" y="194553"/>
                </a:lnTo>
                <a:lnTo>
                  <a:pt x="65202" y="229556"/>
                </a:lnTo>
                <a:lnTo>
                  <a:pt x="42132" y="267332"/>
                </a:lnTo>
                <a:lnTo>
                  <a:pt x="23661" y="307850"/>
                </a:lnTo>
                <a:lnTo>
                  <a:pt x="10231" y="351083"/>
                </a:lnTo>
                <a:lnTo>
                  <a:pt x="2285" y="397001"/>
                </a:lnTo>
                <a:lnTo>
                  <a:pt x="761" y="407669"/>
                </a:lnTo>
                <a:lnTo>
                  <a:pt x="762" y="452627"/>
                </a:lnTo>
                <a:lnTo>
                  <a:pt x="2286" y="463295"/>
                </a:lnTo>
                <a:lnTo>
                  <a:pt x="3048" y="474725"/>
                </a:lnTo>
                <a:lnTo>
                  <a:pt x="13253" y="520536"/>
                </a:lnTo>
                <a:lnTo>
                  <a:pt x="28194" y="562418"/>
                </a:lnTo>
                <a:lnTo>
                  <a:pt x="28194" y="419099"/>
                </a:lnTo>
                <a:lnTo>
                  <a:pt x="29718" y="399287"/>
                </a:lnTo>
                <a:lnTo>
                  <a:pt x="38825" y="351525"/>
                </a:lnTo>
                <a:lnTo>
                  <a:pt x="54237" y="306939"/>
                </a:lnTo>
                <a:lnTo>
                  <a:pt x="75384" y="265556"/>
                </a:lnTo>
                <a:lnTo>
                  <a:pt x="101696" y="227401"/>
                </a:lnTo>
                <a:lnTo>
                  <a:pt x="132604" y="192500"/>
                </a:lnTo>
                <a:lnTo>
                  <a:pt x="167540" y="160880"/>
                </a:lnTo>
                <a:lnTo>
                  <a:pt x="205932" y="132566"/>
                </a:lnTo>
                <a:lnTo>
                  <a:pt x="247212" y="107585"/>
                </a:lnTo>
                <a:lnTo>
                  <a:pt x="290812" y="85961"/>
                </a:lnTo>
                <a:lnTo>
                  <a:pt x="336160" y="67722"/>
                </a:lnTo>
                <a:lnTo>
                  <a:pt x="382688" y="52892"/>
                </a:lnTo>
                <a:lnTo>
                  <a:pt x="429827" y="41499"/>
                </a:lnTo>
                <a:lnTo>
                  <a:pt x="477007" y="33567"/>
                </a:lnTo>
                <a:lnTo>
                  <a:pt x="523724" y="29122"/>
                </a:lnTo>
                <a:lnTo>
                  <a:pt x="569214" y="28193"/>
                </a:lnTo>
                <a:lnTo>
                  <a:pt x="595884" y="28934"/>
                </a:lnTo>
                <a:lnTo>
                  <a:pt x="670818" y="35218"/>
                </a:lnTo>
                <a:lnTo>
                  <a:pt x="717429" y="43540"/>
                </a:lnTo>
                <a:lnTo>
                  <a:pt x="764074" y="55412"/>
                </a:lnTo>
                <a:lnTo>
                  <a:pt x="810157" y="70797"/>
                </a:lnTo>
                <a:lnTo>
                  <a:pt x="855080" y="89658"/>
                </a:lnTo>
                <a:lnTo>
                  <a:pt x="898246" y="111961"/>
                </a:lnTo>
                <a:lnTo>
                  <a:pt x="939060" y="137669"/>
                </a:lnTo>
                <a:lnTo>
                  <a:pt x="976923" y="166746"/>
                </a:lnTo>
                <a:lnTo>
                  <a:pt x="1011238" y="199157"/>
                </a:lnTo>
                <a:lnTo>
                  <a:pt x="1041409" y="234865"/>
                </a:lnTo>
                <a:lnTo>
                  <a:pt x="1066839" y="273835"/>
                </a:lnTo>
                <a:lnTo>
                  <a:pt x="1086930" y="316031"/>
                </a:lnTo>
                <a:lnTo>
                  <a:pt x="1101086" y="361416"/>
                </a:lnTo>
                <a:lnTo>
                  <a:pt x="1108710" y="409955"/>
                </a:lnTo>
                <a:lnTo>
                  <a:pt x="1108710" y="419861"/>
                </a:lnTo>
                <a:lnTo>
                  <a:pt x="1109472" y="429767"/>
                </a:lnTo>
                <a:lnTo>
                  <a:pt x="1109472" y="560751"/>
                </a:lnTo>
                <a:lnTo>
                  <a:pt x="1120537" y="532641"/>
                </a:lnTo>
                <a:lnTo>
                  <a:pt x="1131684" y="487834"/>
                </a:lnTo>
                <a:lnTo>
                  <a:pt x="1136904" y="440435"/>
                </a:lnTo>
                <a:close/>
              </a:path>
              <a:path w="1137285" h="859789">
                <a:moveTo>
                  <a:pt x="1109472" y="560751"/>
                </a:moveTo>
                <a:lnTo>
                  <a:pt x="1109472" y="429767"/>
                </a:lnTo>
                <a:lnTo>
                  <a:pt x="1108710" y="440435"/>
                </a:lnTo>
                <a:lnTo>
                  <a:pt x="1108710" y="450341"/>
                </a:lnTo>
                <a:lnTo>
                  <a:pt x="1101054" y="498857"/>
                </a:lnTo>
                <a:lnTo>
                  <a:pt x="1086829" y="544219"/>
                </a:lnTo>
                <a:lnTo>
                  <a:pt x="1066641" y="586391"/>
                </a:lnTo>
                <a:lnTo>
                  <a:pt x="1041094" y="625335"/>
                </a:lnTo>
                <a:lnTo>
                  <a:pt x="1010793" y="661014"/>
                </a:lnTo>
                <a:lnTo>
                  <a:pt x="976345" y="693391"/>
                </a:lnTo>
                <a:lnTo>
                  <a:pt x="938355" y="722428"/>
                </a:lnTo>
                <a:lnTo>
                  <a:pt x="897427" y="748088"/>
                </a:lnTo>
                <a:lnTo>
                  <a:pt x="854167" y="770335"/>
                </a:lnTo>
                <a:lnTo>
                  <a:pt x="809181" y="789130"/>
                </a:lnTo>
                <a:lnTo>
                  <a:pt x="763074" y="804437"/>
                </a:lnTo>
                <a:lnTo>
                  <a:pt x="716451" y="816219"/>
                </a:lnTo>
                <a:lnTo>
                  <a:pt x="669917" y="824437"/>
                </a:lnTo>
                <a:lnTo>
                  <a:pt x="624078" y="829055"/>
                </a:lnTo>
                <a:lnTo>
                  <a:pt x="568452" y="831341"/>
                </a:lnTo>
                <a:lnTo>
                  <a:pt x="523659" y="830367"/>
                </a:lnTo>
                <a:lnTo>
                  <a:pt x="477887" y="826038"/>
                </a:lnTo>
                <a:lnTo>
                  <a:pt x="431491" y="818353"/>
                </a:lnTo>
                <a:lnTo>
                  <a:pt x="385087" y="807332"/>
                </a:lnTo>
                <a:lnTo>
                  <a:pt x="339222" y="792990"/>
                </a:lnTo>
                <a:lnTo>
                  <a:pt x="294448" y="775342"/>
                </a:lnTo>
                <a:lnTo>
                  <a:pt x="251314" y="754402"/>
                </a:lnTo>
                <a:lnTo>
                  <a:pt x="210369" y="730185"/>
                </a:lnTo>
                <a:lnTo>
                  <a:pt x="172163" y="702706"/>
                </a:lnTo>
                <a:lnTo>
                  <a:pt x="137247" y="671979"/>
                </a:lnTo>
                <a:lnTo>
                  <a:pt x="106169" y="638020"/>
                </a:lnTo>
                <a:lnTo>
                  <a:pt x="79480" y="600843"/>
                </a:lnTo>
                <a:lnTo>
                  <a:pt x="57730" y="560463"/>
                </a:lnTo>
                <a:lnTo>
                  <a:pt x="41467" y="516895"/>
                </a:lnTo>
                <a:lnTo>
                  <a:pt x="31242" y="470153"/>
                </a:lnTo>
                <a:lnTo>
                  <a:pt x="28194" y="439673"/>
                </a:lnTo>
                <a:lnTo>
                  <a:pt x="28194" y="562418"/>
                </a:lnTo>
                <a:lnTo>
                  <a:pt x="48582" y="603495"/>
                </a:lnTo>
                <a:lnTo>
                  <a:pt x="72903" y="640636"/>
                </a:lnTo>
                <a:lnTo>
                  <a:pt x="101126" y="674881"/>
                </a:lnTo>
                <a:lnTo>
                  <a:pt x="132850" y="706227"/>
                </a:lnTo>
                <a:lnTo>
                  <a:pt x="167675" y="734670"/>
                </a:lnTo>
                <a:lnTo>
                  <a:pt x="205198" y="760208"/>
                </a:lnTo>
                <a:lnTo>
                  <a:pt x="245019" y="782837"/>
                </a:lnTo>
                <a:lnTo>
                  <a:pt x="286737" y="802554"/>
                </a:lnTo>
                <a:lnTo>
                  <a:pt x="329951" y="819356"/>
                </a:lnTo>
                <a:lnTo>
                  <a:pt x="374258" y="833240"/>
                </a:lnTo>
                <a:lnTo>
                  <a:pt x="419259" y="844202"/>
                </a:lnTo>
                <a:lnTo>
                  <a:pt x="464552" y="852240"/>
                </a:lnTo>
                <a:lnTo>
                  <a:pt x="509735" y="857350"/>
                </a:lnTo>
                <a:lnTo>
                  <a:pt x="554408" y="859529"/>
                </a:lnTo>
                <a:lnTo>
                  <a:pt x="598170" y="858773"/>
                </a:lnTo>
                <a:lnTo>
                  <a:pt x="654558" y="854201"/>
                </a:lnTo>
                <a:lnTo>
                  <a:pt x="699092" y="848100"/>
                </a:lnTo>
                <a:lnTo>
                  <a:pt x="743938" y="838691"/>
                </a:lnTo>
                <a:lnTo>
                  <a:pt x="788616" y="826029"/>
                </a:lnTo>
                <a:lnTo>
                  <a:pt x="832645" y="810171"/>
                </a:lnTo>
                <a:lnTo>
                  <a:pt x="875546" y="791170"/>
                </a:lnTo>
                <a:lnTo>
                  <a:pt x="916839" y="769082"/>
                </a:lnTo>
                <a:lnTo>
                  <a:pt x="956043" y="743961"/>
                </a:lnTo>
                <a:lnTo>
                  <a:pt x="992679" y="715864"/>
                </a:lnTo>
                <a:lnTo>
                  <a:pt x="1026267" y="684844"/>
                </a:lnTo>
                <a:lnTo>
                  <a:pt x="1056326" y="650956"/>
                </a:lnTo>
                <a:lnTo>
                  <a:pt x="1082378" y="614257"/>
                </a:lnTo>
                <a:lnTo>
                  <a:pt x="1103941" y="574800"/>
                </a:lnTo>
                <a:lnTo>
                  <a:pt x="1109472" y="5607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7120">
              <a:lnSpc>
                <a:spcPct val="100000"/>
              </a:lnSpc>
            </a:pPr>
            <a:r>
              <a:rPr spc="-10" dirty="0"/>
              <a:t>Deleting </a:t>
            </a:r>
            <a:r>
              <a:rPr spc="-25" dirty="0"/>
              <a:t>Max </a:t>
            </a:r>
            <a:r>
              <a:rPr spc="-15" dirty="0"/>
              <a:t>Element</a:t>
            </a:r>
            <a:r>
              <a:rPr spc="5" dirty="0"/>
              <a:t> </a:t>
            </a:r>
            <a:r>
              <a:rPr spc="-10" dirty="0"/>
              <a:t>(2)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834" indent="-377190">
              <a:lnSpc>
                <a:spcPct val="100000"/>
              </a:lnSpc>
              <a:buFont typeface="Arial"/>
              <a:buChar char="•"/>
              <a:tabLst>
                <a:tab pos="457834" algn="l"/>
                <a:tab pos="5418455" algn="l"/>
              </a:tabLst>
            </a:pPr>
            <a:r>
              <a:rPr sz="2600" spc="15" dirty="0"/>
              <a:t>A:</a:t>
            </a:r>
            <a:r>
              <a:rPr sz="2600" spc="-15" dirty="0"/>
              <a:t> </a:t>
            </a:r>
            <a:r>
              <a:rPr sz="2600" spc="15" dirty="0"/>
              <a:t>The</a:t>
            </a:r>
            <a:r>
              <a:rPr sz="2600" u="heavy" spc="15" dirty="0">
                <a:latin typeface="Times New Roman"/>
                <a:cs typeface="Times New Roman"/>
              </a:rPr>
              <a:t>	</a:t>
            </a:r>
            <a:r>
              <a:rPr sz="2600" b="1" spc="10" dirty="0">
                <a:latin typeface="Calibri"/>
                <a:cs typeface="Calibri"/>
              </a:rPr>
              <a:t>leaf</a:t>
            </a:r>
            <a:endParaRPr sz="2600">
              <a:latin typeface="Calibri"/>
              <a:cs typeface="Calibri"/>
            </a:endParaRPr>
          </a:p>
          <a:p>
            <a:pPr marL="897890" lvl="1" indent="-314325">
              <a:lnSpc>
                <a:spcPct val="100000"/>
              </a:lnSpc>
              <a:spcBef>
                <a:spcPts val="560"/>
              </a:spcBef>
              <a:buFont typeface="Arial"/>
              <a:buChar char="–"/>
              <a:tabLst>
                <a:tab pos="898525" algn="l"/>
              </a:tabLst>
            </a:pPr>
            <a:r>
              <a:rPr sz="2200" dirty="0">
                <a:latin typeface="Calibri"/>
                <a:cs typeface="Calibri"/>
              </a:rPr>
              <a:t>Which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last </a:t>
            </a:r>
            <a:r>
              <a:rPr sz="2200" spc="-5" dirty="0">
                <a:latin typeface="Calibri"/>
                <a:cs typeface="Calibri"/>
              </a:rPr>
              <a:t>element in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compact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array</a:t>
            </a:r>
            <a:endParaRPr sz="2200">
              <a:latin typeface="Calibri"/>
              <a:cs typeface="Calibri"/>
            </a:endParaRPr>
          </a:p>
          <a:p>
            <a:pPr marL="457834" indent="-377190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457834" algn="l"/>
              </a:tabLst>
            </a:pPr>
            <a:r>
              <a:rPr sz="2650" spc="-10" dirty="0"/>
              <a:t>But the heap </a:t>
            </a:r>
            <a:r>
              <a:rPr sz="2650" spc="-15" dirty="0"/>
              <a:t>property can still </a:t>
            </a:r>
            <a:r>
              <a:rPr sz="2650" spc="-10" dirty="0"/>
              <a:t>be</a:t>
            </a:r>
            <a:r>
              <a:rPr sz="2650" spc="25" dirty="0"/>
              <a:t> </a:t>
            </a:r>
            <a:r>
              <a:rPr sz="2650" spc="-15" dirty="0"/>
              <a:t>violated?</a:t>
            </a:r>
            <a:endParaRPr sz="2650"/>
          </a:p>
          <a:p>
            <a:pPr marL="897890" lvl="1" indent="-314325">
              <a:lnSpc>
                <a:spcPct val="100000"/>
              </a:lnSpc>
              <a:spcBef>
                <a:spcPts val="465"/>
              </a:spcBef>
              <a:buFont typeface="Arial"/>
              <a:buChar char="–"/>
              <a:tabLst>
                <a:tab pos="898525" algn="l"/>
              </a:tabLst>
            </a:pPr>
            <a:r>
              <a:rPr sz="2200" dirty="0">
                <a:latin typeface="Calibri"/>
                <a:cs typeface="Calibri"/>
              </a:rPr>
              <a:t>No </a:t>
            </a:r>
            <a:r>
              <a:rPr sz="2200" spc="-5" dirty="0">
                <a:latin typeface="Calibri"/>
                <a:cs typeface="Calibri"/>
              </a:rPr>
              <a:t>problem, this time </a:t>
            </a:r>
            <a:r>
              <a:rPr sz="2200" spc="-10" dirty="0">
                <a:latin typeface="Calibri"/>
                <a:cs typeface="Calibri"/>
              </a:rPr>
              <a:t>we call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ShiftDown(1)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6017" y="3675888"/>
            <a:ext cx="8359140" cy="19583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8210" y="5695950"/>
            <a:ext cx="8346947" cy="1916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26335" y="4731258"/>
            <a:ext cx="1137285" cy="859155"/>
          </a:xfrm>
          <a:custGeom>
            <a:avLst/>
            <a:gdLst/>
            <a:ahLst/>
            <a:cxnLst/>
            <a:rect l="l" t="t" r="r" b="b"/>
            <a:pathLst>
              <a:path w="1137285" h="859154">
                <a:moveTo>
                  <a:pt x="1136904" y="440436"/>
                </a:moveTo>
                <a:lnTo>
                  <a:pt x="1136904" y="417576"/>
                </a:lnTo>
                <a:lnTo>
                  <a:pt x="1135380" y="395478"/>
                </a:lnTo>
                <a:lnTo>
                  <a:pt x="1126972" y="349558"/>
                </a:lnTo>
                <a:lnTo>
                  <a:pt x="1113209" y="306355"/>
                </a:lnTo>
                <a:lnTo>
                  <a:pt x="1094516" y="265893"/>
                </a:lnTo>
                <a:lnTo>
                  <a:pt x="1071322" y="228194"/>
                </a:lnTo>
                <a:lnTo>
                  <a:pt x="1044053" y="193283"/>
                </a:lnTo>
                <a:lnTo>
                  <a:pt x="1013138" y="161184"/>
                </a:lnTo>
                <a:lnTo>
                  <a:pt x="979002" y="131919"/>
                </a:lnTo>
                <a:lnTo>
                  <a:pt x="942074" y="105513"/>
                </a:lnTo>
                <a:lnTo>
                  <a:pt x="902782" y="81988"/>
                </a:lnTo>
                <a:lnTo>
                  <a:pt x="861551" y="61370"/>
                </a:lnTo>
                <a:lnTo>
                  <a:pt x="818810" y="43681"/>
                </a:lnTo>
                <a:lnTo>
                  <a:pt x="774986" y="28944"/>
                </a:lnTo>
                <a:lnTo>
                  <a:pt x="730507" y="17184"/>
                </a:lnTo>
                <a:lnTo>
                  <a:pt x="685799" y="8424"/>
                </a:lnTo>
                <a:lnTo>
                  <a:pt x="641290" y="2688"/>
                </a:lnTo>
                <a:lnTo>
                  <a:pt x="597408" y="0"/>
                </a:lnTo>
                <a:lnTo>
                  <a:pt x="539496" y="0"/>
                </a:lnTo>
                <a:lnTo>
                  <a:pt x="495458" y="2810"/>
                </a:lnTo>
                <a:lnTo>
                  <a:pt x="450848" y="8621"/>
                </a:lnTo>
                <a:lnTo>
                  <a:pt x="406084" y="17416"/>
                </a:lnTo>
                <a:lnTo>
                  <a:pt x="361588" y="29181"/>
                </a:lnTo>
                <a:lnTo>
                  <a:pt x="317780" y="43899"/>
                </a:lnTo>
                <a:lnTo>
                  <a:pt x="275080" y="61555"/>
                </a:lnTo>
                <a:lnTo>
                  <a:pt x="233908" y="82133"/>
                </a:lnTo>
                <a:lnTo>
                  <a:pt x="194686" y="105617"/>
                </a:lnTo>
                <a:lnTo>
                  <a:pt x="157833" y="131992"/>
                </a:lnTo>
                <a:lnTo>
                  <a:pt x="123770" y="161242"/>
                </a:lnTo>
                <a:lnTo>
                  <a:pt x="92917" y="193352"/>
                </a:lnTo>
                <a:lnTo>
                  <a:pt x="65695" y="228305"/>
                </a:lnTo>
                <a:lnTo>
                  <a:pt x="42524" y="266086"/>
                </a:lnTo>
                <a:lnTo>
                  <a:pt x="23825" y="306679"/>
                </a:lnTo>
                <a:lnTo>
                  <a:pt x="10018" y="350069"/>
                </a:lnTo>
                <a:lnTo>
                  <a:pt x="1523" y="396240"/>
                </a:lnTo>
                <a:lnTo>
                  <a:pt x="0" y="418338"/>
                </a:lnTo>
                <a:lnTo>
                  <a:pt x="0" y="440436"/>
                </a:lnTo>
                <a:lnTo>
                  <a:pt x="1524" y="462534"/>
                </a:lnTo>
                <a:lnTo>
                  <a:pt x="3048" y="473964"/>
                </a:lnTo>
                <a:lnTo>
                  <a:pt x="13172" y="519766"/>
                </a:lnTo>
                <a:lnTo>
                  <a:pt x="28194" y="562060"/>
                </a:lnTo>
                <a:lnTo>
                  <a:pt x="28194" y="418338"/>
                </a:lnTo>
                <a:lnTo>
                  <a:pt x="29718" y="398526"/>
                </a:lnTo>
                <a:lnTo>
                  <a:pt x="38818" y="350740"/>
                </a:lnTo>
                <a:lnTo>
                  <a:pt x="54206" y="306151"/>
                </a:lnTo>
                <a:lnTo>
                  <a:pt x="75314" y="264778"/>
                </a:lnTo>
                <a:lnTo>
                  <a:pt x="101576" y="226645"/>
                </a:lnTo>
                <a:lnTo>
                  <a:pt x="132499" y="191707"/>
                </a:lnTo>
                <a:lnTo>
                  <a:pt x="167291" y="160190"/>
                </a:lnTo>
                <a:lnTo>
                  <a:pt x="205612" y="131911"/>
                </a:lnTo>
                <a:lnTo>
                  <a:pt x="246818" y="106962"/>
                </a:lnTo>
                <a:lnTo>
                  <a:pt x="290343" y="85365"/>
                </a:lnTo>
                <a:lnTo>
                  <a:pt x="335621" y="67143"/>
                </a:lnTo>
                <a:lnTo>
                  <a:pt x="382084" y="52317"/>
                </a:lnTo>
                <a:lnTo>
                  <a:pt x="429165" y="40911"/>
                </a:lnTo>
                <a:lnTo>
                  <a:pt x="476298" y="32946"/>
                </a:lnTo>
                <a:lnTo>
                  <a:pt x="522916" y="28446"/>
                </a:lnTo>
                <a:lnTo>
                  <a:pt x="568452" y="27432"/>
                </a:lnTo>
                <a:lnTo>
                  <a:pt x="595884" y="28173"/>
                </a:lnTo>
                <a:lnTo>
                  <a:pt x="669965" y="34366"/>
                </a:lnTo>
                <a:lnTo>
                  <a:pt x="716533" y="42623"/>
                </a:lnTo>
                <a:lnTo>
                  <a:pt x="763180" y="54452"/>
                </a:lnTo>
                <a:lnTo>
                  <a:pt x="809301" y="69812"/>
                </a:lnTo>
                <a:lnTo>
                  <a:pt x="854292" y="88667"/>
                </a:lnTo>
                <a:lnTo>
                  <a:pt x="897550" y="110976"/>
                </a:lnTo>
                <a:lnTo>
                  <a:pt x="938469" y="136702"/>
                </a:lnTo>
                <a:lnTo>
                  <a:pt x="976447" y="165806"/>
                </a:lnTo>
                <a:lnTo>
                  <a:pt x="1010878" y="198248"/>
                </a:lnTo>
                <a:lnTo>
                  <a:pt x="1041160" y="233991"/>
                </a:lnTo>
                <a:lnTo>
                  <a:pt x="1066688" y="272996"/>
                </a:lnTo>
                <a:lnTo>
                  <a:pt x="1086859" y="315224"/>
                </a:lnTo>
                <a:lnTo>
                  <a:pt x="1101067" y="360636"/>
                </a:lnTo>
                <a:lnTo>
                  <a:pt x="1108710" y="409194"/>
                </a:lnTo>
                <a:lnTo>
                  <a:pt x="1108710" y="561506"/>
                </a:lnTo>
                <a:lnTo>
                  <a:pt x="1120174" y="532578"/>
                </a:lnTo>
                <a:lnTo>
                  <a:pt x="1131469" y="487813"/>
                </a:lnTo>
                <a:lnTo>
                  <a:pt x="1136904" y="440436"/>
                </a:lnTo>
                <a:close/>
              </a:path>
              <a:path w="1137285" h="859154">
                <a:moveTo>
                  <a:pt x="1108710" y="561506"/>
                </a:moveTo>
                <a:lnTo>
                  <a:pt x="1108710" y="449580"/>
                </a:lnTo>
                <a:lnTo>
                  <a:pt x="1100988" y="498114"/>
                </a:lnTo>
                <a:lnTo>
                  <a:pt x="1086725" y="543485"/>
                </a:lnTo>
                <a:lnTo>
                  <a:pt x="1066521" y="585658"/>
                </a:lnTo>
                <a:lnTo>
                  <a:pt x="1040978" y="624596"/>
                </a:lnTo>
                <a:lnTo>
                  <a:pt x="1010697" y="660265"/>
                </a:lnTo>
                <a:lnTo>
                  <a:pt x="976277" y="692629"/>
                </a:lnTo>
                <a:lnTo>
                  <a:pt x="938322" y="721652"/>
                </a:lnTo>
                <a:lnTo>
                  <a:pt x="897430" y="747298"/>
                </a:lnTo>
                <a:lnTo>
                  <a:pt x="854203" y="769534"/>
                </a:lnTo>
                <a:lnTo>
                  <a:pt x="809242" y="788322"/>
                </a:lnTo>
                <a:lnTo>
                  <a:pt x="763149" y="803627"/>
                </a:lnTo>
                <a:lnTo>
                  <a:pt x="716523" y="815415"/>
                </a:lnTo>
                <a:lnTo>
                  <a:pt x="669964" y="823649"/>
                </a:lnTo>
                <a:lnTo>
                  <a:pt x="624078" y="828294"/>
                </a:lnTo>
                <a:lnTo>
                  <a:pt x="568452" y="830580"/>
                </a:lnTo>
                <a:lnTo>
                  <a:pt x="523384" y="829498"/>
                </a:lnTo>
                <a:lnTo>
                  <a:pt x="477356" y="825111"/>
                </a:lnTo>
                <a:lnTo>
                  <a:pt x="430893" y="817421"/>
                </a:lnTo>
                <a:lnTo>
                  <a:pt x="384519" y="806434"/>
                </a:lnTo>
                <a:lnTo>
                  <a:pt x="338759" y="792155"/>
                </a:lnTo>
                <a:lnTo>
                  <a:pt x="294139" y="774589"/>
                </a:lnTo>
                <a:lnTo>
                  <a:pt x="251184" y="753741"/>
                </a:lnTo>
                <a:lnTo>
                  <a:pt x="210419" y="729615"/>
                </a:lnTo>
                <a:lnTo>
                  <a:pt x="172368" y="702218"/>
                </a:lnTo>
                <a:lnTo>
                  <a:pt x="137557" y="671553"/>
                </a:lnTo>
                <a:lnTo>
                  <a:pt x="106512" y="637626"/>
                </a:lnTo>
                <a:lnTo>
                  <a:pt x="79756" y="600441"/>
                </a:lnTo>
                <a:lnTo>
                  <a:pt x="57815" y="560004"/>
                </a:lnTo>
                <a:lnTo>
                  <a:pt x="41215" y="516319"/>
                </a:lnTo>
                <a:lnTo>
                  <a:pt x="30480" y="469392"/>
                </a:lnTo>
                <a:lnTo>
                  <a:pt x="28194" y="438912"/>
                </a:lnTo>
                <a:lnTo>
                  <a:pt x="28194" y="562060"/>
                </a:lnTo>
                <a:lnTo>
                  <a:pt x="48369" y="602699"/>
                </a:lnTo>
                <a:lnTo>
                  <a:pt x="72637" y="639826"/>
                </a:lnTo>
                <a:lnTo>
                  <a:pt x="100814" y="674056"/>
                </a:lnTo>
                <a:lnTo>
                  <a:pt x="132499" y="705387"/>
                </a:lnTo>
                <a:lnTo>
                  <a:pt x="167291" y="733818"/>
                </a:lnTo>
                <a:lnTo>
                  <a:pt x="204780" y="759342"/>
                </a:lnTo>
                <a:lnTo>
                  <a:pt x="244571" y="781961"/>
                </a:lnTo>
                <a:lnTo>
                  <a:pt x="286260" y="801672"/>
                </a:lnTo>
                <a:lnTo>
                  <a:pt x="329444" y="818472"/>
                </a:lnTo>
                <a:lnTo>
                  <a:pt x="373721" y="832359"/>
                </a:lnTo>
                <a:lnTo>
                  <a:pt x="418688" y="843330"/>
                </a:lnTo>
                <a:lnTo>
                  <a:pt x="463942" y="851384"/>
                </a:lnTo>
                <a:lnTo>
                  <a:pt x="509082" y="856517"/>
                </a:lnTo>
                <a:lnTo>
                  <a:pt x="553705" y="858727"/>
                </a:lnTo>
                <a:lnTo>
                  <a:pt x="597408" y="858012"/>
                </a:lnTo>
                <a:lnTo>
                  <a:pt x="654558" y="853440"/>
                </a:lnTo>
                <a:lnTo>
                  <a:pt x="699132" y="847307"/>
                </a:lnTo>
                <a:lnTo>
                  <a:pt x="743975" y="837895"/>
                </a:lnTo>
                <a:lnTo>
                  <a:pt x="788617" y="825254"/>
                </a:lnTo>
                <a:lnTo>
                  <a:pt x="832585" y="809436"/>
                </a:lnTo>
                <a:lnTo>
                  <a:pt x="875408" y="790493"/>
                </a:lnTo>
                <a:lnTo>
                  <a:pt x="916614" y="768475"/>
                </a:lnTo>
                <a:lnTo>
                  <a:pt x="955731" y="743434"/>
                </a:lnTo>
                <a:lnTo>
                  <a:pt x="992289" y="715421"/>
                </a:lnTo>
                <a:lnTo>
                  <a:pt x="1025815" y="684488"/>
                </a:lnTo>
                <a:lnTo>
                  <a:pt x="1055838" y="650685"/>
                </a:lnTo>
                <a:lnTo>
                  <a:pt x="1081887" y="614065"/>
                </a:lnTo>
                <a:lnTo>
                  <a:pt x="1103489" y="574679"/>
                </a:lnTo>
                <a:lnTo>
                  <a:pt x="1108710" y="56150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84932" y="3946397"/>
            <a:ext cx="2461260" cy="925194"/>
          </a:xfrm>
          <a:custGeom>
            <a:avLst/>
            <a:gdLst/>
            <a:ahLst/>
            <a:cxnLst/>
            <a:rect l="l" t="t" r="r" b="b"/>
            <a:pathLst>
              <a:path w="2461260" h="925195">
                <a:moveTo>
                  <a:pt x="2441932" y="26600"/>
                </a:moveTo>
                <a:lnTo>
                  <a:pt x="2432077" y="24787"/>
                </a:lnTo>
                <a:lnTo>
                  <a:pt x="0" y="915162"/>
                </a:lnTo>
                <a:lnTo>
                  <a:pt x="3810" y="925068"/>
                </a:lnTo>
                <a:lnTo>
                  <a:pt x="2434965" y="35030"/>
                </a:lnTo>
                <a:lnTo>
                  <a:pt x="2441932" y="26600"/>
                </a:lnTo>
                <a:close/>
              </a:path>
              <a:path w="2461260" h="925195">
                <a:moveTo>
                  <a:pt x="2461260" y="19050"/>
                </a:moveTo>
                <a:lnTo>
                  <a:pt x="2356866" y="762"/>
                </a:lnTo>
                <a:lnTo>
                  <a:pt x="2354580" y="0"/>
                </a:lnTo>
                <a:lnTo>
                  <a:pt x="2351532" y="2286"/>
                </a:lnTo>
                <a:lnTo>
                  <a:pt x="2350770" y="4572"/>
                </a:lnTo>
                <a:lnTo>
                  <a:pt x="2350770" y="7620"/>
                </a:lnTo>
                <a:lnTo>
                  <a:pt x="2352294" y="10668"/>
                </a:lnTo>
                <a:lnTo>
                  <a:pt x="2355342" y="10668"/>
                </a:lnTo>
                <a:lnTo>
                  <a:pt x="2432077" y="24787"/>
                </a:lnTo>
                <a:lnTo>
                  <a:pt x="2449830" y="18288"/>
                </a:lnTo>
                <a:lnTo>
                  <a:pt x="2453640" y="28194"/>
                </a:lnTo>
                <a:lnTo>
                  <a:pt x="2453640" y="28401"/>
                </a:lnTo>
                <a:lnTo>
                  <a:pt x="2461260" y="19050"/>
                </a:lnTo>
                <a:close/>
              </a:path>
              <a:path w="2461260" h="925195">
                <a:moveTo>
                  <a:pt x="2453640" y="28401"/>
                </a:moveTo>
                <a:lnTo>
                  <a:pt x="2453640" y="28194"/>
                </a:lnTo>
                <a:lnTo>
                  <a:pt x="2434965" y="35030"/>
                </a:lnTo>
                <a:lnTo>
                  <a:pt x="2385822" y="94488"/>
                </a:lnTo>
                <a:lnTo>
                  <a:pt x="2384298" y="96774"/>
                </a:lnTo>
                <a:lnTo>
                  <a:pt x="2384298" y="99822"/>
                </a:lnTo>
                <a:lnTo>
                  <a:pt x="2386584" y="101346"/>
                </a:lnTo>
                <a:lnTo>
                  <a:pt x="2388870" y="103632"/>
                </a:lnTo>
                <a:lnTo>
                  <a:pt x="2391918" y="102870"/>
                </a:lnTo>
                <a:lnTo>
                  <a:pt x="2394204" y="101346"/>
                </a:lnTo>
                <a:lnTo>
                  <a:pt x="2453640" y="28401"/>
                </a:lnTo>
                <a:close/>
              </a:path>
              <a:path w="2461260" h="925195">
                <a:moveTo>
                  <a:pt x="2453640" y="28194"/>
                </a:moveTo>
                <a:lnTo>
                  <a:pt x="2449830" y="18288"/>
                </a:lnTo>
                <a:lnTo>
                  <a:pt x="2432077" y="24787"/>
                </a:lnTo>
                <a:lnTo>
                  <a:pt x="2441932" y="26600"/>
                </a:lnTo>
                <a:lnTo>
                  <a:pt x="2447544" y="19812"/>
                </a:lnTo>
                <a:lnTo>
                  <a:pt x="2450592" y="28194"/>
                </a:lnTo>
                <a:lnTo>
                  <a:pt x="2450592" y="29309"/>
                </a:lnTo>
                <a:lnTo>
                  <a:pt x="2453640" y="28194"/>
                </a:lnTo>
                <a:close/>
              </a:path>
              <a:path w="2461260" h="925195">
                <a:moveTo>
                  <a:pt x="2450592" y="29309"/>
                </a:moveTo>
                <a:lnTo>
                  <a:pt x="2450592" y="28194"/>
                </a:lnTo>
                <a:lnTo>
                  <a:pt x="2441932" y="26600"/>
                </a:lnTo>
                <a:lnTo>
                  <a:pt x="2434965" y="35030"/>
                </a:lnTo>
                <a:lnTo>
                  <a:pt x="2450592" y="29309"/>
                </a:lnTo>
                <a:close/>
              </a:path>
              <a:path w="2461260" h="925195">
                <a:moveTo>
                  <a:pt x="2450592" y="28194"/>
                </a:moveTo>
                <a:lnTo>
                  <a:pt x="2447544" y="19812"/>
                </a:lnTo>
                <a:lnTo>
                  <a:pt x="2441932" y="26600"/>
                </a:lnTo>
                <a:lnTo>
                  <a:pt x="2450592" y="2819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6645">
              <a:lnSpc>
                <a:spcPct val="100000"/>
              </a:lnSpc>
            </a:pPr>
            <a:r>
              <a:rPr spc="-20" dirty="0"/>
              <a:t>ExtractMax </a:t>
            </a:r>
            <a:r>
              <a:rPr spc="-5" dirty="0">
                <a:latin typeface="Calibri"/>
                <a:cs typeface="Calibri"/>
              </a:rPr>
              <a:t>‐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-20" dirty="0"/>
              <a:t>Pseudocode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891538"/>
            <a:ext cx="2037080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ExtractMax()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6081" y="2300732"/>
            <a:ext cx="1137920" cy="768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-635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maxV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dirty="0">
                <a:latin typeface="Wingdings"/>
                <a:cs typeface="Wingdings"/>
              </a:rPr>
              <a:t></a:t>
            </a:r>
            <a:endParaRPr sz="22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latin typeface="Courier New"/>
                <a:cs typeface="Courier New"/>
              </a:rPr>
              <a:t>A[1]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dirty="0">
                <a:latin typeface="Wingdings"/>
                <a:cs typeface="Wingdings"/>
              </a:rPr>
              <a:t></a:t>
            </a:r>
            <a:endParaRPr sz="22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06256" y="2300732"/>
            <a:ext cx="2372360" cy="768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A[1]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200" spc="-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O(1)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latin typeface="Courier New"/>
                <a:cs typeface="Courier New"/>
              </a:rPr>
              <a:t>A[heapsize]</a:t>
            </a:r>
            <a:r>
              <a:rPr sz="2200" spc="-80" dirty="0"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20848" y="2703067"/>
            <a:ext cx="6959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O(1)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14214" y="3098558"/>
            <a:ext cx="11988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200" spc="-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O(1)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6137" y="3031502"/>
            <a:ext cx="3545840" cy="1238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sz="2200" spc="-5" dirty="0">
                <a:latin typeface="Courier New"/>
                <a:cs typeface="Courier New"/>
              </a:rPr>
              <a:t>heapsize </a:t>
            </a:r>
            <a:r>
              <a:rPr sz="2200" dirty="0">
                <a:latin typeface="Courier New"/>
                <a:cs typeface="Courier New"/>
              </a:rPr>
              <a:t>=</a:t>
            </a:r>
            <a:r>
              <a:rPr sz="2200" spc="-7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heapsize-1  ShiftDown(1)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 O(?)  </a:t>
            </a:r>
            <a:r>
              <a:rPr sz="2200" spc="-5" dirty="0">
                <a:latin typeface="Courier New"/>
                <a:cs typeface="Courier New"/>
              </a:rPr>
              <a:t>return</a:t>
            </a:r>
            <a:r>
              <a:rPr sz="2200" spc="-9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maxV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05229" y="4707902"/>
            <a:ext cx="15341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analysis: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0859" y="4707902"/>
            <a:ext cx="2540000" cy="768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200" spc="-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Preliminary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200" spc="-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ExtractMax()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72853" y="5110238"/>
            <a:ext cx="17018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depends</a:t>
            </a:r>
            <a:r>
              <a:rPr sz="2200" spc="-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on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16724" y="5110238"/>
            <a:ext cx="1869439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ShiftDown()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8225">
              <a:lnSpc>
                <a:spcPct val="100000"/>
              </a:lnSpc>
            </a:pPr>
            <a:r>
              <a:rPr spc="-10" dirty="0"/>
              <a:t>ShiftDown </a:t>
            </a:r>
            <a:r>
              <a:rPr spc="-5" dirty="0"/>
              <a:t>– </a:t>
            </a:r>
            <a:r>
              <a:rPr spc="-20" dirty="0"/>
              <a:t>Pseudo</a:t>
            </a:r>
            <a:r>
              <a:rPr spc="-30" dirty="0"/>
              <a:t> </a:t>
            </a:r>
            <a:r>
              <a:rPr spc="-10" dirty="0"/>
              <a:t>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891538"/>
            <a:ext cx="20370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ShiftDown(i)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6081" y="2293873"/>
            <a:ext cx="32105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while </a:t>
            </a:r>
            <a:r>
              <a:rPr sz="2200" dirty="0">
                <a:latin typeface="Courier New"/>
                <a:cs typeface="Courier New"/>
              </a:rPr>
              <a:t>i </a:t>
            </a:r>
            <a:r>
              <a:rPr sz="2200" spc="-5" dirty="0">
                <a:latin typeface="Courier New"/>
                <a:cs typeface="Courier New"/>
              </a:rPr>
              <a:t>&lt;=</a:t>
            </a:r>
            <a:r>
              <a:rPr sz="2200" spc="-8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heapsize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1363" y="2703067"/>
            <a:ext cx="11379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maxV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dirty="0">
                <a:latin typeface="Wingdings"/>
                <a:cs typeface="Wingdings"/>
              </a:rPr>
              <a:t></a:t>
            </a:r>
            <a:endParaRPr sz="22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1536" y="2703067"/>
            <a:ext cx="20370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A[i];</a:t>
            </a:r>
            <a:r>
              <a:rPr sz="2200" spc="-9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max_id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1363" y="3098558"/>
            <a:ext cx="17018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if</a:t>
            </a:r>
            <a:r>
              <a:rPr sz="2200" spc="-9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left(i)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05234" y="3098558"/>
            <a:ext cx="1869439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&lt;=</a:t>
            </a:r>
            <a:r>
              <a:rPr sz="2200" spc="-9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heapsize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20844" y="2703067"/>
            <a:ext cx="1762760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54025" algn="l"/>
              </a:tabLst>
            </a:pPr>
            <a:r>
              <a:rPr sz="2200" dirty="0">
                <a:latin typeface="Wingdings"/>
                <a:cs typeface="Wingdings"/>
              </a:rPr>
              <a:t>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Courier New"/>
                <a:cs typeface="Courier New"/>
              </a:rPr>
              <a:t>i;</a:t>
            </a:r>
            <a:endParaRPr sz="2200">
              <a:latin typeface="Courier New"/>
              <a:cs typeface="Courier New"/>
            </a:endParaRPr>
          </a:p>
          <a:p>
            <a:pPr marL="408305">
              <a:lnSpc>
                <a:spcPct val="100000"/>
              </a:lnSpc>
              <a:spcBef>
                <a:spcPts val="475"/>
              </a:spcBef>
            </a:pPr>
            <a:r>
              <a:rPr sz="2200" spc="-5" dirty="0">
                <a:latin typeface="Courier New"/>
                <a:cs typeface="Courier New"/>
              </a:rPr>
              <a:t>and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maxV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25351" y="3098558"/>
            <a:ext cx="20370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&lt;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A[left(i)]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96631" y="3507740"/>
            <a:ext cx="11379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maxV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dirty="0">
                <a:latin typeface="Wingdings"/>
                <a:cs typeface="Wingdings"/>
              </a:rPr>
              <a:t></a:t>
            </a:r>
            <a:endParaRPr sz="2200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76804" y="3507740"/>
            <a:ext cx="1869439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A[left(i)];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88299" y="3507740"/>
            <a:ext cx="14732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max_id</a:t>
            </a:r>
            <a:r>
              <a:rPr sz="2200" spc="-90" dirty="0">
                <a:latin typeface="Courier New"/>
                <a:cs typeface="Courier New"/>
              </a:rPr>
              <a:t> </a:t>
            </a:r>
            <a:r>
              <a:rPr sz="2200" dirty="0">
                <a:latin typeface="Wingdings"/>
                <a:cs typeface="Wingdings"/>
              </a:rPr>
              <a:t></a:t>
            </a:r>
            <a:endParaRPr sz="2200">
              <a:latin typeface="Wingdings"/>
              <a:cs typeface="Wingding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03923" y="3507740"/>
            <a:ext cx="11988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left(i)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61363" y="3903230"/>
            <a:ext cx="53898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if right(i) &lt;= heapsize and</a:t>
            </a:r>
            <a:r>
              <a:rPr sz="2200" spc="-5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maxV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92976" y="3903230"/>
            <a:ext cx="22047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&lt;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A[right(i)]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96631" y="4312424"/>
            <a:ext cx="11379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maxV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dirty="0">
                <a:latin typeface="Wingdings"/>
                <a:cs typeface="Wingdings"/>
              </a:rPr>
              <a:t></a:t>
            </a:r>
            <a:endParaRPr sz="2200">
              <a:latin typeface="Wingdings"/>
              <a:cs typeface="Wingding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76804" y="4312424"/>
            <a:ext cx="36525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A[right(i)]; max_id</a:t>
            </a:r>
            <a:r>
              <a:rPr sz="2200" spc="-65" dirty="0">
                <a:latin typeface="Courier New"/>
                <a:cs typeface="Courier New"/>
              </a:rPr>
              <a:t> </a:t>
            </a:r>
            <a:r>
              <a:rPr sz="2200" dirty="0">
                <a:latin typeface="Wingdings"/>
                <a:cs typeface="Wingdings"/>
              </a:rPr>
              <a:t></a:t>
            </a:r>
            <a:endParaRPr sz="2200">
              <a:latin typeface="Wingdings"/>
              <a:cs typeface="Wingding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671576" y="4312424"/>
            <a:ext cx="13665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right(i)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67137" y="4707902"/>
            <a:ext cx="11988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careful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16755" y="4707902"/>
            <a:ext cx="23723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implementation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61389" y="4707902"/>
            <a:ext cx="1701800" cy="768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200" spc="-10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be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latin typeface="Courier New"/>
                <a:cs typeface="Courier New"/>
              </a:rPr>
              <a:t>if</a:t>
            </a:r>
            <a:r>
              <a:rPr sz="2200" spc="-9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(max_id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05260" y="4707902"/>
            <a:ext cx="1869439" cy="768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4984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with</a:t>
            </a:r>
            <a:r>
              <a:rPr sz="2200" spc="-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the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latin typeface="Courier New"/>
                <a:cs typeface="Courier New"/>
              </a:rPr>
              <a:t>!=</a:t>
            </a:r>
            <a:r>
              <a:rPr sz="2200" spc="-10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i)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96669" y="5512587"/>
            <a:ext cx="17018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swap(A[i],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40539" y="5512587"/>
            <a:ext cx="17018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A[max_id])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373909" y="5921768"/>
            <a:ext cx="11988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max_id;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61389" y="5921768"/>
            <a:ext cx="1366520" cy="1164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345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i</a:t>
            </a:r>
            <a:r>
              <a:rPr sz="2200" spc="-105" dirty="0">
                <a:latin typeface="Courier New"/>
                <a:cs typeface="Courier New"/>
              </a:rPr>
              <a:t> </a:t>
            </a:r>
            <a:r>
              <a:rPr sz="2200" dirty="0">
                <a:latin typeface="Wingdings"/>
                <a:cs typeface="Wingdings"/>
              </a:rPr>
              <a:t></a:t>
            </a:r>
            <a:endParaRPr sz="22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200" spc="-5" dirty="0">
                <a:latin typeface="Courier New"/>
                <a:cs typeface="Courier New"/>
              </a:rPr>
              <a:t>else</a:t>
            </a:r>
            <a:endParaRPr sz="2200">
              <a:latin typeface="Courier New"/>
              <a:cs typeface="Courier New"/>
            </a:endParaRPr>
          </a:p>
          <a:p>
            <a:pPr marL="347345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latin typeface="Courier New"/>
                <a:cs typeface="Courier New"/>
              </a:rPr>
              <a:t>break;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70149" y="6719595"/>
            <a:ext cx="20370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200" spc="-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Analysis: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949269" y="6719595"/>
            <a:ext cx="1869439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ShiftDown()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960765" y="6719595"/>
            <a:ext cx="23723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359025" algn="l"/>
              </a:tabLst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runs</a:t>
            </a:r>
            <a:r>
              <a:rPr sz="2200" spc="-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in </a:t>
            </a:r>
            <a:r>
              <a:rPr sz="2200" u="sng" dirty="0">
                <a:solidFill>
                  <a:srgbClr val="00B050"/>
                </a:solidFill>
                <a:latin typeface="Courier New"/>
                <a:cs typeface="Courier New"/>
              </a:rPr>
              <a:t> 	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628388" y="1504950"/>
            <a:ext cx="5316855" cy="924560"/>
          </a:xfrm>
          <a:custGeom>
            <a:avLst/>
            <a:gdLst/>
            <a:ahLst/>
            <a:cxnLst/>
            <a:rect l="l" t="t" r="r" b="b"/>
            <a:pathLst>
              <a:path w="5316855" h="924560">
                <a:moveTo>
                  <a:pt x="5316474" y="922019"/>
                </a:moveTo>
                <a:lnTo>
                  <a:pt x="5316474" y="2285"/>
                </a:lnTo>
                <a:lnTo>
                  <a:pt x="5314188" y="0"/>
                </a:lnTo>
                <a:lnTo>
                  <a:pt x="2285" y="0"/>
                </a:lnTo>
                <a:lnTo>
                  <a:pt x="0" y="2286"/>
                </a:lnTo>
                <a:lnTo>
                  <a:pt x="0" y="922020"/>
                </a:lnTo>
                <a:lnTo>
                  <a:pt x="2286" y="924306"/>
                </a:lnTo>
                <a:lnTo>
                  <a:pt x="5334" y="924306"/>
                </a:lnTo>
                <a:lnTo>
                  <a:pt x="5334" y="10668"/>
                </a:lnTo>
                <a:lnTo>
                  <a:pt x="10668" y="5334"/>
                </a:lnTo>
                <a:lnTo>
                  <a:pt x="10667" y="10668"/>
                </a:lnTo>
                <a:lnTo>
                  <a:pt x="5305806" y="10667"/>
                </a:lnTo>
                <a:lnTo>
                  <a:pt x="5305806" y="5333"/>
                </a:lnTo>
                <a:lnTo>
                  <a:pt x="5311140" y="10667"/>
                </a:lnTo>
                <a:lnTo>
                  <a:pt x="5311140" y="924305"/>
                </a:lnTo>
                <a:lnTo>
                  <a:pt x="5314188" y="924305"/>
                </a:lnTo>
                <a:lnTo>
                  <a:pt x="5316474" y="922019"/>
                </a:lnTo>
                <a:close/>
              </a:path>
              <a:path w="5316855" h="924560">
                <a:moveTo>
                  <a:pt x="10667" y="10668"/>
                </a:moveTo>
                <a:lnTo>
                  <a:pt x="10668" y="5334"/>
                </a:lnTo>
                <a:lnTo>
                  <a:pt x="5334" y="10668"/>
                </a:lnTo>
                <a:lnTo>
                  <a:pt x="10667" y="10668"/>
                </a:lnTo>
                <a:close/>
              </a:path>
              <a:path w="5316855" h="924560">
                <a:moveTo>
                  <a:pt x="10667" y="914400"/>
                </a:moveTo>
                <a:lnTo>
                  <a:pt x="10667" y="10668"/>
                </a:lnTo>
                <a:lnTo>
                  <a:pt x="5334" y="10668"/>
                </a:lnTo>
                <a:lnTo>
                  <a:pt x="5334" y="914400"/>
                </a:lnTo>
                <a:lnTo>
                  <a:pt x="10667" y="914400"/>
                </a:lnTo>
                <a:close/>
              </a:path>
              <a:path w="5316855" h="924560">
                <a:moveTo>
                  <a:pt x="5311140" y="914399"/>
                </a:moveTo>
                <a:lnTo>
                  <a:pt x="5334" y="914400"/>
                </a:lnTo>
                <a:lnTo>
                  <a:pt x="10668" y="919734"/>
                </a:lnTo>
                <a:lnTo>
                  <a:pt x="10667" y="924306"/>
                </a:lnTo>
                <a:lnTo>
                  <a:pt x="5305806" y="924305"/>
                </a:lnTo>
                <a:lnTo>
                  <a:pt x="5305806" y="919733"/>
                </a:lnTo>
                <a:lnTo>
                  <a:pt x="5311140" y="914399"/>
                </a:lnTo>
                <a:close/>
              </a:path>
              <a:path w="5316855" h="924560">
                <a:moveTo>
                  <a:pt x="10667" y="924306"/>
                </a:moveTo>
                <a:lnTo>
                  <a:pt x="10668" y="919734"/>
                </a:lnTo>
                <a:lnTo>
                  <a:pt x="5334" y="914400"/>
                </a:lnTo>
                <a:lnTo>
                  <a:pt x="5334" y="924306"/>
                </a:lnTo>
                <a:lnTo>
                  <a:pt x="10667" y="924306"/>
                </a:lnTo>
                <a:close/>
              </a:path>
              <a:path w="5316855" h="924560">
                <a:moveTo>
                  <a:pt x="5311140" y="10667"/>
                </a:moveTo>
                <a:lnTo>
                  <a:pt x="5305806" y="5333"/>
                </a:lnTo>
                <a:lnTo>
                  <a:pt x="5305806" y="10667"/>
                </a:lnTo>
                <a:lnTo>
                  <a:pt x="5311140" y="10667"/>
                </a:lnTo>
                <a:close/>
              </a:path>
              <a:path w="5316855" h="924560">
                <a:moveTo>
                  <a:pt x="5311140" y="914399"/>
                </a:moveTo>
                <a:lnTo>
                  <a:pt x="5311140" y="10667"/>
                </a:lnTo>
                <a:lnTo>
                  <a:pt x="5305806" y="10667"/>
                </a:lnTo>
                <a:lnTo>
                  <a:pt x="5305806" y="914399"/>
                </a:lnTo>
                <a:lnTo>
                  <a:pt x="5311140" y="914399"/>
                </a:lnTo>
                <a:close/>
              </a:path>
              <a:path w="5316855" h="924560">
                <a:moveTo>
                  <a:pt x="5311140" y="924305"/>
                </a:moveTo>
                <a:lnTo>
                  <a:pt x="5311140" y="914399"/>
                </a:lnTo>
                <a:lnTo>
                  <a:pt x="5305806" y="919733"/>
                </a:lnTo>
                <a:lnTo>
                  <a:pt x="5305806" y="924305"/>
                </a:lnTo>
                <a:lnTo>
                  <a:pt x="5311140" y="924305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720844" y="1537970"/>
            <a:ext cx="4180840" cy="403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-15" dirty="0">
                <a:latin typeface="Calibri"/>
                <a:cs typeface="Calibri"/>
              </a:rPr>
              <a:t>Again, </a:t>
            </a:r>
            <a:r>
              <a:rPr sz="2650" spc="-10" dirty="0">
                <a:latin typeface="Calibri"/>
                <a:cs typeface="Calibri"/>
              </a:rPr>
              <a:t>the name is not</a:t>
            </a:r>
            <a:r>
              <a:rPr sz="2650" spc="-6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unique: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720881" y="1946655"/>
            <a:ext cx="5036185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0" dirty="0">
                <a:latin typeface="Calibri"/>
                <a:cs typeface="Calibri"/>
              </a:rPr>
              <a:t>ShiftDown/BubbleDown/Heapify/etc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for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These contents are only used for students PERSONALLY.</a:t>
            </a:r>
          </a:p>
          <a:p>
            <a:pPr algn="just"/>
            <a:r>
              <a:rPr lang="en-US" dirty="0"/>
              <a:t>Students are NOT allowed to modify or deliver these contents to anywhere or anyone for any purpose.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659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3140">
              <a:lnSpc>
                <a:spcPct val="100000"/>
              </a:lnSpc>
            </a:pPr>
            <a:r>
              <a:rPr dirty="0"/>
              <a:t>Binary </a:t>
            </a:r>
            <a:r>
              <a:rPr spc="-5" dirty="0"/>
              <a:t>Heap:</a:t>
            </a:r>
            <a:r>
              <a:rPr spc="-75" dirty="0"/>
              <a:t> </a:t>
            </a:r>
            <a:r>
              <a:rPr spc="-20" dirty="0"/>
              <a:t>ExtractMax()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1955" marR="394335" algn="ctr">
              <a:lnSpc>
                <a:spcPct val="101000"/>
              </a:lnSpc>
            </a:pPr>
            <a:r>
              <a:rPr sz="3050" spc="10" dirty="0"/>
              <a:t>Ask </a:t>
            </a:r>
            <a:r>
              <a:rPr sz="3050" spc="5" dirty="0"/>
              <a:t>VisuAlgo </a:t>
            </a:r>
            <a:r>
              <a:rPr sz="3050" spc="-5" dirty="0"/>
              <a:t>to </a:t>
            </a:r>
            <a:r>
              <a:rPr sz="3050" dirty="0"/>
              <a:t>perform various ExtractMax()  operations </a:t>
            </a:r>
            <a:r>
              <a:rPr sz="3050" spc="10" dirty="0"/>
              <a:t>on the sample </a:t>
            </a:r>
            <a:r>
              <a:rPr sz="3050" spc="15" dirty="0"/>
              <a:t>Binary </a:t>
            </a:r>
            <a:r>
              <a:rPr sz="3050" spc="5" dirty="0"/>
              <a:t>(Max)</a:t>
            </a:r>
            <a:r>
              <a:rPr sz="3050" spc="-15" dirty="0"/>
              <a:t> </a:t>
            </a:r>
            <a:r>
              <a:rPr sz="3050" spc="10" dirty="0"/>
              <a:t>Heap</a:t>
            </a:r>
            <a:endParaRPr sz="3050"/>
          </a:p>
          <a:p>
            <a:pPr marL="1270" algn="ctr">
              <a:lnSpc>
                <a:spcPct val="100000"/>
              </a:lnSpc>
              <a:spcBef>
                <a:spcPts val="2435"/>
              </a:spcBef>
            </a:pPr>
            <a:r>
              <a:rPr sz="3050" spc="5" dirty="0"/>
              <a:t>In </a:t>
            </a:r>
            <a:r>
              <a:rPr sz="3050" spc="10" dirty="0"/>
              <a:t>the </a:t>
            </a:r>
            <a:r>
              <a:rPr sz="3050" dirty="0"/>
              <a:t>screen </a:t>
            </a:r>
            <a:r>
              <a:rPr sz="3050" spc="10" dirty="0"/>
              <a:t>shot </a:t>
            </a:r>
            <a:r>
              <a:rPr sz="3050" spc="-35" dirty="0"/>
              <a:t>below, </a:t>
            </a:r>
            <a:r>
              <a:rPr sz="3050" dirty="0"/>
              <a:t>we </a:t>
            </a:r>
            <a:r>
              <a:rPr sz="3050" spc="10" dirty="0"/>
              <a:t>show the </a:t>
            </a:r>
            <a:r>
              <a:rPr sz="3050" spc="-10" dirty="0"/>
              <a:t>first step</a:t>
            </a:r>
            <a:r>
              <a:rPr sz="3050" spc="85" dirty="0"/>
              <a:t> </a:t>
            </a:r>
            <a:r>
              <a:rPr sz="3050" spc="10" dirty="0"/>
              <a:t>of</a:t>
            </a:r>
            <a:endParaRPr sz="3050"/>
          </a:p>
          <a:p>
            <a:pPr marL="1270" algn="ctr">
              <a:lnSpc>
                <a:spcPct val="100000"/>
              </a:lnSpc>
              <a:spcBef>
                <a:spcPts val="35"/>
              </a:spcBef>
            </a:pPr>
            <a:r>
              <a:rPr sz="3050" b="1" dirty="0">
                <a:latin typeface="Calibri"/>
                <a:cs typeface="Calibri"/>
              </a:rPr>
              <a:t>ExtractMax() </a:t>
            </a:r>
            <a:r>
              <a:rPr sz="3050" dirty="0"/>
              <a:t>from </a:t>
            </a:r>
            <a:r>
              <a:rPr sz="3050" spc="10" dirty="0"/>
              <a:t>the sample </a:t>
            </a:r>
            <a:r>
              <a:rPr sz="3050" spc="15" dirty="0"/>
              <a:t>Binary </a:t>
            </a:r>
            <a:r>
              <a:rPr sz="3050" spc="5" dirty="0"/>
              <a:t>(Max)</a:t>
            </a:r>
            <a:r>
              <a:rPr sz="3050" spc="25" dirty="0"/>
              <a:t> </a:t>
            </a:r>
            <a:r>
              <a:rPr sz="3050" spc="10" dirty="0"/>
              <a:t>Heap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0" y="4532376"/>
            <a:ext cx="10058018" cy="31257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PriorityQueue </a:t>
            </a:r>
            <a:r>
              <a:rPr spc="-20" dirty="0"/>
              <a:t>Implementation </a:t>
            </a:r>
            <a:r>
              <a:rPr spc="-10" dirty="0"/>
              <a:t>(4)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49631" y="2825369"/>
          <a:ext cx="9425176" cy="25587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17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marL="988694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65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Strategy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6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Enqueue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65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Dequeue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309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600" spc="5" dirty="0">
                          <a:latin typeface="Calibri"/>
                          <a:cs typeface="Calibri"/>
                        </a:rPr>
                        <a:t>Array‐Based </a:t>
                      </a:r>
                      <a:r>
                        <a:rPr sz="2600" spc="20" dirty="0">
                          <a:latin typeface="Calibri"/>
                          <a:cs typeface="Calibri"/>
                        </a:rPr>
                        <a:t>PQ</a:t>
                      </a:r>
                      <a:r>
                        <a:rPr sz="26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spc="5" dirty="0">
                          <a:latin typeface="Calibri"/>
                          <a:cs typeface="Calibri"/>
                        </a:rPr>
                        <a:t>(1)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600" spc="10" dirty="0">
                          <a:latin typeface="Calibri"/>
                          <a:cs typeface="Calibri"/>
                        </a:rPr>
                        <a:t>O(n)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600" spc="10" dirty="0">
                          <a:latin typeface="Calibri"/>
                          <a:cs typeface="Calibri"/>
                        </a:rPr>
                        <a:t>O(1)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31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650" spc="-20" dirty="0">
                          <a:latin typeface="Calibri"/>
                          <a:cs typeface="Calibri"/>
                        </a:rPr>
                        <a:t>Array‐Based </a:t>
                      </a:r>
                      <a:r>
                        <a:rPr sz="2650" spc="-10" dirty="0">
                          <a:latin typeface="Calibri"/>
                          <a:cs typeface="Calibri"/>
                        </a:rPr>
                        <a:t>PQ</a:t>
                      </a:r>
                      <a:r>
                        <a:rPr sz="265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50" spc="-10" dirty="0">
                          <a:latin typeface="Calibri"/>
                          <a:cs typeface="Calibri"/>
                        </a:rPr>
                        <a:t>(2)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650" spc="-10" dirty="0">
                          <a:latin typeface="Calibri"/>
                          <a:cs typeface="Calibri"/>
                        </a:rPr>
                        <a:t>O(1)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650" spc="-10" dirty="0">
                          <a:latin typeface="Calibri"/>
                          <a:cs typeface="Calibri"/>
                        </a:rPr>
                        <a:t>O(n)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5255">
                <a:tc>
                  <a:txBody>
                    <a:bodyPr/>
                    <a:lstStyle/>
                    <a:p>
                      <a:pPr marL="92710" marR="110489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spc="15" dirty="0">
                          <a:latin typeface="Calibri"/>
                          <a:cs typeface="Calibri"/>
                        </a:rPr>
                        <a:t>Binary‐Heap </a:t>
                      </a:r>
                      <a:r>
                        <a:rPr sz="260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(actually  </a:t>
                      </a:r>
                      <a:r>
                        <a:rPr sz="2650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uses </a:t>
                      </a:r>
                      <a:r>
                        <a:rPr sz="2650" spc="-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array</a:t>
                      </a:r>
                      <a:r>
                        <a:rPr sz="2650" spc="-6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650" spc="-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too)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1019810" marR="832485" indent="-18161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dirty="0">
                          <a:latin typeface="Calibri"/>
                          <a:cs typeface="Calibri"/>
                        </a:rPr>
                        <a:t>Insert(key)  </a:t>
                      </a:r>
                      <a:r>
                        <a:rPr sz="2650" spc="-10" dirty="0">
                          <a:latin typeface="Calibri"/>
                          <a:cs typeface="Calibri"/>
                        </a:rPr>
                        <a:t>O(log</a:t>
                      </a:r>
                      <a:r>
                        <a:rPr sz="2650" spc="-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50" spc="-10" dirty="0">
                          <a:latin typeface="Calibri"/>
                          <a:cs typeface="Calibri"/>
                        </a:rPr>
                        <a:t>n)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1020444" marR="687070" indent="-3270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spc="5" dirty="0">
                          <a:latin typeface="Calibri"/>
                          <a:cs typeface="Calibri"/>
                        </a:rPr>
                        <a:t>ExtractMax()  </a:t>
                      </a:r>
                      <a:r>
                        <a:rPr sz="2650" spc="-10" dirty="0">
                          <a:latin typeface="Calibri"/>
                          <a:cs typeface="Calibri"/>
                        </a:rPr>
                        <a:t>O(log</a:t>
                      </a:r>
                      <a:r>
                        <a:rPr sz="2650" spc="-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50" spc="-10" dirty="0">
                          <a:latin typeface="Calibri"/>
                          <a:cs typeface="Calibri"/>
                        </a:rPr>
                        <a:t>n)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85159" y="5758179"/>
            <a:ext cx="8989695" cy="1633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20"/>
              </a:lnSpc>
            </a:pPr>
            <a:r>
              <a:rPr sz="2600" b="1" spc="20" dirty="0">
                <a:latin typeface="Calibri"/>
                <a:cs typeface="Calibri"/>
              </a:rPr>
              <a:t>Summary </a:t>
            </a:r>
            <a:r>
              <a:rPr sz="2600" b="1" spc="15" dirty="0">
                <a:latin typeface="Calibri"/>
                <a:cs typeface="Calibri"/>
              </a:rPr>
              <a:t>so</a:t>
            </a:r>
            <a:r>
              <a:rPr sz="2600" b="1" spc="-10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far:</a:t>
            </a:r>
            <a:endParaRPr sz="2600">
              <a:latin typeface="Calibri"/>
              <a:cs typeface="Calibri"/>
            </a:endParaRPr>
          </a:p>
          <a:p>
            <a:pPr marL="12700" marR="5080">
              <a:lnSpc>
                <a:spcPts val="3170"/>
              </a:lnSpc>
              <a:spcBef>
                <a:spcPts val="110"/>
              </a:spcBef>
            </a:pPr>
            <a:r>
              <a:rPr sz="2650" spc="-10" dirty="0">
                <a:latin typeface="Calibri"/>
                <a:cs typeface="Calibri"/>
              </a:rPr>
              <a:t>Heap </a:t>
            </a:r>
            <a:r>
              <a:rPr sz="2650" spc="-25" dirty="0">
                <a:latin typeface="Calibri"/>
                <a:cs typeface="Calibri"/>
              </a:rPr>
              <a:t>data </a:t>
            </a:r>
            <a:r>
              <a:rPr sz="2650" spc="-20" dirty="0">
                <a:latin typeface="Calibri"/>
                <a:cs typeface="Calibri"/>
              </a:rPr>
              <a:t>structure </a:t>
            </a:r>
            <a:r>
              <a:rPr sz="2650" spc="-10" dirty="0">
                <a:latin typeface="Calibri"/>
                <a:cs typeface="Calibri"/>
              </a:rPr>
              <a:t>is </a:t>
            </a:r>
            <a:r>
              <a:rPr sz="2650" spc="-5" dirty="0">
                <a:latin typeface="Calibri"/>
                <a:cs typeface="Calibri"/>
              </a:rPr>
              <a:t>an </a:t>
            </a:r>
            <a:r>
              <a:rPr sz="2650" spc="-15" dirty="0">
                <a:latin typeface="Calibri"/>
                <a:cs typeface="Calibri"/>
              </a:rPr>
              <a:t>efficient </a:t>
            </a:r>
            <a:r>
              <a:rPr sz="2650" spc="-25" dirty="0">
                <a:latin typeface="Calibri"/>
                <a:cs typeface="Calibri"/>
              </a:rPr>
              <a:t>data </a:t>
            </a:r>
            <a:r>
              <a:rPr sz="2650" spc="-20" dirty="0">
                <a:latin typeface="Calibri"/>
                <a:cs typeface="Calibri"/>
              </a:rPr>
              <a:t>structure </a:t>
            </a:r>
            <a:r>
              <a:rPr sz="2650" b="1" i="1" spc="-5" dirty="0">
                <a:latin typeface="Calibri"/>
                <a:cs typeface="Calibri"/>
              </a:rPr>
              <a:t>‐‐ </a:t>
            </a:r>
            <a:r>
              <a:rPr sz="2650" b="1" i="1" spc="-10" dirty="0">
                <a:latin typeface="Calibri"/>
                <a:cs typeface="Calibri"/>
              </a:rPr>
              <a:t>O(log n)  enqueue/dequeue operations </a:t>
            </a:r>
            <a:r>
              <a:rPr sz="2650" b="1" i="1" spc="-5" dirty="0">
                <a:latin typeface="Calibri"/>
                <a:cs typeface="Calibri"/>
              </a:rPr>
              <a:t>‐‐ </a:t>
            </a:r>
            <a:r>
              <a:rPr sz="2650" spc="-20" dirty="0">
                <a:latin typeface="Calibri"/>
                <a:cs typeface="Calibri"/>
              </a:rPr>
              <a:t>to </a:t>
            </a:r>
            <a:r>
              <a:rPr sz="2650" spc="-15" dirty="0">
                <a:latin typeface="Calibri"/>
                <a:cs typeface="Calibri"/>
              </a:rPr>
              <a:t>implement </a:t>
            </a:r>
            <a:r>
              <a:rPr sz="2650" spc="-20" dirty="0">
                <a:latin typeface="Calibri"/>
                <a:cs typeface="Calibri"/>
              </a:rPr>
              <a:t>ADT </a:t>
            </a:r>
            <a:r>
              <a:rPr sz="2650" spc="-10" dirty="0">
                <a:latin typeface="Calibri"/>
                <a:cs typeface="Calibri"/>
              </a:rPr>
              <a:t>priority </a:t>
            </a:r>
            <a:r>
              <a:rPr sz="2650" spc="-15" dirty="0">
                <a:latin typeface="Calibri"/>
                <a:cs typeface="Calibri"/>
              </a:rPr>
              <a:t>queue  </a:t>
            </a:r>
            <a:r>
              <a:rPr sz="2600" spc="10" dirty="0">
                <a:latin typeface="Calibri"/>
                <a:cs typeface="Calibri"/>
              </a:rPr>
              <a:t>where the </a:t>
            </a:r>
            <a:r>
              <a:rPr sz="2600" spc="5" dirty="0">
                <a:latin typeface="Calibri"/>
                <a:cs typeface="Calibri"/>
              </a:rPr>
              <a:t>‘key’ </a:t>
            </a:r>
            <a:r>
              <a:rPr sz="2600" dirty="0">
                <a:latin typeface="Calibri"/>
                <a:cs typeface="Calibri"/>
              </a:rPr>
              <a:t>represent </a:t>
            </a:r>
            <a:r>
              <a:rPr sz="2600" spc="10" dirty="0">
                <a:latin typeface="Calibri"/>
                <a:cs typeface="Calibri"/>
              </a:rPr>
              <a:t>the </a:t>
            </a:r>
            <a:r>
              <a:rPr sz="2600" spc="20" dirty="0">
                <a:latin typeface="Calibri"/>
                <a:cs typeface="Calibri"/>
              </a:rPr>
              <a:t>‘priority’ </a:t>
            </a:r>
            <a:r>
              <a:rPr sz="2600" spc="10" dirty="0">
                <a:latin typeface="Calibri"/>
                <a:cs typeface="Calibri"/>
              </a:rPr>
              <a:t>of </a:t>
            </a:r>
            <a:r>
              <a:rPr sz="2600" spc="15" dirty="0">
                <a:latin typeface="Calibri"/>
                <a:cs typeface="Calibri"/>
              </a:rPr>
              <a:t>each</a:t>
            </a:r>
            <a:r>
              <a:rPr sz="2600" spc="6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item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8444" y="2071623"/>
            <a:ext cx="8277859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-55" dirty="0">
                <a:latin typeface="Calibri"/>
                <a:cs typeface="Calibri"/>
              </a:rPr>
              <a:t>Now, </a:t>
            </a:r>
            <a:r>
              <a:rPr sz="3050" spc="10" dirty="0">
                <a:latin typeface="Calibri"/>
                <a:cs typeface="Calibri"/>
              </a:rPr>
              <a:t>with </a:t>
            </a:r>
            <a:r>
              <a:rPr sz="3050" spc="5" dirty="0">
                <a:latin typeface="Calibri"/>
                <a:cs typeface="Calibri"/>
              </a:rPr>
              <a:t>knowledge </a:t>
            </a:r>
            <a:r>
              <a:rPr sz="3050" spc="10" dirty="0">
                <a:latin typeface="Calibri"/>
                <a:cs typeface="Calibri"/>
              </a:rPr>
              <a:t>of </a:t>
            </a:r>
            <a:r>
              <a:rPr sz="3050" i="1" spc="10" dirty="0">
                <a:latin typeface="Calibri"/>
                <a:cs typeface="Calibri"/>
              </a:rPr>
              <a:t>non </a:t>
            </a:r>
            <a:r>
              <a:rPr sz="3050" i="1" spc="5" dirty="0">
                <a:latin typeface="Calibri"/>
                <a:cs typeface="Calibri"/>
              </a:rPr>
              <a:t>linear </a:t>
            </a:r>
            <a:r>
              <a:rPr sz="3050" spc="15" dirty="0">
                <a:latin typeface="Calibri"/>
                <a:cs typeface="Calibri"/>
              </a:rPr>
              <a:t>DS </a:t>
            </a:r>
            <a:r>
              <a:rPr sz="3050" dirty="0">
                <a:latin typeface="Calibri"/>
                <a:cs typeface="Calibri"/>
              </a:rPr>
              <a:t>from</a:t>
            </a:r>
            <a:r>
              <a:rPr sz="3050" spc="2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CS2010:</a:t>
            </a:r>
            <a:endParaRPr sz="3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2650" y="2740405"/>
            <a:ext cx="1261745" cy="339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0" dirty="0">
                <a:solidFill>
                  <a:srgbClr val="898989"/>
                </a:solidFill>
              </a:rPr>
              <a:t>Next</a:t>
            </a:r>
            <a:r>
              <a:rPr sz="2050" spc="-80" dirty="0">
                <a:solidFill>
                  <a:srgbClr val="898989"/>
                </a:solidFill>
              </a:rPr>
              <a:t> </a:t>
            </a:r>
            <a:r>
              <a:rPr sz="2050" spc="10" dirty="0">
                <a:solidFill>
                  <a:srgbClr val="898989"/>
                </a:solidFill>
              </a:rPr>
              <a:t>Items:</a:t>
            </a:r>
            <a:endParaRPr sz="2050"/>
          </a:p>
        </p:txBody>
      </p:sp>
      <p:sp>
        <p:nvSpPr>
          <p:cNvPr id="3" name="object 3"/>
          <p:cNvSpPr txBox="1"/>
          <p:nvPr/>
        </p:nvSpPr>
        <p:spPr>
          <a:xfrm>
            <a:off x="882623" y="3058909"/>
            <a:ext cx="8054340" cy="262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3050" indent="-260350">
              <a:lnSpc>
                <a:spcPct val="100000"/>
              </a:lnSpc>
              <a:buFont typeface="Arial"/>
              <a:buChar char="•"/>
              <a:tabLst>
                <a:tab pos="273685" algn="l"/>
              </a:tabLst>
            </a:pPr>
            <a:r>
              <a:rPr sz="2050" spc="15" dirty="0">
                <a:solidFill>
                  <a:srgbClr val="898989"/>
                </a:solidFill>
                <a:latin typeface="Calibri"/>
                <a:cs typeface="Calibri"/>
              </a:rPr>
              <a:t>Building Binary Max </a:t>
            </a:r>
            <a:r>
              <a:rPr sz="2050" spc="20" dirty="0">
                <a:solidFill>
                  <a:srgbClr val="898989"/>
                </a:solidFill>
                <a:latin typeface="Calibri"/>
                <a:cs typeface="Calibri"/>
              </a:rPr>
              <a:t>Heap </a:t>
            </a:r>
            <a:r>
              <a:rPr sz="2050" spc="5" dirty="0">
                <a:solidFill>
                  <a:srgbClr val="898989"/>
                </a:solidFill>
                <a:latin typeface="Calibri"/>
                <a:cs typeface="Calibri"/>
              </a:rPr>
              <a:t>from </a:t>
            </a:r>
            <a:r>
              <a:rPr sz="2050" spc="15" dirty="0">
                <a:solidFill>
                  <a:srgbClr val="898989"/>
                </a:solidFill>
                <a:latin typeface="Calibri"/>
                <a:cs typeface="Calibri"/>
              </a:rPr>
              <a:t>an </a:t>
            </a:r>
            <a:r>
              <a:rPr sz="2050" spc="10" dirty="0">
                <a:solidFill>
                  <a:srgbClr val="898989"/>
                </a:solidFill>
                <a:latin typeface="Calibri"/>
                <a:cs typeface="Calibri"/>
              </a:rPr>
              <a:t>ordinary </a:t>
            </a:r>
            <a:r>
              <a:rPr sz="2050" spc="-30" dirty="0">
                <a:solidFill>
                  <a:srgbClr val="898989"/>
                </a:solidFill>
                <a:latin typeface="Calibri"/>
                <a:cs typeface="Calibri"/>
              </a:rPr>
              <a:t>Array, </a:t>
            </a:r>
            <a:r>
              <a:rPr sz="2050" spc="15" dirty="0">
                <a:solidFill>
                  <a:srgbClr val="898989"/>
                </a:solidFill>
                <a:latin typeface="Calibri"/>
                <a:cs typeface="Calibri"/>
              </a:rPr>
              <a:t>the O(n log n)</a:t>
            </a:r>
            <a:r>
              <a:rPr sz="2050" spc="25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2050" spc="5" dirty="0">
                <a:solidFill>
                  <a:srgbClr val="898989"/>
                </a:solidFill>
                <a:latin typeface="Calibri"/>
                <a:cs typeface="Calibri"/>
              </a:rPr>
              <a:t>version</a:t>
            </a:r>
            <a:endParaRPr sz="2050">
              <a:latin typeface="Calibri"/>
              <a:cs typeface="Calibri"/>
            </a:endParaRPr>
          </a:p>
          <a:p>
            <a:pPr marL="273050" indent="-260350">
              <a:lnSpc>
                <a:spcPct val="100000"/>
              </a:lnSpc>
              <a:spcBef>
                <a:spcPts val="45"/>
              </a:spcBef>
              <a:buFont typeface="Arial"/>
              <a:buChar char="•"/>
              <a:tabLst>
                <a:tab pos="273685" algn="l"/>
              </a:tabLst>
            </a:pPr>
            <a:r>
              <a:rPr sz="2050" spc="20" dirty="0">
                <a:solidFill>
                  <a:srgbClr val="898989"/>
                </a:solidFill>
                <a:latin typeface="Calibri"/>
                <a:cs typeface="Calibri"/>
              </a:rPr>
              <a:t>And </a:t>
            </a:r>
            <a:r>
              <a:rPr sz="2050" spc="15" dirty="0">
                <a:solidFill>
                  <a:srgbClr val="898989"/>
                </a:solidFill>
                <a:latin typeface="Calibri"/>
                <a:cs typeface="Calibri"/>
              </a:rPr>
              <a:t>the </a:t>
            </a:r>
            <a:r>
              <a:rPr sz="2050" spc="-5" dirty="0">
                <a:solidFill>
                  <a:srgbClr val="898989"/>
                </a:solidFill>
                <a:latin typeface="Calibri"/>
                <a:cs typeface="Calibri"/>
              </a:rPr>
              <a:t>faster </a:t>
            </a:r>
            <a:r>
              <a:rPr sz="2050" spc="15" dirty="0">
                <a:solidFill>
                  <a:srgbClr val="898989"/>
                </a:solidFill>
                <a:latin typeface="Calibri"/>
                <a:cs typeface="Calibri"/>
              </a:rPr>
              <a:t>O(n)</a:t>
            </a:r>
            <a:r>
              <a:rPr sz="2050" spc="-5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2050" spc="5" dirty="0">
                <a:solidFill>
                  <a:srgbClr val="898989"/>
                </a:solidFill>
                <a:latin typeface="Calibri"/>
                <a:cs typeface="Calibri"/>
              </a:rPr>
              <a:t>version</a:t>
            </a:r>
            <a:endParaRPr sz="2050">
              <a:latin typeface="Calibri"/>
              <a:cs typeface="Calibri"/>
            </a:endParaRPr>
          </a:p>
          <a:p>
            <a:pPr marL="273050" indent="-260350">
              <a:lnSpc>
                <a:spcPct val="100000"/>
              </a:lnSpc>
              <a:spcBef>
                <a:spcPts val="45"/>
              </a:spcBef>
              <a:buFont typeface="Arial"/>
              <a:buChar char="•"/>
              <a:tabLst>
                <a:tab pos="273685" algn="l"/>
              </a:tabLst>
            </a:pPr>
            <a:r>
              <a:rPr sz="2050" spc="20" dirty="0">
                <a:solidFill>
                  <a:srgbClr val="898989"/>
                </a:solidFill>
                <a:latin typeface="Calibri"/>
                <a:cs typeface="Calibri"/>
              </a:rPr>
              <a:t>Heap </a:t>
            </a:r>
            <a:r>
              <a:rPr sz="2050" spc="10" dirty="0">
                <a:solidFill>
                  <a:srgbClr val="898989"/>
                </a:solidFill>
                <a:latin typeface="Calibri"/>
                <a:cs typeface="Calibri"/>
              </a:rPr>
              <a:t>Sort, </a:t>
            </a:r>
            <a:r>
              <a:rPr sz="2050" spc="15" dirty="0">
                <a:solidFill>
                  <a:srgbClr val="898989"/>
                </a:solidFill>
                <a:latin typeface="Calibri"/>
                <a:cs typeface="Calibri"/>
              </a:rPr>
              <a:t>O(n log</a:t>
            </a:r>
            <a:r>
              <a:rPr sz="2050" spc="-65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2050" spc="15" dirty="0">
                <a:solidFill>
                  <a:srgbClr val="898989"/>
                </a:solidFill>
                <a:latin typeface="Calibri"/>
                <a:cs typeface="Calibri"/>
              </a:rPr>
              <a:t>n)</a:t>
            </a:r>
            <a:endParaRPr sz="2050">
              <a:latin typeface="Calibri"/>
              <a:cs typeface="Calibri"/>
            </a:endParaRPr>
          </a:p>
          <a:p>
            <a:pPr marL="273050" indent="-260350">
              <a:lnSpc>
                <a:spcPct val="100000"/>
              </a:lnSpc>
              <a:spcBef>
                <a:spcPts val="45"/>
              </a:spcBef>
              <a:buFont typeface="Arial"/>
              <a:buChar char="•"/>
              <a:tabLst>
                <a:tab pos="273685" algn="l"/>
              </a:tabLst>
            </a:pPr>
            <a:r>
              <a:rPr sz="2050" spc="-5" dirty="0">
                <a:solidFill>
                  <a:srgbClr val="898989"/>
                </a:solidFill>
                <a:latin typeface="Calibri"/>
                <a:cs typeface="Calibri"/>
              </a:rPr>
              <a:t>Java </a:t>
            </a:r>
            <a:r>
              <a:rPr sz="2050" spc="10" dirty="0">
                <a:solidFill>
                  <a:srgbClr val="898989"/>
                </a:solidFill>
                <a:latin typeface="Calibri"/>
                <a:cs typeface="Calibri"/>
              </a:rPr>
              <a:t>Implementation </a:t>
            </a:r>
            <a:r>
              <a:rPr sz="2050" spc="15" dirty="0">
                <a:solidFill>
                  <a:srgbClr val="898989"/>
                </a:solidFill>
                <a:latin typeface="Calibri"/>
                <a:cs typeface="Calibri"/>
              </a:rPr>
              <a:t>of Binary Max</a:t>
            </a:r>
            <a:r>
              <a:rPr sz="2050" spc="-25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2050" spc="20" dirty="0">
                <a:solidFill>
                  <a:srgbClr val="898989"/>
                </a:solidFill>
                <a:latin typeface="Calibri"/>
                <a:cs typeface="Calibri"/>
              </a:rPr>
              <a:t>Heap</a:t>
            </a:r>
            <a:endParaRPr sz="2050">
              <a:latin typeface="Calibri"/>
              <a:cs typeface="Calibri"/>
            </a:endParaRPr>
          </a:p>
          <a:p>
            <a:pPr marL="273050" marR="5080" indent="-260350">
              <a:lnSpc>
                <a:spcPts val="2000"/>
              </a:lnSpc>
              <a:spcBef>
                <a:spcPts val="495"/>
              </a:spcBef>
              <a:buFont typeface="Arial"/>
              <a:buChar char="•"/>
              <a:tabLst>
                <a:tab pos="273685" algn="l"/>
              </a:tabLst>
            </a:pPr>
            <a:r>
              <a:rPr sz="2050" spc="15" dirty="0">
                <a:solidFill>
                  <a:srgbClr val="898989"/>
                </a:solidFill>
                <a:latin typeface="Calibri"/>
                <a:cs typeface="Calibri"/>
              </a:rPr>
              <a:t>PS1 </a:t>
            </a:r>
            <a:r>
              <a:rPr sz="2050" spc="10" dirty="0">
                <a:solidFill>
                  <a:srgbClr val="898989"/>
                </a:solidFill>
                <a:latin typeface="Calibri"/>
                <a:cs typeface="Calibri"/>
              </a:rPr>
              <a:t>overview </a:t>
            </a:r>
            <a:r>
              <a:rPr sz="2050" spc="15" dirty="0">
                <a:solidFill>
                  <a:srgbClr val="898989"/>
                </a:solidFill>
                <a:latin typeface="Calibri"/>
                <a:cs typeface="Calibri"/>
              </a:rPr>
              <a:t>and </a:t>
            </a:r>
            <a:r>
              <a:rPr sz="2050" spc="10" dirty="0">
                <a:solidFill>
                  <a:srgbClr val="898989"/>
                </a:solidFill>
                <a:latin typeface="Calibri"/>
                <a:cs typeface="Calibri"/>
              </a:rPr>
              <a:t>introduction </a:t>
            </a:r>
            <a:r>
              <a:rPr sz="2050" spc="15" dirty="0">
                <a:solidFill>
                  <a:srgbClr val="898989"/>
                </a:solidFill>
                <a:latin typeface="Calibri"/>
                <a:cs typeface="Calibri"/>
              </a:rPr>
              <a:t>of one </a:t>
            </a:r>
            <a:r>
              <a:rPr sz="2050" spc="10" dirty="0">
                <a:solidFill>
                  <a:srgbClr val="898989"/>
                </a:solidFill>
                <a:latin typeface="Calibri"/>
                <a:cs typeface="Calibri"/>
              </a:rPr>
              <a:t>more </a:t>
            </a:r>
            <a:r>
              <a:rPr sz="2050" spc="15" dirty="0">
                <a:solidFill>
                  <a:srgbClr val="898989"/>
                </a:solidFill>
                <a:latin typeface="Calibri"/>
                <a:cs typeface="Calibri"/>
              </a:rPr>
              <a:t>Binary Max </a:t>
            </a:r>
            <a:r>
              <a:rPr sz="2050" spc="20" dirty="0">
                <a:solidFill>
                  <a:srgbClr val="898989"/>
                </a:solidFill>
                <a:latin typeface="Calibri"/>
                <a:cs typeface="Calibri"/>
              </a:rPr>
              <a:t>Heap </a:t>
            </a:r>
            <a:r>
              <a:rPr sz="2050" spc="5" dirty="0">
                <a:solidFill>
                  <a:srgbClr val="898989"/>
                </a:solidFill>
                <a:latin typeface="Calibri"/>
                <a:cs typeface="Calibri"/>
              </a:rPr>
              <a:t>operation:  UpdateKey that </a:t>
            </a:r>
            <a:r>
              <a:rPr sz="2050" spc="15" dirty="0">
                <a:solidFill>
                  <a:srgbClr val="898989"/>
                </a:solidFill>
                <a:latin typeface="Calibri"/>
                <a:cs typeface="Calibri"/>
              </a:rPr>
              <a:t>has been </a:t>
            </a:r>
            <a:r>
              <a:rPr sz="2050" spc="10" dirty="0">
                <a:solidFill>
                  <a:srgbClr val="898989"/>
                </a:solidFill>
                <a:latin typeface="Calibri"/>
                <a:cs typeface="Calibri"/>
              </a:rPr>
              <a:t>purposely </a:t>
            </a:r>
            <a:r>
              <a:rPr sz="2050" spc="5" dirty="0">
                <a:solidFill>
                  <a:srgbClr val="898989"/>
                </a:solidFill>
                <a:latin typeface="Calibri"/>
                <a:cs typeface="Calibri"/>
              </a:rPr>
              <a:t>left </a:t>
            </a:r>
            <a:r>
              <a:rPr sz="2050" spc="15" dirty="0">
                <a:solidFill>
                  <a:srgbClr val="898989"/>
                </a:solidFill>
                <a:latin typeface="Calibri"/>
                <a:cs typeface="Calibri"/>
              </a:rPr>
              <a:t>out </a:t>
            </a:r>
            <a:r>
              <a:rPr sz="2050" spc="5" dirty="0">
                <a:solidFill>
                  <a:srgbClr val="898989"/>
                </a:solidFill>
                <a:latin typeface="Calibri"/>
                <a:cs typeface="Calibri"/>
              </a:rPr>
              <a:t>from </a:t>
            </a:r>
            <a:r>
              <a:rPr sz="2050" spc="10" dirty="0">
                <a:solidFill>
                  <a:srgbClr val="898989"/>
                </a:solidFill>
                <a:latin typeface="Calibri"/>
                <a:cs typeface="Calibri"/>
              </a:rPr>
              <a:t>this</a:t>
            </a:r>
            <a:r>
              <a:rPr sz="2050" spc="5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2050" spc="5" dirty="0">
                <a:solidFill>
                  <a:srgbClr val="898989"/>
                </a:solidFill>
                <a:latin typeface="Calibri"/>
                <a:cs typeface="Calibri"/>
              </a:rPr>
              <a:t>lecture</a:t>
            </a: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4400" b="1" spc="-10" dirty="0">
                <a:latin typeface="Calibri"/>
                <a:cs typeface="Calibri"/>
              </a:rPr>
              <a:t>LECTURE</a:t>
            </a:r>
            <a:r>
              <a:rPr sz="4400" b="1" spc="-105" dirty="0">
                <a:latin typeface="Calibri"/>
                <a:cs typeface="Calibri"/>
              </a:rPr>
              <a:t> </a:t>
            </a:r>
            <a:r>
              <a:rPr sz="4400" b="1" spc="-15" dirty="0">
                <a:latin typeface="Calibri"/>
                <a:cs typeface="Calibri"/>
              </a:rPr>
              <a:t>BREAK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7419" y="338073"/>
            <a:ext cx="8164195" cy="71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/>
              <a:t>Review: </a:t>
            </a:r>
            <a:r>
              <a:rPr sz="4400" spc="-85" dirty="0"/>
              <a:t>We </a:t>
            </a:r>
            <a:r>
              <a:rPr sz="4400" spc="-35" dirty="0"/>
              <a:t>have </a:t>
            </a:r>
            <a:r>
              <a:rPr sz="4400" spc="-5" dirty="0"/>
              <a:t>seen </a:t>
            </a:r>
            <a:r>
              <a:rPr sz="4400" spc="-15" dirty="0"/>
              <a:t>MergeSort</a:t>
            </a:r>
            <a:r>
              <a:rPr sz="4400" spc="130" dirty="0"/>
              <a:t> </a:t>
            </a:r>
            <a:r>
              <a:rPr sz="4400" spc="-10" dirty="0"/>
              <a:t>in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5085588" y="6665976"/>
            <a:ext cx="4630420" cy="314325"/>
          </a:xfrm>
          <a:custGeom>
            <a:avLst/>
            <a:gdLst/>
            <a:ahLst/>
            <a:cxnLst/>
            <a:rect l="l" t="t" r="r" b="b"/>
            <a:pathLst>
              <a:path w="4630420" h="314325">
                <a:moveTo>
                  <a:pt x="4629912" y="313944"/>
                </a:moveTo>
                <a:lnTo>
                  <a:pt x="4315968" y="0"/>
                </a:lnTo>
                <a:lnTo>
                  <a:pt x="313944" y="0"/>
                </a:lnTo>
                <a:lnTo>
                  <a:pt x="0" y="313944"/>
                </a:lnTo>
                <a:lnTo>
                  <a:pt x="4629912" y="313944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85588" y="6665976"/>
            <a:ext cx="4630420" cy="314325"/>
          </a:xfrm>
          <a:custGeom>
            <a:avLst/>
            <a:gdLst/>
            <a:ahLst/>
            <a:cxnLst/>
            <a:rect l="l" t="t" r="r" b="b"/>
            <a:pathLst>
              <a:path w="4630420" h="314325">
                <a:moveTo>
                  <a:pt x="4315968" y="0"/>
                </a:moveTo>
                <a:lnTo>
                  <a:pt x="4629911" y="313944"/>
                </a:lnTo>
                <a:lnTo>
                  <a:pt x="0" y="313944"/>
                </a:lnTo>
                <a:lnTo>
                  <a:pt x="313943" y="0"/>
                </a:lnTo>
                <a:lnTo>
                  <a:pt x="4315968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67171" y="6749795"/>
            <a:ext cx="440055" cy="125730"/>
          </a:xfrm>
          <a:custGeom>
            <a:avLst/>
            <a:gdLst/>
            <a:ahLst/>
            <a:cxnLst/>
            <a:rect l="l" t="t" r="r" b="b"/>
            <a:pathLst>
              <a:path w="440054" h="125729">
                <a:moveTo>
                  <a:pt x="439674" y="62483"/>
                </a:moveTo>
                <a:lnTo>
                  <a:pt x="439674" y="41909"/>
                </a:lnTo>
                <a:lnTo>
                  <a:pt x="429768" y="31241"/>
                </a:lnTo>
                <a:lnTo>
                  <a:pt x="408432" y="20573"/>
                </a:lnTo>
                <a:lnTo>
                  <a:pt x="366522" y="9905"/>
                </a:lnTo>
                <a:lnTo>
                  <a:pt x="324612" y="0"/>
                </a:lnTo>
                <a:lnTo>
                  <a:pt x="209550" y="0"/>
                </a:lnTo>
                <a:lnTo>
                  <a:pt x="146304" y="9906"/>
                </a:lnTo>
                <a:lnTo>
                  <a:pt x="62484" y="31242"/>
                </a:lnTo>
                <a:lnTo>
                  <a:pt x="31242" y="51816"/>
                </a:lnTo>
                <a:lnTo>
                  <a:pt x="10668" y="62484"/>
                </a:lnTo>
                <a:lnTo>
                  <a:pt x="0" y="83820"/>
                </a:lnTo>
                <a:lnTo>
                  <a:pt x="10668" y="93726"/>
                </a:lnTo>
                <a:lnTo>
                  <a:pt x="73152" y="115062"/>
                </a:lnTo>
                <a:lnTo>
                  <a:pt x="125730" y="125730"/>
                </a:lnTo>
                <a:lnTo>
                  <a:pt x="251460" y="125730"/>
                </a:lnTo>
                <a:lnTo>
                  <a:pt x="304038" y="115062"/>
                </a:lnTo>
                <a:lnTo>
                  <a:pt x="355854" y="104394"/>
                </a:lnTo>
                <a:lnTo>
                  <a:pt x="387858" y="93725"/>
                </a:lnTo>
                <a:lnTo>
                  <a:pt x="419100" y="73151"/>
                </a:lnTo>
                <a:lnTo>
                  <a:pt x="439674" y="62483"/>
                </a:lnTo>
                <a:close/>
              </a:path>
            </a:pathLst>
          </a:custGeom>
          <a:solidFill>
            <a:srgbClr val="3B6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67171" y="6749795"/>
            <a:ext cx="440055" cy="125730"/>
          </a:xfrm>
          <a:custGeom>
            <a:avLst/>
            <a:gdLst/>
            <a:ahLst/>
            <a:cxnLst/>
            <a:rect l="l" t="t" r="r" b="b"/>
            <a:pathLst>
              <a:path w="440054" h="125729">
                <a:moveTo>
                  <a:pt x="272034" y="0"/>
                </a:moveTo>
                <a:lnTo>
                  <a:pt x="324612" y="0"/>
                </a:lnTo>
                <a:lnTo>
                  <a:pt x="366522" y="9905"/>
                </a:lnTo>
                <a:lnTo>
                  <a:pt x="408432" y="20573"/>
                </a:lnTo>
                <a:lnTo>
                  <a:pt x="439674" y="41909"/>
                </a:lnTo>
                <a:lnTo>
                  <a:pt x="439674" y="62483"/>
                </a:lnTo>
                <a:lnTo>
                  <a:pt x="419100" y="73151"/>
                </a:lnTo>
                <a:lnTo>
                  <a:pt x="387858" y="93725"/>
                </a:lnTo>
                <a:lnTo>
                  <a:pt x="355854" y="104394"/>
                </a:lnTo>
                <a:lnTo>
                  <a:pt x="304038" y="115062"/>
                </a:lnTo>
                <a:lnTo>
                  <a:pt x="251460" y="125730"/>
                </a:lnTo>
                <a:lnTo>
                  <a:pt x="125730" y="125730"/>
                </a:lnTo>
                <a:lnTo>
                  <a:pt x="73152" y="115062"/>
                </a:lnTo>
                <a:lnTo>
                  <a:pt x="10668" y="93726"/>
                </a:lnTo>
                <a:lnTo>
                  <a:pt x="0" y="83820"/>
                </a:lnTo>
                <a:lnTo>
                  <a:pt x="10668" y="62484"/>
                </a:lnTo>
                <a:lnTo>
                  <a:pt x="31242" y="51816"/>
                </a:lnTo>
                <a:lnTo>
                  <a:pt x="62484" y="31242"/>
                </a:lnTo>
                <a:lnTo>
                  <a:pt x="146304" y="9906"/>
                </a:lnTo>
                <a:lnTo>
                  <a:pt x="209550" y="0"/>
                </a:lnTo>
                <a:lnTo>
                  <a:pt x="272034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70669" y="5984747"/>
            <a:ext cx="31750" cy="880110"/>
          </a:xfrm>
          <a:custGeom>
            <a:avLst/>
            <a:gdLst/>
            <a:ahLst/>
            <a:cxnLst/>
            <a:rect l="l" t="t" r="r" b="b"/>
            <a:pathLst>
              <a:path w="31750" h="880109">
                <a:moveTo>
                  <a:pt x="31242" y="869441"/>
                </a:moveTo>
                <a:lnTo>
                  <a:pt x="31242" y="0"/>
                </a:lnTo>
                <a:lnTo>
                  <a:pt x="0" y="0"/>
                </a:lnTo>
                <a:lnTo>
                  <a:pt x="0" y="880109"/>
                </a:lnTo>
                <a:lnTo>
                  <a:pt x="31242" y="869441"/>
                </a:lnTo>
                <a:close/>
              </a:path>
            </a:pathLst>
          </a:custGeom>
          <a:solidFill>
            <a:srgbClr val="6C00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28759" y="5984747"/>
            <a:ext cx="41910" cy="890905"/>
          </a:xfrm>
          <a:custGeom>
            <a:avLst/>
            <a:gdLst/>
            <a:ahLst/>
            <a:cxnLst/>
            <a:rect l="l" t="t" r="r" b="b"/>
            <a:pathLst>
              <a:path w="41909" h="890904">
                <a:moveTo>
                  <a:pt x="41909" y="880110"/>
                </a:moveTo>
                <a:lnTo>
                  <a:pt x="41909" y="0"/>
                </a:lnTo>
                <a:lnTo>
                  <a:pt x="0" y="10668"/>
                </a:lnTo>
                <a:lnTo>
                  <a:pt x="0" y="890778"/>
                </a:lnTo>
                <a:lnTo>
                  <a:pt x="41909" y="880110"/>
                </a:lnTo>
                <a:close/>
              </a:path>
            </a:pathLst>
          </a:custGeom>
          <a:solidFill>
            <a:srgbClr val="700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40545" y="5995415"/>
            <a:ext cx="62865" cy="880110"/>
          </a:xfrm>
          <a:custGeom>
            <a:avLst/>
            <a:gdLst/>
            <a:ahLst/>
            <a:cxnLst/>
            <a:rect l="l" t="t" r="r" b="b"/>
            <a:pathLst>
              <a:path w="62865" h="880109">
                <a:moveTo>
                  <a:pt x="62483" y="880110"/>
                </a:moveTo>
                <a:lnTo>
                  <a:pt x="62483" y="0"/>
                </a:lnTo>
                <a:lnTo>
                  <a:pt x="0" y="0"/>
                </a:lnTo>
                <a:lnTo>
                  <a:pt x="0" y="869442"/>
                </a:lnTo>
                <a:lnTo>
                  <a:pt x="62483" y="880110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98635" y="5984747"/>
            <a:ext cx="41910" cy="880110"/>
          </a:xfrm>
          <a:custGeom>
            <a:avLst/>
            <a:gdLst/>
            <a:ahLst/>
            <a:cxnLst/>
            <a:rect l="l" t="t" r="r" b="b"/>
            <a:pathLst>
              <a:path w="41909" h="880109">
                <a:moveTo>
                  <a:pt x="41909" y="880110"/>
                </a:moveTo>
                <a:lnTo>
                  <a:pt x="41909" y="10668"/>
                </a:lnTo>
                <a:lnTo>
                  <a:pt x="0" y="0"/>
                </a:lnTo>
                <a:lnTo>
                  <a:pt x="0" y="869442"/>
                </a:lnTo>
                <a:lnTo>
                  <a:pt x="41909" y="880110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846057" y="5974079"/>
            <a:ext cx="52705" cy="880110"/>
          </a:xfrm>
          <a:custGeom>
            <a:avLst/>
            <a:gdLst/>
            <a:ahLst/>
            <a:cxnLst/>
            <a:rect l="l" t="t" r="r" b="b"/>
            <a:pathLst>
              <a:path w="52704" h="880109">
                <a:moveTo>
                  <a:pt x="52577" y="880110"/>
                </a:moveTo>
                <a:lnTo>
                  <a:pt x="52577" y="10668"/>
                </a:lnTo>
                <a:lnTo>
                  <a:pt x="0" y="0"/>
                </a:lnTo>
                <a:lnTo>
                  <a:pt x="0" y="869442"/>
                </a:lnTo>
                <a:lnTo>
                  <a:pt x="52577" y="880110"/>
                </a:lnTo>
                <a:close/>
              </a:path>
            </a:pathLst>
          </a:custGeom>
          <a:solidFill>
            <a:srgbClr val="7A00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814816" y="5964173"/>
            <a:ext cx="31750" cy="879475"/>
          </a:xfrm>
          <a:custGeom>
            <a:avLst/>
            <a:gdLst/>
            <a:ahLst/>
            <a:cxnLst/>
            <a:rect l="l" t="t" r="r" b="b"/>
            <a:pathLst>
              <a:path w="31750" h="879475">
                <a:moveTo>
                  <a:pt x="31242" y="879348"/>
                </a:moveTo>
                <a:lnTo>
                  <a:pt x="31242" y="9906"/>
                </a:lnTo>
                <a:lnTo>
                  <a:pt x="0" y="0"/>
                </a:lnTo>
                <a:lnTo>
                  <a:pt x="0" y="869442"/>
                </a:lnTo>
                <a:lnTo>
                  <a:pt x="31242" y="879348"/>
                </a:lnTo>
                <a:close/>
              </a:path>
            </a:pathLst>
          </a:custGeom>
          <a:solidFill>
            <a:srgbClr val="7600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93480" y="5911596"/>
            <a:ext cx="440690" cy="83820"/>
          </a:xfrm>
          <a:custGeom>
            <a:avLst/>
            <a:gdLst/>
            <a:ahLst/>
            <a:cxnLst/>
            <a:rect l="l" t="t" r="r" b="b"/>
            <a:pathLst>
              <a:path w="440690" h="83820">
                <a:moveTo>
                  <a:pt x="440436" y="52577"/>
                </a:moveTo>
                <a:lnTo>
                  <a:pt x="398526" y="31241"/>
                </a:lnTo>
                <a:lnTo>
                  <a:pt x="324612" y="10667"/>
                </a:lnTo>
                <a:lnTo>
                  <a:pt x="272796" y="0"/>
                </a:lnTo>
                <a:lnTo>
                  <a:pt x="105156" y="0"/>
                </a:lnTo>
                <a:lnTo>
                  <a:pt x="63246" y="10668"/>
                </a:lnTo>
                <a:lnTo>
                  <a:pt x="32004" y="10668"/>
                </a:lnTo>
                <a:lnTo>
                  <a:pt x="10668" y="20574"/>
                </a:lnTo>
                <a:lnTo>
                  <a:pt x="0" y="31242"/>
                </a:lnTo>
                <a:lnTo>
                  <a:pt x="0" y="41910"/>
                </a:lnTo>
                <a:lnTo>
                  <a:pt x="21336" y="52578"/>
                </a:lnTo>
                <a:lnTo>
                  <a:pt x="52578" y="62484"/>
                </a:lnTo>
                <a:lnTo>
                  <a:pt x="105156" y="73152"/>
                </a:lnTo>
                <a:lnTo>
                  <a:pt x="147066" y="83820"/>
                </a:lnTo>
                <a:lnTo>
                  <a:pt x="335280" y="83819"/>
                </a:lnTo>
                <a:lnTo>
                  <a:pt x="377190" y="73151"/>
                </a:lnTo>
                <a:lnTo>
                  <a:pt x="408432" y="73151"/>
                </a:lnTo>
                <a:lnTo>
                  <a:pt x="429768" y="62483"/>
                </a:lnTo>
                <a:lnTo>
                  <a:pt x="440436" y="52577"/>
                </a:lnTo>
                <a:close/>
              </a:path>
            </a:pathLst>
          </a:custGeom>
          <a:solidFill>
            <a:srgbClr val="600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93480" y="6801611"/>
            <a:ext cx="440690" cy="74295"/>
          </a:xfrm>
          <a:custGeom>
            <a:avLst/>
            <a:gdLst/>
            <a:ahLst/>
            <a:cxnLst/>
            <a:rect l="l" t="t" r="r" b="b"/>
            <a:pathLst>
              <a:path w="440690" h="74295">
                <a:moveTo>
                  <a:pt x="440435" y="21335"/>
                </a:moveTo>
                <a:lnTo>
                  <a:pt x="429767" y="41909"/>
                </a:lnTo>
                <a:lnTo>
                  <a:pt x="408431" y="52577"/>
                </a:lnTo>
                <a:lnTo>
                  <a:pt x="377189" y="63245"/>
                </a:lnTo>
                <a:lnTo>
                  <a:pt x="335279" y="73913"/>
                </a:lnTo>
                <a:lnTo>
                  <a:pt x="209549" y="73913"/>
                </a:lnTo>
                <a:lnTo>
                  <a:pt x="147065" y="63245"/>
                </a:lnTo>
                <a:lnTo>
                  <a:pt x="105155" y="52577"/>
                </a:lnTo>
                <a:lnTo>
                  <a:pt x="52577" y="41909"/>
                </a:lnTo>
                <a:lnTo>
                  <a:pt x="21335" y="32003"/>
                </a:lnTo>
                <a:lnTo>
                  <a:pt x="0" y="10667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793480" y="5911596"/>
            <a:ext cx="440690" cy="83820"/>
          </a:xfrm>
          <a:custGeom>
            <a:avLst/>
            <a:gdLst/>
            <a:ahLst/>
            <a:cxnLst/>
            <a:rect l="l" t="t" r="r" b="b"/>
            <a:pathLst>
              <a:path w="440690" h="83820">
                <a:moveTo>
                  <a:pt x="167640" y="0"/>
                </a:moveTo>
                <a:lnTo>
                  <a:pt x="272796" y="0"/>
                </a:lnTo>
                <a:lnTo>
                  <a:pt x="324612" y="10667"/>
                </a:lnTo>
                <a:lnTo>
                  <a:pt x="366522" y="20573"/>
                </a:lnTo>
                <a:lnTo>
                  <a:pt x="429768" y="41909"/>
                </a:lnTo>
                <a:lnTo>
                  <a:pt x="440436" y="52577"/>
                </a:lnTo>
                <a:lnTo>
                  <a:pt x="429768" y="62483"/>
                </a:lnTo>
                <a:lnTo>
                  <a:pt x="408432" y="73151"/>
                </a:lnTo>
                <a:lnTo>
                  <a:pt x="377190" y="73151"/>
                </a:lnTo>
                <a:lnTo>
                  <a:pt x="335280" y="83819"/>
                </a:lnTo>
                <a:lnTo>
                  <a:pt x="147066" y="83820"/>
                </a:lnTo>
                <a:lnTo>
                  <a:pt x="105156" y="73152"/>
                </a:lnTo>
                <a:lnTo>
                  <a:pt x="52578" y="62484"/>
                </a:lnTo>
                <a:lnTo>
                  <a:pt x="21336" y="52578"/>
                </a:lnTo>
                <a:lnTo>
                  <a:pt x="0" y="41910"/>
                </a:lnTo>
                <a:lnTo>
                  <a:pt x="0" y="31242"/>
                </a:lnTo>
                <a:lnTo>
                  <a:pt x="10668" y="20574"/>
                </a:lnTo>
                <a:lnTo>
                  <a:pt x="32004" y="10668"/>
                </a:lnTo>
                <a:lnTo>
                  <a:pt x="63246" y="10668"/>
                </a:lnTo>
                <a:lnTo>
                  <a:pt x="105156" y="0"/>
                </a:lnTo>
                <a:lnTo>
                  <a:pt x="167640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25156" y="6749795"/>
            <a:ext cx="429895" cy="125730"/>
          </a:xfrm>
          <a:custGeom>
            <a:avLst/>
            <a:gdLst/>
            <a:ahLst/>
            <a:cxnLst/>
            <a:rect l="l" t="t" r="r" b="b"/>
            <a:pathLst>
              <a:path w="429895" h="125729">
                <a:moveTo>
                  <a:pt x="429767" y="73151"/>
                </a:moveTo>
                <a:lnTo>
                  <a:pt x="429767" y="62483"/>
                </a:lnTo>
                <a:lnTo>
                  <a:pt x="408431" y="41909"/>
                </a:lnTo>
                <a:lnTo>
                  <a:pt x="387857" y="31241"/>
                </a:lnTo>
                <a:lnTo>
                  <a:pt x="304037" y="9905"/>
                </a:lnTo>
                <a:lnTo>
                  <a:pt x="251459" y="0"/>
                </a:lnTo>
                <a:lnTo>
                  <a:pt x="136397" y="0"/>
                </a:lnTo>
                <a:lnTo>
                  <a:pt x="83819" y="9906"/>
                </a:lnTo>
                <a:lnTo>
                  <a:pt x="52577" y="20574"/>
                </a:lnTo>
                <a:lnTo>
                  <a:pt x="20573" y="31242"/>
                </a:lnTo>
                <a:lnTo>
                  <a:pt x="0" y="51816"/>
                </a:lnTo>
                <a:lnTo>
                  <a:pt x="0" y="62484"/>
                </a:lnTo>
                <a:lnTo>
                  <a:pt x="10667" y="83820"/>
                </a:lnTo>
                <a:lnTo>
                  <a:pt x="41909" y="93726"/>
                </a:lnTo>
                <a:lnTo>
                  <a:pt x="73151" y="104394"/>
                </a:lnTo>
                <a:lnTo>
                  <a:pt x="178307" y="125730"/>
                </a:lnTo>
                <a:lnTo>
                  <a:pt x="293369" y="125730"/>
                </a:lnTo>
                <a:lnTo>
                  <a:pt x="345947" y="115062"/>
                </a:lnTo>
                <a:lnTo>
                  <a:pt x="387857" y="104393"/>
                </a:lnTo>
                <a:lnTo>
                  <a:pt x="408431" y="93725"/>
                </a:lnTo>
                <a:lnTo>
                  <a:pt x="429767" y="73151"/>
                </a:lnTo>
                <a:close/>
              </a:path>
            </a:pathLst>
          </a:custGeom>
          <a:solidFill>
            <a:srgbClr val="0000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725156" y="6749795"/>
            <a:ext cx="429895" cy="125730"/>
          </a:xfrm>
          <a:custGeom>
            <a:avLst/>
            <a:gdLst/>
            <a:ahLst/>
            <a:cxnLst/>
            <a:rect l="l" t="t" r="r" b="b"/>
            <a:pathLst>
              <a:path w="429895" h="125729">
                <a:moveTo>
                  <a:pt x="198881" y="0"/>
                </a:moveTo>
                <a:lnTo>
                  <a:pt x="251459" y="0"/>
                </a:lnTo>
                <a:lnTo>
                  <a:pt x="304037" y="9905"/>
                </a:lnTo>
                <a:lnTo>
                  <a:pt x="387857" y="31241"/>
                </a:lnTo>
                <a:lnTo>
                  <a:pt x="429767" y="62483"/>
                </a:lnTo>
                <a:lnTo>
                  <a:pt x="429767" y="73151"/>
                </a:lnTo>
                <a:lnTo>
                  <a:pt x="408431" y="93725"/>
                </a:lnTo>
                <a:lnTo>
                  <a:pt x="387857" y="104393"/>
                </a:lnTo>
                <a:lnTo>
                  <a:pt x="345947" y="115062"/>
                </a:lnTo>
                <a:lnTo>
                  <a:pt x="293369" y="125730"/>
                </a:lnTo>
                <a:lnTo>
                  <a:pt x="178307" y="125730"/>
                </a:lnTo>
                <a:lnTo>
                  <a:pt x="73151" y="104394"/>
                </a:lnTo>
                <a:lnTo>
                  <a:pt x="41909" y="93726"/>
                </a:lnTo>
                <a:lnTo>
                  <a:pt x="10667" y="83820"/>
                </a:lnTo>
                <a:lnTo>
                  <a:pt x="0" y="62484"/>
                </a:lnTo>
                <a:lnTo>
                  <a:pt x="0" y="51816"/>
                </a:lnTo>
                <a:lnTo>
                  <a:pt x="20573" y="31242"/>
                </a:lnTo>
                <a:lnTo>
                  <a:pt x="52577" y="20574"/>
                </a:lnTo>
                <a:lnTo>
                  <a:pt x="83819" y="9906"/>
                </a:lnTo>
                <a:lnTo>
                  <a:pt x="136397" y="0"/>
                </a:lnTo>
                <a:lnTo>
                  <a:pt x="198881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12685" y="2474976"/>
            <a:ext cx="31750" cy="4379595"/>
          </a:xfrm>
          <a:custGeom>
            <a:avLst/>
            <a:gdLst/>
            <a:ahLst/>
            <a:cxnLst/>
            <a:rect l="l" t="t" r="r" b="b"/>
            <a:pathLst>
              <a:path w="31750" h="4379595">
                <a:moveTo>
                  <a:pt x="31242" y="4368546"/>
                </a:moveTo>
                <a:lnTo>
                  <a:pt x="31242" y="10668"/>
                </a:lnTo>
                <a:lnTo>
                  <a:pt x="0" y="0"/>
                </a:lnTo>
                <a:lnTo>
                  <a:pt x="0" y="4379214"/>
                </a:lnTo>
                <a:lnTo>
                  <a:pt x="31242" y="4368546"/>
                </a:lnTo>
                <a:close/>
              </a:path>
            </a:pathLst>
          </a:custGeom>
          <a:solidFill>
            <a:srgbClr val="9B41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60107" y="2465070"/>
            <a:ext cx="52705" cy="4399915"/>
          </a:xfrm>
          <a:custGeom>
            <a:avLst/>
            <a:gdLst/>
            <a:ahLst/>
            <a:cxnLst/>
            <a:rect l="l" t="t" r="r" b="b"/>
            <a:pathLst>
              <a:path w="52704" h="4399915">
                <a:moveTo>
                  <a:pt x="52577" y="4389120"/>
                </a:moveTo>
                <a:lnTo>
                  <a:pt x="52577" y="9906"/>
                </a:lnTo>
                <a:lnTo>
                  <a:pt x="0" y="0"/>
                </a:lnTo>
                <a:lnTo>
                  <a:pt x="0" y="4399788"/>
                </a:lnTo>
                <a:lnTo>
                  <a:pt x="52577" y="4389120"/>
                </a:lnTo>
                <a:close/>
              </a:path>
            </a:pathLst>
          </a:custGeom>
          <a:solidFill>
            <a:srgbClr val="A244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918197" y="2454401"/>
            <a:ext cx="41910" cy="4421505"/>
          </a:xfrm>
          <a:custGeom>
            <a:avLst/>
            <a:gdLst/>
            <a:ahLst/>
            <a:cxnLst/>
            <a:rect l="l" t="t" r="r" b="b"/>
            <a:pathLst>
              <a:path w="41909" h="4421505">
                <a:moveTo>
                  <a:pt x="41910" y="4410456"/>
                </a:moveTo>
                <a:lnTo>
                  <a:pt x="41910" y="10667"/>
                </a:lnTo>
                <a:lnTo>
                  <a:pt x="0" y="0"/>
                </a:lnTo>
                <a:lnTo>
                  <a:pt x="0" y="4421123"/>
                </a:lnTo>
                <a:lnTo>
                  <a:pt x="41910" y="4410456"/>
                </a:lnTo>
                <a:close/>
              </a:path>
            </a:pathLst>
          </a:custGeom>
          <a:solidFill>
            <a:srgbClr val="AA47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40652" y="2454401"/>
            <a:ext cx="52069" cy="4421505"/>
          </a:xfrm>
          <a:custGeom>
            <a:avLst/>
            <a:gdLst/>
            <a:ahLst/>
            <a:cxnLst/>
            <a:rect l="l" t="t" r="r" b="b"/>
            <a:pathLst>
              <a:path w="52070" h="4421505">
                <a:moveTo>
                  <a:pt x="51816" y="4421124"/>
                </a:moveTo>
                <a:lnTo>
                  <a:pt x="51816" y="0"/>
                </a:lnTo>
                <a:lnTo>
                  <a:pt x="0" y="10668"/>
                </a:lnTo>
                <a:lnTo>
                  <a:pt x="0" y="4410456"/>
                </a:lnTo>
                <a:lnTo>
                  <a:pt x="51816" y="4421124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98742" y="2465070"/>
            <a:ext cx="41910" cy="4399915"/>
          </a:xfrm>
          <a:custGeom>
            <a:avLst/>
            <a:gdLst/>
            <a:ahLst/>
            <a:cxnLst/>
            <a:rect l="l" t="t" r="r" b="b"/>
            <a:pathLst>
              <a:path w="41909" h="4399915">
                <a:moveTo>
                  <a:pt x="41910" y="4399788"/>
                </a:moveTo>
                <a:lnTo>
                  <a:pt x="41910" y="0"/>
                </a:lnTo>
                <a:lnTo>
                  <a:pt x="0" y="9905"/>
                </a:lnTo>
                <a:lnTo>
                  <a:pt x="0" y="4389120"/>
                </a:lnTo>
                <a:lnTo>
                  <a:pt x="41910" y="4399788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66738" y="2474976"/>
            <a:ext cx="32384" cy="4379595"/>
          </a:xfrm>
          <a:custGeom>
            <a:avLst/>
            <a:gdLst/>
            <a:ahLst/>
            <a:cxnLst/>
            <a:rect l="l" t="t" r="r" b="b"/>
            <a:pathLst>
              <a:path w="32384" h="4379595">
                <a:moveTo>
                  <a:pt x="32003" y="4379214"/>
                </a:moveTo>
                <a:lnTo>
                  <a:pt x="32003" y="0"/>
                </a:lnTo>
                <a:lnTo>
                  <a:pt x="0" y="10667"/>
                </a:lnTo>
                <a:lnTo>
                  <a:pt x="0" y="4368546"/>
                </a:lnTo>
                <a:lnTo>
                  <a:pt x="32003" y="4379214"/>
                </a:lnTo>
                <a:close/>
              </a:path>
            </a:pathLst>
          </a:custGeom>
          <a:solidFill>
            <a:srgbClr val="B94D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646164" y="6812280"/>
            <a:ext cx="429895" cy="63500"/>
          </a:xfrm>
          <a:custGeom>
            <a:avLst/>
            <a:gdLst/>
            <a:ahLst/>
            <a:cxnLst/>
            <a:rect l="l" t="t" r="r" b="b"/>
            <a:pathLst>
              <a:path w="429895" h="63500">
                <a:moveTo>
                  <a:pt x="429768" y="0"/>
                </a:moveTo>
                <a:lnTo>
                  <a:pt x="419100" y="10668"/>
                </a:lnTo>
                <a:lnTo>
                  <a:pt x="397764" y="31242"/>
                </a:lnTo>
                <a:lnTo>
                  <a:pt x="366522" y="41910"/>
                </a:lnTo>
                <a:lnTo>
                  <a:pt x="313944" y="52578"/>
                </a:lnTo>
                <a:lnTo>
                  <a:pt x="272034" y="63246"/>
                </a:lnTo>
                <a:lnTo>
                  <a:pt x="146304" y="63246"/>
                </a:lnTo>
                <a:lnTo>
                  <a:pt x="94488" y="52578"/>
                </a:lnTo>
                <a:lnTo>
                  <a:pt x="52578" y="41910"/>
                </a:lnTo>
                <a:lnTo>
                  <a:pt x="0" y="21336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646164" y="2454401"/>
            <a:ext cx="429895" cy="62865"/>
          </a:xfrm>
          <a:custGeom>
            <a:avLst/>
            <a:gdLst/>
            <a:ahLst/>
            <a:cxnLst/>
            <a:rect l="l" t="t" r="r" b="b"/>
            <a:pathLst>
              <a:path w="429895" h="62864">
                <a:moveTo>
                  <a:pt x="429768" y="62484"/>
                </a:moveTo>
                <a:lnTo>
                  <a:pt x="419100" y="52578"/>
                </a:lnTo>
                <a:lnTo>
                  <a:pt x="397764" y="31242"/>
                </a:lnTo>
                <a:lnTo>
                  <a:pt x="366522" y="20574"/>
                </a:lnTo>
                <a:lnTo>
                  <a:pt x="313944" y="10668"/>
                </a:lnTo>
                <a:lnTo>
                  <a:pt x="272034" y="0"/>
                </a:lnTo>
                <a:lnTo>
                  <a:pt x="146304" y="0"/>
                </a:lnTo>
                <a:lnTo>
                  <a:pt x="94488" y="10668"/>
                </a:lnTo>
                <a:lnTo>
                  <a:pt x="52578" y="20574"/>
                </a:lnTo>
                <a:lnTo>
                  <a:pt x="20574" y="31242"/>
                </a:lnTo>
                <a:lnTo>
                  <a:pt x="0" y="41910"/>
                </a:lnTo>
                <a:lnTo>
                  <a:pt x="0" y="62484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871465" y="1668779"/>
            <a:ext cx="5187315" cy="5989320"/>
          </a:xfrm>
          <a:prstGeom prst="rect">
            <a:avLst/>
          </a:prstGeom>
        </p:spPr>
        <p:txBody>
          <a:bodyPr vert="horz" wrap="square" lIns="0" tIns="695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4"/>
              </a:spcBef>
            </a:pPr>
            <a:endParaRPr sz="2650">
              <a:latin typeface="Times New Roman"/>
              <a:cs typeface="Times New Roman"/>
            </a:endParaRPr>
          </a:p>
          <a:p>
            <a:pPr marR="1229995" algn="ctr">
              <a:lnSpc>
                <a:spcPct val="100000"/>
              </a:lnSpc>
            </a:pPr>
            <a:r>
              <a:rPr sz="2400" b="1" spc="20" dirty="0">
                <a:latin typeface="Calibri"/>
                <a:cs typeface="Calibri"/>
              </a:rPr>
              <a:t>20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R="969644" algn="r">
              <a:lnSpc>
                <a:spcPct val="100000"/>
              </a:lnSpc>
              <a:spcBef>
                <a:spcPts val="1925"/>
              </a:spcBef>
            </a:pPr>
            <a:r>
              <a:rPr sz="2400" b="1" spc="-30" dirty="0"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350">
              <a:latin typeface="Times New Roman"/>
              <a:cs typeface="Times New Roman"/>
            </a:endParaRPr>
          </a:p>
          <a:p>
            <a:pPr marR="1216660" algn="ctr">
              <a:lnSpc>
                <a:spcPct val="100000"/>
              </a:lnSpc>
              <a:tabLst>
                <a:tab pos="2146935" algn="l"/>
              </a:tabLst>
            </a:pPr>
            <a:r>
              <a:rPr sz="2400" b="1" spc="-30" dirty="0">
                <a:latin typeface="Calibri"/>
                <a:cs typeface="Calibri"/>
              </a:rPr>
              <a:t>0	0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2650">
              <a:latin typeface="Times New Roman"/>
              <a:cs typeface="Times New Roman"/>
            </a:endParaRPr>
          </a:p>
          <a:p>
            <a:pPr marL="748030">
              <a:lnSpc>
                <a:spcPct val="100000"/>
              </a:lnSpc>
              <a:tabLst>
                <a:tab pos="1910714" algn="l"/>
                <a:tab pos="3063240" algn="l"/>
                <a:tab pos="4225925" algn="l"/>
              </a:tabLst>
            </a:pPr>
            <a:r>
              <a:rPr sz="1300" b="1" spc="-5" dirty="0">
                <a:latin typeface="Calibri"/>
                <a:cs typeface="Calibri"/>
              </a:rPr>
              <a:t>1	2	3	4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90804" y="1008608"/>
            <a:ext cx="7928609" cy="3580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9485">
              <a:lnSpc>
                <a:spcPct val="100000"/>
              </a:lnSpc>
            </a:pPr>
            <a:r>
              <a:rPr sz="4400" spc="-5" dirty="0">
                <a:latin typeface="Calibri"/>
                <a:cs typeface="Calibri"/>
              </a:rPr>
              <a:t>CS1020. It </a:t>
            </a:r>
            <a:r>
              <a:rPr sz="4400" spc="-15" dirty="0">
                <a:latin typeface="Calibri"/>
                <a:cs typeface="Calibri"/>
              </a:rPr>
              <a:t>can </a:t>
            </a:r>
            <a:r>
              <a:rPr sz="4400" spc="-5" dirty="0">
                <a:latin typeface="Calibri"/>
                <a:cs typeface="Calibri"/>
              </a:rPr>
              <a:t>sort </a:t>
            </a:r>
            <a:r>
              <a:rPr sz="4400" b="1" spc="-5" dirty="0">
                <a:latin typeface="Calibri"/>
                <a:cs typeface="Calibri"/>
              </a:rPr>
              <a:t>n </a:t>
            </a:r>
            <a:r>
              <a:rPr sz="4400" spc="-15" dirty="0">
                <a:latin typeface="Calibri"/>
                <a:cs typeface="Calibri"/>
              </a:rPr>
              <a:t>items</a:t>
            </a:r>
            <a:r>
              <a:rPr sz="4400" spc="-40" dirty="0">
                <a:latin typeface="Calibri"/>
                <a:cs typeface="Calibri"/>
              </a:rPr>
              <a:t> </a:t>
            </a:r>
            <a:r>
              <a:rPr sz="4400" spc="-10" dirty="0">
                <a:latin typeface="Calibri"/>
                <a:cs typeface="Calibri"/>
              </a:rPr>
              <a:t>in…</a:t>
            </a:r>
            <a:endParaRPr sz="4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20"/>
              </a:spcBef>
              <a:tabLst>
                <a:tab pos="578485" algn="l"/>
              </a:tabLst>
            </a:pPr>
            <a:r>
              <a:rPr sz="3500" spc="5" dirty="0">
                <a:latin typeface="Calibri"/>
                <a:cs typeface="Calibri"/>
              </a:rPr>
              <a:t>1.	O(</a:t>
            </a:r>
            <a:r>
              <a:rPr sz="3500" b="1" spc="5" dirty="0">
                <a:latin typeface="Calibri"/>
                <a:cs typeface="Calibri"/>
              </a:rPr>
              <a:t>n</a:t>
            </a:r>
            <a:r>
              <a:rPr sz="3525" spc="7" baseline="24822" dirty="0">
                <a:latin typeface="Calibri"/>
                <a:cs typeface="Calibri"/>
              </a:rPr>
              <a:t>2</a:t>
            </a:r>
            <a:r>
              <a:rPr sz="3500" spc="5" dirty="0">
                <a:latin typeface="Calibri"/>
                <a:cs typeface="Calibri"/>
              </a:rPr>
              <a:t>)</a:t>
            </a:r>
            <a:endParaRPr sz="3500">
              <a:latin typeface="Calibri"/>
              <a:cs typeface="Calibri"/>
            </a:endParaRPr>
          </a:p>
          <a:p>
            <a:pPr marL="578485" indent="-565785">
              <a:lnSpc>
                <a:spcPct val="100000"/>
              </a:lnSpc>
              <a:spcBef>
                <a:spcPts val="870"/>
              </a:spcBef>
              <a:buAutoNum type="arabicPeriod" startAt="2"/>
              <a:tabLst>
                <a:tab pos="579120" algn="l"/>
              </a:tabLst>
            </a:pPr>
            <a:r>
              <a:rPr sz="3500" spc="10" dirty="0">
                <a:latin typeface="Calibri"/>
                <a:cs typeface="Calibri"/>
              </a:rPr>
              <a:t>O(</a:t>
            </a:r>
            <a:r>
              <a:rPr sz="3500" b="1" spc="10" dirty="0">
                <a:latin typeface="Calibri"/>
                <a:cs typeface="Calibri"/>
              </a:rPr>
              <a:t>n </a:t>
            </a:r>
            <a:r>
              <a:rPr sz="3500" spc="5" dirty="0">
                <a:latin typeface="Calibri"/>
                <a:cs typeface="Calibri"/>
              </a:rPr>
              <a:t>log</a:t>
            </a:r>
            <a:r>
              <a:rPr sz="3500" spc="-75" dirty="0">
                <a:latin typeface="Calibri"/>
                <a:cs typeface="Calibri"/>
              </a:rPr>
              <a:t> </a:t>
            </a:r>
            <a:r>
              <a:rPr sz="3500" b="1" spc="5" dirty="0">
                <a:latin typeface="Calibri"/>
                <a:cs typeface="Calibri"/>
              </a:rPr>
              <a:t>n</a:t>
            </a:r>
            <a:r>
              <a:rPr sz="3500" spc="5" dirty="0">
                <a:latin typeface="Calibri"/>
                <a:cs typeface="Calibri"/>
              </a:rPr>
              <a:t>)</a:t>
            </a:r>
            <a:endParaRPr sz="3500">
              <a:latin typeface="Calibri"/>
              <a:cs typeface="Calibri"/>
            </a:endParaRPr>
          </a:p>
          <a:p>
            <a:pPr marL="578485" indent="-565785">
              <a:lnSpc>
                <a:spcPct val="100000"/>
              </a:lnSpc>
              <a:spcBef>
                <a:spcPts val="870"/>
              </a:spcBef>
              <a:buAutoNum type="arabicPeriod" startAt="2"/>
              <a:tabLst>
                <a:tab pos="579120" algn="l"/>
              </a:tabLst>
            </a:pPr>
            <a:r>
              <a:rPr sz="3500" spc="10" dirty="0">
                <a:latin typeface="Calibri"/>
                <a:cs typeface="Calibri"/>
              </a:rPr>
              <a:t>O(</a:t>
            </a:r>
            <a:r>
              <a:rPr sz="3500" b="1" spc="10" dirty="0">
                <a:latin typeface="Calibri"/>
                <a:cs typeface="Calibri"/>
              </a:rPr>
              <a:t>n</a:t>
            </a:r>
            <a:r>
              <a:rPr sz="3500" spc="10" dirty="0">
                <a:latin typeface="Calibri"/>
                <a:cs typeface="Calibri"/>
              </a:rPr>
              <a:t>)</a:t>
            </a:r>
            <a:endParaRPr sz="3500">
              <a:latin typeface="Calibri"/>
              <a:cs typeface="Calibri"/>
            </a:endParaRPr>
          </a:p>
          <a:p>
            <a:pPr marL="578485" indent="-565785">
              <a:lnSpc>
                <a:spcPct val="100000"/>
              </a:lnSpc>
              <a:spcBef>
                <a:spcPts val="860"/>
              </a:spcBef>
              <a:buAutoNum type="arabicPeriod" startAt="2"/>
              <a:tabLst>
                <a:tab pos="579120" algn="l"/>
              </a:tabLst>
            </a:pPr>
            <a:r>
              <a:rPr sz="3500" spc="5" dirty="0">
                <a:latin typeface="Calibri"/>
                <a:cs typeface="Calibri"/>
              </a:rPr>
              <a:t>O(log</a:t>
            </a:r>
            <a:r>
              <a:rPr sz="3500" spc="-55" dirty="0">
                <a:latin typeface="Calibri"/>
                <a:cs typeface="Calibri"/>
              </a:rPr>
              <a:t> </a:t>
            </a:r>
            <a:r>
              <a:rPr sz="3500" b="1" spc="5" dirty="0">
                <a:latin typeface="Calibri"/>
                <a:cs typeface="Calibri"/>
              </a:rPr>
              <a:t>n</a:t>
            </a:r>
            <a:r>
              <a:rPr sz="3500" spc="5" dirty="0">
                <a:latin typeface="Calibri"/>
                <a:cs typeface="Calibri"/>
              </a:rPr>
              <a:t>)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871465" y="1668779"/>
            <a:ext cx="5187315" cy="5989320"/>
          </a:xfrm>
          <a:custGeom>
            <a:avLst/>
            <a:gdLst/>
            <a:ahLst/>
            <a:cxnLst/>
            <a:rect l="l" t="t" r="r" b="b"/>
            <a:pathLst>
              <a:path w="5187315" h="5989320">
                <a:moveTo>
                  <a:pt x="0" y="0"/>
                </a:moveTo>
                <a:lnTo>
                  <a:pt x="0" y="5989320"/>
                </a:lnTo>
                <a:lnTo>
                  <a:pt x="5186934" y="5989320"/>
                </a:lnTo>
                <a:lnTo>
                  <a:pt x="518693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5730">
              <a:lnSpc>
                <a:spcPct val="100000"/>
              </a:lnSpc>
            </a:pPr>
            <a:r>
              <a:rPr spc="-5" dirty="0"/>
              <a:t>HeapSort </a:t>
            </a:r>
            <a:r>
              <a:rPr spc="-20" dirty="0"/>
              <a:t>Pseudo</a:t>
            </a:r>
            <a:r>
              <a:rPr spc="-70" dirty="0"/>
              <a:t> </a:t>
            </a:r>
            <a:r>
              <a:rPr spc="-10" dirty="0"/>
              <a:t>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859788"/>
            <a:ext cx="7396480" cy="1381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With a </a:t>
            </a:r>
            <a:r>
              <a:rPr sz="3050" spc="5" dirty="0">
                <a:latin typeface="Calibri"/>
                <a:cs typeface="Calibri"/>
              </a:rPr>
              <a:t>max </a:t>
            </a:r>
            <a:r>
              <a:rPr sz="3050" spc="10" dirty="0">
                <a:latin typeface="Calibri"/>
                <a:cs typeface="Calibri"/>
              </a:rPr>
              <a:t>heap, </a:t>
            </a:r>
            <a:r>
              <a:rPr sz="3050" dirty="0">
                <a:latin typeface="Calibri"/>
                <a:cs typeface="Calibri"/>
              </a:rPr>
              <a:t>we </a:t>
            </a:r>
            <a:r>
              <a:rPr sz="3050" spc="5" dirty="0">
                <a:latin typeface="Calibri"/>
                <a:cs typeface="Calibri"/>
              </a:rPr>
              <a:t>can </a:t>
            </a:r>
            <a:r>
              <a:rPr sz="3050" spc="10" dirty="0">
                <a:latin typeface="Calibri"/>
                <a:cs typeface="Calibri"/>
              </a:rPr>
              <a:t>do sorting </a:t>
            </a:r>
            <a:r>
              <a:rPr sz="3050" dirty="0">
                <a:latin typeface="Calibri"/>
                <a:cs typeface="Calibri"/>
              </a:rPr>
              <a:t>too</a:t>
            </a:r>
            <a:r>
              <a:rPr sz="3050" spc="-20" dirty="0">
                <a:latin typeface="Calibri"/>
                <a:cs typeface="Calibri"/>
              </a:rPr>
              <a:t> </a:t>
            </a:r>
            <a:r>
              <a:rPr sz="3050" spc="20" dirty="0">
                <a:latin typeface="Wingdings"/>
                <a:cs typeface="Wingdings"/>
              </a:rPr>
              <a:t></a:t>
            </a:r>
            <a:endParaRPr sz="3050">
              <a:latin typeface="Wingdings"/>
              <a:cs typeface="Wingdings"/>
            </a:endParaRPr>
          </a:p>
          <a:p>
            <a:pPr marL="389890" indent="-377190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389890" algn="l"/>
              </a:tabLst>
            </a:pPr>
            <a:r>
              <a:rPr sz="2650" spc="-20" dirty="0">
                <a:latin typeface="Calibri"/>
                <a:cs typeface="Calibri"/>
              </a:rPr>
              <a:t>Just </a:t>
            </a:r>
            <a:r>
              <a:rPr sz="2650" spc="-15" dirty="0">
                <a:latin typeface="Calibri"/>
                <a:cs typeface="Calibri"/>
              </a:rPr>
              <a:t>call ExtractMax() </a:t>
            </a:r>
            <a:r>
              <a:rPr sz="2650" b="1" spc="-10" dirty="0">
                <a:latin typeface="Calibri"/>
                <a:cs typeface="Calibri"/>
              </a:rPr>
              <a:t>n</a:t>
            </a:r>
            <a:r>
              <a:rPr sz="2650" b="1" spc="-5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times</a:t>
            </a:r>
            <a:endParaRPr sz="26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305"/>
              </a:spcBef>
              <a:buFont typeface="Arial"/>
              <a:buChar char="•"/>
              <a:tabLst>
                <a:tab pos="389890" algn="l"/>
              </a:tabLst>
            </a:pPr>
            <a:r>
              <a:rPr sz="2650" spc="-5" dirty="0">
                <a:latin typeface="Calibri"/>
                <a:cs typeface="Calibri"/>
              </a:rPr>
              <a:t>If </a:t>
            </a:r>
            <a:r>
              <a:rPr sz="2650" spc="-20" dirty="0">
                <a:latin typeface="Calibri"/>
                <a:cs typeface="Calibri"/>
              </a:rPr>
              <a:t>we </a:t>
            </a:r>
            <a:r>
              <a:rPr sz="2650" spc="-10" dirty="0">
                <a:latin typeface="Calibri"/>
                <a:cs typeface="Calibri"/>
              </a:rPr>
              <a:t>do not </a:t>
            </a:r>
            <a:r>
              <a:rPr sz="2650" spc="-25" dirty="0">
                <a:latin typeface="Calibri"/>
                <a:cs typeface="Calibri"/>
              </a:rPr>
              <a:t>have </a:t>
            </a:r>
            <a:r>
              <a:rPr sz="2650" spc="-5" dirty="0">
                <a:latin typeface="Calibri"/>
                <a:cs typeface="Calibri"/>
              </a:rPr>
              <a:t>a </a:t>
            </a:r>
            <a:r>
              <a:rPr sz="2650" spc="-20" dirty="0">
                <a:latin typeface="Calibri"/>
                <a:cs typeface="Calibri"/>
              </a:rPr>
              <a:t>max </a:t>
            </a:r>
            <a:r>
              <a:rPr sz="2650" spc="-10" dirty="0">
                <a:latin typeface="Calibri"/>
                <a:cs typeface="Calibri"/>
              </a:rPr>
              <a:t>heap </a:t>
            </a:r>
            <a:r>
              <a:rPr sz="2650" spc="-20" dirty="0">
                <a:latin typeface="Calibri"/>
                <a:cs typeface="Calibri"/>
              </a:rPr>
              <a:t>yet, </a:t>
            </a:r>
            <a:r>
              <a:rPr sz="2650" spc="-10" dirty="0">
                <a:latin typeface="Calibri"/>
                <a:cs typeface="Calibri"/>
              </a:rPr>
              <a:t>simply build</a:t>
            </a:r>
            <a:r>
              <a:rPr sz="2650" spc="1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one!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0804" y="3410965"/>
            <a:ext cx="3042285" cy="768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345" marR="5080" indent="-335280">
              <a:lnSpc>
                <a:spcPct val="110000"/>
              </a:lnSpc>
            </a:pPr>
            <a:r>
              <a:rPr sz="2200" spc="-5" dirty="0">
                <a:latin typeface="Courier New"/>
                <a:cs typeface="Courier New"/>
              </a:rPr>
              <a:t>HeapSort(array)  BuildHeap(array)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75951" y="3813302"/>
            <a:ext cx="11988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200" spc="-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O(?)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6081" y="4157835"/>
            <a:ext cx="2646680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600"/>
              </a:lnSpc>
              <a:tabLst>
                <a:tab pos="789305" algn="l"/>
              </a:tabLst>
            </a:pPr>
            <a:r>
              <a:rPr sz="2200" dirty="0">
                <a:latin typeface="Courier New"/>
                <a:cs typeface="Courier New"/>
              </a:rPr>
              <a:t>n</a:t>
            </a:r>
            <a:r>
              <a:rPr sz="2200" spc="-5" dirty="0">
                <a:latin typeface="Courier New"/>
                <a:cs typeface="Courier New"/>
              </a:rPr>
              <a:t> </a:t>
            </a:r>
            <a:r>
              <a:rPr sz="2200" dirty="0">
                <a:latin typeface="Wingdings"/>
                <a:cs typeface="Wingdings"/>
              </a:rPr>
              <a:t>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Courier New"/>
                <a:cs typeface="Courier New"/>
              </a:rPr>
              <a:t>size(array)  for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6579" y="4550917"/>
            <a:ext cx="103124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i</a:t>
            </a:r>
            <a:r>
              <a:rPr sz="2200" spc="-10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from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61363" y="4924310"/>
            <a:ext cx="13665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A[n–i+1]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69952" y="4550917"/>
            <a:ext cx="2479040" cy="739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1 </a:t>
            </a:r>
            <a:r>
              <a:rPr sz="2200" spc="-5" dirty="0">
                <a:latin typeface="Courier New"/>
                <a:cs typeface="Courier New"/>
              </a:rPr>
              <a:t>to </a:t>
            </a:r>
            <a:r>
              <a:rPr sz="2200" dirty="0">
                <a:latin typeface="Courier New"/>
                <a:cs typeface="Courier New"/>
              </a:rPr>
              <a:t>n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200" spc="-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O(n)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  <a:tabLst>
                <a:tab pos="454659" algn="l"/>
              </a:tabLst>
            </a:pPr>
            <a:r>
              <a:rPr sz="2200" dirty="0">
                <a:latin typeface="Wingdings"/>
                <a:cs typeface="Wingdings"/>
              </a:rPr>
              <a:t>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Courier New"/>
                <a:cs typeface="Courier New"/>
              </a:rPr>
              <a:t>ExtractMax()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91403" y="4924310"/>
            <a:ext cx="1869439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 O(log</a:t>
            </a:r>
            <a:r>
              <a:rPr sz="2200" spc="-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n)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6081" y="5288559"/>
            <a:ext cx="136715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return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A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05173" y="6026175"/>
            <a:ext cx="15341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analysis: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0804" y="6026175"/>
            <a:ext cx="2372360" cy="739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200" spc="-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Preliminary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93677" y="6398780"/>
            <a:ext cx="13665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HeapSort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02299" y="6398780"/>
            <a:ext cx="1869439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runs in</a:t>
            </a:r>
            <a:r>
              <a:rPr sz="2200" spc="-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O(?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13794" y="6398780"/>
            <a:ext cx="17018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00B050"/>
                </a:solidFill>
                <a:latin typeface="Courier New"/>
                <a:cs typeface="Courier New"/>
              </a:rPr>
              <a:t>+ n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log</a:t>
            </a:r>
            <a:r>
              <a:rPr sz="2200" spc="-10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n)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5630">
              <a:lnSpc>
                <a:spcPct val="100000"/>
              </a:lnSpc>
            </a:pPr>
            <a:r>
              <a:rPr spc="-5" dirty="0"/>
              <a:t>BuildHeap, </a:t>
            </a:r>
            <a:r>
              <a:rPr spc="-10" dirty="0"/>
              <a:t>O(n log n)</a:t>
            </a:r>
            <a:r>
              <a:rPr spc="10" dirty="0"/>
              <a:t> </a:t>
            </a:r>
            <a:r>
              <a:rPr spc="-55" dirty="0"/>
              <a:t>Version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14130" y="1891538"/>
            <a:ext cx="8636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naïve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19878" y="1891538"/>
            <a:ext cx="11988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version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0804" y="1817776"/>
            <a:ext cx="3881120" cy="849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980" marR="5080" indent="-335915">
              <a:lnSpc>
                <a:spcPct val="122000"/>
              </a:lnSpc>
              <a:tabLst>
                <a:tab pos="1124585" algn="l"/>
              </a:tabLst>
            </a:pPr>
            <a:r>
              <a:rPr sz="2200" spc="-5" dirty="0">
                <a:latin typeface="Courier New"/>
                <a:cs typeface="Courier New"/>
              </a:rPr>
              <a:t>BuildHeapSlow(array)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  </a:t>
            </a:r>
            <a:r>
              <a:rPr sz="2200" dirty="0">
                <a:latin typeface="Courier New"/>
                <a:cs typeface="Courier New"/>
              </a:rPr>
              <a:t>n</a:t>
            </a:r>
            <a:r>
              <a:rPr sz="2200" spc="1305" dirty="0">
                <a:latin typeface="Courier New"/>
                <a:cs typeface="Courier New"/>
              </a:rPr>
              <a:t> </a:t>
            </a:r>
            <a:r>
              <a:rPr sz="2200" dirty="0">
                <a:latin typeface="Wingdings"/>
                <a:cs typeface="Wingdings"/>
              </a:rPr>
              <a:t>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Courier New"/>
                <a:cs typeface="Courier New"/>
              </a:rPr>
              <a:t>size(array)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6109" y="2642717"/>
            <a:ext cx="2981960" cy="822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000"/>
              </a:lnSpc>
              <a:tabLst>
                <a:tab pos="1292225" algn="l"/>
              </a:tabLst>
            </a:pPr>
            <a:r>
              <a:rPr sz="2200" spc="-5" dirty="0">
                <a:latin typeface="Courier New"/>
                <a:cs typeface="Courier New"/>
              </a:rPr>
              <a:t>A[0] </a:t>
            </a:r>
            <a:r>
              <a:rPr sz="2200" spc="10" dirty="0">
                <a:latin typeface="Courier New"/>
                <a:cs typeface="Courier New"/>
              </a:rPr>
              <a:t> </a:t>
            </a:r>
            <a:r>
              <a:rPr sz="2200" dirty="0">
                <a:latin typeface="Wingdings"/>
                <a:cs typeface="Wingdings"/>
              </a:rPr>
              <a:t>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dirty="0">
                <a:latin typeface="Courier New"/>
                <a:cs typeface="Courier New"/>
              </a:rPr>
              <a:t>0</a:t>
            </a:r>
            <a:r>
              <a:rPr sz="2200" spc="-50" dirty="0"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200" spc="-5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dummy  </a:t>
            </a:r>
            <a:r>
              <a:rPr sz="2200" spc="-5" dirty="0">
                <a:latin typeface="Courier New"/>
                <a:cs typeface="Courier New"/>
              </a:rPr>
              <a:t>for </a:t>
            </a:r>
            <a:r>
              <a:rPr sz="2200" dirty="0">
                <a:latin typeface="Courier New"/>
                <a:cs typeface="Courier New"/>
              </a:rPr>
              <a:t>i = 1 </a:t>
            </a:r>
            <a:r>
              <a:rPr sz="2200" spc="-5" dirty="0">
                <a:latin typeface="Courier New"/>
                <a:cs typeface="Courier New"/>
              </a:rPr>
              <a:t>to </a:t>
            </a:r>
            <a:r>
              <a:rPr sz="2200" dirty="0">
                <a:latin typeface="Courier New"/>
                <a:cs typeface="Courier New"/>
              </a:rPr>
              <a:t>n</a:t>
            </a:r>
            <a:r>
              <a:rPr sz="2200" spc="-100" dirty="0"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43570" y="2642717"/>
            <a:ext cx="970280" cy="822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6045">
              <a:lnSpc>
                <a:spcPct val="118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entry  O(n)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61389" y="3500894"/>
            <a:ext cx="304228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Insert(array[i-1])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46536" y="3500894"/>
            <a:ext cx="1869439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 O(log</a:t>
            </a:r>
            <a:r>
              <a:rPr sz="2200" spc="-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n)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69923" y="4305566"/>
            <a:ext cx="20370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This</a:t>
            </a:r>
            <a:r>
              <a:rPr sz="2200" spc="-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clearly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49044" y="4305566"/>
            <a:ext cx="6959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runs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87166" y="4305566"/>
            <a:ext cx="22047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in O(n log</a:t>
            </a:r>
            <a:r>
              <a:rPr sz="2200" spc="-8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n)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0804" y="4305566"/>
            <a:ext cx="2037080" cy="775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200" spc="-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Analysis: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93677" y="4714760"/>
            <a:ext cx="1869439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So</a:t>
            </a:r>
            <a:r>
              <a:rPr sz="2200" spc="-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HeapSort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05173" y="4714760"/>
            <a:ext cx="1869439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in</a:t>
            </a:r>
            <a:r>
              <a:rPr sz="2200" spc="-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previous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16668" y="4714760"/>
            <a:ext cx="8636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slide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22416" y="4714760"/>
            <a:ext cx="260921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is O(n log n)</a:t>
            </a:r>
            <a:r>
              <a:rPr sz="2200" spc="-7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B050"/>
                </a:solidFill>
                <a:latin typeface="Wingdings"/>
                <a:cs typeface="Wingdings"/>
              </a:rPr>
              <a:t></a:t>
            </a:r>
            <a:endParaRPr sz="2200">
              <a:latin typeface="Wingdings"/>
              <a:cs typeface="Wingding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0804" y="5712459"/>
            <a:ext cx="293814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Can </a:t>
            </a:r>
            <a:r>
              <a:rPr sz="3050" dirty="0">
                <a:latin typeface="Calibri"/>
                <a:cs typeface="Calibri"/>
              </a:rPr>
              <a:t>we </a:t>
            </a:r>
            <a:r>
              <a:rPr sz="3050" spc="10" dirty="0">
                <a:latin typeface="Calibri"/>
                <a:cs typeface="Calibri"/>
              </a:rPr>
              <a:t>do</a:t>
            </a:r>
            <a:r>
              <a:rPr sz="3050" spc="-50" dirty="0">
                <a:latin typeface="Calibri"/>
                <a:cs typeface="Calibri"/>
              </a:rPr>
              <a:t> </a:t>
            </a:r>
            <a:r>
              <a:rPr sz="3050" spc="-5" dirty="0">
                <a:latin typeface="Calibri"/>
                <a:cs typeface="Calibri"/>
              </a:rPr>
              <a:t>better?</a:t>
            </a:r>
            <a:endParaRPr sz="3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6245">
              <a:lnSpc>
                <a:spcPct val="100000"/>
              </a:lnSpc>
            </a:pPr>
            <a:r>
              <a:rPr spc="-10" dirty="0"/>
              <a:t>Build </a:t>
            </a:r>
            <a:r>
              <a:rPr dirty="0"/>
              <a:t>Binary </a:t>
            </a:r>
            <a:r>
              <a:rPr spc="-5" dirty="0"/>
              <a:t>Heap </a:t>
            </a:r>
            <a:r>
              <a:rPr spc="-10" dirty="0"/>
              <a:t>in O(n log</a:t>
            </a:r>
            <a:r>
              <a:rPr spc="-20" dirty="0"/>
              <a:t> </a:t>
            </a:r>
            <a:r>
              <a:rPr spc="-10" dirty="0"/>
              <a:t>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5811" y="1899336"/>
            <a:ext cx="8789035" cy="2182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635" algn="ctr">
              <a:lnSpc>
                <a:spcPct val="101000"/>
              </a:lnSpc>
            </a:pPr>
            <a:r>
              <a:rPr sz="3050" spc="10" dirty="0">
                <a:latin typeface="Calibri"/>
                <a:cs typeface="Calibri"/>
              </a:rPr>
              <a:t>Ask </a:t>
            </a:r>
            <a:r>
              <a:rPr sz="3050" spc="5" dirty="0">
                <a:latin typeface="Calibri"/>
                <a:cs typeface="Calibri"/>
              </a:rPr>
              <a:t>VisuAlgo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spc="10" dirty="0">
                <a:latin typeface="Calibri"/>
                <a:cs typeface="Calibri"/>
              </a:rPr>
              <a:t>build </a:t>
            </a:r>
            <a:r>
              <a:rPr sz="3050" spc="15" dirty="0">
                <a:latin typeface="Calibri"/>
                <a:cs typeface="Calibri"/>
              </a:rPr>
              <a:t>Binary </a:t>
            </a:r>
            <a:r>
              <a:rPr sz="3050" spc="5" dirty="0">
                <a:latin typeface="Calibri"/>
                <a:cs typeface="Calibri"/>
              </a:rPr>
              <a:t>(Max) </a:t>
            </a:r>
            <a:r>
              <a:rPr sz="3050" spc="10" dirty="0">
                <a:latin typeface="Calibri"/>
                <a:cs typeface="Calibri"/>
              </a:rPr>
              <a:t>Heap </a:t>
            </a:r>
            <a:r>
              <a:rPr sz="3050" dirty="0">
                <a:latin typeface="Calibri"/>
                <a:cs typeface="Calibri"/>
              </a:rPr>
              <a:t>from </a:t>
            </a:r>
            <a:r>
              <a:rPr sz="3050" spc="10" dirty="0">
                <a:latin typeface="Calibri"/>
                <a:cs typeface="Calibri"/>
              </a:rPr>
              <a:t>an </a:t>
            </a:r>
            <a:r>
              <a:rPr sz="3050" spc="-15" dirty="0">
                <a:latin typeface="Calibri"/>
                <a:cs typeface="Calibri"/>
              </a:rPr>
              <a:t>array  </a:t>
            </a:r>
            <a:r>
              <a:rPr sz="3050" spc="10" dirty="0">
                <a:latin typeface="Calibri"/>
                <a:cs typeface="Calibri"/>
              </a:rPr>
              <a:t>in O(n log n) time </a:t>
            </a:r>
            <a:r>
              <a:rPr sz="3050" spc="5" dirty="0">
                <a:latin typeface="Calibri"/>
                <a:cs typeface="Calibri"/>
              </a:rPr>
              <a:t>by </a:t>
            </a:r>
            <a:r>
              <a:rPr sz="3050" spc="10" dirty="0">
                <a:latin typeface="Calibri"/>
                <a:cs typeface="Calibri"/>
              </a:rPr>
              <a:t>inserting each </a:t>
            </a:r>
            <a:r>
              <a:rPr sz="3050" spc="15" dirty="0">
                <a:latin typeface="Calibri"/>
                <a:cs typeface="Calibri"/>
              </a:rPr>
              <a:t>number </a:t>
            </a:r>
            <a:r>
              <a:rPr sz="3050" spc="10" dirty="0">
                <a:latin typeface="Calibri"/>
                <a:cs typeface="Calibri"/>
              </a:rPr>
              <a:t>one </a:t>
            </a:r>
            <a:r>
              <a:rPr sz="3050" spc="5" dirty="0">
                <a:latin typeface="Calibri"/>
                <a:cs typeface="Calibri"/>
              </a:rPr>
              <a:t>by</a:t>
            </a:r>
            <a:r>
              <a:rPr sz="3050" spc="-4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one</a:t>
            </a:r>
            <a:endParaRPr sz="3050">
              <a:latin typeface="Calibri"/>
              <a:cs typeface="Calibri"/>
            </a:endParaRPr>
          </a:p>
          <a:p>
            <a:pPr marL="55880" marR="49530" indent="520065">
              <a:lnSpc>
                <a:spcPct val="101000"/>
              </a:lnSpc>
              <a:spcBef>
                <a:spcPts val="2400"/>
              </a:spcBef>
            </a:pPr>
            <a:r>
              <a:rPr sz="3050" spc="5" dirty="0">
                <a:latin typeface="Calibri"/>
                <a:cs typeface="Calibri"/>
              </a:rPr>
              <a:t>In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dirty="0">
                <a:latin typeface="Calibri"/>
                <a:cs typeface="Calibri"/>
              </a:rPr>
              <a:t>screen </a:t>
            </a:r>
            <a:r>
              <a:rPr sz="3050" spc="10" dirty="0">
                <a:latin typeface="Calibri"/>
                <a:cs typeface="Calibri"/>
              </a:rPr>
              <a:t>shot </a:t>
            </a:r>
            <a:r>
              <a:rPr sz="3050" spc="-35" dirty="0">
                <a:latin typeface="Calibri"/>
                <a:cs typeface="Calibri"/>
              </a:rPr>
              <a:t>below,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i="1" u="heavy" spc="10" dirty="0">
                <a:latin typeface="Calibri"/>
                <a:cs typeface="Calibri"/>
              </a:rPr>
              <a:t>partial </a:t>
            </a:r>
            <a:r>
              <a:rPr sz="3050" i="1" u="heavy" spc="-15" dirty="0">
                <a:latin typeface="Calibri"/>
                <a:cs typeface="Calibri"/>
              </a:rPr>
              <a:t>state </a:t>
            </a:r>
            <a:r>
              <a:rPr sz="3050" spc="10" dirty="0">
                <a:latin typeface="Calibri"/>
                <a:cs typeface="Calibri"/>
              </a:rPr>
              <a:t>of the  O(n log n) Build Heap of the sample </a:t>
            </a:r>
            <a:r>
              <a:rPr sz="3050" spc="15" dirty="0">
                <a:latin typeface="Calibri"/>
                <a:cs typeface="Calibri"/>
              </a:rPr>
              <a:t>Binary </a:t>
            </a:r>
            <a:r>
              <a:rPr sz="3050" spc="5" dirty="0">
                <a:latin typeface="Calibri"/>
                <a:cs typeface="Calibri"/>
              </a:rPr>
              <a:t>(Max)</a:t>
            </a:r>
            <a:r>
              <a:rPr sz="3050" spc="-2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Heap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0" y="4503420"/>
            <a:ext cx="10058018" cy="3154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2505">
              <a:lnSpc>
                <a:spcPct val="100000"/>
              </a:lnSpc>
            </a:pPr>
            <a:r>
              <a:rPr spc="-5" dirty="0"/>
              <a:t>BuildHeap, </a:t>
            </a:r>
            <a:r>
              <a:rPr spc="-10" dirty="0"/>
              <a:t>the </a:t>
            </a:r>
            <a:r>
              <a:rPr spc="-45" dirty="0"/>
              <a:t>Faster</a:t>
            </a:r>
            <a:r>
              <a:rPr spc="-55" dirty="0"/>
              <a:t> </a:t>
            </a:r>
            <a:r>
              <a:rPr spc="-10" dirty="0"/>
              <a:t>One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891538"/>
            <a:ext cx="2707640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BuildHeap(array)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6081" y="2300732"/>
            <a:ext cx="18084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heapsize</a:t>
            </a:r>
            <a:r>
              <a:rPr sz="2200" spc="-90" dirty="0">
                <a:latin typeface="Courier New"/>
                <a:cs typeface="Courier New"/>
              </a:rPr>
              <a:t> </a:t>
            </a:r>
            <a:r>
              <a:rPr sz="2200" dirty="0">
                <a:latin typeface="Wingdings"/>
                <a:cs typeface="Wingdings"/>
              </a:rPr>
              <a:t></a:t>
            </a:r>
            <a:endParaRPr sz="22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76804" y="2300732"/>
            <a:ext cx="1869439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size(array)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17037" y="3098558"/>
            <a:ext cx="6959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copy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55160" y="3098558"/>
            <a:ext cx="1869439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the</a:t>
            </a:r>
            <a:r>
              <a:rPr sz="2200" spc="-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content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66656" y="3098558"/>
            <a:ext cx="6959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O(n)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6081" y="2703067"/>
            <a:ext cx="1534795" cy="1170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92225" algn="l"/>
              </a:tabLst>
            </a:pPr>
            <a:r>
              <a:rPr sz="2200" spc="-5" dirty="0">
                <a:latin typeface="Courier New"/>
                <a:cs typeface="Courier New"/>
              </a:rPr>
              <a:t>A[0] </a:t>
            </a:r>
            <a:r>
              <a:rPr sz="2200" spc="10" dirty="0">
                <a:latin typeface="Courier New"/>
                <a:cs typeface="Courier New"/>
              </a:rPr>
              <a:t> </a:t>
            </a:r>
            <a:r>
              <a:rPr sz="2200" dirty="0">
                <a:latin typeface="Wingdings"/>
                <a:cs typeface="Wingdings"/>
              </a:rPr>
              <a:t>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dirty="0">
                <a:latin typeface="Courier New"/>
                <a:cs typeface="Courier New"/>
              </a:rPr>
              <a:t>0</a:t>
            </a:r>
            <a:endParaRPr sz="2200">
              <a:latin typeface="Courier New"/>
              <a:cs typeface="Courier New"/>
            </a:endParaRPr>
          </a:p>
          <a:p>
            <a:pPr marL="347980" marR="5080" indent="-335280">
              <a:lnSpc>
                <a:spcPts val="3220"/>
              </a:lnSpc>
              <a:spcBef>
                <a:spcPts val="95"/>
              </a:spcBef>
            </a:pPr>
            <a:r>
              <a:rPr sz="2200" spc="-5" dirty="0">
                <a:latin typeface="Courier New"/>
                <a:cs typeface="Courier New"/>
              </a:rPr>
              <a:t>for </a:t>
            </a:r>
            <a:r>
              <a:rPr sz="2200" dirty="0">
                <a:latin typeface="Courier New"/>
                <a:cs typeface="Courier New"/>
              </a:rPr>
              <a:t>i =</a:t>
            </a:r>
            <a:r>
              <a:rPr sz="2200" spc="-10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1  </a:t>
            </a:r>
            <a:r>
              <a:rPr sz="2200" spc="-5" dirty="0">
                <a:latin typeface="Courier New"/>
                <a:cs typeface="Courier New"/>
              </a:rPr>
              <a:t>A[i]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dirty="0">
                <a:latin typeface="Wingdings"/>
                <a:cs typeface="Wingdings"/>
              </a:rPr>
              <a:t></a:t>
            </a:r>
            <a:endParaRPr sz="22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41536" y="2636011"/>
            <a:ext cx="2433320" cy="1238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 dummy entry  </a:t>
            </a:r>
            <a:r>
              <a:rPr sz="2200" spc="-5" dirty="0">
                <a:latin typeface="Courier New"/>
                <a:cs typeface="Courier New"/>
              </a:rPr>
              <a:t>to heapsize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  </a:t>
            </a:r>
            <a:r>
              <a:rPr sz="2200" spc="-5" dirty="0">
                <a:latin typeface="Courier New"/>
                <a:cs typeface="Courier New"/>
              </a:rPr>
              <a:t>array[i-1]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6081" y="3903230"/>
            <a:ext cx="119951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for </a:t>
            </a:r>
            <a:r>
              <a:rPr sz="2200" dirty="0">
                <a:latin typeface="Courier New"/>
                <a:cs typeface="Courier New"/>
              </a:rPr>
              <a:t>i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=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67078" y="3903230"/>
            <a:ext cx="270700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parent(heapsize)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16696" y="3903230"/>
            <a:ext cx="6959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down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54819" y="3903230"/>
            <a:ext cx="237299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to </a:t>
            </a:r>
            <a:r>
              <a:rPr sz="2200" dirty="0">
                <a:latin typeface="Courier New"/>
                <a:cs typeface="Courier New"/>
              </a:rPr>
              <a:t>1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200" spc="-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O(n/2)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61363" y="4305566"/>
            <a:ext cx="40487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ShiftDown(i)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 O(log</a:t>
            </a:r>
            <a:r>
              <a:rPr sz="2200" spc="-6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n)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69923" y="5110238"/>
            <a:ext cx="11988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Is</a:t>
            </a:r>
            <a:r>
              <a:rPr sz="2200" spc="-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this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10920" y="5110238"/>
            <a:ext cx="6959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also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0804" y="5110238"/>
            <a:ext cx="2037080" cy="768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200" spc="-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Analysis: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93677" y="5512587"/>
            <a:ext cx="8636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No...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99425" y="5512587"/>
            <a:ext cx="8636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soon,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05173" y="5512587"/>
            <a:ext cx="1869439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we will</a:t>
            </a:r>
            <a:r>
              <a:rPr sz="2200" spc="-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see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16668" y="5512587"/>
            <a:ext cx="15341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that</a:t>
            </a:r>
            <a:r>
              <a:rPr sz="2200" spc="-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this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49044" y="5110238"/>
            <a:ext cx="2204720" cy="768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O(n log n)</a:t>
            </a:r>
            <a:r>
              <a:rPr sz="2200" spc="-8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??</a:t>
            </a:r>
            <a:endParaRPr sz="22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is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295788" y="5512587"/>
            <a:ext cx="6959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just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133912" y="5512587"/>
            <a:ext cx="6959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O(n)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5060">
              <a:lnSpc>
                <a:spcPct val="100000"/>
              </a:lnSpc>
            </a:pPr>
            <a:r>
              <a:rPr spc="-10" dirty="0"/>
              <a:t>Build </a:t>
            </a:r>
            <a:r>
              <a:rPr dirty="0"/>
              <a:t>Binary </a:t>
            </a:r>
            <a:r>
              <a:rPr spc="-5" dirty="0"/>
              <a:t>Heap </a:t>
            </a:r>
            <a:r>
              <a:rPr spc="-10" dirty="0"/>
              <a:t>in</a:t>
            </a:r>
            <a:r>
              <a:rPr spc="-70" dirty="0"/>
              <a:t> </a:t>
            </a:r>
            <a:r>
              <a:rPr spc="-10" dirty="0"/>
              <a:t>O(n)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058" y="1899336"/>
            <a:ext cx="8623935" cy="2182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01000"/>
              </a:lnSpc>
            </a:pPr>
            <a:r>
              <a:rPr sz="3050" spc="10" dirty="0">
                <a:latin typeface="Calibri"/>
                <a:cs typeface="Calibri"/>
              </a:rPr>
              <a:t>Ask </a:t>
            </a:r>
            <a:r>
              <a:rPr sz="3050" spc="5" dirty="0">
                <a:latin typeface="Calibri"/>
                <a:cs typeface="Calibri"/>
              </a:rPr>
              <a:t>VisuAlgo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spc="10" dirty="0">
                <a:latin typeface="Calibri"/>
                <a:cs typeface="Calibri"/>
              </a:rPr>
              <a:t>build </a:t>
            </a:r>
            <a:r>
              <a:rPr sz="3050" spc="15" dirty="0">
                <a:latin typeface="Calibri"/>
                <a:cs typeface="Calibri"/>
              </a:rPr>
              <a:t>Binary </a:t>
            </a:r>
            <a:r>
              <a:rPr sz="3050" spc="5" dirty="0">
                <a:latin typeface="Calibri"/>
                <a:cs typeface="Calibri"/>
              </a:rPr>
              <a:t>(Max) </a:t>
            </a:r>
            <a:r>
              <a:rPr sz="3050" spc="10" dirty="0">
                <a:latin typeface="Calibri"/>
                <a:cs typeface="Calibri"/>
              </a:rPr>
              <a:t>Heap </a:t>
            </a:r>
            <a:r>
              <a:rPr sz="3050" dirty="0">
                <a:latin typeface="Calibri"/>
                <a:cs typeface="Calibri"/>
              </a:rPr>
              <a:t>from </a:t>
            </a:r>
            <a:r>
              <a:rPr sz="3050" spc="10" dirty="0">
                <a:latin typeface="Calibri"/>
                <a:cs typeface="Calibri"/>
              </a:rPr>
              <a:t>an </a:t>
            </a:r>
            <a:r>
              <a:rPr sz="3050" spc="-15" dirty="0">
                <a:latin typeface="Calibri"/>
                <a:cs typeface="Calibri"/>
              </a:rPr>
              <a:t>array  </a:t>
            </a:r>
            <a:r>
              <a:rPr sz="3050" spc="10" dirty="0">
                <a:latin typeface="Calibri"/>
                <a:cs typeface="Calibri"/>
              </a:rPr>
              <a:t>in O(n) time </a:t>
            </a:r>
            <a:r>
              <a:rPr sz="3050" spc="5" dirty="0">
                <a:latin typeface="Calibri"/>
                <a:cs typeface="Calibri"/>
              </a:rPr>
              <a:t>by calling ShiftDown</a:t>
            </a:r>
            <a:r>
              <a:rPr sz="3050" spc="-55" dirty="0">
                <a:latin typeface="Calibri"/>
                <a:cs typeface="Calibri"/>
              </a:rPr>
              <a:t> </a:t>
            </a:r>
            <a:r>
              <a:rPr sz="3050" spc="-5" dirty="0">
                <a:latin typeface="Calibri"/>
                <a:cs typeface="Calibri"/>
              </a:rPr>
              <a:t>strategically</a:t>
            </a:r>
            <a:endParaRPr sz="3050">
              <a:latin typeface="Calibri"/>
              <a:cs typeface="Calibri"/>
            </a:endParaRPr>
          </a:p>
          <a:p>
            <a:pPr marL="405130" marR="398145" indent="635" algn="ctr">
              <a:lnSpc>
                <a:spcPct val="101000"/>
              </a:lnSpc>
              <a:spcBef>
                <a:spcPts val="2400"/>
              </a:spcBef>
            </a:pPr>
            <a:r>
              <a:rPr sz="3050" spc="5" dirty="0">
                <a:latin typeface="Calibri"/>
                <a:cs typeface="Calibri"/>
              </a:rPr>
              <a:t>In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dirty="0">
                <a:latin typeface="Calibri"/>
                <a:cs typeface="Calibri"/>
              </a:rPr>
              <a:t>screen </a:t>
            </a:r>
            <a:r>
              <a:rPr sz="3050" spc="10" dirty="0">
                <a:latin typeface="Calibri"/>
                <a:cs typeface="Calibri"/>
              </a:rPr>
              <a:t>shot </a:t>
            </a:r>
            <a:r>
              <a:rPr sz="3050" spc="-35" dirty="0">
                <a:latin typeface="Calibri"/>
                <a:cs typeface="Calibri"/>
              </a:rPr>
              <a:t>below,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i="1" u="heavy" spc="10" dirty="0">
                <a:latin typeface="Calibri"/>
                <a:cs typeface="Calibri"/>
              </a:rPr>
              <a:t>partial </a:t>
            </a:r>
            <a:r>
              <a:rPr sz="3050" i="1" u="heavy" spc="-15" dirty="0">
                <a:latin typeface="Calibri"/>
                <a:cs typeface="Calibri"/>
              </a:rPr>
              <a:t>state </a:t>
            </a:r>
            <a:r>
              <a:rPr sz="3050" spc="10" dirty="0">
                <a:latin typeface="Calibri"/>
                <a:cs typeface="Calibri"/>
              </a:rPr>
              <a:t>of the  O(n) Build Heap of the sample </a:t>
            </a:r>
            <a:r>
              <a:rPr sz="3050" spc="15" dirty="0">
                <a:latin typeface="Calibri"/>
                <a:cs typeface="Calibri"/>
              </a:rPr>
              <a:t>Binary </a:t>
            </a:r>
            <a:r>
              <a:rPr sz="3050" spc="5" dirty="0">
                <a:latin typeface="Calibri"/>
                <a:cs typeface="Calibri"/>
              </a:rPr>
              <a:t>(Max)</a:t>
            </a:r>
            <a:r>
              <a:rPr sz="3050" spc="-3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Heap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0" y="4532376"/>
            <a:ext cx="10058018" cy="31257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0860">
              <a:lnSpc>
                <a:spcPct val="100000"/>
              </a:lnSpc>
            </a:pPr>
            <a:r>
              <a:rPr spc="-10" dirty="0">
                <a:latin typeface="Courier New"/>
                <a:cs typeface="Courier New"/>
              </a:rPr>
              <a:t>BuildHeap()</a:t>
            </a:r>
            <a:r>
              <a:rPr spc="-1850" dirty="0">
                <a:latin typeface="Courier New"/>
                <a:cs typeface="Courier New"/>
              </a:rPr>
              <a:t> </a:t>
            </a:r>
            <a:r>
              <a:rPr spc="-15" dirty="0"/>
              <a:t>Analysis… </a:t>
            </a:r>
            <a:r>
              <a:rPr spc="-10"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487" y="1899336"/>
            <a:ext cx="8703945" cy="2977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000"/>
              </a:lnSpc>
              <a:tabLst>
                <a:tab pos="8055609" algn="l"/>
              </a:tabLst>
            </a:pPr>
            <a:r>
              <a:rPr sz="3050" spc="-5" dirty="0">
                <a:latin typeface="Calibri"/>
                <a:cs typeface="Calibri"/>
              </a:rPr>
              <a:t>Recall: </a:t>
            </a:r>
            <a:r>
              <a:rPr sz="3050" spc="10" dirty="0">
                <a:latin typeface="Calibri"/>
                <a:cs typeface="Calibri"/>
              </a:rPr>
              <a:t>How </a:t>
            </a:r>
            <a:r>
              <a:rPr sz="3050" dirty="0">
                <a:latin typeface="Calibri"/>
                <a:cs typeface="Calibri"/>
              </a:rPr>
              <a:t>many levels </a:t>
            </a:r>
            <a:r>
              <a:rPr sz="3050" spc="5" dirty="0">
                <a:latin typeface="Calibri"/>
                <a:cs typeface="Calibri"/>
              </a:rPr>
              <a:t>(height) </a:t>
            </a:r>
            <a:r>
              <a:rPr sz="3050" spc="-5" dirty="0">
                <a:latin typeface="Calibri"/>
                <a:cs typeface="Calibri"/>
              </a:rPr>
              <a:t>are </a:t>
            </a:r>
            <a:r>
              <a:rPr sz="3050" dirty="0">
                <a:latin typeface="Calibri"/>
                <a:cs typeface="Calibri"/>
              </a:rPr>
              <a:t>there </a:t>
            </a:r>
            <a:r>
              <a:rPr sz="3050" spc="10" dirty="0">
                <a:latin typeface="Calibri"/>
                <a:cs typeface="Calibri"/>
              </a:rPr>
              <a:t>in a  </a:t>
            </a:r>
            <a:r>
              <a:rPr sz="3050" dirty="0">
                <a:latin typeface="Calibri"/>
                <a:cs typeface="Calibri"/>
              </a:rPr>
              <a:t>complete </a:t>
            </a:r>
            <a:r>
              <a:rPr sz="3050" spc="10" dirty="0">
                <a:latin typeface="Calibri"/>
                <a:cs typeface="Calibri"/>
              </a:rPr>
              <a:t>binary </a:t>
            </a:r>
            <a:r>
              <a:rPr sz="3050" dirty="0">
                <a:latin typeface="Calibri"/>
                <a:cs typeface="Calibri"/>
              </a:rPr>
              <a:t>tree </a:t>
            </a:r>
            <a:r>
              <a:rPr sz="3050" spc="10" dirty="0">
                <a:latin typeface="Calibri"/>
                <a:cs typeface="Calibri"/>
              </a:rPr>
              <a:t>(heap) of </a:t>
            </a:r>
            <a:r>
              <a:rPr sz="3050" spc="-10" dirty="0">
                <a:latin typeface="Calibri"/>
                <a:cs typeface="Calibri"/>
              </a:rPr>
              <a:t>size</a:t>
            </a:r>
            <a:r>
              <a:rPr sz="3050" spc="-55" dirty="0">
                <a:latin typeface="Calibri"/>
                <a:cs typeface="Calibri"/>
              </a:rPr>
              <a:t> </a:t>
            </a:r>
            <a:r>
              <a:rPr sz="3050" b="1" spc="10" dirty="0">
                <a:latin typeface="Calibri"/>
                <a:cs typeface="Calibri"/>
              </a:rPr>
              <a:t>n</a:t>
            </a:r>
            <a:r>
              <a:rPr sz="3050" spc="10" dirty="0">
                <a:latin typeface="Calibri"/>
                <a:cs typeface="Calibri"/>
              </a:rPr>
              <a:t>? </a:t>
            </a:r>
            <a:r>
              <a:rPr sz="3050" u="heavy" spc="5" dirty="0">
                <a:latin typeface="Times New Roman"/>
                <a:cs typeface="Times New Roman"/>
              </a:rPr>
              <a:t> </a:t>
            </a:r>
            <a:r>
              <a:rPr sz="3050" u="heavy" dirty="0">
                <a:latin typeface="Times New Roman"/>
                <a:cs typeface="Times New Roman"/>
              </a:rPr>
              <a:t>	</a:t>
            </a: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95"/>
              </a:spcBef>
              <a:tabLst>
                <a:tab pos="8690610" algn="l"/>
              </a:tabLst>
            </a:pPr>
            <a:r>
              <a:rPr sz="3050" spc="-5" dirty="0">
                <a:latin typeface="Calibri"/>
                <a:cs typeface="Calibri"/>
              </a:rPr>
              <a:t>Recall: </a:t>
            </a:r>
            <a:r>
              <a:rPr sz="3050" spc="5" dirty="0">
                <a:latin typeface="Calibri"/>
                <a:cs typeface="Calibri"/>
              </a:rPr>
              <a:t>What is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spc="-5" dirty="0">
                <a:latin typeface="Calibri"/>
                <a:cs typeface="Calibri"/>
              </a:rPr>
              <a:t>cost to </a:t>
            </a:r>
            <a:r>
              <a:rPr sz="3050" spc="10" dirty="0">
                <a:latin typeface="Calibri"/>
                <a:cs typeface="Calibri"/>
              </a:rPr>
              <a:t>run</a:t>
            </a:r>
            <a:r>
              <a:rPr sz="3050" spc="25" dirty="0">
                <a:latin typeface="Calibri"/>
                <a:cs typeface="Calibri"/>
              </a:rPr>
              <a:t> </a:t>
            </a:r>
            <a:r>
              <a:rPr sz="2650" spc="-10" dirty="0">
                <a:latin typeface="Courier New"/>
                <a:cs typeface="Courier New"/>
              </a:rPr>
              <a:t>shiftDown(i)</a:t>
            </a:r>
            <a:r>
              <a:rPr sz="3050" spc="-10" dirty="0">
                <a:latin typeface="Calibri"/>
                <a:cs typeface="Calibri"/>
              </a:rPr>
              <a:t>?</a:t>
            </a:r>
            <a:r>
              <a:rPr sz="3050" spc="-5" dirty="0">
                <a:latin typeface="Calibri"/>
                <a:cs typeface="Calibri"/>
              </a:rPr>
              <a:t> </a:t>
            </a:r>
            <a:r>
              <a:rPr sz="3050" u="heavy" spc="5" dirty="0">
                <a:latin typeface="Times New Roman"/>
                <a:cs typeface="Times New Roman"/>
              </a:rPr>
              <a:t> </a:t>
            </a:r>
            <a:r>
              <a:rPr sz="3050" u="heavy" dirty="0">
                <a:latin typeface="Times New Roman"/>
                <a:cs typeface="Times New Roman"/>
              </a:rPr>
              <a:t>	</a:t>
            </a:r>
            <a:endParaRPr sz="3050">
              <a:latin typeface="Times New Roman"/>
              <a:cs typeface="Times New Roman"/>
            </a:endParaRPr>
          </a:p>
          <a:p>
            <a:pPr marL="12700" marR="852805">
              <a:lnSpc>
                <a:spcPct val="101000"/>
              </a:lnSpc>
              <a:spcBef>
                <a:spcPts val="2500"/>
              </a:spcBef>
              <a:tabLst>
                <a:tab pos="4172585" algn="l"/>
              </a:tabLst>
            </a:pPr>
            <a:r>
              <a:rPr sz="3050" spc="10" dirty="0">
                <a:latin typeface="Calibri"/>
                <a:cs typeface="Calibri"/>
              </a:rPr>
              <a:t>Q: How </a:t>
            </a:r>
            <a:r>
              <a:rPr sz="3050" dirty="0">
                <a:latin typeface="Calibri"/>
                <a:cs typeface="Calibri"/>
              </a:rPr>
              <a:t>many </a:t>
            </a:r>
            <a:r>
              <a:rPr sz="3050" spc="10" dirty="0">
                <a:latin typeface="Calibri"/>
                <a:cs typeface="Calibri"/>
              </a:rPr>
              <a:t>nodes </a:t>
            </a:r>
            <a:r>
              <a:rPr sz="3050" spc="-5" dirty="0">
                <a:latin typeface="Calibri"/>
                <a:cs typeface="Calibri"/>
              </a:rPr>
              <a:t>are </a:t>
            </a:r>
            <a:r>
              <a:rPr sz="3050" dirty="0">
                <a:latin typeface="Calibri"/>
                <a:cs typeface="Calibri"/>
              </a:rPr>
              <a:t>there </a:t>
            </a:r>
            <a:r>
              <a:rPr sz="3050" spc="-5" dirty="0">
                <a:latin typeface="Calibri"/>
                <a:cs typeface="Calibri"/>
              </a:rPr>
              <a:t>at </a:t>
            </a:r>
            <a:r>
              <a:rPr sz="3050" dirty="0">
                <a:latin typeface="Calibri"/>
                <a:cs typeface="Calibri"/>
              </a:rPr>
              <a:t>height </a:t>
            </a:r>
            <a:r>
              <a:rPr sz="3050" b="1" spc="15" dirty="0">
                <a:latin typeface="Calibri"/>
                <a:cs typeface="Calibri"/>
              </a:rPr>
              <a:t>h </a:t>
            </a:r>
            <a:r>
              <a:rPr sz="3050" spc="10" dirty="0">
                <a:latin typeface="Calibri"/>
                <a:cs typeface="Calibri"/>
              </a:rPr>
              <a:t>of a </a:t>
            </a:r>
            <a:r>
              <a:rPr sz="3050" spc="5" dirty="0">
                <a:latin typeface="Calibri"/>
                <a:cs typeface="Calibri"/>
              </a:rPr>
              <a:t>full  </a:t>
            </a:r>
            <a:r>
              <a:rPr sz="3050" spc="10" dirty="0">
                <a:latin typeface="Calibri"/>
                <a:cs typeface="Calibri"/>
              </a:rPr>
              <a:t>binary</a:t>
            </a:r>
            <a:r>
              <a:rPr sz="3050" spc="-85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tree? </a:t>
            </a:r>
            <a:r>
              <a:rPr sz="3050" u="heavy" spc="5" dirty="0">
                <a:latin typeface="Times New Roman"/>
                <a:cs typeface="Times New Roman"/>
              </a:rPr>
              <a:t> </a:t>
            </a:r>
            <a:r>
              <a:rPr sz="3050" u="heavy" dirty="0">
                <a:latin typeface="Times New Roman"/>
                <a:cs typeface="Times New Roman"/>
              </a:rPr>
              <a:t>	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6769" y="5238750"/>
            <a:ext cx="8454390" cy="20208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09254" y="5240273"/>
            <a:ext cx="772795" cy="417195"/>
          </a:xfrm>
          <a:custGeom>
            <a:avLst/>
            <a:gdLst/>
            <a:ahLst/>
            <a:cxnLst/>
            <a:rect l="l" t="t" r="r" b="b"/>
            <a:pathLst>
              <a:path w="772795" h="417195">
                <a:moveTo>
                  <a:pt x="772668" y="414528"/>
                </a:moveTo>
                <a:lnTo>
                  <a:pt x="772668" y="2286"/>
                </a:lnTo>
                <a:lnTo>
                  <a:pt x="769620" y="0"/>
                </a:lnTo>
                <a:lnTo>
                  <a:pt x="2285" y="0"/>
                </a:lnTo>
                <a:lnTo>
                  <a:pt x="0" y="2286"/>
                </a:lnTo>
                <a:lnTo>
                  <a:pt x="0" y="414528"/>
                </a:lnTo>
                <a:lnTo>
                  <a:pt x="2286" y="416814"/>
                </a:lnTo>
                <a:lnTo>
                  <a:pt x="5333" y="416814"/>
                </a:lnTo>
                <a:lnTo>
                  <a:pt x="5334" y="10668"/>
                </a:lnTo>
                <a:lnTo>
                  <a:pt x="10668" y="5334"/>
                </a:lnTo>
                <a:lnTo>
                  <a:pt x="10667" y="10668"/>
                </a:lnTo>
                <a:lnTo>
                  <a:pt x="762000" y="10668"/>
                </a:lnTo>
                <a:lnTo>
                  <a:pt x="762000" y="5334"/>
                </a:lnTo>
                <a:lnTo>
                  <a:pt x="767334" y="10668"/>
                </a:lnTo>
                <a:lnTo>
                  <a:pt x="767334" y="416814"/>
                </a:lnTo>
                <a:lnTo>
                  <a:pt x="769620" y="416814"/>
                </a:lnTo>
                <a:lnTo>
                  <a:pt x="772668" y="414528"/>
                </a:lnTo>
                <a:close/>
              </a:path>
              <a:path w="772795" h="417195">
                <a:moveTo>
                  <a:pt x="10667" y="10668"/>
                </a:moveTo>
                <a:lnTo>
                  <a:pt x="10668" y="5334"/>
                </a:lnTo>
                <a:lnTo>
                  <a:pt x="5334" y="10668"/>
                </a:lnTo>
                <a:lnTo>
                  <a:pt x="10667" y="10668"/>
                </a:lnTo>
                <a:close/>
              </a:path>
              <a:path w="772795" h="417195">
                <a:moveTo>
                  <a:pt x="10667" y="406146"/>
                </a:moveTo>
                <a:lnTo>
                  <a:pt x="10667" y="10668"/>
                </a:lnTo>
                <a:lnTo>
                  <a:pt x="5334" y="10668"/>
                </a:lnTo>
                <a:lnTo>
                  <a:pt x="5334" y="406146"/>
                </a:lnTo>
                <a:lnTo>
                  <a:pt x="10667" y="406146"/>
                </a:lnTo>
                <a:close/>
              </a:path>
              <a:path w="772795" h="417195">
                <a:moveTo>
                  <a:pt x="767334" y="406146"/>
                </a:moveTo>
                <a:lnTo>
                  <a:pt x="5334" y="406146"/>
                </a:lnTo>
                <a:lnTo>
                  <a:pt x="10668" y="411480"/>
                </a:lnTo>
                <a:lnTo>
                  <a:pt x="10667" y="416814"/>
                </a:lnTo>
                <a:lnTo>
                  <a:pt x="762000" y="416814"/>
                </a:lnTo>
                <a:lnTo>
                  <a:pt x="762000" y="411480"/>
                </a:lnTo>
                <a:lnTo>
                  <a:pt x="767334" y="406146"/>
                </a:lnTo>
                <a:close/>
              </a:path>
              <a:path w="772795" h="417195">
                <a:moveTo>
                  <a:pt x="10667" y="416814"/>
                </a:moveTo>
                <a:lnTo>
                  <a:pt x="10668" y="411480"/>
                </a:lnTo>
                <a:lnTo>
                  <a:pt x="5334" y="406146"/>
                </a:lnTo>
                <a:lnTo>
                  <a:pt x="5333" y="416814"/>
                </a:lnTo>
                <a:lnTo>
                  <a:pt x="10667" y="416814"/>
                </a:lnTo>
                <a:close/>
              </a:path>
              <a:path w="772795" h="417195">
                <a:moveTo>
                  <a:pt x="767334" y="10668"/>
                </a:moveTo>
                <a:lnTo>
                  <a:pt x="762000" y="5334"/>
                </a:lnTo>
                <a:lnTo>
                  <a:pt x="762000" y="10668"/>
                </a:lnTo>
                <a:lnTo>
                  <a:pt x="767334" y="10668"/>
                </a:lnTo>
                <a:close/>
              </a:path>
              <a:path w="772795" h="417195">
                <a:moveTo>
                  <a:pt x="767334" y="406146"/>
                </a:moveTo>
                <a:lnTo>
                  <a:pt x="767334" y="10668"/>
                </a:lnTo>
                <a:lnTo>
                  <a:pt x="762000" y="10668"/>
                </a:lnTo>
                <a:lnTo>
                  <a:pt x="762000" y="406146"/>
                </a:lnTo>
                <a:lnTo>
                  <a:pt x="767334" y="406146"/>
                </a:lnTo>
                <a:close/>
              </a:path>
              <a:path w="772795" h="417195">
                <a:moveTo>
                  <a:pt x="767334" y="416814"/>
                </a:moveTo>
                <a:lnTo>
                  <a:pt x="767334" y="406146"/>
                </a:lnTo>
                <a:lnTo>
                  <a:pt x="762000" y="411480"/>
                </a:lnTo>
                <a:lnTo>
                  <a:pt x="762000" y="416814"/>
                </a:lnTo>
                <a:lnTo>
                  <a:pt x="767334" y="416814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14588" y="5245608"/>
            <a:ext cx="762000" cy="406400"/>
          </a:xfrm>
          <a:prstGeom prst="rect">
            <a:avLst/>
          </a:prstGeom>
          <a:solidFill>
            <a:srgbClr val="EEECE1"/>
          </a:solidFill>
        </p:spPr>
        <p:txBody>
          <a:bodyPr vert="horz" wrap="square" lIns="0" tIns="38100" rIns="0" bIns="0" rtlCol="0">
            <a:spAutoFit/>
          </a:bodyPr>
          <a:lstStyle/>
          <a:p>
            <a:pPr marL="130810">
              <a:lnSpc>
                <a:spcPct val="100000"/>
              </a:lnSpc>
              <a:spcBef>
                <a:spcPts val="300"/>
              </a:spcBef>
            </a:pPr>
            <a:r>
              <a:rPr sz="1950" spc="15" dirty="0">
                <a:latin typeface="Calibri"/>
                <a:cs typeface="Calibri"/>
              </a:rPr>
              <a:t>n =</a:t>
            </a:r>
            <a:r>
              <a:rPr sz="1950" spc="-90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9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6756" y="5266690"/>
            <a:ext cx="690245" cy="1633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20"/>
              </a:lnSpc>
            </a:pPr>
            <a:r>
              <a:rPr sz="2600" spc="20" dirty="0">
                <a:latin typeface="Calibri"/>
                <a:cs typeface="Calibri"/>
              </a:rPr>
              <a:t>h =</a:t>
            </a:r>
            <a:r>
              <a:rPr sz="2600" spc="-105" dirty="0">
                <a:latin typeface="Calibri"/>
                <a:cs typeface="Calibri"/>
              </a:rPr>
              <a:t> </a:t>
            </a:r>
            <a:r>
              <a:rPr sz="2600" spc="20" dirty="0">
                <a:latin typeface="Calibri"/>
                <a:cs typeface="Calibri"/>
              </a:rPr>
              <a:t>3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650" spc="-10" dirty="0">
                <a:latin typeface="Calibri"/>
                <a:cs typeface="Calibri"/>
              </a:rPr>
              <a:t>h </a:t>
            </a:r>
            <a:r>
              <a:rPr sz="2650" spc="-5" dirty="0">
                <a:latin typeface="Calibri"/>
                <a:cs typeface="Calibri"/>
              </a:rPr>
              <a:t>=</a:t>
            </a:r>
            <a:r>
              <a:rPr sz="2650" spc="-100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2</a:t>
            </a:r>
            <a:endParaRPr sz="2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600" spc="20" dirty="0">
                <a:latin typeface="Calibri"/>
                <a:cs typeface="Calibri"/>
              </a:rPr>
              <a:t>h =</a:t>
            </a:r>
            <a:r>
              <a:rPr sz="2600" spc="-105" dirty="0">
                <a:latin typeface="Calibri"/>
                <a:cs typeface="Calibri"/>
              </a:rPr>
              <a:t> </a:t>
            </a:r>
            <a:r>
              <a:rPr sz="2600" spc="20" dirty="0">
                <a:latin typeface="Calibri"/>
                <a:cs typeface="Calibri"/>
              </a:rPr>
              <a:t>1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600" spc="20" dirty="0">
                <a:latin typeface="Calibri"/>
                <a:cs typeface="Calibri"/>
              </a:rPr>
              <a:t>h =</a:t>
            </a:r>
            <a:r>
              <a:rPr sz="2600" spc="-105" dirty="0">
                <a:latin typeface="Calibri"/>
                <a:cs typeface="Calibri"/>
              </a:rPr>
              <a:t> </a:t>
            </a:r>
            <a:r>
              <a:rPr sz="2600" spc="20" dirty="0">
                <a:latin typeface="Calibri"/>
                <a:cs typeface="Calibri"/>
              </a:rPr>
              <a:t>0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89838" y="5499353"/>
            <a:ext cx="4197985" cy="0"/>
          </a:xfrm>
          <a:custGeom>
            <a:avLst/>
            <a:gdLst/>
            <a:ahLst/>
            <a:cxnLst/>
            <a:rect l="l" t="t" r="r" b="b"/>
            <a:pathLst>
              <a:path w="4197985">
                <a:moveTo>
                  <a:pt x="0" y="0"/>
                </a:moveTo>
                <a:lnTo>
                  <a:pt x="4197858" y="0"/>
                </a:lnTo>
              </a:path>
            </a:pathLst>
          </a:custGeom>
          <a:ln w="10667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14222" y="5927597"/>
            <a:ext cx="6574790" cy="0"/>
          </a:xfrm>
          <a:custGeom>
            <a:avLst/>
            <a:gdLst/>
            <a:ahLst/>
            <a:cxnLst/>
            <a:rect l="l" t="t" r="r" b="b"/>
            <a:pathLst>
              <a:path w="6574790">
                <a:moveTo>
                  <a:pt x="0" y="0"/>
                </a:moveTo>
                <a:lnTo>
                  <a:pt x="6574535" y="0"/>
                </a:lnTo>
              </a:path>
            </a:pathLst>
          </a:custGeom>
          <a:ln w="10668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89838" y="6342125"/>
            <a:ext cx="7771765" cy="0"/>
          </a:xfrm>
          <a:custGeom>
            <a:avLst/>
            <a:gdLst/>
            <a:ahLst/>
            <a:cxnLst/>
            <a:rect l="l" t="t" r="r" b="b"/>
            <a:pathLst>
              <a:path w="7771765">
                <a:moveTo>
                  <a:pt x="0" y="0"/>
                </a:moveTo>
                <a:lnTo>
                  <a:pt x="7771638" y="0"/>
                </a:lnTo>
              </a:path>
            </a:pathLst>
          </a:custGeom>
          <a:ln w="10667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60119" y="6737984"/>
            <a:ext cx="1297305" cy="0"/>
          </a:xfrm>
          <a:custGeom>
            <a:avLst/>
            <a:gdLst/>
            <a:ahLst/>
            <a:cxnLst/>
            <a:rect l="l" t="t" r="r" b="b"/>
            <a:pathLst>
              <a:path w="1297305">
                <a:moveTo>
                  <a:pt x="0" y="0"/>
                </a:moveTo>
                <a:lnTo>
                  <a:pt x="1296924" y="0"/>
                </a:lnTo>
              </a:path>
            </a:pathLst>
          </a:custGeom>
          <a:ln w="990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Recording of modifications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Currently, there are no modification on these contents.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121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0860">
              <a:lnSpc>
                <a:spcPct val="100000"/>
              </a:lnSpc>
            </a:pPr>
            <a:r>
              <a:rPr spc="-10" dirty="0">
                <a:latin typeface="Courier New"/>
                <a:cs typeface="Courier New"/>
              </a:rPr>
              <a:t>BuildHeap()</a:t>
            </a:r>
            <a:r>
              <a:rPr spc="-1850" dirty="0">
                <a:latin typeface="Courier New"/>
                <a:cs typeface="Courier New"/>
              </a:rPr>
              <a:t> </a:t>
            </a:r>
            <a:r>
              <a:rPr spc="-15" dirty="0"/>
              <a:t>Analysis… </a:t>
            </a:r>
            <a:r>
              <a:rPr spc="-10"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566" y="1880361"/>
            <a:ext cx="574802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5" dirty="0">
                <a:latin typeface="Calibri"/>
                <a:cs typeface="Calibri"/>
              </a:rPr>
              <a:t>Cost </a:t>
            </a:r>
            <a:r>
              <a:rPr sz="3500" spc="5" dirty="0">
                <a:latin typeface="Calibri"/>
                <a:cs typeface="Calibri"/>
              </a:rPr>
              <a:t>of </a:t>
            </a:r>
            <a:r>
              <a:rPr sz="3500" spc="10" dirty="0">
                <a:latin typeface="Courier New"/>
                <a:cs typeface="Courier New"/>
              </a:rPr>
              <a:t>BuildHeap()</a:t>
            </a:r>
            <a:r>
              <a:rPr sz="3500" spc="-1285" dirty="0">
                <a:latin typeface="Courier New"/>
                <a:cs typeface="Courier New"/>
              </a:rPr>
              <a:t> </a:t>
            </a:r>
            <a:r>
              <a:rPr sz="3500" spc="5" dirty="0">
                <a:latin typeface="Calibri"/>
                <a:cs typeface="Calibri"/>
              </a:rPr>
              <a:t>is thus: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26435" y="3397758"/>
            <a:ext cx="1655064" cy="844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96205" y="3318509"/>
            <a:ext cx="1684020" cy="8359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08064" y="3397758"/>
            <a:ext cx="1684020" cy="7612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4320" y="2682239"/>
            <a:ext cx="1912620" cy="18836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00732" y="3597402"/>
            <a:ext cx="15113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latin typeface="Calibri"/>
                <a:cs typeface="Calibri"/>
              </a:rPr>
              <a:t>=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39650" y="3597402"/>
            <a:ext cx="15113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latin typeface="Calibri"/>
                <a:cs typeface="Calibri"/>
              </a:rPr>
              <a:t>=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40839" y="3597402"/>
            <a:ext cx="15113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latin typeface="Calibri"/>
                <a:cs typeface="Calibri"/>
              </a:rPr>
              <a:t>=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25475" y="6113538"/>
            <a:ext cx="1076960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latin typeface="Courier New"/>
                <a:cs typeface="Courier New"/>
              </a:rPr>
              <a:t>+ </a:t>
            </a:r>
            <a:r>
              <a:rPr sz="1950" spc="10" dirty="0">
                <a:latin typeface="Courier New"/>
                <a:cs typeface="Courier New"/>
              </a:rPr>
              <a:t>...</a:t>
            </a:r>
            <a:r>
              <a:rPr sz="1950" spc="-95" dirty="0">
                <a:latin typeface="Courier New"/>
                <a:cs typeface="Courier New"/>
              </a:rPr>
              <a:t> </a:t>
            </a:r>
            <a:r>
              <a:rPr sz="1950" spc="15" dirty="0">
                <a:latin typeface="Courier New"/>
                <a:cs typeface="Courier New"/>
              </a:rPr>
              <a:t>=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3739" y="5811786"/>
            <a:ext cx="2588895" cy="143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12775" algn="l"/>
                <a:tab pos="1212850" algn="l"/>
                <a:tab pos="1813560" algn="l"/>
                <a:tab pos="2413635" algn="l"/>
              </a:tabLst>
            </a:pPr>
            <a:r>
              <a:rPr sz="1950" spc="15" dirty="0">
                <a:latin typeface="Courier New"/>
                <a:cs typeface="Courier New"/>
              </a:rPr>
              <a:t>0	1	2	3	4</a:t>
            </a:r>
            <a:endParaRPr sz="1950">
              <a:latin typeface="Courier New"/>
              <a:cs typeface="Courier New"/>
            </a:endParaRPr>
          </a:p>
          <a:p>
            <a:pPr marL="12700" marR="5080">
              <a:lnSpc>
                <a:spcPct val="76100"/>
              </a:lnSpc>
              <a:spcBef>
                <a:spcPts val="595"/>
              </a:spcBef>
              <a:tabLst>
                <a:tab pos="669290" algn="l"/>
                <a:tab pos="1221105" algn="l"/>
                <a:tab pos="1772285" algn="l"/>
                <a:tab pos="2324100" algn="l"/>
              </a:tabLst>
            </a:pPr>
            <a:r>
              <a:rPr sz="1950" spc="15" dirty="0">
                <a:latin typeface="Courier New"/>
                <a:cs typeface="Courier New"/>
              </a:rPr>
              <a:t>- + - + - + - +</a:t>
            </a:r>
            <a:r>
              <a:rPr sz="1950" spc="-140" dirty="0">
                <a:latin typeface="Courier New"/>
                <a:cs typeface="Courier New"/>
              </a:rPr>
              <a:t> </a:t>
            </a:r>
            <a:r>
              <a:rPr sz="1950" spc="15" dirty="0">
                <a:latin typeface="Courier New"/>
                <a:cs typeface="Courier New"/>
              </a:rPr>
              <a:t>-  </a:t>
            </a:r>
            <a:r>
              <a:rPr sz="2925" spc="15" baseline="-17094" dirty="0">
                <a:latin typeface="Courier New"/>
                <a:cs typeface="Courier New"/>
              </a:rPr>
              <a:t>2</a:t>
            </a:r>
            <a:r>
              <a:rPr sz="1300" spc="10" dirty="0">
                <a:latin typeface="Courier New"/>
                <a:cs typeface="Courier New"/>
              </a:rPr>
              <a:t>0</a:t>
            </a:r>
            <a:r>
              <a:rPr sz="1300" dirty="0">
                <a:latin typeface="Courier New"/>
                <a:cs typeface="Courier New"/>
              </a:rPr>
              <a:t>	</a:t>
            </a:r>
            <a:r>
              <a:rPr sz="2925" spc="15" baseline="-17094" dirty="0">
                <a:latin typeface="Courier New"/>
                <a:cs typeface="Courier New"/>
              </a:rPr>
              <a:t>2</a:t>
            </a:r>
            <a:r>
              <a:rPr sz="1300" spc="10" dirty="0">
                <a:latin typeface="Courier New"/>
                <a:cs typeface="Courier New"/>
              </a:rPr>
              <a:t>1</a:t>
            </a:r>
            <a:r>
              <a:rPr sz="1300" dirty="0">
                <a:latin typeface="Courier New"/>
                <a:cs typeface="Courier New"/>
              </a:rPr>
              <a:t>	</a:t>
            </a:r>
            <a:r>
              <a:rPr sz="2925" spc="7" baseline="-17094" dirty="0">
                <a:latin typeface="Courier New"/>
                <a:cs typeface="Courier New"/>
              </a:rPr>
              <a:t>2</a:t>
            </a:r>
            <a:r>
              <a:rPr sz="1300" spc="10" dirty="0">
                <a:latin typeface="Courier New"/>
                <a:cs typeface="Courier New"/>
              </a:rPr>
              <a:t>2</a:t>
            </a:r>
            <a:r>
              <a:rPr sz="1300" dirty="0">
                <a:latin typeface="Courier New"/>
                <a:cs typeface="Courier New"/>
              </a:rPr>
              <a:t>	</a:t>
            </a:r>
            <a:r>
              <a:rPr sz="2925" spc="15" baseline="-17094" dirty="0">
                <a:latin typeface="Courier New"/>
                <a:cs typeface="Courier New"/>
              </a:rPr>
              <a:t>2</a:t>
            </a:r>
            <a:r>
              <a:rPr sz="1300" spc="10" dirty="0">
                <a:latin typeface="Courier New"/>
                <a:cs typeface="Courier New"/>
              </a:rPr>
              <a:t>3</a:t>
            </a:r>
            <a:r>
              <a:rPr sz="1300" dirty="0">
                <a:latin typeface="Courier New"/>
                <a:cs typeface="Courier New"/>
              </a:rPr>
              <a:t>	</a:t>
            </a:r>
            <a:r>
              <a:rPr sz="2925" spc="15" baseline="-17094" dirty="0">
                <a:latin typeface="Courier New"/>
                <a:cs typeface="Courier New"/>
              </a:rPr>
              <a:t>2</a:t>
            </a:r>
            <a:r>
              <a:rPr sz="1300" spc="10" dirty="0">
                <a:latin typeface="Courier New"/>
                <a:cs typeface="Courier New"/>
              </a:rPr>
              <a:t>4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15" dirty="0">
                <a:latin typeface="Courier New"/>
                <a:cs typeface="Courier New"/>
              </a:rPr>
              <a:t>0 + </a:t>
            </a:r>
            <a:r>
              <a:rPr sz="1950" spc="10" dirty="0">
                <a:latin typeface="Courier New"/>
                <a:cs typeface="Courier New"/>
              </a:rPr>
              <a:t>0.5 </a:t>
            </a:r>
            <a:r>
              <a:rPr sz="1950" spc="15" dirty="0">
                <a:latin typeface="Courier New"/>
                <a:cs typeface="Courier New"/>
              </a:rPr>
              <a:t>+</a:t>
            </a:r>
            <a:r>
              <a:rPr sz="1950" spc="-100" dirty="0">
                <a:latin typeface="Courier New"/>
                <a:cs typeface="Courier New"/>
              </a:rPr>
              <a:t> </a:t>
            </a:r>
            <a:r>
              <a:rPr sz="1950" spc="5" dirty="0">
                <a:latin typeface="Courier New"/>
                <a:cs typeface="Courier New"/>
              </a:rPr>
              <a:t>0.5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25094" y="6920471"/>
            <a:ext cx="1377315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latin typeface="Courier New"/>
                <a:cs typeface="Courier New"/>
              </a:rPr>
              <a:t>+ </a:t>
            </a:r>
            <a:r>
              <a:rPr sz="1950" spc="10" dirty="0">
                <a:latin typeface="Courier New"/>
                <a:cs typeface="Courier New"/>
              </a:rPr>
              <a:t>0.375</a:t>
            </a:r>
            <a:r>
              <a:rPr sz="1950" spc="-100" dirty="0">
                <a:latin typeface="Courier New"/>
                <a:cs typeface="Courier New"/>
              </a:rPr>
              <a:t> </a:t>
            </a:r>
            <a:r>
              <a:rPr sz="1950" spc="15" dirty="0">
                <a:latin typeface="Courier New"/>
                <a:cs typeface="Courier New"/>
              </a:rPr>
              <a:t>+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26059" y="6920471"/>
            <a:ext cx="2428240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latin typeface="Courier New"/>
                <a:cs typeface="Courier New"/>
              </a:rPr>
              <a:t>0.25 </a:t>
            </a:r>
            <a:r>
              <a:rPr sz="1950" spc="15" dirty="0">
                <a:latin typeface="Courier New"/>
                <a:cs typeface="Courier New"/>
              </a:rPr>
              <a:t>+ </a:t>
            </a:r>
            <a:r>
              <a:rPr sz="1950" spc="5" dirty="0">
                <a:latin typeface="Courier New"/>
                <a:cs typeface="Courier New"/>
              </a:rPr>
              <a:t>0.15625</a:t>
            </a:r>
            <a:r>
              <a:rPr sz="1950" spc="-75" dirty="0">
                <a:latin typeface="Courier New"/>
                <a:cs typeface="Courier New"/>
              </a:rPr>
              <a:t> </a:t>
            </a:r>
            <a:r>
              <a:rPr sz="1950" spc="15" dirty="0">
                <a:latin typeface="Courier New"/>
                <a:cs typeface="Courier New"/>
              </a:rPr>
              <a:t>+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83861" y="5825490"/>
            <a:ext cx="4772660" cy="142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12775" algn="l"/>
                <a:tab pos="1212850" algn="l"/>
                <a:tab pos="1813560" algn="l"/>
                <a:tab pos="2413635" algn="l"/>
              </a:tabLst>
            </a:pPr>
            <a:r>
              <a:rPr sz="1950" spc="15" dirty="0">
                <a:latin typeface="Courier New"/>
                <a:cs typeface="Courier New"/>
              </a:rPr>
              <a:t>0	1	2	3	4</a:t>
            </a:r>
            <a:endParaRPr sz="1950">
              <a:latin typeface="Courier New"/>
              <a:cs typeface="Courier New"/>
            </a:endParaRPr>
          </a:p>
          <a:p>
            <a:pPr marL="12700" marR="1150620">
              <a:lnSpc>
                <a:spcPct val="101499"/>
              </a:lnSpc>
              <a:tabLst>
                <a:tab pos="669290" algn="l"/>
                <a:tab pos="1269365" algn="l"/>
                <a:tab pos="1870075" algn="l"/>
                <a:tab pos="2320290" algn="l"/>
              </a:tabLst>
            </a:pPr>
            <a:r>
              <a:rPr sz="1950" spc="15" dirty="0">
                <a:latin typeface="Courier New"/>
                <a:cs typeface="Courier New"/>
              </a:rPr>
              <a:t>- + - + - + - + - +</a:t>
            </a:r>
            <a:r>
              <a:rPr sz="1950" spc="-145" dirty="0">
                <a:latin typeface="Courier New"/>
                <a:cs typeface="Courier New"/>
              </a:rPr>
              <a:t> </a:t>
            </a:r>
            <a:r>
              <a:rPr sz="1950" spc="5" dirty="0">
                <a:latin typeface="Courier New"/>
                <a:cs typeface="Courier New"/>
              </a:rPr>
              <a:t>...=  </a:t>
            </a:r>
            <a:r>
              <a:rPr sz="1950" spc="15" dirty="0">
                <a:latin typeface="Courier New"/>
                <a:cs typeface="Courier New"/>
              </a:rPr>
              <a:t>1	2	4	8	</a:t>
            </a:r>
            <a:r>
              <a:rPr sz="1950" spc="5" dirty="0">
                <a:latin typeface="Courier New"/>
                <a:cs typeface="Courier New"/>
              </a:rPr>
              <a:t>16</a:t>
            </a:r>
            <a:endParaRPr sz="1950">
              <a:latin typeface="Courier New"/>
              <a:cs typeface="Courier New"/>
            </a:endParaRPr>
          </a:p>
          <a:p>
            <a:pPr marL="2205990">
              <a:lnSpc>
                <a:spcPct val="100000"/>
              </a:lnSpc>
              <a:spcBef>
                <a:spcPts val="1530"/>
              </a:spcBef>
            </a:pPr>
            <a:r>
              <a:rPr sz="1950" spc="5" dirty="0">
                <a:latin typeface="Courier New"/>
                <a:cs typeface="Courier New"/>
              </a:rPr>
              <a:t>0.09375 </a:t>
            </a:r>
            <a:r>
              <a:rPr sz="1950" spc="15" dirty="0">
                <a:latin typeface="Courier New"/>
                <a:cs typeface="Courier New"/>
              </a:rPr>
              <a:t>+ </a:t>
            </a:r>
            <a:r>
              <a:rPr sz="1950" spc="10" dirty="0">
                <a:latin typeface="Courier New"/>
                <a:cs typeface="Courier New"/>
              </a:rPr>
              <a:t>... </a:t>
            </a:r>
            <a:r>
              <a:rPr sz="1950" b="1" spc="15" dirty="0">
                <a:latin typeface="Courier New"/>
                <a:cs typeface="Courier New"/>
              </a:rPr>
              <a:t>&lt;</a:t>
            </a:r>
            <a:r>
              <a:rPr sz="1950" b="1" spc="-65" dirty="0">
                <a:latin typeface="Courier New"/>
                <a:cs typeface="Courier New"/>
              </a:rPr>
              <a:t> </a:t>
            </a:r>
            <a:r>
              <a:rPr sz="1950" b="1" spc="15" dirty="0">
                <a:latin typeface="Courier New"/>
                <a:cs typeface="Courier New"/>
              </a:rPr>
              <a:t>2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335773" y="4424171"/>
            <a:ext cx="1704594" cy="8404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376921" y="4230623"/>
            <a:ext cx="718185" cy="83820"/>
          </a:xfrm>
          <a:custGeom>
            <a:avLst/>
            <a:gdLst/>
            <a:ahLst/>
            <a:cxnLst/>
            <a:rect l="l" t="t" r="r" b="b"/>
            <a:pathLst>
              <a:path w="718184" h="83820">
                <a:moveTo>
                  <a:pt x="82743" y="36575"/>
                </a:moveTo>
                <a:lnTo>
                  <a:pt x="80486" y="25396"/>
                </a:lnTo>
                <a:lnTo>
                  <a:pt x="71437" y="12096"/>
                </a:lnTo>
                <a:lnTo>
                  <a:pt x="58102" y="3226"/>
                </a:lnTo>
                <a:lnTo>
                  <a:pt x="41909" y="0"/>
                </a:lnTo>
                <a:lnTo>
                  <a:pt x="25717" y="3226"/>
                </a:lnTo>
                <a:lnTo>
                  <a:pt x="12382" y="12096"/>
                </a:lnTo>
                <a:lnTo>
                  <a:pt x="3333" y="25396"/>
                </a:lnTo>
                <a:lnTo>
                  <a:pt x="0" y="41910"/>
                </a:lnTo>
                <a:lnTo>
                  <a:pt x="3333" y="58102"/>
                </a:lnTo>
                <a:lnTo>
                  <a:pt x="12382" y="71437"/>
                </a:lnTo>
                <a:lnTo>
                  <a:pt x="25717" y="80486"/>
                </a:lnTo>
                <a:lnTo>
                  <a:pt x="41909" y="83820"/>
                </a:lnTo>
                <a:lnTo>
                  <a:pt x="41909" y="36575"/>
                </a:lnTo>
                <a:lnTo>
                  <a:pt x="82743" y="36575"/>
                </a:lnTo>
                <a:close/>
              </a:path>
              <a:path w="718184" h="83820">
                <a:moveTo>
                  <a:pt x="83820" y="41910"/>
                </a:moveTo>
                <a:lnTo>
                  <a:pt x="82743" y="36575"/>
                </a:lnTo>
                <a:lnTo>
                  <a:pt x="41909" y="36575"/>
                </a:lnTo>
                <a:lnTo>
                  <a:pt x="41909" y="47243"/>
                </a:lnTo>
                <a:lnTo>
                  <a:pt x="82743" y="47140"/>
                </a:lnTo>
                <a:lnTo>
                  <a:pt x="83820" y="41910"/>
                </a:lnTo>
                <a:close/>
              </a:path>
              <a:path w="718184" h="83820">
                <a:moveTo>
                  <a:pt x="82721" y="47243"/>
                </a:moveTo>
                <a:lnTo>
                  <a:pt x="41909" y="47243"/>
                </a:lnTo>
                <a:lnTo>
                  <a:pt x="41909" y="83820"/>
                </a:lnTo>
                <a:lnTo>
                  <a:pt x="58102" y="80486"/>
                </a:lnTo>
                <a:lnTo>
                  <a:pt x="71437" y="71437"/>
                </a:lnTo>
                <a:lnTo>
                  <a:pt x="80486" y="58102"/>
                </a:lnTo>
                <a:lnTo>
                  <a:pt x="82721" y="47243"/>
                </a:lnTo>
                <a:close/>
              </a:path>
              <a:path w="718184" h="83820">
                <a:moveTo>
                  <a:pt x="83820" y="47243"/>
                </a:moveTo>
                <a:lnTo>
                  <a:pt x="83820" y="41910"/>
                </a:lnTo>
                <a:lnTo>
                  <a:pt x="82721" y="47243"/>
                </a:lnTo>
                <a:lnTo>
                  <a:pt x="83820" y="47243"/>
                </a:lnTo>
                <a:close/>
              </a:path>
              <a:path w="718184" h="83820">
                <a:moveTo>
                  <a:pt x="635026" y="36575"/>
                </a:moveTo>
                <a:lnTo>
                  <a:pt x="82743" y="36575"/>
                </a:lnTo>
                <a:lnTo>
                  <a:pt x="83820" y="41910"/>
                </a:lnTo>
                <a:lnTo>
                  <a:pt x="83820" y="47243"/>
                </a:lnTo>
                <a:lnTo>
                  <a:pt x="633983" y="47243"/>
                </a:lnTo>
                <a:lnTo>
                  <a:pt x="633983" y="41910"/>
                </a:lnTo>
                <a:lnTo>
                  <a:pt x="635026" y="36575"/>
                </a:lnTo>
                <a:close/>
              </a:path>
              <a:path w="718184" h="83820">
                <a:moveTo>
                  <a:pt x="675893" y="47243"/>
                </a:moveTo>
                <a:lnTo>
                  <a:pt x="675893" y="36575"/>
                </a:lnTo>
                <a:lnTo>
                  <a:pt x="635026" y="36575"/>
                </a:lnTo>
                <a:lnTo>
                  <a:pt x="633983" y="41910"/>
                </a:lnTo>
                <a:lnTo>
                  <a:pt x="635026" y="47140"/>
                </a:lnTo>
                <a:lnTo>
                  <a:pt x="675893" y="47243"/>
                </a:lnTo>
                <a:close/>
              </a:path>
              <a:path w="718184" h="83820">
                <a:moveTo>
                  <a:pt x="635046" y="47243"/>
                </a:moveTo>
                <a:lnTo>
                  <a:pt x="633983" y="41910"/>
                </a:lnTo>
                <a:lnTo>
                  <a:pt x="633983" y="47243"/>
                </a:lnTo>
                <a:lnTo>
                  <a:pt x="635046" y="47243"/>
                </a:lnTo>
                <a:close/>
              </a:path>
              <a:path w="718184" h="83820">
                <a:moveTo>
                  <a:pt x="717803" y="41910"/>
                </a:moveTo>
                <a:lnTo>
                  <a:pt x="714470" y="25396"/>
                </a:lnTo>
                <a:lnTo>
                  <a:pt x="705421" y="12096"/>
                </a:lnTo>
                <a:lnTo>
                  <a:pt x="692086" y="3226"/>
                </a:lnTo>
                <a:lnTo>
                  <a:pt x="675894" y="0"/>
                </a:lnTo>
                <a:lnTo>
                  <a:pt x="659380" y="3226"/>
                </a:lnTo>
                <a:lnTo>
                  <a:pt x="646080" y="12096"/>
                </a:lnTo>
                <a:lnTo>
                  <a:pt x="637210" y="25396"/>
                </a:lnTo>
                <a:lnTo>
                  <a:pt x="635026" y="36575"/>
                </a:lnTo>
                <a:lnTo>
                  <a:pt x="675893" y="36575"/>
                </a:lnTo>
                <a:lnTo>
                  <a:pt x="675894" y="83820"/>
                </a:lnTo>
                <a:lnTo>
                  <a:pt x="692086" y="80486"/>
                </a:lnTo>
                <a:lnTo>
                  <a:pt x="705421" y="71437"/>
                </a:lnTo>
                <a:lnTo>
                  <a:pt x="714470" y="58102"/>
                </a:lnTo>
                <a:lnTo>
                  <a:pt x="717803" y="41910"/>
                </a:lnTo>
                <a:close/>
              </a:path>
              <a:path w="718184" h="83820">
                <a:moveTo>
                  <a:pt x="675894" y="83820"/>
                </a:moveTo>
                <a:lnTo>
                  <a:pt x="675893" y="47243"/>
                </a:lnTo>
                <a:lnTo>
                  <a:pt x="635046" y="47243"/>
                </a:lnTo>
                <a:lnTo>
                  <a:pt x="637210" y="58102"/>
                </a:lnTo>
                <a:lnTo>
                  <a:pt x="646080" y="71437"/>
                </a:lnTo>
                <a:lnTo>
                  <a:pt x="659380" y="80486"/>
                </a:lnTo>
                <a:lnTo>
                  <a:pt x="675894" y="8382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82483" y="4272534"/>
            <a:ext cx="109855" cy="238125"/>
          </a:xfrm>
          <a:custGeom>
            <a:avLst/>
            <a:gdLst/>
            <a:ahLst/>
            <a:cxnLst/>
            <a:rect l="l" t="t" r="r" b="b"/>
            <a:pathLst>
              <a:path w="109854" h="238125">
                <a:moveTo>
                  <a:pt x="48398" y="207603"/>
                </a:moveTo>
                <a:lnTo>
                  <a:pt x="10668" y="139446"/>
                </a:lnTo>
                <a:lnTo>
                  <a:pt x="9144" y="137160"/>
                </a:lnTo>
                <a:lnTo>
                  <a:pt x="6096" y="136398"/>
                </a:lnTo>
                <a:lnTo>
                  <a:pt x="3810" y="137922"/>
                </a:lnTo>
                <a:lnTo>
                  <a:pt x="762" y="139446"/>
                </a:lnTo>
                <a:lnTo>
                  <a:pt x="0" y="142494"/>
                </a:lnTo>
                <a:lnTo>
                  <a:pt x="1524" y="144780"/>
                </a:lnTo>
                <a:lnTo>
                  <a:pt x="48006" y="228174"/>
                </a:lnTo>
                <a:lnTo>
                  <a:pt x="48006" y="227076"/>
                </a:lnTo>
                <a:lnTo>
                  <a:pt x="48398" y="207603"/>
                </a:lnTo>
                <a:close/>
              </a:path>
              <a:path w="109854" h="238125">
                <a:moveTo>
                  <a:pt x="53377" y="216598"/>
                </a:moveTo>
                <a:lnTo>
                  <a:pt x="48398" y="207603"/>
                </a:lnTo>
                <a:lnTo>
                  <a:pt x="48006" y="227076"/>
                </a:lnTo>
                <a:lnTo>
                  <a:pt x="48768" y="227076"/>
                </a:lnTo>
                <a:lnTo>
                  <a:pt x="48768" y="224028"/>
                </a:lnTo>
                <a:lnTo>
                  <a:pt x="53377" y="216598"/>
                </a:lnTo>
                <a:close/>
              </a:path>
              <a:path w="109854" h="238125">
                <a:moveTo>
                  <a:pt x="109728" y="144780"/>
                </a:moveTo>
                <a:lnTo>
                  <a:pt x="108966" y="140970"/>
                </a:lnTo>
                <a:lnTo>
                  <a:pt x="106680" y="139446"/>
                </a:lnTo>
                <a:lnTo>
                  <a:pt x="104394" y="138684"/>
                </a:lnTo>
                <a:lnTo>
                  <a:pt x="101346" y="139446"/>
                </a:lnTo>
                <a:lnTo>
                  <a:pt x="99822" y="141732"/>
                </a:lnTo>
                <a:lnTo>
                  <a:pt x="59069" y="207422"/>
                </a:lnTo>
                <a:lnTo>
                  <a:pt x="58674" y="227076"/>
                </a:lnTo>
                <a:lnTo>
                  <a:pt x="48006" y="227076"/>
                </a:lnTo>
                <a:lnTo>
                  <a:pt x="48006" y="228174"/>
                </a:lnTo>
                <a:lnTo>
                  <a:pt x="53340" y="237744"/>
                </a:lnTo>
                <a:lnTo>
                  <a:pt x="108204" y="147066"/>
                </a:lnTo>
                <a:lnTo>
                  <a:pt x="109728" y="144780"/>
                </a:lnTo>
                <a:close/>
              </a:path>
              <a:path w="109854" h="238125">
                <a:moveTo>
                  <a:pt x="63246" y="0"/>
                </a:moveTo>
                <a:lnTo>
                  <a:pt x="52578" y="0"/>
                </a:lnTo>
                <a:lnTo>
                  <a:pt x="48398" y="207603"/>
                </a:lnTo>
                <a:lnTo>
                  <a:pt x="53377" y="216598"/>
                </a:lnTo>
                <a:lnTo>
                  <a:pt x="59069" y="207422"/>
                </a:lnTo>
                <a:lnTo>
                  <a:pt x="63246" y="0"/>
                </a:lnTo>
                <a:close/>
              </a:path>
              <a:path w="109854" h="238125">
                <a:moveTo>
                  <a:pt x="57912" y="224790"/>
                </a:moveTo>
                <a:lnTo>
                  <a:pt x="53377" y="216598"/>
                </a:lnTo>
                <a:lnTo>
                  <a:pt x="48768" y="224028"/>
                </a:lnTo>
                <a:lnTo>
                  <a:pt x="57912" y="224790"/>
                </a:lnTo>
                <a:close/>
              </a:path>
              <a:path w="109854" h="238125">
                <a:moveTo>
                  <a:pt x="57912" y="227076"/>
                </a:moveTo>
                <a:lnTo>
                  <a:pt x="57912" y="224790"/>
                </a:lnTo>
                <a:lnTo>
                  <a:pt x="48768" y="224028"/>
                </a:lnTo>
                <a:lnTo>
                  <a:pt x="48768" y="227076"/>
                </a:lnTo>
                <a:lnTo>
                  <a:pt x="57912" y="227076"/>
                </a:lnTo>
                <a:close/>
              </a:path>
              <a:path w="109854" h="238125">
                <a:moveTo>
                  <a:pt x="59069" y="207422"/>
                </a:moveTo>
                <a:lnTo>
                  <a:pt x="53377" y="216598"/>
                </a:lnTo>
                <a:lnTo>
                  <a:pt x="57912" y="224790"/>
                </a:lnTo>
                <a:lnTo>
                  <a:pt x="57912" y="227076"/>
                </a:lnTo>
                <a:lnTo>
                  <a:pt x="58674" y="227076"/>
                </a:lnTo>
                <a:lnTo>
                  <a:pt x="59069" y="207422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651242" y="5217414"/>
            <a:ext cx="961390" cy="417195"/>
          </a:xfrm>
          <a:custGeom>
            <a:avLst/>
            <a:gdLst/>
            <a:ahLst/>
            <a:cxnLst/>
            <a:rect l="l" t="t" r="r" b="b"/>
            <a:pathLst>
              <a:path w="961390" h="417195">
                <a:moveTo>
                  <a:pt x="960882" y="414528"/>
                </a:moveTo>
                <a:lnTo>
                  <a:pt x="960882" y="2286"/>
                </a:lnTo>
                <a:lnTo>
                  <a:pt x="958596" y="0"/>
                </a:lnTo>
                <a:lnTo>
                  <a:pt x="2285" y="0"/>
                </a:lnTo>
                <a:lnTo>
                  <a:pt x="0" y="2286"/>
                </a:lnTo>
                <a:lnTo>
                  <a:pt x="0" y="414528"/>
                </a:lnTo>
                <a:lnTo>
                  <a:pt x="2286" y="416814"/>
                </a:lnTo>
                <a:lnTo>
                  <a:pt x="5334" y="416814"/>
                </a:lnTo>
                <a:lnTo>
                  <a:pt x="5334" y="10668"/>
                </a:lnTo>
                <a:lnTo>
                  <a:pt x="10668" y="5334"/>
                </a:lnTo>
                <a:lnTo>
                  <a:pt x="10667" y="10668"/>
                </a:lnTo>
                <a:lnTo>
                  <a:pt x="950213" y="10668"/>
                </a:lnTo>
                <a:lnTo>
                  <a:pt x="950213" y="5334"/>
                </a:lnTo>
                <a:lnTo>
                  <a:pt x="955547" y="10668"/>
                </a:lnTo>
                <a:lnTo>
                  <a:pt x="955547" y="416814"/>
                </a:lnTo>
                <a:lnTo>
                  <a:pt x="958596" y="416814"/>
                </a:lnTo>
                <a:lnTo>
                  <a:pt x="960882" y="414528"/>
                </a:lnTo>
                <a:close/>
              </a:path>
              <a:path w="961390" h="417195">
                <a:moveTo>
                  <a:pt x="10667" y="10668"/>
                </a:moveTo>
                <a:lnTo>
                  <a:pt x="10668" y="5334"/>
                </a:lnTo>
                <a:lnTo>
                  <a:pt x="5334" y="10668"/>
                </a:lnTo>
                <a:lnTo>
                  <a:pt x="10667" y="10668"/>
                </a:lnTo>
                <a:close/>
              </a:path>
              <a:path w="961390" h="417195">
                <a:moveTo>
                  <a:pt x="10667" y="406146"/>
                </a:moveTo>
                <a:lnTo>
                  <a:pt x="10667" y="10668"/>
                </a:lnTo>
                <a:lnTo>
                  <a:pt x="5334" y="10668"/>
                </a:lnTo>
                <a:lnTo>
                  <a:pt x="5334" y="406146"/>
                </a:lnTo>
                <a:lnTo>
                  <a:pt x="10667" y="406146"/>
                </a:lnTo>
                <a:close/>
              </a:path>
              <a:path w="961390" h="417195">
                <a:moveTo>
                  <a:pt x="955547" y="406146"/>
                </a:moveTo>
                <a:lnTo>
                  <a:pt x="5334" y="406146"/>
                </a:lnTo>
                <a:lnTo>
                  <a:pt x="10668" y="411480"/>
                </a:lnTo>
                <a:lnTo>
                  <a:pt x="10668" y="416814"/>
                </a:lnTo>
                <a:lnTo>
                  <a:pt x="950213" y="416814"/>
                </a:lnTo>
                <a:lnTo>
                  <a:pt x="950213" y="411480"/>
                </a:lnTo>
                <a:lnTo>
                  <a:pt x="955547" y="406146"/>
                </a:lnTo>
                <a:close/>
              </a:path>
              <a:path w="961390" h="417195">
                <a:moveTo>
                  <a:pt x="10668" y="416814"/>
                </a:moveTo>
                <a:lnTo>
                  <a:pt x="10668" y="411480"/>
                </a:lnTo>
                <a:lnTo>
                  <a:pt x="5334" y="406146"/>
                </a:lnTo>
                <a:lnTo>
                  <a:pt x="5334" y="416814"/>
                </a:lnTo>
                <a:lnTo>
                  <a:pt x="10668" y="416814"/>
                </a:lnTo>
                <a:close/>
              </a:path>
              <a:path w="961390" h="417195">
                <a:moveTo>
                  <a:pt x="955547" y="10668"/>
                </a:moveTo>
                <a:lnTo>
                  <a:pt x="950213" y="5334"/>
                </a:lnTo>
                <a:lnTo>
                  <a:pt x="950213" y="10668"/>
                </a:lnTo>
                <a:lnTo>
                  <a:pt x="955547" y="10668"/>
                </a:lnTo>
                <a:close/>
              </a:path>
              <a:path w="961390" h="417195">
                <a:moveTo>
                  <a:pt x="955547" y="406146"/>
                </a:moveTo>
                <a:lnTo>
                  <a:pt x="955547" y="10668"/>
                </a:lnTo>
                <a:lnTo>
                  <a:pt x="950213" y="10668"/>
                </a:lnTo>
                <a:lnTo>
                  <a:pt x="950214" y="406146"/>
                </a:lnTo>
                <a:lnTo>
                  <a:pt x="955547" y="406146"/>
                </a:lnTo>
                <a:close/>
              </a:path>
              <a:path w="961390" h="417195">
                <a:moveTo>
                  <a:pt x="955547" y="416814"/>
                </a:moveTo>
                <a:lnTo>
                  <a:pt x="955547" y="406146"/>
                </a:lnTo>
                <a:lnTo>
                  <a:pt x="950213" y="411480"/>
                </a:lnTo>
                <a:lnTo>
                  <a:pt x="950213" y="416814"/>
                </a:lnTo>
                <a:lnTo>
                  <a:pt x="955547" y="416814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894319" y="4905755"/>
            <a:ext cx="241935" cy="320040"/>
          </a:xfrm>
          <a:custGeom>
            <a:avLst/>
            <a:gdLst/>
            <a:ahLst/>
            <a:cxnLst/>
            <a:rect l="l" t="t" r="r" b="b"/>
            <a:pathLst>
              <a:path w="241934" h="320039">
                <a:moveTo>
                  <a:pt x="101345" y="45719"/>
                </a:moveTo>
                <a:lnTo>
                  <a:pt x="99821" y="42671"/>
                </a:lnTo>
                <a:lnTo>
                  <a:pt x="97535" y="41147"/>
                </a:lnTo>
                <a:lnTo>
                  <a:pt x="0" y="0"/>
                </a:lnTo>
                <a:lnTo>
                  <a:pt x="1523" y="13239"/>
                </a:lnTo>
                <a:lnTo>
                  <a:pt x="1523" y="11429"/>
                </a:lnTo>
                <a:lnTo>
                  <a:pt x="9905" y="5333"/>
                </a:lnTo>
                <a:lnTo>
                  <a:pt x="21807" y="21189"/>
                </a:lnTo>
                <a:lnTo>
                  <a:pt x="93725" y="51053"/>
                </a:lnTo>
                <a:lnTo>
                  <a:pt x="96011" y="52577"/>
                </a:lnTo>
                <a:lnTo>
                  <a:pt x="99059" y="51053"/>
                </a:lnTo>
                <a:lnTo>
                  <a:pt x="100583" y="48005"/>
                </a:lnTo>
                <a:lnTo>
                  <a:pt x="101345" y="45719"/>
                </a:lnTo>
                <a:close/>
              </a:path>
              <a:path w="241934" h="320039">
                <a:moveTo>
                  <a:pt x="21807" y="21189"/>
                </a:moveTo>
                <a:lnTo>
                  <a:pt x="9905" y="5333"/>
                </a:lnTo>
                <a:lnTo>
                  <a:pt x="1523" y="11429"/>
                </a:lnTo>
                <a:lnTo>
                  <a:pt x="3809" y="14475"/>
                </a:lnTo>
                <a:lnTo>
                  <a:pt x="3809" y="13715"/>
                </a:lnTo>
                <a:lnTo>
                  <a:pt x="11429" y="7619"/>
                </a:lnTo>
                <a:lnTo>
                  <a:pt x="12499" y="17324"/>
                </a:lnTo>
                <a:lnTo>
                  <a:pt x="21807" y="21189"/>
                </a:lnTo>
                <a:close/>
              </a:path>
              <a:path w="241934" h="320039">
                <a:moveTo>
                  <a:pt x="22859" y="107441"/>
                </a:moveTo>
                <a:lnTo>
                  <a:pt x="22097" y="104393"/>
                </a:lnTo>
                <a:lnTo>
                  <a:pt x="13627" y="27554"/>
                </a:lnTo>
                <a:lnTo>
                  <a:pt x="1523" y="11429"/>
                </a:lnTo>
                <a:lnTo>
                  <a:pt x="1523" y="13239"/>
                </a:lnTo>
                <a:lnTo>
                  <a:pt x="12191" y="105917"/>
                </a:lnTo>
                <a:lnTo>
                  <a:pt x="12191" y="108203"/>
                </a:lnTo>
                <a:lnTo>
                  <a:pt x="15239" y="110489"/>
                </a:lnTo>
                <a:lnTo>
                  <a:pt x="17525" y="110489"/>
                </a:lnTo>
                <a:lnTo>
                  <a:pt x="20573" y="109727"/>
                </a:lnTo>
                <a:lnTo>
                  <a:pt x="22859" y="107441"/>
                </a:lnTo>
                <a:close/>
              </a:path>
              <a:path w="241934" h="320039">
                <a:moveTo>
                  <a:pt x="12499" y="17324"/>
                </a:moveTo>
                <a:lnTo>
                  <a:pt x="11429" y="7619"/>
                </a:lnTo>
                <a:lnTo>
                  <a:pt x="3809" y="13715"/>
                </a:lnTo>
                <a:lnTo>
                  <a:pt x="12499" y="17324"/>
                </a:lnTo>
                <a:close/>
              </a:path>
              <a:path w="241934" h="320039">
                <a:moveTo>
                  <a:pt x="13627" y="27554"/>
                </a:moveTo>
                <a:lnTo>
                  <a:pt x="12499" y="17324"/>
                </a:lnTo>
                <a:lnTo>
                  <a:pt x="3809" y="13715"/>
                </a:lnTo>
                <a:lnTo>
                  <a:pt x="3809" y="14475"/>
                </a:lnTo>
                <a:lnTo>
                  <a:pt x="13627" y="27554"/>
                </a:lnTo>
                <a:close/>
              </a:path>
              <a:path w="241934" h="320039">
                <a:moveTo>
                  <a:pt x="241553" y="313943"/>
                </a:moveTo>
                <a:lnTo>
                  <a:pt x="21807" y="21189"/>
                </a:lnTo>
                <a:lnTo>
                  <a:pt x="12499" y="17324"/>
                </a:lnTo>
                <a:lnTo>
                  <a:pt x="13627" y="27554"/>
                </a:lnTo>
                <a:lnTo>
                  <a:pt x="233171" y="320039"/>
                </a:lnTo>
                <a:lnTo>
                  <a:pt x="241553" y="313943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286242" y="3587496"/>
            <a:ext cx="148082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latin typeface="Calibri"/>
                <a:cs typeface="Calibri"/>
              </a:rPr>
              <a:t>= </a:t>
            </a:r>
            <a:r>
              <a:rPr sz="1950" spc="5" dirty="0">
                <a:latin typeface="Calibri"/>
                <a:cs typeface="Calibri"/>
              </a:rPr>
              <a:t>O(2n) </a:t>
            </a:r>
            <a:r>
              <a:rPr sz="1950" spc="15" dirty="0">
                <a:latin typeface="Calibri"/>
                <a:cs typeface="Calibri"/>
              </a:rPr>
              <a:t>=</a:t>
            </a:r>
            <a:r>
              <a:rPr sz="1950" spc="-3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O(n)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744459" y="4637544"/>
            <a:ext cx="1610995" cy="946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950" spc="10" dirty="0">
                <a:latin typeface="Calibri"/>
                <a:cs typeface="Calibri"/>
              </a:rPr>
              <a:t>=2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10" dirty="0">
                <a:latin typeface="Calibri"/>
                <a:cs typeface="Calibri"/>
              </a:rPr>
              <a:t>x </a:t>
            </a:r>
            <a:r>
              <a:rPr sz="1950" spc="15" dirty="0">
                <a:latin typeface="Calibri"/>
                <a:cs typeface="Calibri"/>
              </a:rPr>
              <a:t>=</a:t>
            </a:r>
            <a:r>
              <a:rPr sz="1950" spc="-8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1/2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08150">
              <a:lnSpc>
                <a:spcPct val="100000"/>
              </a:lnSpc>
            </a:pPr>
            <a:r>
              <a:rPr spc="-10" dirty="0">
                <a:latin typeface="Courier New"/>
                <a:cs typeface="Courier New"/>
              </a:rPr>
              <a:t>HeapSort</a:t>
            </a:r>
            <a:r>
              <a:rPr spc="-1895" dirty="0">
                <a:latin typeface="Courier New"/>
                <a:cs typeface="Courier New"/>
              </a:rPr>
              <a:t> </a:t>
            </a:r>
            <a:r>
              <a:rPr spc="-15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891538"/>
            <a:ext cx="8575040" cy="737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HeapSort(array)</a:t>
            </a:r>
            <a:endParaRPr sz="2200">
              <a:latin typeface="Courier New"/>
              <a:cs typeface="Courier New"/>
            </a:endParaRPr>
          </a:p>
          <a:p>
            <a:pPr marL="347345">
              <a:lnSpc>
                <a:spcPct val="100000"/>
              </a:lnSpc>
              <a:spcBef>
                <a:spcPts val="525"/>
              </a:spcBef>
              <a:tabLst>
                <a:tab pos="8561705" algn="l"/>
              </a:tabLst>
            </a:pPr>
            <a:r>
              <a:rPr sz="2200" spc="-5" dirty="0">
                <a:latin typeface="Courier New"/>
                <a:cs typeface="Courier New"/>
              </a:rPr>
              <a:t>BuildHeap(array)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 The best we can do</a:t>
            </a:r>
            <a:r>
              <a:rPr sz="2200" spc="-2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is </a:t>
            </a:r>
            <a:r>
              <a:rPr sz="2200" u="sng" dirty="0">
                <a:solidFill>
                  <a:srgbClr val="00B050"/>
                </a:solidFill>
                <a:latin typeface="Courier New"/>
                <a:cs typeface="Courier New"/>
              </a:rPr>
              <a:t> 	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03323" y="2703067"/>
            <a:ext cx="1869439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size(array)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6081" y="2703067"/>
            <a:ext cx="1701800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n</a:t>
            </a:r>
            <a:r>
              <a:rPr sz="2200" spc="-105" dirty="0">
                <a:latin typeface="Courier New"/>
                <a:cs typeface="Courier New"/>
              </a:rPr>
              <a:t> </a:t>
            </a:r>
            <a:r>
              <a:rPr sz="2200" dirty="0">
                <a:latin typeface="Wingdings"/>
                <a:cs typeface="Wingdings"/>
              </a:rPr>
              <a:t></a:t>
            </a:r>
            <a:endParaRPr sz="22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200" spc="-5" dirty="0">
                <a:latin typeface="Courier New"/>
                <a:cs typeface="Courier New"/>
              </a:rPr>
              <a:t>for </a:t>
            </a:r>
            <a:r>
              <a:rPr sz="2200" dirty="0">
                <a:latin typeface="Courier New"/>
                <a:cs typeface="Courier New"/>
              </a:rPr>
              <a:t>i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from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69952" y="3098558"/>
            <a:ext cx="2479040" cy="775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1 </a:t>
            </a:r>
            <a:r>
              <a:rPr sz="2200" spc="-5" dirty="0">
                <a:latin typeface="Courier New"/>
                <a:cs typeface="Courier New"/>
              </a:rPr>
              <a:t>to </a:t>
            </a:r>
            <a:r>
              <a:rPr sz="2200" dirty="0">
                <a:latin typeface="Courier New"/>
                <a:cs typeface="Courier New"/>
              </a:rPr>
              <a:t>n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200" spc="-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O(n)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454659" algn="l"/>
              </a:tabLst>
            </a:pPr>
            <a:r>
              <a:rPr sz="2200" dirty="0">
                <a:latin typeface="Wingdings"/>
                <a:cs typeface="Wingdings"/>
              </a:rPr>
              <a:t>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Courier New"/>
                <a:cs typeface="Courier New"/>
              </a:rPr>
              <a:t>ExtractMax()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91403" y="3507740"/>
            <a:ext cx="1869439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 O(log</a:t>
            </a:r>
            <a:r>
              <a:rPr sz="2200" spc="-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n)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6081" y="3507740"/>
            <a:ext cx="1701800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98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A[n–i+1]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200" spc="-5" dirty="0">
                <a:latin typeface="Courier New"/>
                <a:cs typeface="Courier New"/>
              </a:rPr>
              <a:t>return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A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3677" y="4929644"/>
            <a:ext cx="40487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Do you notice that we</a:t>
            </a:r>
            <a:r>
              <a:rPr sz="2200" spc="-6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do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16668" y="4460252"/>
            <a:ext cx="3880485" cy="835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705" marR="5080" indent="-167640">
              <a:lnSpc>
                <a:spcPct val="120000"/>
              </a:lnSpc>
              <a:tabLst>
                <a:tab pos="3699510" algn="l"/>
              </a:tabLst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run</a:t>
            </a:r>
            <a:r>
              <a:rPr sz="2200" dirty="0">
                <a:solidFill>
                  <a:srgbClr val="00B050"/>
                </a:solidFill>
                <a:latin typeface="Courier New"/>
                <a:cs typeface="Courier New"/>
              </a:rPr>
              <a:t>s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 i</a:t>
            </a:r>
            <a:r>
              <a:rPr sz="2200" dirty="0">
                <a:solidFill>
                  <a:srgbClr val="00B050"/>
                </a:solidFill>
                <a:latin typeface="Courier New"/>
                <a:cs typeface="Courier New"/>
              </a:rPr>
              <a:t>n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 O(</a:t>
            </a:r>
            <a:r>
              <a:rPr sz="2200" u="sng" dirty="0">
                <a:solidFill>
                  <a:srgbClr val="00B050"/>
                </a:solidFill>
                <a:latin typeface="Courier New"/>
                <a:cs typeface="Courier New"/>
              </a:rPr>
              <a:t> 	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)  not need extra</a:t>
            </a:r>
            <a:r>
              <a:rPr sz="2200" spc="-7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array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78545" y="5331980"/>
            <a:ext cx="270764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perform</a:t>
            </a:r>
            <a:r>
              <a:rPr sz="2200" spc="-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sorting?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10920" y="5734316"/>
            <a:ext cx="354584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more memory</a:t>
            </a:r>
            <a:r>
              <a:rPr sz="2200" spc="-7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friendly.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31800" y="6136652"/>
            <a:ext cx="32105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is called</a:t>
            </a:r>
            <a:r>
              <a:rPr sz="2200" spc="-7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"in-place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84293" y="6136652"/>
            <a:ext cx="13665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sorting"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0804" y="4527308"/>
            <a:ext cx="4384040" cy="2381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 Analysis: Thus</a:t>
            </a:r>
            <a:r>
              <a:rPr sz="2200" spc="-6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HeapSort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93677" y="5264924"/>
            <a:ext cx="3042920" cy="1644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like merge sort</a:t>
            </a:r>
            <a:r>
              <a:rPr sz="2200" spc="-7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to  Thus heap sort is  This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But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64176" y="6542799"/>
            <a:ext cx="25400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HeapSort is</a:t>
            </a:r>
            <a:r>
              <a:rPr sz="2200" spc="-8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not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46170" y="6542799"/>
            <a:ext cx="103124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"cache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19542" y="6542799"/>
            <a:ext cx="15341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friendly"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3805">
              <a:lnSpc>
                <a:spcPct val="100000"/>
              </a:lnSpc>
            </a:pPr>
            <a:r>
              <a:rPr dirty="0"/>
              <a:t>Binary </a:t>
            </a:r>
            <a:r>
              <a:rPr spc="-5" dirty="0"/>
              <a:t>Heap:</a:t>
            </a:r>
            <a:r>
              <a:rPr spc="-105" dirty="0"/>
              <a:t> </a:t>
            </a:r>
            <a:r>
              <a:rPr spc="-5" dirty="0"/>
              <a:t>HeapSort()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9958" y="1899336"/>
            <a:ext cx="8699500" cy="2182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1870" marR="1334770" indent="-919480">
              <a:lnSpc>
                <a:spcPct val="101000"/>
              </a:lnSpc>
            </a:pPr>
            <a:r>
              <a:rPr sz="3050" spc="10" dirty="0">
                <a:latin typeface="Calibri"/>
                <a:cs typeface="Calibri"/>
              </a:rPr>
              <a:t>Ask </a:t>
            </a:r>
            <a:r>
              <a:rPr sz="3050" spc="5" dirty="0">
                <a:latin typeface="Calibri"/>
                <a:cs typeface="Calibri"/>
              </a:rPr>
              <a:t>VisuAlgo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spc="10" dirty="0">
                <a:latin typeface="Calibri"/>
                <a:cs typeface="Calibri"/>
              </a:rPr>
              <a:t>run HeapSort() on the  sample </a:t>
            </a:r>
            <a:r>
              <a:rPr sz="3050" spc="15" dirty="0">
                <a:latin typeface="Calibri"/>
                <a:cs typeface="Calibri"/>
              </a:rPr>
              <a:t>Binary </a:t>
            </a:r>
            <a:r>
              <a:rPr sz="3050" spc="5" dirty="0">
                <a:latin typeface="Calibri"/>
                <a:cs typeface="Calibri"/>
              </a:rPr>
              <a:t>(Max)</a:t>
            </a:r>
            <a:r>
              <a:rPr sz="3050" spc="-6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Heap</a:t>
            </a:r>
            <a:endParaRPr sz="3050">
              <a:latin typeface="Calibri"/>
              <a:cs typeface="Calibri"/>
            </a:endParaRPr>
          </a:p>
          <a:p>
            <a:pPr marL="12700" marR="5080" indent="519430">
              <a:lnSpc>
                <a:spcPct val="101000"/>
              </a:lnSpc>
              <a:spcBef>
                <a:spcPts val="2400"/>
              </a:spcBef>
            </a:pPr>
            <a:r>
              <a:rPr sz="3050" spc="5" dirty="0">
                <a:latin typeface="Calibri"/>
                <a:cs typeface="Calibri"/>
              </a:rPr>
              <a:t>In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dirty="0">
                <a:latin typeface="Calibri"/>
                <a:cs typeface="Calibri"/>
              </a:rPr>
              <a:t>screen </a:t>
            </a:r>
            <a:r>
              <a:rPr sz="3050" spc="10" dirty="0">
                <a:latin typeface="Calibri"/>
                <a:cs typeface="Calibri"/>
              </a:rPr>
              <a:t>shot </a:t>
            </a:r>
            <a:r>
              <a:rPr sz="3050" spc="-35" dirty="0">
                <a:latin typeface="Calibri"/>
                <a:cs typeface="Calibri"/>
              </a:rPr>
              <a:t>below,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i="1" u="heavy" spc="10" dirty="0">
                <a:latin typeface="Calibri"/>
                <a:cs typeface="Calibri"/>
              </a:rPr>
              <a:t>partial </a:t>
            </a:r>
            <a:r>
              <a:rPr sz="3050" i="1" u="heavy" spc="-15" dirty="0">
                <a:latin typeface="Calibri"/>
                <a:cs typeface="Calibri"/>
              </a:rPr>
              <a:t>state </a:t>
            </a:r>
            <a:r>
              <a:rPr sz="3050" spc="10" dirty="0">
                <a:latin typeface="Calibri"/>
                <a:cs typeface="Calibri"/>
              </a:rPr>
              <a:t>of the  O(n log n) HeapSort() of the sample </a:t>
            </a:r>
            <a:r>
              <a:rPr sz="3050" spc="15" dirty="0">
                <a:latin typeface="Calibri"/>
                <a:cs typeface="Calibri"/>
              </a:rPr>
              <a:t>Binary </a:t>
            </a:r>
            <a:r>
              <a:rPr sz="3050" spc="5" dirty="0">
                <a:latin typeface="Calibri"/>
                <a:cs typeface="Calibri"/>
              </a:rPr>
              <a:t>(Max)</a:t>
            </a:r>
            <a:r>
              <a:rPr sz="3050" spc="-3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Heap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0" y="4532376"/>
            <a:ext cx="10058018" cy="31257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8620">
              <a:lnSpc>
                <a:spcPct val="100000"/>
              </a:lnSpc>
            </a:pPr>
            <a:r>
              <a:rPr spc="-45" dirty="0"/>
              <a:t>Java</a:t>
            </a:r>
            <a:r>
              <a:rPr spc="-30" dirty="0"/>
              <a:t> </a:t>
            </a:r>
            <a:r>
              <a:rPr spc="-20" dirty="0"/>
              <a:t>Implementation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ct val="100000"/>
              </a:lnSpc>
            </a:pPr>
            <a:r>
              <a:rPr sz="3050" spc="10" dirty="0"/>
              <a:t>Priority </a:t>
            </a:r>
            <a:r>
              <a:rPr sz="3050" spc="15" dirty="0"/>
              <a:t>Queue</a:t>
            </a:r>
            <a:r>
              <a:rPr sz="3050" spc="-105" dirty="0"/>
              <a:t> </a:t>
            </a:r>
            <a:r>
              <a:rPr sz="3050" dirty="0"/>
              <a:t>ADT</a:t>
            </a:r>
            <a:endParaRPr sz="3050"/>
          </a:p>
          <a:p>
            <a:pPr marL="80010">
              <a:lnSpc>
                <a:spcPct val="100000"/>
              </a:lnSpc>
              <a:spcBef>
                <a:spcPts val="770"/>
              </a:spcBef>
            </a:pPr>
            <a:r>
              <a:rPr sz="3050" spc="10" dirty="0"/>
              <a:t>Heap Class </a:t>
            </a:r>
            <a:r>
              <a:rPr sz="3050" spc="-10" dirty="0"/>
              <a:t>(Java </a:t>
            </a:r>
            <a:r>
              <a:rPr sz="3050" spc="5" dirty="0"/>
              <a:t>file </a:t>
            </a:r>
            <a:r>
              <a:rPr sz="3050" dirty="0"/>
              <a:t>given, you </a:t>
            </a:r>
            <a:r>
              <a:rPr sz="3050" i="1" spc="5" dirty="0">
                <a:latin typeface="Calibri"/>
                <a:cs typeface="Calibri"/>
              </a:rPr>
              <a:t>can </a:t>
            </a:r>
            <a:r>
              <a:rPr sz="3050" i="1" spc="10" dirty="0">
                <a:latin typeface="Calibri"/>
                <a:cs typeface="Calibri"/>
              </a:rPr>
              <a:t>use </a:t>
            </a:r>
            <a:r>
              <a:rPr sz="3050" spc="5" dirty="0"/>
              <a:t>it </a:t>
            </a:r>
            <a:r>
              <a:rPr sz="3050" spc="-15" dirty="0"/>
              <a:t>for </a:t>
            </a:r>
            <a:r>
              <a:rPr sz="3050" spc="10" dirty="0"/>
              <a:t>PS1)</a:t>
            </a:r>
            <a:endParaRPr sz="3050">
              <a:latin typeface="Calibri"/>
              <a:cs typeface="Calibri"/>
            </a:endParaRPr>
          </a:p>
          <a:p>
            <a:pPr marL="457200" indent="-377190">
              <a:lnSpc>
                <a:spcPct val="100000"/>
              </a:lnSpc>
              <a:spcBef>
                <a:spcPts val="565"/>
              </a:spcBef>
              <a:buFont typeface="Arial"/>
              <a:buChar char="•"/>
              <a:tabLst>
                <a:tab pos="457200" algn="l"/>
              </a:tabLst>
            </a:pPr>
            <a:r>
              <a:rPr sz="2600" spc="15" dirty="0">
                <a:latin typeface="Courier New"/>
                <a:cs typeface="Courier New"/>
              </a:rPr>
              <a:t>ShiftUp(i)</a:t>
            </a:r>
            <a:endParaRPr sz="2600">
              <a:latin typeface="Courier New"/>
              <a:cs typeface="Courier New"/>
            </a:endParaRPr>
          </a:p>
          <a:p>
            <a:pPr marL="457200" indent="-37719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457200" algn="l"/>
              </a:tabLst>
            </a:pPr>
            <a:r>
              <a:rPr sz="2650" spc="-15" dirty="0">
                <a:latin typeface="Courier New"/>
                <a:cs typeface="Courier New"/>
              </a:rPr>
              <a:t>Insert(v)</a:t>
            </a:r>
            <a:endParaRPr sz="2650">
              <a:latin typeface="Courier New"/>
              <a:cs typeface="Courier New"/>
            </a:endParaRPr>
          </a:p>
          <a:p>
            <a:pPr marL="457200" indent="-37719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457200" algn="l"/>
              </a:tabLst>
            </a:pPr>
            <a:r>
              <a:rPr sz="2650" spc="-15" dirty="0">
                <a:latin typeface="Courier New"/>
                <a:cs typeface="Courier New"/>
              </a:rPr>
              <a:t>ShiftDown(i)</a:t>
            </a:r>
            <a:endParaRPr sz="2650">
              <a:latin typeface="Courier New"/>
              <a:cs typeface="Courier New"/>
            </a:endParaRPr>
          </a:p>
          <a:p>
            <a:pPr marL="457200" indent="-37719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457200" algn="l"/>
              </a:tabLst>
            </a:pPr>
            <a:r>
              <a:rPr sz="2650" spc="-15" dirty="0">
                <a:latin typeface="Courier New"/>
                <a:cs typeface="Courier New"/>
              </a:rPr>
              <a:t>ExtractMax()</a:t>
            </a:r>
            <a:endParaRPr sz="2650">
              <a:latin typeface="Courier New"/>
              <a:cs typeface="Courier New"/>
            </a:endParaRPr>
          </a:p>
          <a:p>
            <a:pPr marL="457200" indent="-37719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457200" algn="l"/>
              </a:tabLst>
            </a:pPr>
            <a:r>
              <a:rPr sz="2650" spc="-15" dirty="0">
                <a:latin typeface="Courier New"/>
                <a:cs typeface="Courier New"/>
              </a:rPr>
              <a:t>BuildHeapSlow(array)</a:t>
            </a:r>
            <a:r>
              <a:rPr sz="2650" spc="-955" dirty="0">
                <a:latin typeface="Courier New"/>
                <a:cs typeface="Courier New"/>
              </a:rPr>
              <a:t> </a:t>
            </a:r>
            <a:r>
              <a:rPr sz="2650" spc="-10" dirty="0"/>
              <a:t>and </a:t>
            </a:r>
            <a:r>
              <a:rPr sz="2650" spc="-15" dirty="0">
                <a:latin typeface="Courier New"/>
                <a:cs typeface="Courier New"/>
              </a:rPr>
              <a:t>BuildHeap(array)</a:t>
            </a:r>
            <a:endParaRPr sz="2650">
              <a:latin typeface="Courier New"/>
              <a:cs typeface="Courier New"/>
            </a:endParaRPr>
          </a:p>
          <a:p>
            <a:pPr marL="457200" indent="-377190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457200" algn="l"/>
              </a:tabLst>
            </a:pPr>
            <a:r>
              <a:rPr sz="2650" spc="-15" dirty="0">
                <a:latin typeface="Courier New"/>
                <a:cs typeface="Courier New"/>
              </a:rPr>
              <a:t>HeapSort()</a:t>
            </a:r>
            <a:endParaRPr sz="2650">
              <a:latin typeface="Courier New"/>
              <a:cs typeface="Courier New"/>
            </a:endParaRPr>
          </a:p>
          <a:p>
            <a:pPr marL="80010">
              <a:lnSpc>
                <a:spcPct val="100000"/>
              </a:lnSpc>
              <a:spcBef>
                <a:spcPts val="900"/>
              </a:spcBef>
            </a:pPr>
            <a:r>
              <a:rPr sz="3050" spc="5" dirty="0"/>
              <a:t>In </a:t>
            </a:r>
            <a:r>
              <a:rPr sz="3050" spc="15" dirty="0"/>
              <a:t>OOP </a:t>
            </a:r>
            <a:r>
              <a:rPr sz="3050" spc="5" dirty="0"/>
              <a:t>Style</a:t>
            </a:r>
            <a:r>
              <a:rPr sz="3050" spc="-80" dirty="0"/>
              <a:t> </a:t>
            </a:r>
            <a:r>
              <a:rPr sz="3050" spc="20" dirty="0">
                <a:latin typeface="Wingdings"/>
                <a:cs typeface="Wingdings"/>
              </a:rPr>
              <a:t></a:t>
            </a:r>
            <a:endParaRPr sz="30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">
              <a:lnSpc>
                <a:spcPct val="100000"/>
              </a:lnSpc>
            </a:pPr>
            <a:r>
              <a:rPr spc="-10" dirty="0"/>
              <a:t>Scheduling Deliveries, </a:t>
            </a:r>
            <a:r>
              <a:rPr spc="-5" dirty="0"/>
              <a:t>v2015</a:t>
            </a:r>
            <a:r>
              <a:rPr spc="-40" dirty="0"/>
              <a:t> </a:t>
            </a:r>
            <a:r>
              <a:rPr spc="-10" dirty="0"/>
              <a:t>(PS1)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566" y="1852091"/>
            <a:ext cx="8086090" cy="939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01000"/>
              </a:lnSpc>
            </a:pPr>
            <a:r>
              <a:rPr sz="3050" spc="10" dirty="0">
                <a:latin typeface="Calibri"/>
                <a:cs typeface="Calibri"/>
              </a:rPr>
              <a:t>This happens in the </a:t>
            </a:r>
            <a:r>
              <a:rPr sz="3050" spc="5" dirty="0">
                <a:latin typeface="Calibri"/>
                <a:cs typeface="Calibri"/>
              </a:rPr>
              <a:t>delivery </a:t>
            </a:r>
            <a:r>
              <a:rPr sz="3050" dirty="0">
                <a:latin typeface="Calibri"/>
                <a:cs typeface="Calibri"/>
              </a:rPr>
              <a:t>suite </a:t>
            </a:r>
            <a:r>
              <a:rPr sz="3050" spc="10" dirty="0">
                <a:latin typeface="Calibri"/>
                <a:cs typeface="Calibri"/>
              </a:rPr>
              <a:t>(or </a:t>
            </a:r>
            <a:r>
              <a:rPr sz="3050" dirty="0">
                <a:latin typeface="Calibri"/>
                <a:cs typeface="Calibri"/>
              </a:rPr>
              <a:t>surgery room  </a:t>
            </a:r>
            <a:r>
              <a:rPr sz="3050" spc="-15" dirty="0">
                <a:latin typeface="Calibri"/>
                <a:cs typeface="Calibri"/>
              </a:rPr>
              <a:t>for </a:t>
            </a:r>
            <a:r>
              <a:rPr sz="3050" spc="5" dirty="0">
                <a:latin typeface="Calibri"/>
                <a:cs typeface="Calibri"/>
              </a:rPr>
              <a:t>Caesarean </a:t>
            </a:r>
            <a:r>
              <a:rPr sz="3050" spc="10" dirty="0">
                <a:latin typeface="Calibri"/>
                <a:cs typeface="Calibri"/>
              </a:rPr>
              <a:t>section) of a</a:t>
            </a:r>
            <a:r>
              <a:rPr sz="3050" spc="-55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hospital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3752" y="3247644"/>
            <a:ext cx="3575303" cy="4078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34100" y="3218687"/>
            <a:ext cx="2702814" cy="41117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61994" y="5154167"/>
            <a:ext cx="2693670" cy="316230"/>
          </a:xfrm>
          <a:custGeom>
            <a:avLst/>
            <a:gdLst/>
            <a:ahLst/>
            <a:cxnLst/>
            <a:rect l="l" t="t" r="r" b="b"/>
            <a:pathLst>
              <a:path w="2693670" h="316229">
                <a:moveTo>
                  <a:pt x="2535174" y="236981"/>
                </a:moveTo>
                <a:lnTo>
                  <a:pt x="2535174" y="79247"/>
                </a:lnTo>
                <a:lnTo>
                  <a:pt x="0" y="79248"/>
                </a:lnTo>
                <a:lnTo>
                  <a:pt x="0" y="236982"/>
                </a:lnTo>
                <a:lnTo>
                  <a:pt x="2535174" y="236981"/>
                </a:lnTo>
                <a:close/>
              </a:path>
              <a:path w="2693670" h="316229">
                <a:moveTo>
                  <a:pt x="2693670" y="158495"/>
                </a:moveTo>
                <a:lnTo>
                  <a:pt x="2535174" y="0"/>
                </a:lnTo>
                <a:lnTo>
                  <a:pt x="2535174" y="316230"/>
                </a:lnTo>
                <a:lnTo>
                  <a:pt x="2693670" y="158495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48278" y="5119878"/>
            <a:ext cx="2726690" cy="384810"/>
          </a:xfrm>
          <a:custGeom>
            <a:avLst/>
            <a:gdLst/>
            <a:ahLst/>
            <a:cxnLst/>
            <a:rect l="l" t="t" r="r" b="b"/>
            <a:pathLst>
              <a:path w="2726690" h="384810">
                <a:moveTo>
                  <a:pt x="2548890" y="99059"/>
                </a:moveTo>
                <a:lnTo>
                  <a:pt x="0" y="99060"/>
                </a:lnTo>
                <a:lnTo>
                  <a:pt x="0" y="285750"/>
                </a:lnTo>
                <a:lnTo>
                  <a:pt x="13716" y="285750"/>
                </a:lnTo>
                <a:lnTo>
                  <a:pt x="13716" y="127254"/>
                </a:lnTo>
                <a:lnTo>
                  <a:pt x="28194" y="113538"/>
                </a:lnTo>
                <a:lnTo>
                  <a:pt x="28194" y="127254"/>
                </a:lnTo>
                <a:lnTo>
                  <a:pt x="2534412" y="127254"/>
                </a:lnTo>
                <a:lnTo>
                  <a:pt x="2534412" y="113538"/>
                </a:lnTo>
                <a:lnTo>
                  <a:pt x="2548890" y="99059"/>
                </a:lnTo>
                <a:close/>
              </a:path>
              <a:path w="2726690" h="384810">
                <a:moveTo>
                  <a:pt x="28194" y="127254"/>
                </a:moveTo>
                <a:lnTo>
                  <a:pt x="28194" y="113538"/>
                </a:lnTo>
                <a:lnTo>
                  <a:pt x="13716" y="127254"/>
                </a:lnTo>
                <a:lnTo>
                  <a:pt x="28194" y="127254"/>
                </a:lnTo>
                <a:close/>
              </a:path>
              <a:path w="2726690" h="384810">
                <a:moveTo>
                  <a:pt x="28194" y="257556"/>
                </a:moveTo>
                <a:lnTo>
                  <a:pt x="28194" y="127254"/>
                </a:lnTo>
                <a:lnTo>
                  <a:pt x="13716" y="127254"/>
                </a:lnTo>
                <a:lnTo>
                  <a:pt x="13716" y="257556"/>
                </a:lnTo>
                <a:lnTo>
                  <a:pt x="28194" y="257556"/>
                </a:lnTo>
                <a:close/>
              </a:path>
              <a:path w="2726690" h="384810">
                <a:moveTo>
                  <a:pt x="2562606" y="317105"/>
                </a:moveTo>
                <a:lnTo>
                  <a:pt x="2562606" y="257556"/>
                </a:lnTo>
                <a:lnTo>
                  <a:pt x="13716" y="257556"/>
                </a:lnTo>
                <a:lnTo>
                  <a:pt x="28194" y="271272"/>
                </a:lnTo>
                <a:lnTo>
                  <a:pt x="28193" y="285750"/>
                </a:lnTo>
                <a:lnTo>
                  <a:pt x="2534412" y="285750"/>
                </a:lnTo>
                <a:lnTo>
                  <a:pt x="2534412" y="271272"/>
                </a:lnTo>
                <a:lnTo>
                  <a:pt x="2548890" y="285750"/>
                </a:lnTo>
                <a:lnTo>
                  <a:pt x="2548890" y="330755"/>
                </a:lnTo>
                <a:lnTo>
                  <a:pt x="2562606" y="317105"/>
                </a:lnTo>
                <a:close/>
              </a:path>
              <a:path w="2726690" h="384810">
                <a:moveTo>
                  <a:pt x="28193" y="285750"/>
                </a:moveTo>
                <a:lnTo>
                  <a:pt x="28194" y="271272"/>
                </a:lnTo>
                <a:lnTo>
                  <a:pt x="13716" y="257556"/>
                </a:lnTo>
                <a:lnTo>
                  <a:pt x="13716" y="285750"/>
                </a:lnTo>
                <a:lnTo>
                  <a:pt x="28193" y="285750"/>
                </a:lnTo>
                <a:close/>
              </a:path>
              <a:path w="2726690" h="384810">
                <a:moveTo>
                  <a:pt x="2726436" y="192785"/>
                </a:moveTo>
                <a:lnTo>
                  <a:pt x="2534412" y="0"/>
                </a:lnTo>
                <a:lnTo>
                  <a:pt x="2534412" y="99059"/>
                </a:lnTo>
                <a:lnTo>
                  <a:pt x="2538984" y="99059"/>
                </a:lnTo>
                <a:lnTo>
                  <a:pt x="2538984" y="44195"/>
                </a:lnTo>
                <a:lnTo>
                  <a:pt x="2562606" y="34289"/>
                </a:lnTo>
                <a:lnTo>
                  <a:pt x="2562606" y="67818"/>
                </a:lnTo>
                <a:lnTo>
                  <a:pt x="2687550" y="192762"/>
                </a:lnTo>
                <a:lnTo>
                  <a:pt x="2697480" y="182879"/>
                </a:lnTo>
                <a:lnTo>
                  <a:pt x="2697480" y="221742"/>
                </a:lnTo>
                <a:lnTo>
                  <a:pt x="2726436" y="192785"/>
                </a:lnTo>
                <a:close/>
              </a:path>
              <a:path w="2726690" h="384810">
                <a:moveTo>
                  <a:pt x="2548890" y="127254"/>
                </a:moveTo>
                <a:lnTo>
                  <a:pt x="2548890" y="99059"/>
                </a:lnTo>
                <a:lnTo>
                  <a:pt x="2534412" y="113538"/>
                </a:lnTo>
                <a:lnTo>
                  <a:pt x="2534412" y="127254"/>
                </a:lnTo>
                <a:lnTo>
                  <a:pt x="2548890" y="127254"/>
                </a:lnTo>
                <a:close/>
              </a:path>
              <a:path w="2726690" h="384810">
                <a:moveTo>
                  <a:pt x="2548890" y="285750"/>
                </a:moveTo>
                <a:lnTo>
                  <a:pt x="2534412" y="271272"/>
                </a:lnTo>
                <a:lnTo>
                  <a:pt x="2534412" y="285750"/>
                </a:lnTo>
                <a:lnTo>
                  <a:pt x="2548890" y="285750"/>
                </a:lnTo>
                <a:close/>
              </a:path>
              <a:path w="2726690" h="384810">
                <a:moveTo>
                  <a:pt x="2548890" y="330755"/>
                </a:moveTo>
                <a:lnTo>
                  <a:pt x="2548890" y="285750"/>
                </a:lnTo>
                <a:lnTo>
                  <a:pt x="2534412" y="285750"/>
                </a:lnTo>
                <a:lnTo>
                  <a:pt x="2534412" y="384810"/>
                </a:lnTo>
                <a:lnTo>
                  <a:pt x="2538984" y="380238"/>
                </a:lnTo>
                <a:lnTo>
                  <a:pt x="2538984" y="340614"/>
                </a:lnTo>
                <a:lnTo>
                  <a:pt x="2548890" y="330755"/>
                </a:lnTo>
                <a:close/>
              </a:path>
              <a:path w="2726690" h="384810">
                <a:moveTo>
                  <a:pt x="2562606" y="67818"/>
                </a:moveTo>
                <a:lnTo>
                  <a:pt x="2562606" y="34289"/>
                </a:lnTo>
                <a:lnTo>
                  <a:pt x="2538984" y="44195"/>
                </a:lnTo>
                <a:lnTo>
                  <a:pt x="2562606" y="67818"/>
                </a:lnTo>
                <a:close/>
              </a:path>
              <a:path w="2726690" h="384810">
                <a:moveTo>
                  <a:pt x="2562606" y="127254"/>
                </a:moveTo>
                <a:lnTo>
                  <a:pt x="2562606" y="67818"/>
                </a:lnTo>
                <a:lnTo>
                  <a:pt x="2538984" y="44195"/>
                </a:lnTo>
                <a:lnTo>
                  <a:pt x="2538984" y="99059"/>
                </a:lnTo>
                <a:lnTo>
                  <a:pt x="2548890" y="99059"/>
                </a:lnTo>
                <a:lnTo>
                  <a:pt x="2548890" y="127254"/>
                </a:lnTo>
                <a:lnTo>
                  <a:pt x="2562606" y="127254"/>
                </a:lnTo>
                <a:close/>
              </a:path>
              <a:path w="2726690" h="384810">
                <a:moveTo>
                  <a:pt x="2697480" y="221742"/>
                </a:moveTo>
                <a:lnTo>
                  <a:pt x="2697480" y="202692"/>
                </a:lnTo>
                <a:lnTo>
                  <a:pt x="2687550" y="192762"/>
                </a:lnTo>
                <a:lnTo>
                  <a:pt x="2538984" y="340614"/>
                </a:lnTo>
                <a:lnTo>
                  <a:pt x="2562606" y="350520"/>
                </a:lnTo>
                <a:lnTo>
                  <a:pt x="2562606" y="356616"/>
                </a:lnTo>
                <a:lnTo>
                  <a:pt x="2697480" y="221742"/>
                </a:lnTo>
                <a:close/>
              </a:path>
              <a:path w="2726690" h="384810">
                <a:moveTo>
                  <a:pt x="2562606" y="356616"/>
                </a:moveTo>
                <a:lnTo>
                  <a:pt x="2562606" y="350520"/>
                </a:lnTo>
                <a:lnTo>
                  <a:pt x="2538984" y="340614"/>
                </a:lnTo>
                <a:lnTo>
                  <a:pt x="2538984" y="380238"/>
                </a:lnTo>
                <a:lnTo>
                  <a:pt x="2562606" y="356616"/>
                </a:lnTo>
                <a:close/>
              </a:path>
              <a:path w="2726690" h="384810">
                <a:moveTo>
                  <a:pt x="2697480" y="202692"/>
                </a:moveTo>
                <a:lnTo>
                  <a:pt x="2697480" y="182879"/>
                </a:lnTo>
                <a:lnTo>
                  <a:pt x="2687550" y="192762"/>
                </a:lnTo>
                <a:lnTo>
                  <a:pt x="2697480" y="202692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46554" y="5042915"/>
            <a:ext cx="1092835" cy="618490"/>
          </a:xfrm>
          <a:custGeom>
            <a:avLst/>
            <a:gdLst/>
            <a:ahLst/>
            <a:cxnLst/>
            <a:rect l="l" t="t" r="r" b="b"/>
            <a:pathLst>
              <a:path w="1092835" h="618489">
                <a:moveTo>
                  <a:pt x="1092708" y="316992"/>
                </a:moveTo>
                <a:lnTo>
                  <a:pt x="1092708" y="299466"/>
                </a:lnTo>
                <a:lnTo>
                  <a:pt x="1091946" y="291084"/>
                </a:lnTo>
                <a:lnTo>
                  <a:pt x="1079288" y="240994"/>
                </a:lnTo>
                <a:lnTo>
                  <a:pt x="1060503" y="203018"/>
                </a:lnTo>
                <a:lnTo>
                  <a:pt x="1034987" y="168670"/>
                </a:lnTo>
                <a:lnTo>
                  <a:pt x="1003662" y="137848"/>
                </a:lnTo>
                <a:lnTo>
                  <a:pt x="967451" y="110448"/>
                </a:lnTo>
                <a:lnTo>
                  <a:pt x="927276" y="86365"/>
                </a:lnTo>
                <a:lnTo>
                  <a:pt x="884058" y="65498"/>
                </a:lnTo>
                <a:lnTo>
                  <a:pt x="838719" y="47742"/>
                </a:lnTo>
                <a:lnTo>
                  <a:pt x="792182" y="32995"/>
                </a:lnTo>
                <a:lnTo>
                  <a:pt x="745368" y="21152"/>
                </a:lnTo>
                <a:lnTo>
                  <a:pt x="699199" y="12111"/>
                </a:lnTo>
                <a:lnTo>
                  <a:pt x="654598" y="5768"/>
                </a:lnTo>
                <a:lnTo>
                  <a:pt x="612486" y="2019"/>
                </a:lnTo>
                <a:lnTo>
                  <a:pt x="572262" y="720"/>
                </a:lnTo>
                <a:lnTo>
                  <a:pt x="545592" y="0"/>
                </a:lnTo>
                <a:lnTo>
                  <a:pt x="518159" y="762"/>
                </a:lnTo>
                <a:lnTo>
                  <a:pt x="479067" y="2079"/>
                </a:lnTo>
                <a:lnTo>
                  <a:pt x="436721" y="5872"/>
                </a:lnTo>
                <a:lnTo>
                  <a:pt x="392018" y="12249"/>
                </a:lnTo>
                <a:lnTo>
                  <a:pt x="345858" y="21319"/>
                </a:lnTo>
                <a:lnTo>
                  <a:pt x="299136" y="33192"/>
                </a:lnTo>
                <a:lnTo>
                  <a:pt x="252752" y="47977"/>
                </a:lnTo>
                <a:lnTo>
                  <a:pt x="207602" y="65784"/>
                </a:lnTo>
                <a:lnTo>
                  <a:pt x="164584" y="86722"/>
                </a:lnTo>
                <a:lnTo>
                  <a:pt x="124596" y="110900"/>
                </a:lnTo>
                <a:lnTo>
                  <a:pt x="88536" y="138428"/>
                </a:lnTo>
                <a:lnTo>
                  <a:pt x="57301" y="169415"/>
                </a:lnTo>
                <a:lnTo>
                  <a:pt x="31789" y="203971"/>
                </a:lnTo>
                <a:lnTo>
                  <a:pt x="12897" y="242205"/>
                </a:lnTo>
                <a:lnTo>
                  <a:pt x="1523" y="284226"/>
                </a:lnTo>
                <a:lnTo>
                  <a:pt x="0" y="300990"/>
                </a:lnTo>
                <a:lnTo>
                  <a:pt x="0" y="318516"/>
                </a:lnTo>
                <a:lnTo>
                  <a:pt x="762" y="326898"/>
                </a:lnTo>
                <a:lnTo>
                  <a:pt x="2286" y="335280"/>
                </a:lnTo>
                <a:lnTo>
                  <a:pt x="3048" y="343662"/>
                </a:lnTo>
                <a:lnTo>
                  <a:pt x="16700" y="384759"/>
                </a:lnTo>
                <a:lnTo>
                  <a:pt x="37207" y="422045"/>
                </a:lnTo>
                <a:lnTo>
                  <a:pt x="63246" y="454957"/>
                </a:lnTo>
                <a:lnTo>
                  <a:pt x="63246" y="297180"/>
                </a:lnTo>
                <a:lnTo>
                  <a:pt x="64008" y="291846"/>
                </a:lnTo>
                <a:lnTo>
                  <a:pt x="77871" y="250920"/>
                </a:lnTo>
                <a:lnTo>
                  <a:pt x="101525" y="214509"/>
                </a:lnTo>
                <a:lnTo>
                  <a:pt x="133470" y="182451"/>
                </a:lnTo>
                <a:lnTo>
                  <a:pt x="172225" y="154575"/>
                </a:lnTo>
                <a:lnTo>
                  <a:pt x="216224" y="130753"/>
                </a:lnTo>
                <a:lnTo>
                  <a:pt x="264033" y="110790"/>
                </a:lnTo>
                <a:lnTo>
                  <a:pt x="314127" y="94535"/>
                </a:lnTo>
                <a:lnTo>
                  <a:pt x="365006" y="81827"/>
                </a:lnTo>
                <a:lnTo>
                  <a:pt x="415169" y="72506"/>
                </a:lnTo>
                <a:lnTo>
                  <a:pt x="463116" y="66409"/>
                </a:lnTo>
                <a:lnTo>
                  <a:pt x="506866" y="63409"/>
                </a:lnTo>
                <a:lnTo>
                  <a:pt x="534920" y="63284"/>
                </a:lnTo>
                <a:lnTo>
                  <a:pt x="573786" y="63339"/>
                </a:lnTo>
                <a:lnTo>
                  <a:pt x="636929" y="67197"/>
                </a:lnTo>
                <a:lnTo>
                  <a:pt x="681851" y="72967"/>
                </a:lnTo>
                <a:lnTo>
                  <a:pt x="730357" y="82220"/>
                </a:lnTo>
                <a:lnTo>
                  <a:pt x="780631" y="95100"/>
                </a:lnTo>
                <a:lnTo>
                  <a:pt x="830856" y="111748"/>
                </a:lnTo>
                <a:lnTo>
                  <a:pt x="879216" y="132305"/>
                </a:lnTo>
                <a:lnTo>
                  <a:pt x="923894" y="156914"/>
                </a:lnTo>
                <a:lnTo>
                  <a:pt x="963074" y="185717"/>
                </a:lnTo>
                <a:lnTo>
                  <a:pt x="994940" y="218854"/>
                </a:lnTo>
                <a:lnTo>
                  <a:pt x="1017674" y="256469"/>
                </a:lnTo>
                <a:lnTo>
                  <a:pt x="1029462" y="298704"/>
                </a:lnTo>
                <a:lnTo>
                  <a:pt x="1029462" y="454151"/>
                </a:lnTo>
                <a:lnTo>
                  <a:pt x="1044148" y="438327"/>
                </a:lnTo>
                <a:lnTo>
                  <a:pt x="1068145" y="401807"/>
                </a:lnTo>
                <a:lnTo>
                  <a:pt x="1084685" y="361399"/>
                </a:lnTo>
                <a:lnTo>
                  <a:pt x="1092708" y="316992"/>
                </a:lnTo>
                <a:close/>
              </a:path>
              <a:path w="1092835" h="618489">
                <a:moveTo>
                  <a:pt x="1029462" y="454151"/>
                </a:moveTo>
                <a:lnTo>
                  <a:pt x="1029462" y="321564"/>
                </a:lnTo>
                <a:lnTo>
                  <a:pt x="1017030" y="363238"/>
                </a:lnTo>
                <a:lnTo>
                  <a:pt x="993847" y="400432"/>
                </a:lnTo>
                <a:lnTo>
                  <a:pt x="961703" y="433266"/>
                </a:lnTo>
                <a:lnTo>
                  <a:pt x="922387" y="461858"/>
                </a:lnTo>
                <a:lnTo>
                  <a:pt x="877687" y="486327"/>
                </a:lnTo>
                <a:lnTo>
                  <a:pt x="829394" y="506791"/>
                </a:lnTo>
                <a:lnTo>
                  <a:pt x="779296" y="523371"/>
                </a:lnTo>
                <a:lnTo>
                  <a:pt x="729183" y="536183"/>
                </a:lnTo>
                <a:lnTo>
                  <a:pt x="680844" y="545349"/>
                </a:lnTo>
                <a:lnTo>
                  <a:pt x="636068" y="550985"/>
                </a:lnTo>
                <a:lnTo>
                  <a:pt x="596646" y="553212"/>
                </a:lnTo>
                <a:lnTo>
                  <a:pt x="546354" y="554713"/>
                </a:lnTo>
                <a:lnTo>
                  <a:pt x="534920" y="554692"/>
                </a:lnTo>
                <a:lnTo>
                  <a:pt x="463047" y="551551"/>
                </a:lnTo>
                <a:lnTo>
                  <a:pt x="415588" y="545508"/>
                </a:lnTo>
                <a:lnTo>
                  <a:pt x="365946" y="536298"/>
                </a:lnTo>
                <a:lnTo>
                  <a:pt x="315574" y="523773"/>
                </a:lnTo>
                <a:lnTo>
                  <a:pt x="265928" y="507782"/>
                </a:lnTo>
                <a:lnTo>
                  <a:pt x="218463" y="488177"/>
                </a:lnTo>
                <a:lnTo>
                  <a:pt x="174633" y="464808"/>
                </a:lnTo>
                <a:lnTo>
                  <a:pt x="135894" y="437526"/>
                </a:lnTo>
                <a:lnTo>
                  <a:pt x="103700" y="406182"/>
                </a:lnTo>
                <a:lnTo>
                  <a:pt x="79507" y="370625"/>
                </a:lnTo>
                <a:lnTo>
                  <a:pt x="64769" y="330708"/>
                </a:lnTo>
                <a:lnTo>
                  <a:pt x="63246" y="320040"/>
                </a:lnTo>
                <a:lnTo>
                  <a:pt x="63246" y="454957"/>
                </a:lnTo>
                <a:lnTo>
                  <a:pt x="95673" y="485687"/>
                </a:lnTo>
                <a:lnTo>
                  <a:pt x="132077" y="512295"/>
                </a:lnTo>
                <a:lnTo>
                  <a:pt x="172225" y="535595"/>
                </a:lnTo>
                <a:lnTo>
                  <a:pt x="215340" y="555713"/>
                </a:lnTo>
                <a:lnTo>
                  <a:pt x="260645" y="572775"/>
                </a:lnTo>
                <a:lnTo>
                  <a:pt x="307362" y="586907"/>
                </a:lnTo>
                <a:lnTo>
                  <a:pt x="354713" y="598234"/>
                </a:lnTo>
                <a:lnTo>
                  <a:pt x="401922" y="606884"/>
                </a:lnTo>
                <a:lnTo>
                  <a:pt x="448212" y="612982"/>
                </a:lnTo>
                <a:lnTo>
                  <a:pt x="492803" y="616653"/>
                </a:lnTo>
                <a:lnTo>
                  <a:pt x="534920" y="618023"/>
                </a:lnTo>
                <a:lnTo>
                  <a:pt x="573786" y="617220"/>
                </a:lnTo>
                <a:lnTo>
                  <a:pt x="627888" y="614172"/>
                </a:lnTo>
                <a:lnTo>
                  <a:pt x="667997" y="610412"/>
                </a:lnTo>
                <a:lnTo>
                  <a:pt x="711278" y="603876"/>
                </a:lnTo>
                <a:lnTo>
                  <a:pt x="756667" y="594454"/>
                </a:lnTo>
                <a:lnTo>
                  <a:pt x="803101" y="582034"/>
                </a:lnTo>
                <a:lnTo>
                  <a:pt x="849517" y="566505"/>
                </a:lnTo>
                <a:lnTo>
                  <a:pt x="894854" y="547755"/>
                </a:lnTo>
                <a:lnTo>
                  <a:pt x="938048" y="525674"/>
                </a:lnTo>
                <a:lnTo>
                  <a:pt x="978037" y="500150"/>
                </a:lnTo>
                <a:lnTo>
                  <a:pt x="1013758" y="471071"/>
                </a:lnTo>
                <a:lnTo>
                  <a:pt x="1029462" y="4541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0650">
              <a:lnSpc>
                <a:spcPct val="100000"/>
              </a:lnSpc>
            </a:pPr>
            <a:r>
              <a:rPr spc="-5" dirty="0"/>
              <a:t>PS1, </a:t>
            </a:r>
            <a:r>
              <a:rPr spc="-10" dirty="0"/>
              <a:t>the</a:t>
            </a:r>
            <a:r>
              <a:rPr spc="-90" dirty="0"/>
              <a:t> </a:t>
            </a:r>
            <a:r>
              <a:rPr spc="-20" dirty="0"/>
              <a:t>task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725" y="1906778"/>
            <a:ext cx="8601710" cy="4612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93725">
              <a:lnSpc>
                <a:spcPts val="3320"/>
              </a:lnSpc>
            </a:pPr>
            <a:r>
              <a:rPr sz="3050" spc="5" dirty="0">
                <a:latin typeface="Calibri"/>
                <a:cs typeface="Calibri"/>
              </a:rPr>
              <a:t>Given </a:t>
            </a:r>
            <a:r>
              <a:rPr sz="3050" spc="10" dirty="0">
                <a:latin typeface="Calibri"/>
                <a:cs typeface="Calibri"/>
              </a:rPr>
              <a:t>a </a:t>
            </a:r>
            <a:r>
              <a:rPr sz="3050" spc="-5" dirty="0">
                <a:latin typeface="Calibri"/>
                <a:cs typeface="Calibri"/>
              </a:rPr>
              <a:t>list </a:t>
            </a:r>
            <a:r>
              <a:rPr sz="3050" spc="10" dirty="0">
                <a:latin typeface="Calibri"/>
                <a:cs typeface="Calibri"/>
              </a:rPr>
              <a:t>of </a:t>
            </a:r>
            <a:r>
              <a:rPr sz="3050" spc="20" dirty="0">
                <a:latin typeface="Calibri"/>
                <a:cs typeface="Calibri"/>
              </a:rPr>
              <a:t>(“insanely” </a:t>
            </a:r>
            <a:r>
              <a:rPr sz="3050" dirty="0">
                <a:latin typeface="Calibri"/>
                <a:cs typeface="Calibri"/>
              </a:rPr>
              <a:t>many) pregnant </a:t>
            </a:r>
            <a:r>
              <a:rPr sz="3050" spc="5" dirty="0">
                <a:latin typeface="Calibri"/>
                <a:cs typeface="Calibri"/>
              </a:rPr>
              <a:t>women,  </a:t>
            </a:r>
            <a:r>
              <a:rPr sz="3050" spc="-5" dirty="0">
                <a:latin typeface="Calibri"/>
                <a:cs typeface="Calibri"/>
              </a:rPr>
              <a:t>prioritize </a:t>
            </a:r>
            <a:r>
              <a:rPr sz="3050" spc="10" dirty="0">
                <a:latin typeface="Calibri"/>
                <a:cs typeface="Calibri"/>
              </a:rPr>
              <a:t>the one </a:t>
            </a:r>
            <a:r>
              <a:rPr sz="3050" spc="15" dirty="0">
                <a:latin typeface="Calibri"/>
                <a:cs typeface="Calibri"/>
              </a:rPr>
              <a:t>who </a:t>
            </a:r>
            <a:r>
              <a:rPr sz="3050" spc="5" dirty="0">
                <a:latin typeface="Calibri"/>
                <a:cs typeface="Calibri"/>
              </a:rPr>
              <a:t>will </a:t>
            </a:r>
            <a:r>
              <a:rPr sz="3050" dirty="0">
                <a:latin typeface="Calibri"/>
                <a:cs typeface="Calibri"/>
              </a:rPr>
              <a:t>give </a:t>
            </a:r>
            <a:r>
              <a:rPr sz="3050" spc="10" dirty="0">
                <a:latin typeface="Calibri"/>
                <a:cs typeface="Calibri"/>
              </a:rPr>
              <a:t>birth</a:t>
            </a:r>
            <a:r>
              <a:rPr sz="3050" spc="-2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sooner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ts val="3275"/>
              </a:lnSpc>
            </a:pPr>
            <a:r>
              <a:rPr sz="3050" dirty="0">
                <a:latin typeface="Calibri"/>
                <a:cs typeface="Calibri"/>
              </a:rPr>
              <a:t>over </a:t>
            </a:r>
            <a:r>
              <a:rPr sz="3050" spc="10" dirty="0">
                <a:latin typeface="Calibri"/>
                <a:cs typeface="Calibri"/>
              </a:rPr>
              <a:t>the one </a:t>
            </a:r>
            <a:r>
              <a:rPr sz="3050" spc="15" dirty="0">
                <a:latin typeface="Calibri"/>
                <a:cs typeface="Calibri"/>
              </a:rPr>
              <a:t>who </a:t>
            </a:r>
            <a:r>
              <a:rPr sz="3050" spc="5" dirty="0">
                <a:latin typeface="Calibri"/>
                <a:cs typeface="Calibri"/>
              </a:rPr>
              <a:t>will </a:t>
            </a:r>
            <a:r>
              <a:rPr sz="3050" dirty="0">
                <a:latin typeface="Calibri"/>
                <a:cs typeface="Calibri"/>
              </a:rPr>
              <a:t>give </a:t>
            </a:r>
            <a:r>
              <a:rPr sz="3050" spc="10" dirty="0">
                <a:latin typeface="Calibri"/>
                <a:cs typeface="Calibri"/>
              </a:rPr>
              <a:t>birth</a:t>
            </a:r>
            <a:r>
              <a:rPr sz="3050" spc="-40" dirty="0">
                <a:latin typeface="Calibri"/>
                <a:cs typeface="Calibri"/>
              </a:rPr>
              <a:t> </a:t>
            </a:r>
            <a:r>
              <a:rPr sz="3050" spc="-5" dirty="0">
                <a:latin typeface="Calibri"/>
                <a:cs typeface="Calibri"/>
              </a:rPr>
              <a:t>later…</a:t>
            </a:r>
            <a:endParaRPr sz="30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390525" algn="l"/>
              </a:tabLst>
            </a:pPr>
            <a:r>
              <a:rPr sz="2600" spc="15" dirty="0">
                <a:latin typeface="Calibri"/>
                <a:cs typeface="Calibri"/>
              </a:rPr>
              <a:t>Open on </a:t>
            </a:r>
            <a:r>
              <a:rPr sz="2600" spc="-5" dirty="0">
                <a:latin typeface="Calibri"/>
                <a:cs typeface="Calibri"/>
              </a:rPr>
              <a:t>Wed, </a:t>
            </a:r>
            <a:r>
              <a:rPr sz="2600" spc="20" dirty="0">
                <a:latin typeface="Calibri"/>
                <a:cs typeface="Calibri"/>
              </a:rPr>
              <a:t>19 Aug </a:t>
            </a:r>
            <a:r>
              <a:rPr sz="2600" spc="15" dirty="0">
                <a:latin typeface="Calibri"/>
                <a:cs typeface="Calibri"/>
              </a:rPr>
              <a:t>2015, </a:t>
            </a:r>
            <a:r>
              <a:rPr sz="2600" spc="10" dirty="0">
                <a:latin typeface="Calibri"/>
                <a:cs typeface="Calibri"/>
              </a:rPr>
              <a:t>11.45am, </a:t>
            </a:r>
            <a:r>
              <a:rPr sz="2600" spc="5" dirty="0">
                <a:latin typeface="Calibri"/>
                <a:cs typeface="Calibri"/>
              </a:rPr>
              <a:t>right </a:t>
            </a:r>
            <a:r>
              <a:rPr sz="2600" dirty="0">
                <a:latin typeface="Calibri"/>
                <a:cs typeface="Calibri"/>
              </a:rPr>
              <a:t>after </a:t>
            </a:r>
            <a:r>
              <a:rPr sz="2600" spc="10" dirty="0">
                <a:latin typeface="Calibri"/>
                <a:cs typeface="Calibri"/>
              </a:rPr>
              <a:t>this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lecture</a:t>
            </a:r>
            <a:endParaRPr sz="26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334"/>
              </a:spcBef>
              <a:buFont typeface="Arial"/>
              <a:buChar char="•"/>
              <a:tabLst>
                <a:tab pos="390525" algn="l"/>
              </a:tabLst>
            </a:pPr>
            <a:r>
              <a:rPr sz="2650" spc="-5" dirty="0">
                <a:latin typeface="Calibri"/>
                <a:cs typeface="Calibri"/>
              </a:rPr>
              <a:t>Clearly </a:t>
            </a:r>
            <a:r>
              <a:rPr sz="2650" spc="-20" dirty="0">
                <a:latin typeface="Calibri"/>
                <a:cs typeface="Calibri"/>
              </a:rPr>
              <a:t>involving </a:t>
            </a:r>
            <a:r>
              <a:rPr sz="2650" i="1" spc="-10" dirty="0">
                <a:latin typeface="Calibri"/>
                <a:cs typeface="Calibri"/>
              </a:rPr>
              <a:t>some </a:t>
            </a:r>
            <a:r>
              <a:rPr sz="2650" i="1" spc="-5" dirty="0">
                <a:latin typeface="Calibri"/>
                <a:cs typeface="Calibri"/>
              </a:rPr>
              <a:t>kind </a:t>
            </a:r>
            <a:r>
              <a:rPr sz="2650" spc="-10" dirty="0">
                <a:latin typeface="Calibri"/>
                <a:cs typeface="Calibri"/>
              </a:rPr>
              <a:t>of </a:t>
            </a:r>
            <a:r>
              <a:rPr sz="2650" spc="-5" dirty="0">
                <a:latin typeface="Calibri"/>
                <a:cs typeface="Calibri"/>
              </a:rPr>
              <a:t>PriorityQueue </a:t>
            </a:r>
            <a:r>
              <a:rPr sz="2650" spc="-10" dirty="0">
                <a:latin typeface="Wingdings"/>
                <a:cs typeface="Wingdings"/>
              </a:rPr>
              <a:t></a:t>
            </a:r>
            <a:endParaRPr sz="265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41"/>
              </a:spcBef>
              <a:buFont typeface="Arial"/>
              <a:buChar char="•"/>
            </a:pP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PS1 </a:t>
            </a:r>
            <a:r>
              <a:rPr sz="3050" dirty="0">
                <a:latin typeface="Calibri"/>
                <a:cs typeface="Calibri"/>
              </a:rPr>
              <a:t>Subtask </a:t>
            </a:r>
            <a:r>
              <a:rPr sz="3050" spc="15" dirty="0">
                <a:latin typeface="Calibri"/>
                <a:cs typeface="Calibri"/>
              </a:rPr>
              <a:t>A </a:t>
            </a:r>
            <a:r>
              <a:rPr sz="3050" spc="10" dirty="0">
                <a:latin typeface="Calibri"/>
                <a:cs typeface="Calibri"/>
              </a:rPr>
              <a:t>should be </a:t>
            </a:r>
            <a:r>
              <a:rPr sz="3050" spc="5" dirty="0">
                <a:latin typeface="Calibri"/>
                <a:cs typeface="Calibri"/>
              </a:rPr>
              <a:t>very</a:t>
            </a:r>
            <a:r>
              <a:rPr sz="3050" spc="20" dirty="0">
                <a:latin typeface="Calibri"/>
                <a:cs typeface="Calibri"/>
              </a:rPr>
              <a:t> </a:t>
            </a:r>
            <a:r>
              <a:rPr sz="3050" spc="-5" dirty="0">
                <a:latin typeface="Calibri"/>
                <a:cs typeface="Calibri"/>
              </a:rPr>
              <a:t>easy</a:t>
            </a:r>
            <a:endParaRPr sz="3050">
              <a:latin typeface="Calibri"/>
              <a:cs typeface="Calibri"/>
            </a:endParaRPr>
          </a:p>
          <a:p>
            <a:pPr marL="12700" marR="575945" indent="-635">
              <a:lnSpc>
                <a:spcPts val="4070"/>
              </a:lnSpc>
              <a:spcBef>
                <a:spcPts val="195"/>
              </a:spcBef>
            </a:pPr>
            <a:r>
              <a:rPr sz="3050" spc="10" dirty="0">
                <a:latin typeface="Calibri"/>
                <a:cs typeface="Calibri"/>
              </a:rPr>
              <a:t>PS1 </a:t>
            </a:r>
            <a:r>
              <a:rPr sz="3050" dirty="0">
                <a:latin typeface="Calibri"/>
                <a:cs typeface="Calibri"/>
              </a:rPr>
              <a:t>Subtask </a:t>
            </a:r>
            <a:r>
              <a:rPr sz="3050" spc="15" dirty="0">
                <a:latin typeface="Calibri"/>
                <a:cs typeface="Calibri"/>
              </a:rPr>
              <a:t>B </a:t>
            </a:r>
            <a:r>
              <a:rPr sz="3050" spc="-5" dirty="0">
                <a:latin typeface="Calibri"/>
                <a:cs typeface="Calibri"/>
              </a:rPr>
              <a:t>may </a:t>
            </a:r>
            <a:r>
              <a:rPr sz="3050" spc="10" dirty="0">
                <a:latin typeface="Calibri"/>
                <a:cs typeface="Calibri"/>
              </a:rPr>
              <a:t>need Lab </a:t>
            </a:r>
            <a:r>
              <a:rPr sz="3050" spc="15" dirty="0">
                <a:latin typeface="Calibri"/>
                <a:cs typeface="Calibri"/>
              </a:rPr>
              <a:t>Demo </a:t>
            </a:r>
            <a:r>
              <a:rPr sz="3050" spc="10" dirty="0">
                <a:latin typeface="Calibri"/>
                <a:cs typeface="Calibri"/>
              </a:rPr>
              <a:t>01 on </a:t>
            </a:r>
            <a:r>
              <a:rPr sz="3050" spc="-20" dirty="0">
                <a:latin typeface="Calibri"/>
                <a:cs typeface="Calibri"/>
              </a:rPr>
              <a:t>Week </a:t>
            </a:r>
            <a:r>
              <a:rPr sz="3050" spc="10" dirty="0">
                <a:latin typeface="Calibri"/>
                <a:cs typeface="Calibri"/>
              </a:rPr>
              <a:t>03  PS1 </a:t>
            </a:r>
            <a:r>
              <a:rPr sz="3050" dirty="0">
                <a:latin typeface="Calibri"/>
                <a:cs typeface="Calibri"/>
              </a:rPr>
              <a:t>Subtask </a:t>
            </a:r>
            <a:r>
              <a:rPr sz="3050" spc="15" dirty="0">
                <a:latin typeface="Calibri"/>
                <a:cs typeface="Calibri"/>
              </a:rPr>
              <a:t>C </a:t>
            </a:r>
            <a:r>
              <a:rPr sz="3050" spc="5" dirty="0">
                <a:latin typeface="Calibri"/>
                <a:cs typeface="Calibri"/>
              </a:rPr>
              <a:t>is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spc="5" dirty="0">
                <a:latin typeface="Calibri"/>
                <a:cs typeface="Calibri"/>
              </a:rPr>
              <a:t>challenge</a:t>
            </a:r>
            <a:endParaRPr sz="30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185"/>
              </a:spcBef>
              <a:buFont typeface="Arial"/>
              <a:buChar char="•"/>
              <a:tabLst>
                <a:tab pos="390525" algn="l"/>
              </a:tabLst>
            </a:pPr>
            <a:r>
              <a:rPr sz="2600" spc="5" dirty="0">
                <a:latin typeface="Calibri"/>
                <a:cs typeface="Calibri"/>
              </a:rPr>
              <a:t>Introducing </a:t>
            </a:r>
            <a:r>
              <a:rPr sz="2600" b="1" dirty="0">
                <a:latin typeface="Calibri"/>
                <a:cs typeface="Calibri"/>
              </a:rPr>
              <a:t>UpdateKey </a:t>
            </a:r>
            <a:r>
              <a:rPr sz="2600" spc="5" dirty="0">
                <a:latin typeface="Calibri"/>
                <a:cs typeface="Calibri"/>
              </a:rPr>
              <a:t>operation </a:t>
            </a:r>
            <a:r>
              <a:rPr sz="2600" spc="10" dirty="0">
                <a:latin typeface="Calibri"/>
                <a:cs typeface="Calibri"/>
              </a:rPr>
              <a:t>of </a:t>
            </a:r>
            <a:r>
              <a:rPr sz="2600" spc="15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PriorityQueue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57960">
              <a:lnSpc>
                <a:spcPct val="100000"/>
              </a:lnSpc>
            </a:pPr>
            <a:r>
              <a:rPr b="1" spc="-5" dirty="0">
                <a:latin typeface="Calibri"/>
                <a:cs typeface="Calibri"/>
              </a:rPr>
              <a:t>End of </a:t>
            </a:r>
            <a:r>
              <a:rPr b="1" spc="-15" dirty="0">
                <a:latin typeface="Calibri"/>
                <a:cs typeface="Calibri"/>
              </a:rPr>
              <a:t>Lecture </a:t>
            </a:r>
            <a:r>
              <a:rPr b="1" spc="-10" dirty="0">
                <a:latin typeface="Calibri"/>
                <a:cs typeface="Calibri"/>
              </a:rPr>
              <a:t>Quiz</a:t>
            </a:r>
            <a:r>
              <a:rPr b="1" spc="-75" dirty="0">
                <a:latin typeface="Calibri"/>
                <a:cs typeface="Calibri"/>
              </a:rPr>
              <a:t> </a:t>
            </a:r>
            <a:r>
              <a:rPr spc="-10" dirty="0">
                <a:latin typeface="Wingdings"/>
                <a:cs typeface="Wingdings"/>
              </a:rPr>
              <a:t>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645" marR="5080" algn="ctr">
              <a:lnSpc>
                <a:spcPct val="100600"/>
              </a:lnSpc>
            </a:pPr>
            <a:r>
              <a:rPr u="heavy" dirty="0"/>
              <a:t>After Lecture </a:t>
            </a:r>
            <a:r>
              <a:rPr u="heavy" spc="5" dirty="0"/>
              <a:t>02</a:t>
            </a:r>
            <a:r>
              <a:rPr spc="5" dirty="0"/>
              <a:t>, I will </a:t>
            </a:r>
            <a:r>
              <a:rPr dirty="0"/>
              <a:t>set </a:t>
            </a:r>
            <a:r>
              <a:rPr spc="10" dirty="0"/>
              <a:t>a </a:t>
            </a:r>
            <a:r>
              <a:rPr u="heavy" spc="-5" dirty="0"/>
              <a:t>random </a:t>
            </a:r>
            <a:r>
              <a:rPr spc="-15" dirty="0"/>
              <a:t>test </a:t>
            </a:r>
            <a:r>
              <a:rPr spc="10" dirty="0"/>
              <a:t>mode </a:t>
            </a:r>
            <a:r>
              <a:rPr spc="15" dirty="0"/>
              <a:t>@  </a:t>
            </a:r>
            <a:r>
              <a:rPr dirty="0"/>
              <a:t>VisuAlgo </a:t>
            </a:r>
            <a:r>
              <a:rPr spc="-10" dirty="0"/>
              <a:t>to </a:t>
            </a:r>
            <a:r>
              <a:rPr spc="10" dirty="0"/>
              <a:t>see </a:t>
            </a:r>
            <a:r>
              <a:rPr spc="5" dirty="0"/>
              <a:t>if </a:t>
            </a:r>
            <a:r>
              <a:rPr spc="-5" dirty="0"/>
              <a:t>you </a:t>
            </a:r>
            <a:r>
              <a:rPr spc="-10" dirty="0"/>
              <a:t>understand </a:t>
            </a:r>
            <a:r>
              <a:rPr spc="5" dirty="0"/>
              <a:t>Binary</a:t>
            </a:r>
            <a:r>
              <a:rPr spc="65" dirty="0"/>
              <a:t> </a:t>
            </a:r>
            <a:r>
              <a:rPr spc="5" dirty="0"/>
              <a:t>Heap</a:t>
            </a:r>
          </a:p>
          <a:p>
            <a:pPr marL="68580" algn="ctr">
              <a:lnSpc>
                <a:spcPct val="100000"/>
              </a:lnSpc>
              <a:spcBef>
                <a:spcPts val="2770"/>
              </a:spcBef>
            </a:pPr>
            <a:r>
              <a:rPr spc="10" dirty="0"/>
              <a:t>Go</a:t>
            </a:r>
            <a:r>
              <a:rPr spc="-85" dirty="0"/>
              <a:t> </a:t>
            </a:r>
            <a:r>
              <a:rPr spc="-5" dirty="0"/>
              <a:t>to:</a:t>
            </a:r>
          </a:p>
          <a:p>
            <a:pPr marL="68580" algn="ctr">
              <a:lnSpc>
                <a:spcPct val="100000"/>
              </a:lnSpc>
              <a:spcBef>
                <a:spcPts val="730"/>
              </a:spcBef>
            </a:pPr>
            <a:r>
              <a:rPr sz="2600" u="heavy" spc="5" dirty="0">
                <a:solidFill>
                  <a:srgbClr val="0000FF"/>
                </a:solidFill>
                <a:hlinkClick r:id="rId2"/>
              </a:rPr>
              <a:t>http://visualgo.net</a:t>
            </a:r>
            <a:r>
              <a:rPr sz="2600" b="1" u="heavy" spc="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/test.html</a:t>
            </a:r>
            <a:endParaRPr sz="2600">
              <a:latin typeface="Calibri"/>
              <a:cs typeface="Calibri"/>
            </a:endParaRPr>
          </a:p>
          <a:p>
            <a:pPr marL="67945">
              <a:lnSpc>
                <a:spcPct val="100000"/>
              </a:lnSpc>
              <a:spcBef>
                <a:spcPts val="1"/>
              </a:spcBef>
            </a:pPr>
            <a:endParaRPr sz="2200">
              <a:latin typeface="Times New Roman"/>
              <a:cs typeface="Times New Roman"/>
            </a:endParaRPr>
          </a:p>
          <a:p>
            <a:pPr marL="352425" marR="276225" indent="-635" algn="ctr">
              <a:lnSpc>
                <a:spcPct val="100600"/>
              </a:lnSpc>
            </a:pPr>
            <a:r>
              <a:rPr spc="10" dirty="0"/>
              <a:t>Use </a:t>
            </a:r>
            <a:r>
              <a:rPr spc="-5" dirty="0"/>
              <a:t>your </a:t>
            </a:r>
            <a:r>
              <a:rPr spc="10" dirty="0"/>
              <a:t>CS2010 </a:t>
            </a:r>
            <a:r>
              <a:rPr spc="-5" dirty="0"/>
              <a:t>account </a:t>
            </a:r>
            <a:r>
              <a:rPr spc="-10" dirty="0"/>
              <a:t>to </a:t>
            </a:r>
            <a:r>
              <a:rPr spc="15" dirty="0"/>
              <a:t>try </a:t>
            </a:r>
            <a:r>
              <a:rPr spc="5" dirty="0"/>
              <a:t>the </a:t>
            </a:r>
            <a:r>
              <a:rPr spc="10" dirty="0"/>
              <a:t>5 </a:t>
            </a:r>
            <a:r>
              <a:rPr spc="5" dirty="0"/>
              <a:t>Binary  Heap </a:t>
            </a:r>
            <a:r>
              <a:rPr dirty="0"/>
              <a:t>questions </a:t>
            </a:r>
            <a:r>
              <a:rPr spc="5" dirty="0"/>
              <a:t>(medium </a:t>
            </a:r>
            <a:r>
              <a:rPr spc="-25" dirty="0"/>
              <a:t>difficulty, </a:t>
            </a:r>
            <a:r>
              <a:rPr spc="10" dirty="0"/>
              <a:t>5</a:t>
            </a:r>
            <a:r>
              <a:rPr spc="95" dirty="0"/>
              <a:t> </a:t>
            </a:r>
            <a:r>
              <a:rPr spc="5" dirty="0"/>
              <a:t>minutes)</a:t>
            </a:r>
          </a:p>
          <a:p>
            <a:pPr marL="68580" algn="ctr">
              <a:lnSpc>
                <a:spcPct val="100000"/>
              </a:lnSpc>
              <a:spcBef>
                <a:spcPts val="2640"/>
              </a:spcBef>
            </a:pPr>
            <a:r>
              <a:rPr spc="5" dirty="0"/>
              <a:t>Meanwhile, </a:t>
            </a:r>
            <a:r>
              <a:rPr spc="-10" dirty="0"/>
              <a:t>train </a:t>
            </a:r>
            <a:r>
              <a:rPr spc="-15" dirty="0"/>
              <a:t>first </a:t>
            </a:r>
            <a:r>
              <a:rPr spc="15" dirty="0">
                <a:latin typeface="Wingdings"/>
                <a:cs typeface="Wingdings"/>
              </a:rPr>
              <a:t></a:t>
            </a:r>
          </a:p>
          <a:p>
            <a:pPr marL="67945" algn="ctr">
              <a:lnSpc>
                <a:spcPct val="100000"/>
              </a:lnSpc>
              <a:spcBef>
                <a:spcPts val="705"/>
              </a:spcBef>
            </a:pPr>
            <a:r>
              <a:rPr sz="2600" u="heavy" spc="5" dirty="0">
                <a:solidFill>
                  <a:srgbClr val="0000FF"/>
                </a:solidFill>
                <a:hlinkClick r:id="rId3"/>
              </a:rPr>
              <a:t>http://visualgo.net</a:t>
            </a:r>
            <a:r>
              <a:rPr sz="2600" b="1" u="heavy" spc="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/training.html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67050">
              <a:lnSpc>
                <a:spcPct val="100000"/>
              </a:lnSpc>
            </a:pPr>
            <a:r>
              <a:rPr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736" y="1856740"/>
            <a:ext cx="8225155" cy="4463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5" dirty="0">
                <a:latin typeface="Calibri"/>
                <a:cs typeface="Calibri"/>
              </a:rPr>
              <a:t>In </a:t>
            </a:r>
            <a:r>
              <a:rPr sz="3050" spc="10" dirty="0">
                <a:latin typeface="Calibri"/>
                <a:cs typeface="Calibri"/>
              </a:rPr>
              <a:t>this </a:t>
            </a:r>
            <a:r>
              <a:rPr sz="3050" dirty="0">
                <a:latin typeface="Calibri"/>
                <a:cs typeface="Calibri"/>
              </a:rPr>
              <a:t>lecture, we </a:t>
            </a:r>
            <a:r>
              <a:rPr sz="3050" spc="-10" dirty="0">
                <a:latin typeface="Calibri"/>
                <a:cs typeface="Calibri"/>
              </a:rPr>
              <a:t>have looked</a:t>
            </a:r>
            <a:r>
              <a:rPr sz="3050" spc="-5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at:</a:t>
            </a:r>
            <a:endParaRPr sz="30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390525" algn="l"/>
              </a:tabLst>
            </a:pPr>
            <a:r>
              <a:rPr sz="2650" spc="-10" dirty="0">
                <a:latin typeface="Calibri"/>
                <a:cs typeface="Calibri"/>
              </a:rPr>
              <a:t>Heap DS and its </a:t>
            </a:r>
            <a:r>
              <a:rPr sz="2650" spc="-15" dirty="0">
                <a:latin typeface="Calibri"/>
                <a:cs typeface="Calibri"/>
              </a:rPr>
              <a:t>application </a:t>
            </a:r>
            <a:r>
              <a:rPr sz="2650" spc="-5" dirty="0">
                <a:latin typeface="Calibri"/>
                <a:cs typeface="Calibri"/>
              </a:rPr>
              <a:t>as </a:t>
            </a:r>
            <a:r>
              <a:rPr sz="2650" spc="-15" dirty="0">
                <a:latin typeface="Calibri"/>
                <a:cs typeface="Calibri"/>
              </a:rPr>
              <a:t>efficient</a:t>
            </a:r>
            <a:r>
              <a:rPr sz="2650" spc="30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PriorityQueue</a:t>
            </a:r>
            <a:endParaRPr sz="26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305"/>
              </a:spcBef>
              <a:buFont typeface="Arial"/>
              <a:buChar char="•"/>
              <a:tabLst>
                <a:tab pos="390525" algn="l"/>
              </a:tabLst>
            </a:pPr>
            <a:r>
              <a:rPr sz="2650" spc="-15" dirty="0">
                <a:latin typeface="Calibri"/>
                <a:cs typeface="Calibri"/>
              </a:rPr>
              <a:t>Storing </a:t>
            </a:r>
            <a:r>
              <a:rPr sz="2650" spc="-10" dirty="0">
                <a:latin typeface="Calibri"/>
                <a:cs typeface="Calibri"/>
              </a:rPr>
              <a:t>heap </a:t>
            </a:r>
            <a:r>
              <a:rPr sz="2650" spc="-5" dirty="0">
                <a:latin typeface="Calibri"/>
                <a:cs typeface="Calibri"/>
              </a:rPr>
              <a:t>as a </a:t>
            </a:r>
            <a:r>
              <a:rPr sz="2650" spc="-15" dirty="0">
                <a:latin typeface="Calibri"/>
                <a:cs typeface="Calibri"/>
              </a:rPr>
              <a:t>compact </a:t>
            </a:r>
            <a:r>
              <a:rPr sz="2650" spc="-30" dirty="0">
                <a:latin typeface="Calibri"/>
                <a:cs typeface="Calibri"/>
              </a:rPr>
              <a:t>array </a:t>
            </a:r>
            <a:r>
              <a:rPr sz="2650" spc="-10" dirty="0">
                <a:latin typeface="Calibri"/>
                <a:cs typeface="Calibri"/>
              </a:rPr>
              <a:t>and its</a:t>
            </a:r>
            <a:r>
              <a:rPr sz="2650" spc="40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operations</a:t>
            </a:r>
            <a:endParaRPr sz="2650">
              <a:latin typeface="Calibri"/>
              <a:cs typeface="Calibri"/>
            </a:endParaRPr>
          </a:p>
          <a:p>
            <a:pPr marL="829944" marR="166370" indent="-314960">
              <a:lnSpc>
                <a:spcPts val="2380"/>
              </a:lnSpc>
              <a:spcBef>
                <a:spcPts val="580"/>
              </a:spcBef>
              <a:tabLst>
                <a:tab pos="829944" algn="l"/>
              </a:tabLst>
            </a:pPr>
            <a:r>
              <a:rPr sz="2200" dirty="0">
                <a:latin typeface="Arial"/>
                <a:cs typeface="Arial"/>
              </a:rPr>
              <a:t>–	</a:t>
            </a:r>
            <a:r>
              <a:rPr sz="2200" spc="-5" dirty="0">
                <a:latin typeface="Calibri"/>
                <a:cs typeface="Calibri"/>
              </a:rPr>
              <a:t>Remember how </a:t>
            </a:r>
            <a:r>
              <a:rPr sz="2200" spc="-10" dirty="0">
                <a:latin typeface="Calibri"/>
                <a:cs typeface="Calibri"/>
              </a:rPr>
              <a:t>we </a:t>
            </a:r>
            <a:r>
              <a:rPr sz="2200" spc="-15" dirty="0">
                <a:latin typeface="Calibri"/>
                <a:cs typeface="Calibri"/>
              </a:rPr>
              <a:t>always </a:t>
            </a:r>
            <a:r>
              <a:rPr sz="2200" dirty="0">
                <a:latin typeface="Calibri"/>
                <a:cs typeface="Calibri"/>
              </a:rPr>
              <a:t>try </a:t>
            </a:r>
            <a:r>
              <a:rPr sz="2200" spc="-15" dirty="0">
                <a:latin typeface="Calibri"/>
                <a:cs typeface="Calibri"/>
              </a:rPr>
              <a:t>to </a:t>
            </a:r>
            <a:r>
              <a:rPr sz="2200" spc="-10" dirty="0">
                <a:latin typeface="Calibri"/>
                <a:cs typeface="Calibri"/>
              </a:rPr>
              <a:t>maintain complete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binary </a:t>
            </a:r>
            <a:r>
              <a:rPr sz="2200" spc="-10" dirty="0">
                <a:latin typeface="Calibri"/>
                <a:cs typeface="Calibri"/>
              </a:rPr>
              <a:t>tree </a:t>
            </a:r>
            <a:r>
              <a:rPr sz="2200" dirty="0">
                <a:latin typeface="Calibri"/>
                <a:cs typeface="Calibri"/>
              </a:rPr>
              <a:t> and heap </a:t>
            </a:r>
            <a:r>
              <a:rPr sz="2200" spc="-5" dirty="0">
                <a:latin typeface="Calibri"/>
                <a:cs typeface="Calibri"/>
              </a:rPr>
              <a:t>property in </a:t>
            </a:r>
            <a:r>
              <a:rPr sz="2200" dirty="0">
                <a:latin typeface="Calibri"/>
                <a:cs typeface="Calibri"/>
              </a:rPr>
              <a:t>all our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operations!</a:t>
            </a:r>
            <a:endParaRPr sz="22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390525" algn="l"/>
              </a:tabLst>
            </a:pPr>
            <a:r>
              <a:rPr sz="2650" spc="-10" dirty="0">
                <a:latin typeface="Calibri"/>
                <a:cs typeface="Calibri"/>
              </a:rPr>
              <a:t>Building </a:t>
            </a:r>
            <a:r>
              <a:rPr sz="2650" spc="-5" dirty="0">
                <a:latin typeface="Calibri"/>
                <a:cs typeface="Calibri"/>
              </a:rPr>
              <a:t>a </a:t>
            </a:r>
            <a:r>
              <a:rPr sz="2650" spc="-10" dirty="0">
                <a:latin typeface="Calibri"/>
                <a:cs typeface="Calibri"/>
              </a:rPr>
              <a:t>heap </a:t>
            </a:r>
            <a:r>
              <a:rPr sz="2650" spc="-20" dirty="0">
                <a:latin typeface="Calibri"/>
                <a:cs typeface="Calibri"/>
              </a:rPr>
              <a:t>from </a:t>
            </a:r>
            <a:r>
              <a:rPr sz="2650" spc="-5" dirty="0">
                <a:latin typeface="Calibri"/>
                <a:cs typeface="Calibri"/>
              </a:rPr>
              <a:t>a </a:t>
            </a:r>
            <a:r>
              <a:rPr sz="2650" spc="-15" dirty="0">
                <a:latin typeface="Calibri"/>
                <a:cs typeface="Calibri"/>
              </a:rPr>
              <a:t>set </a:t>
            </a:r>
            <a:r>
              <a:rPr sz="2650" spc="-10" dirty="0">
                <a:latin typeface="Calibri"/>
                <a:cs typeface="Calibri"/>
              </a:rPr>
              <a:t>of </a:t>
            </a:r>
            <a:r>
              <a:rPr sz="2650" spc="-20" dirty="0">
                <a:latin typeface="Calibri"/>
                <a:cs typeface="Calibri"/>
              </a:rPr>
              <a:t>numbers </a:t>
            </a:r>
            <a:r>
              <a:rPr sz="2650" spc="-10" dirty="0">
                <a:latin typeface="Calibri"/>
                <a:cs typeface="Calibri"/>
              </a:rPr>
              <a:t>in O(</a:t>
            </a:r>
            <a:r>
              <a:rPr sz="2650" b="1" spc="-10" dirty="0">
                <a:latin typeface="Calibri"/>
                <a:cs typeface="Calibri"/>
              </a:rPr>
              <a:t>n</a:t>
            </a:r>
            <a:r>
              <a:rPr sz="2650" spc="-10" dirty="0">
                <a:latin typeface="Calibri"/>
                <a:cs typeface="Calibri"/>
              </a:rPr>
              <a:t>)</a:t>
            </a:r>
            <a:r>
              <a:rPr sz="2650" spc="2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time</a:t>
            </a:r>
            <a:endParaRPr sz="26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389890" algn="l"/>
              </a:tabLst>
            </a:pPr>
            <a:r>
              <a:rPr sz="2650" spc="-10" dirty="0">
                <a:latin typeface="Calibri"/>
                <a:cs typeface="Calibri"/>
              </a:rPr>
              <a:t>Simple </a:t>
            </a:r>
            <a:r>
              <a:rPr sz="2650" spc="-15" dirty="0">
                <a:latin typeface="Calibri"/>
                <a:cs typeface="Calibri"/>
              </a:rPr>
              <a:t>application </a:t>
            </a:r>
            <a:r>
              <a:rPr sz="2650" spc="-10" dirty="0">
                <a:latin typeface="Calibri"/>
                <a:cs typeface="Calibri"/>
              </a:rPr>
              <a:t>of Heap </a:t>
            </a:r>
            <a:r>
              <a:rPr sz="2650" spc="-5" dirty="0">
                <a:latin typeface="Calibri"/>
                <a:cs typeface="Calibri"/>
              </a:rPr>
              <a:t>DS: </a:t>
            </a:r>
            <a:r>
              <a:rPr sz="2650" spc="-10" dirty="0">
                <a:latin typeface="Calibri"/>
                <a:cs typeface="Calibri"/>
              </a:rPr>
              <a:t>O(</a:t>
            </a:r>
            <a:r>
              <a:rPr sz="2650" b="1" spc="-10" dirty="0">
                <a:latin typeface="Calibri"/>
                <a:cs typeface="Calibri"/>
              </a:rPr>
              <a:t>n </a:t>
            </a:r>
            <a:r>
              <a:rPr sz="2650" spc="-10" dirty="0">
                <a:latin typeface="Calibri"/>
                <a:cs typeface="Calibri"/>
              </a:rPr>
              <a:t>log </a:t>
            </a:r>
            <a:r>
              <a:rPr sz="2650" b="1" spc="-10" dirty="0">
                <a:latin typeface="Calibri"/>
                <a:cs typeface="Calibri"/>
              </a:rPr>
              <a:t>n</a:t>
            </a:r>
            <a:r>
              <a:rPr sz="2650" spc="-10" dirty="0">
                <a:latin typeface="Calibri"/>
                <a:cs typeface="Calibri"/>
              </a:rPr>
              <a:t>)</a:t>
            </a:r>
            <a:r>
              <a:rPr sz="2650" spc="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HeapSort</a:t>
            </a:r>
            <a:endParaRPr sz="2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70"/>
              </a:spcBef>
            </a:pPr>
            <a:r>
              <a:rPr sz="3050" spc="-45" dirty="0">
                <a:latin typeface="Calibri"/>
                <a:cs typeface="Calibri"/>
              </a:rPr>
              <a:t>We </a:t>
            </a:r>
            <a:r>
              <a:rPr sz="3050" spc="5" dirty="0">
                <a:latin typeface="Calibri"/>
                <a:cs typeface="Calibri"/>
              </a:rPr>
              <a:t>will </a:t>
            </a:r>
            <a:r>
              <a:rPr sz="3050" spc="10" dirty="0">
                <a:latin typeface="Calibri"/>
                <a:cs typeface="Calibri"/>
              </a:rPr>
              <a:t>use PriorityQueue in the </a:t>
            </a:r>
            <a:r>
              <a:rPr sz="3050" dirty="0">
                <a:latin typeface="Calibri"/>
                <a:cs typeface="Calibri"/>
              </a:rPr>
              <a:t>2</a:t>
            </a:r>
            <a:r>
              <a:rPr sz="3075" baseline="24390" dirty="0">
                <a:latin typeface="Calibri"/>
                <a:cs typeface="Calibri"/>
              </a:rPr>
              <a:t>nd  </a:t>
            </a:r>
            <a:r>
              <a:rPr sz="3050" spc="10" dirty="0">
                <a:latin typeface="Calibri"/>
                <a:cs typeface="Calibri"/>
              </a:rPr>
              <a:t>part of</a:t>
            </a:r>
            <a:r>
              <a:rPr sz="3050" spc="-21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CS2010</a:t>
            </a:r>
            <a:endParaRPr sz="3050">
              <a:latin typeface="Calibri"/>
              <a:cs typeface="Calibri"/>
            </a:endParaRPr>
          </a:p>
          <a:p>
            <a:pPr marL="389890" marR="5080" indent="-377190">
              <a:lnSpc>
                <a:spcPts val="2850"/>
              </a:lnSpc>
              <a:spcBef>
                <a:spcPts val="710"/>
              </a:spcBef>
              <a:buFont typeface="Arial"/>
              <a:buChar char="•"/>
              <a:tabLst>
                <a:tab pos="390525" algn="l"/>
              </a:tabLst>
            </a:pPr>
            <a:r>
              <a:rPr sz="2650" spc="-5" dirty="0">
                <a:latin typeface="Calibri"/>
                <a:cs typeface="Calibri"/>
              </a:rPr>
              <a:t>If </a:t>
            </a:r>
            <a:r>
              <a:rPr sz="2650" spc="-10" dirty="0">
                <a:latin typeface="Calibri"/>
                <a:cs typeface="Calibri"/>
              </a:rPr>
              <a:t>some </a:t>
            </a:r>
            <a:r>
              <a:rPr sz="2650" spc="-15" dirty="0">
                <a:latin typeface="Calibri"/>
                <a:cs typeface="Calibri"/>
              </a:rPr>
              <a:t>concepts </a:t>
            </a:r>
            <a:r>
              <a:rPr sz="2650" spc="-20" dirty="0">
                <a:latin typeface="Calibri"/>
                <a:cs typeface="Calibri"/>
              </a:rPr>
              <a:t>are </a:t>
            </a:r>
            <a:r>
              <a:rPr sz="2650" spc="-15" dirty="0">
                <a:latin typeface="Calibri"/>
                <a:cs typeface="Calibri"/>
              </a:rPr>
              <a:t>still </a:t>
            </a:r>
            <a:r>
              <a:rPr sz="2650" spc="-40" dirty="0">
                <a:latin typeface="Calibri"/>
                <a:cs typeface="Calibri"/>
              </a:rPr>
              <a:t>unclear, </a:t>
            </a:r>
            <a:r>
              <a:rPr sz="2650" spc="-5" dirty="0">
                <a:latin typeface="Calibri"/>
                <a:cs typeface="Calibri"/>
              </a:rPr>
              <a:t>ask </a:t>
            </a:r>
            <a:r>
              <a:rPr sz="2650" spc="-15" dirty="0">
                <a:latin typeface="Calibri"/>
                <a:cs typeface="Calibri"/>
              </a:rPr>
              <a:t>your personal tutor:  </a:t>
            </a:r>
            <a:r>
              <a:rPr sz="2600" u="heavy" spc="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http://visualgo.net</a:t>
            </a:r>
            <a:r>
              <a:rPr sz="2600" b="1" u="heavy" spc="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/heap.html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693" y="299973"/>
            <a:ext cx="8875013" cy="746358"/>
          </a:xfrm>
        </p:spPr>
        <p:txBody>
          <a:bodyPr/>
          <a:lstStyle/>
          <a:p>
            <a:r>
              <a:rPr lang="en-US" dirty="0">
                <a:latin typeface="Britannic Bold" panose="020B0903060703020204" pitchFamily="34" charset="0"/>
              </a:rPr>
              <a:t>Revision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692" y="1313205"/>
            <a:ext cx="8875013" cy="3231654"/>
          </a:xfrm>
        </p:spPr>
        <p:txBody>
          <a:bodyPr/>
          <a:lstStyle/>
          <a:p>
            <a:r>
              <a:rPr lang="en-US" dirty="0"/>
              <a:t>Cho </a:t>
            </a: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: 2, 7, 26, 25, 19, 17, 1, 90, 3, 36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min heap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trên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max heap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trên</a:t>
            </a:r>
            <a:endParaRPr lang="en-US" dirty="0"/>
          </a:p>
          <a:p>
            <a:r>
              <a:rPr lang="en-US" dirty="0" err="1"/>
              <a:t>Lưu</a:t>
            </a:r>
            <a:r>
              <a:rPr lang="en-US" dirty="0"/>
              <a:t> ý: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mảng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54A2F9D0-0111-4C85-A5D2-98D05839D6A6}" type="slidenum">
              <a:rPr lang="en-US" smtClean="0"/>
              <a:pPr>
                <a:defRPr/>
              </a:pPr>
              <a:t>48</a:t>
            </a:fld>
            <a:br>
              <a:rPr lang="en-US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571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0" y="114300"/>
            <a:ext cx="10058400" cy="5356225"/>
          </a:xfrm>
          <a:custGeom>
            <a:avLst/>
            <a:gdLst/>
            <a:ahLst/>
            <a:cxnLst/>
            <a:rect l="l" t="t" r="r" b="b"/>
            <a:pathLst>
              <a:path w="10058400" h="5356225">
                <a:moveTo>
                  <a:pt x="0" y="0"/>
                </a:moveTo>
                <a:lnTo>
                  <a:pt x="0" y="5356098"/>
                </a:lnTo>
                <a:lnTo>
                  <a:pt x="10058019" y="5356097"/>
                </a:lnTo>
                <a:lnTo>
                  <a:pt x="1005801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0" y="7379207"/>
            <a:ext cx="10058400" cy="279400"/>
          </a:xfrm>
          <a:custGeom>
            <a:avLst/>
            <a:gdLst/>
            <a:ahLst/>
            <a:cxnLst/>
            <a:rect l="l" t="t" r="r" b="b"/>
            <a:pathLst>
              <a:path w="10058400" h="279400">
                <a:moveTo>
                  <a:pt x="0" y="0"/>
                </a:moveTo>
                <a:lnTo>
                  <a:pt x="0" y="278892"/>
                </a:lnTo>
                <a:lnTo>
                  <a:pt x="10058018" y="278892"/>
                </a:lnTo>
                <a:lnTo>
                  <a:pt x="1005801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52494" y="5741670"/>
            <a:ext cx="2365248" cy="1521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48866" y="1550690"/>
            <a:ext cx="6282690" cy="144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3935" marR="5080" indent="-991869">
              <a:lnSpc>
                <a:spcPct val="100600"/>
              </a:lnSpc>
            </a:pPr>
            <a:r>
              <a:rPr sz="4700" spc="15" dirty="0">
                <a:solidFill>
                  <a:srgbClr val="FFFFFF"/>
                </a:solidFill>
                <a:latin typeface="Times New Roman"/>
                <a:cs typeface="Times New Roman"/>
              </a:rPr>
              <a:t>CS2010 </a:t>
            </a:r>
            <a:r>
              <a:rPr sz="4700" spc="10" dirty="0">
                <a:solidFill>
                  <a:srgbClr val="FFFFFF"/>
                </a:solidFill>
                <a:latin typeface="Times New Roman"/>
                <a:cs typeface="Times New Roman"/>
              </a:rPr>
              <a:t>– Data</a:t>
            </a:r>
            <a:r>
              <a:rPr sz="47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700" spc="10" dirty="0">
                <a:solidFill>
                  <a:srgbClr val="FFFFFF"/>
                </a:solidFill>
                <a:latin typeface="Times New Roman"/>
                <a:cs typeface="Times New Roman"/>
              </a:rPr>
              <a:t>Structures  and Algorithms</a:t>
            </a:r>
            <a:r>
              <a:rPr sz="4700" spc="-2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700" spc="5" dirty="0">
                <a:solidFill>
                  <a:srgbClr val="FFFFFF"/>
                </a:solidFill>
                <a:latin typeface="Times New Roman"/>
                <a:cs typeface="Times New Roman"/>
              </a:rPr>
              <a:t>II</a:t>
            </a:r>
            <a:endParaRPr sz="4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70785" y="3329685"/>
            <a:ext cx="6040120" cy="152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17780">
              <a:lnSpc>
                <a:spcPct val="100000"/>
              </a:lnSpc>
            </a:pPr>
            <a:r>
              <a:rPr sz="4400" spc="-5" dirty="0">
                <a:solidFill>
                  <a:srgbClr val="FFFFFF"/>
                </a:solidFill>
                <a:latin typeface="Times New Roman"/>
                <a:cs typeface="Times New Roman"/>
              </a:rPr>
              <a:t>Lecture 02 – Heaps of</a:t>
            </a:r>
            <a:r>
              <a:rPr sz="44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400" spc="-5" dirty="0">
                <a:solidFill>
                  <a:srgbClr val="FFFFFF"/>
                </a:solidFill>
                <a:latin typeface="Times New Roman"/>
                <a:cs typeface="Times New Roman"/>
              </a:rPr>
              <a:t>Fun</a:t>
            </a:r>
            <a:endParaRPr sz="4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4700" u="heavy" spc="10" dirty="0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stevenhalim@gmail.com</a:t>
            </a:r>
            <a:endParaRPr sz="4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18510">
              <a:lnSpc>
                <a:spcPct val="100000"/>
              </a:lnSpc>
            </a:pPr>
            <a:r>
              <a:rPr spc="-5" dirty="0"/>
              <a:t>Admins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ct val="100000"/>
              </a:lnSpc>
            </a:pPr>
            <a:r>
              <a:rPr sz="3050" spc="-35" dirty="0"/>
              <a:t>Topics </a:t>
            </a:r>
            <a:r>
              <a:rPr sz="3050" spc="-5" dirty="0"/>
              <a:t>to </a:t>
            </a:r>
            <a:r>
              <a:rPr sz="3050" spc="10" dirty="0"/>
              <a:t>be</a:t>
            </a:r>
            <a:r>
              <a:rPr sz="3050" spc="5" dirty="0"/>
              <a:t> </a:t>
            </a:r>
            <a:r>
              <a:rPr sz="3050" spc="10" dirty="0"/>
              <a:t>discussed:</a:t>
            </a:r>
            <a:endParaRPr sz="3050"/>
          </a:p>
          <a:p>
            <a:pPr marL="645160" indent="-56515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645795" algn="l"/>
              </a:tabLst>
            </a:pPr>
            <a:r>
              <a:rPr sz="3050" spc="10" dirty="0"/>
              <a:t>Class </a:t>
            </a:r>
            <a:r>
              <a:rPr sz="3050" dirty="0"/>
              <a:t>Status </a:t>
            </a:r>
            <a:r>
              <a:rPr sz="3050" spc="-15" dirty="0"/>
              <a:t>(Tutorial, </a:t>
            </a:r>
            <a:r>
              <a:rPr sz="3050" spc="10" dirty="0"/>
              <a:t>Lab, CS2010 </a:t>
            </a:r>
            <a:r>
              <a:rPr sz="3050" spc="5" dirty="0"/>
              <a:t>Account</a:t>
            </a:r>
            <a:r>
              <a:rPr sz="3050" spc="55" dirty="0"/>
              <a:t> </a:t>
            </a:r>
            <a:r>
              <a:rPr sz="3050" spc="10" dirty="0"/>
              <a:t>Issues?)</a:t>
            </a:r>
            <a:endParaRPr sz="3050"/>
          </a:p>
          <a:p>
            <a:pPr marL="645160" indent="-56515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645795" algn="l"/>
              </a:tabLst>
            </a:pPr>
            <a:r>
              <a:rPr sz="3050" spc="10" dirty="0"/>
              <a:t>Plan </a:t>
            </a:r>
            <a:r>
              <a:rPr sz="3050" spc="-15" dirty="0"/>
              <a:t>for </a:t>
            </a:r>
            <a:r>
              <a:rPr sz="3050" spc="10" dirty="0"/>
              <a:t>Help</a:t>
            </a:r>
            <a:r>
              <a:rPr sz="3050" spc="-30" dirty="0"/>
              <a:t> </a:t>
            </a:r>
            <a:r>
              <a:rPr sz="3050" spc="10" dirty="0"/>
              <a:t>Session?</a:t>
            </a:r>
            <a:endParaRPr sz="3050"/>
          </a:p>
        </p:txBody>
      </p:sp>
      <p:sp>
        <p:nvSpPr>
          <p:cNvPr id="4" name="object 4"/>
          <p:cNvSpPr txBox="1"/>
          <p:nvPr/>
        </p:nvSpPr>
        <p:spPr>
          <a:xfrm>
            <a:off x="590843" y="5846546"/>
            <a:ext cx="78644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This slide </a:t>
            </a:r>
            <a:r>
              <a:rPr sz="3050" spc="5" dirty="0">
                <a:latin typeface="Calibri"/>
                <a:cs typeface="Calibri"/>
              </a:rPr>
              <a:t>will </a:t>
            </a:r>
            <a:r>
              <a:rPr sz="3050" spc="10" dirty="0">
                <a:latin typeface="Calibri"/>
                <a:cs typeface="Calibri"/>
              </a:rPr>
              <a:t>be </a:t>
            </a:r>
            <a:r>
              <a:rPr sz="3050" dirty="0">
                <a:latin typeface="Calibri"/>
                <a:cs typeface="Calibri"/>
              </a:rPr>
              <a:t>updated </a:t>
            </a:r>
            <a:r>
              <a:rPr sz="3050" spc="10" dirty="0">
                <a:latin typeface="Calibri"/>
                <a:cs typeface="Calibri"/>
              </a:rPr>
              <a:t>on the </a:t>
            </a:r>
            <a:r>
              <a:rPr sz="3050" dirty="0">
                <a:latin typeface="Calibri"/>
                <a:cs typeface="Calibri"/>
              </a:rPr>
              <a:t>lecture </a:t>
            </a:r>
            <a:r>
              <a:rPr sz="3050" spc="-10" dirty="0">
                <a:latin typeface="Calibri"/>
                <a:cs typeface="Calibri"/>
              </a:rPr>
              <a:t>day</a:t>
            </a:r>
            <a:r>
              <a:rPr sz="3050" spc="35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itself</a:t>
            </a:r>
            <a:endParaRPr sz="3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0">
              <a:lnSpc>
                <a:spcPct val="100000"/>
              </a:lnSpc>
            </a:pPr>
            <a:r>
              <a:rPr spc="-5" dirty="0"/>
              <a:t>Class</a:t>
            </a:r>
            <a:r>
              <a:rPr spc="-50" dirty="0"/>
              <a:t> </a:t>
            </a:r>
            <a:r>
              <a:rPr spc="-30" dirty="0"/>
              <a:t>Status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899336"/>
            <a:ext cx="8638540" cy="4791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07034">
              <a:lnSpc>
                <a:spcPct val="101000"/>
              </a:lnSpc>
            </a:pPr>
            <a:r>
              <a:rPr sz="3050" spc="10" dirty="0">
                <a:latin typeface="Calibri"/>
                <a:cs typeface="Calibri"/>
              </a:rPr>
              <a:t>See </a:t>
            </a:r>
            <a:r>
              <a:rPr sz="3050" spc="-25" dirty="0">
                <a:latin typeface="Calibri"/>
                <a:cs typeface="Calibri"/>
              </a:rPr>
              <a:t>Steven’s </a:t>
            </a:r>
            <a:r>
              <a:rPr sz="3050" u="heavy" spc="-5" dirty="0">
                <a:solidFill>
                  <a:srgbClr val="0000FF"/>
                </a:solidFill>
                <a:latin typeface="Calibri"/>
                <a:cs typeface="Calibri"/>
              </a:rPr>
              <a:t>private </a:t>
            </a:r>
            <a:r>
              <a:rPr sz="3050" u="heavy" spc="10" dirty="0">
                <a:solidFill>
                  <a:srgbClr val="0000FF"/>
                </a:solidFill>
                <a:latin typeface="Calibri"/>
                <a:cs typeface="Calibri"/>
              </a:rPr>
              <a:t>IVLE </a:t>
            </a:r>
            <a:r>
              <a:rPr sz="3050" u="heavy" spc="5" dirty="0">
                <a:solidFill>
                  <a:srgbClr val="0000FF"/>
                </a:solidFill>
                <a:latin typeface="Calibri"/>
                <a:cs typeface="Calibri"/>
              </a:rPr>
              <a:t>tutorial </a:t>
            </a:r>
            <a:r>
              <a:rPr sz="3050" u="heavy" spc="10" dirty="0">
                <a:solidFill>
                  <a:srgbClr val="0000FF"/>
                </a:solidFill>
                <a:latin typeface="Calibri"/>
                <a:cs typeface="Calibri"/>
              </a:rPr>
              <a:t>and </a:t>
            </a:r>
            <a:r>
              <a:rPr sz="3050" u="heavy" spc="5" dirty="0">
                <a:solidFill>
                  <a:srgbClr val="0000FF"/>
                </a:solidFill>
                <a:latin typeface="Calibri"/>
                <a:cs typeface="Calibri"/>
              </a:rPr>
              <a:t>lab </a:t>
            </a:r>
            <a:r>
              <a:rPr sz="3050" u="heavy" spc="10" dirty="0">
                <a:solidFill>
                  <a:srgbClr val="0000FF"/>
                </a:solidFill>
                <a:latin typeface="Calibri"/>
                <a:cs typeface="Calibri"/>
              </a:rPr>
              <a:t>section </a:t>
            </a:r>
            <a:r>
              <a:rPr sz="3050" spc="-15" dirty="0">
                <a:latin typeface="Calibri"/>
                <a:cs typeface="Calibri"/>
              </a:rPr>
              <a:t>for  </a:t>
            </a:r>
            <a:r>
              <a:rPr sz="3050" spc="-20" dirty="0">
                <a:latin typeface="Calibri"/>
                <a:cs typeface="Calibri"/>
              </a:rPr>
              <a:t>Tutorial </a:t>
            </a:r>
            <a:r>
              <a:rPr sz="3050" spc="10" dirty="0">
                <a:latin typeface="Calibri"/>
                <a:cs typeface="Calibri"/>
              </a:rPr>
              <a:t>and Lab</a:t>
            </a:r>
            <a:r>
              <a:rPr sz="3050" spc="-10" dirty="0">
                <a:latin typeface="Calibri"/>
                <a:cs typeface="Calibri"/>
              </a:rPr>
              <a:t> status</a:t>
            </a:r>
            <a:endParaRPr sz="3050" dirty="0">
              <a:latin typeface="Calibri"/>
              <a:cs typeface="Calibri"/>
            </a:endParaRPr>
          </a:p>
          <a:p>
            <a:pPr marL="12700" marR="88265">
              <a:lnSpc>
                <a:spcPct val="101000"/>
              </a:lnSpc>
              <a:spcBef>
                <a:spcPts val="2400"/>
              </a:spcBef>
            </a:pPr>
            <a:r>
              <a:rPr sz="3050" spc="10" dirty="0">
                <a:latin typeface="Calibri"/>
                <a:cs typeface="Calibri"/>
              </a:rPr>
              <a:t>See </a:t>
            </a:r>
            <a:r>
              <a:rPr sz="3050" spc="-25" dirty="0">
                <a:latin typeface="Calibri"/>
                <a:cs typeface="Calibri"/>
              </a:rPr>
              <a:t>Steven’s </a:t>
            </a:r>
            <a:r>
              <a:rPr sz="3050" u="heavy" spc="-5" dirty="0">
                <a:solidFill>
                  <a:srgbClr val="0000FF"/>
                </a:solidFill>
                <a:latin typeface="Calibri"/>
                <a:cs typeface="Calibri"/>
              </a:rPr>
              <a:t>private </a:t>
            </a:r>
            <a:r>
              <a:rPr sz="3050" u="heavy" spc="10" dirty="0">
                <a:solidFill>
                  <a:srgbClr val="0000FF"/>
                </a:solidFill>
                <a:latin typeface="Calibri"/>
                <a:cs typeface="Calibri"/>
              </a:rPr>
              <a:t>IVLE </a:t>
            </a:r>
            <a:r>
              <a:rPr sz="3050" u="heavy" spc="5" dirty="0">
                <a:solidFill>
                  <a:srgbClr val="0000FF"/>
                </a:solidFill>
                <a:latin typeface="Calibri"/>
                <a:cs typeface="Calibri"/>
              </a:rPr>
              <a:t>leaderboard </a:t>
            </a:r>
            <a:r>
              <a:rPr sz="3050" u="heavy" spc="10" dirty="0">
                <a:solidFill>
                  <a:srgbClr val="0000FF"/>
                </a:solidFill>
                <a:latin typeface="Calibri"/>
                <a:cs typeface="Calibri"/>
              </a:rPr>
              <a:t>section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spc="10" dirty="0">
                <a:latin typeface="Calibri"/>
                <a:cs typeface="Calibri"/>
              </a:rPr>
              <a:t>see </a:t>
            </a:r>
            <a:r>
              <a:rPr sz="3050" spc="5" dirty="0">
                <a:latin typeface="Calibri"/>
                <a:cs typeface="Calibri"/>
              </a:rPr>
              <a:t>if  </a:t>
            </a:r>
            <a:r>
              <a:rPr sz="3050" dirty="0">
                <a:latin typeface="Calibri"/>
                <a:cs typeface="Calibri"/>
              </a:rPr>
              <a:t>your </a:t>
            </a:r>
            <a:r>
              <a:rPr sz="3050" spc="10" dirty="0">
                <a:latin typeface="Calibri"/>
                <a:cs typeface="Calibri"/>
              </a:rPr>
              <a:t>CS2010 </a:t>
            </a:r>
            <a:r>
              <a:rPr sz="3050" spc="5" dirty="0">
                <a:latin typeface="Calibri"/>
                <a:cs typeface="Calibri"/>
              </a:rPr>
              <a:t>account is </a:t>
            </a:r>
            <a:r>
              <a:rPr sz="3050" spc="10" dirty="0">
                <a:latin typeface="Calibri"/>
                <a:cs typeface="Calibri"/>
              </a:rPr>
              <a:t>in</a:t>
            </a:r>
            <a:r>
              <a:rPr sz="3050" spc="20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order</a:t>
            </a:r>
          </a:p>
          <a:p>
            <a:pPr marL="389890" marR="5080" indent="-377190">
              <a:lnSpc>
                <a:spcPts val="3170"/>
              </a:lnSpc>
              <a:spcBef>
                <a:spcPts val="770"/>
              </a:spcBef>
              <a:buFont typeface="Arial"/>
              <a:buChar char="•"/>
              <a:tabLst>
                <a:tab pos="389890" algn="l"/>
              </a:tabLst>
            </a:pPr>
            <a:r>
              <a:rPr sz="2650" spc="-80" dirty="0">
                <a:latin typeface="Calibri"/>
                <a:cs typeface="Calibri"/>
              </a:rPr>
              <a:t>You </a:t>
            </a:r>
            <a:r>
              <a:rPr sz="2650" spc="-10" dirty="0">
                <a:latin typeface="Calibri"/>
                <a:cs typeface="Calibri"/>
              </a:rPr>
              <a:t>should be </a:t>
            </a:r>
            <a:r>
              <a:rPr sz="2650" spc="-5" dirty="0">
                <a:latin typeface="Calibri"/>
                <a:cs typeface="Calibri"/>
              </a:rPr>
              <a:t>able </a:t>
            </a:r>
            <a:r>
              <a:rPr sz="2650" spc="-20" dirty="0">
                <a:latin typeface="Calibri"/>
                <a:cs typeface="Calibri"/>
              </a:rPr>
              <a:t>to </a:t>
            </a:r>
            <a:r>
              <a:rPr sz="2650" spc="-10" dirty="0">
                <a:latin typeface="Calibri"/>
                <a:cs typeface="Calibri"/>
              </a:rPr>
              <a:t>see </a:t>
            </a:r>
            <a:r>
              <a:rPr sz="2650" spc="-15" dirty="0">
                <a:latin typeface="Calibri"/>
                <a:cs typeface="Calibri"/>
              </a:rPr>
              <a:t>your VisuAlgo </a:t>
            </a:r>
            <a:r>
              <a:rPr sz="2650" spc="-10" dirty="0">
                <a:latin typeface="Calibri"/>
                <a:cs typeface="Calibri"/>
              </a:rPr>
              <a:t>Online </a:t>
            </a:r>
            <a:r>
              <a:rPr sz="2650" spc="-5" dirty="0">
                <a:latin typeface="Calibri"/>
                <a:cs typeface="Calibri"/>
              </a:rPr>
              <a:t>Quiz 0 </a:t>
            </a:r>
            <a:r>
              <a:rPr sz="2650" spc="-20" dirty="0">
                <a:latin typeface="Calibri"/>
                <a:cs typeface="Calibri"/>
              </a:rPr>
              <a:t>scores  </a:t>
            </a:r>
            <a:r>
              <a:rPr sz="2650" spc="-15" dirty="0">
                <a:latin typeface="Calibri"/>
                <a:cs typeface="Calibri"/>
              </a:rPr>
              <a:t>(most </a:t>
            </a:r>
            <a:r>
              <a:rPr sz="2650" spc="-10" dirty="0">
                <a:latin typeface="Calibri"/>
                <a:cs typeface="Calibri"/>
              </a:rPr>
              <a:t>people </a:t>
            </a:r>
            <a:r>
              <a:rPr sz="2650" spc="-5" dirty="0">
                <a:latin typeface="Calibri"/>
                <a:cs typeface="Calibri"/>
              </a:rPr>
              <a:t>will </a:t>
            </a:r>
            <a:r>
              <a:rPr sz="2650" spc="-20" dirty="0">
                <a:latin typeface="Calibri"/>
                <a:cs typeface="Calibri"/>
              </a:rPr>
              <a:t>score </a:t>
            </a:r>
            <a:r>
              <a:rPr sz="2650" spc="-10" dirty="0">
                <a:latin typeface="Calibri"/>
                <a:cs typeface="Calibri"/>
              </a:rPr>
              <a:t>1% or near </a:t>
            </a:r>
            <a:r>
              <a:rPr sz="2650" spc="-5" dirty="0">
                <a:latin typeface="Calibri"/>
                <a:cs typeface="Calibri"/>
              </a:rPr>
              <a:t>1%, </a:t>
            </a:r>
            <a:r>
              <a:rPr sz="2650" spc="-20" dirty="0">
                <a:latin typeface="Calibri"/>
                <a:cs typeface="Calibri"/>
              </a:rPr>
              <a:t>after</a:t>
            </a:r>
            <a:r>
              <a:rPr sz="2650" spc="-40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practice)</a:t>
            </a:r>
            <a:endParaRPr sz="2650" dirty="0">
              <a:latin typeface="Calibri"/>
              <a:cs typeface="Calibri"/>
            </a:endParaRPr>
          </a:p>
          <a:p>
            <a:pPr marL="389255" marR="286385" indent="-376555">
              <a:lnSpc>
                <a:spcPct val="100299"/>
              </a:lnSpc>
              <a:spcBef>
                <a:spcPts val="505"/>
              </a:spcBef>
              <a:buFont typeface="Arial"/>
              <a:buChar char="•"/>
              <a:tabLst>
                <a:tab pos="389890" algn="l"/>
              </a:tabLst>
            </a:pPr>
            <a:r>
              <a:rPr sz="2650" spc="-15" dirty="0">
                <a:latin typeface="Calibri"/>
                <a:cs typeface="Calibri"/>
              </a:rPr>
              <a:t>Remember that </a:t>
            </a:r>
            <a:r>
              <a:rPr sz="2650" spc="-20" dirty="0">
                <a:latin typeface="Calibri"/>
                <a:cs typeface="Calibri"/>
              </a:rPr>
              <a:t>you </a:t>
            </a:r>
            <a:r>
              <a:rPr sz="2650" spc="-5" dirty="0">
                <a:latin typeface="Calibri"/>
                <a:cs typeface="Calibri"/>
              </a:rPr>
              <a:t>will </a:t>
            </a:r>
            <a:r>
              <a:rPr sz="2650" spc="-10" dirty="0">
                <a:latin typeface="Calibri"/>
                <a:cs typeface="Calibri"/>
              </a:rPr>
              <a:t>use CS2010 </a:t>
            </a:r>
            <a:r>
              <a:rPr sz="2650" spc="-20" dirty="0">
                <a:latin typeface="Calibri"/>
                <a:cs typeface="Calibri"/>
              </a:rPr>
              <a:t>account to </a:t>
            </a:r>
            <a:r>
              <a:rPr sz="2650" spc="-5" dirty="0">
                <a:latin typeface="Calibri"/>
                <a:cs typeface="Calibri"/>
              </a:rPr>
              <a:t>check </a:t>
            </a:r>
            <a:r>
              <a:rPr sz="2650" spc="-15" dirty="0">
                <a:latin typeface="Calibri"/>
                <a:cs typeface="Calibri"/>
              </a:rPr>
              <a:t>your  </a:t>
            </a:r>
            <a:r>
              <a:rPr sz="2600" spc="15" dirty="0">
                <a:latin typeface="Calibri"/>
                <a:cs typeface="Calibri"/>
              </a:rPr>
              <a:t>class </a:t>
            </a:r>
            <a:r>
              <a:rPr sz="2600" dirty="0">
                <a:latin typeface="Calibri"/>
                <a:cs typeface="Calibri"/>
              </a:rPr>
              <a:t>score </a:t>
            </a:r>
            <a:r>
              <a:rPr sz="2600" spc="10" dirty="0">
                <a:latin typeface="Calibri"/>
                <a:cs typeface="Calibri"/>
              </a:rPr>
              <a:t>in </a:t>
            </a:r>
            <a:r>
              <a:rPr sz="2600" dirty="0">
                <a:latin typeface="Calibri"/>
                <a:cs typeface="Calibri"/>
              </a:rPr>
              <a:t>private </a:t>
            </a:r>
            <a:r>
              <a:rPr sz="2600" spc="15" dirty="0">
                <a:latin typeface="Calibri"/>
                <a:cs typeface="Calibri"/>
              </a:rPr>
              <a:t>IVLE </a:t>
            </a:r>
            <a:r>
              <a:rPr sz="2600" spc="10" dirty="0">
                <a:latin typeface="Calibri"/>
                <a:cs typeface="Calibri"/>
              </a:rPr>
              <a:t>leaderboard section, login </a:t>
            </a:r>
            <a:r>
              <a:rPr sz="2600" spc="-15" dirty="0">
                <a:latin typeface="Calibri"/>
                <a:cs typeface="Calibri"/>
              </a:rPr>
              <a:t>to  </a:t>
            </a:r>
            <a:r>
              <a:rPr sz="2650" spc="-15" dirty="0">
                <a:latin typeface="Calibri"/>
                <a:cs typeface="Calibri"/>
              </a:rPr>
              <a:t>VisuAlgo </a:t>
            </a:r>
            <a:r>
              <a:rPr sz="2650" spc="-10" dirty="0">
                <a:latin typeface="Calibri"/>
                <a:cs typeface="Calibri"/>
              </a:rPr>
              <a:t>Online </a:t>
            </a:r>
            <a:r>
              <a:rPr sz="2650" spc="-5" dirty="0">
                <a:latin typeface="Calibri"/>
                <a:cs typeface="Calibri"/>
              </a:rPr>
              <a:t>Quiz, </a:t>
            </a:r>
            <a:r>
              <a:rPr sz="2650" spc="-10" dirty="0">
                <a:latin typeface="Calibri"/>
                <a:cs typeface="Calibri"/>
              </a:rPr>
              <a:t>and login </a:t>
            </a:r>
            <a:r>
              <a:rPr sz="2650" spc="-20" dirty="0">
                <a:latin typeface="Calibri"/>
                <a:cs typeface="Calibri"/>
              </a:rPr>
              <a:t>to </a:t>
            </a:r>
            <a:r>
              <a:rPr sz="2650" spc="-10" dirty="0">
                <a:latin typeface="Calibri"/>
                <a:cs typeface="Calibri"/>
              </a:rPr>
              <a:t>Mooshak </a:t>
            </a:r>
            <a:r>
              <a:rPr sz="2650" spc="-30" dirty="0">
                <a:latin typeface="Calibri"/>
                <a:cs typeface="Calibri"/>
              </a:rPr>
              <a:t>for </a:t>
            </a:r>
            <a:r>
              <a:rPr sz="2650" spc="-5" dirty="0">
                <a:latin typeface="Calibri"/>
                <a:cs typeface="Calibri"/>
              </a:rPr>
              <a:t>all </a:t>
            </a:r>
            <a:r>
              <a:rPr sz="2650" spc="-20" dirty="0">
                <a:latin typeface="Calibri"/>
                <a:cs typeface="Calibri"/>
              </a:rPr>
              <a:t>Pses  </a:t>
            </a:r>
            <a:r>
              <a:rPr sz="2650" spc="-10" dirty="0">
                <a:latin typeface="Calibri"/>
                <a:cs typeface="Calibri"/>
              </a:rPr>
              <a:t>(PS1 </a:t>
            </a:r>
            <a:r>
              <a:rPr sz="2650" spc="-5" dirty="0">
                <a:latin typeface="Calibri"/>
                <a:cs typeface="Calibri"/>
              </a:rPr>
              <a:t>will </a:t>
            </a:r>
            <a:r>
              <a:rPr sz="2650" spc="-10" dirty="0">
                <a:latin typeface="Calibri"/>
                <a:cs typeface="Calibri"/>
              </a:rPr>
              <a:t>be </a:t>
            </a:r>
            <a:r>
              <a:rPr sz="2600" spc="15" dirty="0">
                <a:latin typeface="Calibri"/>
                <a:cs typeface="Calibri"/>
              </a:rPr>
              <a:t>out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soon)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33115">
              <a:lnSpc>
                <a:spcPct val="100000"/>
              </a:lnSpc>
            </a:pPr>
            <a:r>
              <a:rPr spc="-10" dirty="0"/>
              <a:t>Outline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ct val="100000"/>
              </a:lnSpc>
            </a:pPr>
            <a:r>
              <a:rPr sz="3050" spc="5" dirty="0"/>
              <a:t>What </a:t>
            </a:r>
            <a:r>
              <a:rPr sz="3050" spc="-5" dirty="0"/>
              <a:t>are </a:t>
            </a:r>
            <a:r>
              <a:rPr sz="3050" dirty="0"/>
              <a:t>you </a:t>
            </a:r>
            <a:r>
              <a:rPr sz="3050" spc="5" dirty="0"/>
              <a:t>going </a:t>
            </a:r>
            <a:r>
              <a:rPr sz="3050" spc="-5" dirty="0"/>
              <a:t>to </a:t>
            </a:r>
            <a:r>
              <a:rPr sz="3050" spc="5" dirty="0"/>
              <a:t>learn </a:t>
            </a:r>
            <a:r>
              <a:rPr sz="3050" spc="10" dirty="0"/>
              <a:t>in this</a:t>
            </a:r>
            <a:r>
              <a:rPr sz="3050" spc="5" dirty="0"/>
              <a:t> </a:t>
            </a:r>
            <a:r>
              <a:rPr sz="3050" dirty="0"/>
              <a:t>lecture?</a:t>
            </a:r>
            <a:endParaRPr sz="3050"/>
          </a:p>
          <a:p>
            <a:pPr marL="645795" indent="-50292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646430" algn="l"/>
              </a:tabLst>
            </a:pPr>
            <a:r>
              <a:rPr sz="2650" spc="-15" dirty="0"/>
              <a:t>Motivation: </a:t>
            </a:r>
            <a:r>
              <a:rPr sz="2650" spc="-20" dirty="0"/>
              <a:t>Abstract Data </a:t>
            </a:r>
            <a:r>
              <a:rPr sz="2650" spc="-30" dirty="0"/>
              <a:t>Type:</a:t>
            </a:r>
            <a:r>
              <a:rPr sz="2650" spc="-80" dirty="0"/>
              <a:t> </a:t>
            </a:r>
            <a:r>
              <a:rPr sz="2650" b="1" spc="-10" dirty="0">
                <a:latin typeface="Calibri"/>
                <a:cs typeface="Calibri"/>
              </a:rPr>
              <a:t>PriorityQueue</a:t>
            </a:r>
            <a:endParaRPr sz="2650">
              <a:latin typeface="Calibri"/>
              <a:cs typeface="Calibri"/>
            </a:endParaRPr>
          </a:p>
          <a:p>
            <a:pPr marL="645795" indent="-50292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646430" algn="l"/>
              </a:tabLst>
            </a:pPr>
            <a:r>
              <a:rPr sz="2600" spc="15" dirty="0"/>
              <a:t>With major </a:t>
            </a:r>
            <a:r>
              <a:rPr sz="2600" spc="10" dirty="0"/>
              <a:t>help </a:t>
            </a:r>
            <a:r>
              <a:rPr sz="2600" spc="5" dirty="0"/>
              <a:t>from </a:t>
            </a:r>
            <a:r>
              <a:rPr sz="2600" u="heavy" spc="15" dirty="0">
                <a:solidFill>
                  <a:srgbClr val="0000FF"/>
                </a:solidFill>
              </a:rPr>
              <a:t>VisuAlgo Binary </a:t>
            </a:r>
            <a:r>
              <a:rPr sz="2600" u="heavy" spc="20" dirty="0">
                <a:solidFill>
                  <a:srgbClr val="0000FF"/>
                </a:solidFill>
              </a:rPr>
              <a:t>Heap</a:t>
            </a:r>
            <a:r>
              <a:rPr sz="2600" u="heavy" spc="-105" dirty="0">
                <a:solidFill>
                  <a:srgbClr val="0000FF"/>
                </a:solidFill>
              </a:rPr>
              <a:t> </a:t>
            </a:r>
            <a:r>
              <a:rPr sz="2600" u="heavy" spc="5" dirty="0">
                <a:solidFill>
                  <a:srgbClr val="0000FF"/>
                </a:solidFill>
              </a:rPr>
              <a:t>Visualization</a:t>
            </a:r>
            <a:endParaRPr sz="2600"/>
          </a:p>
          <a:p>
            <a:pPr marL="1085850" lvl="1" indent="-502920">
              <a:lnSpc>
                <a:spcPct val="100000"/>
              </a:lnSpc>
              <a:spcBef>
                <a:spcPts val="560"/>
              </a:spcBef>
              <a:buFont typeface="Arial"/>
              <a:buChar char="–"/>
              <a:tabLst>
                <a:tab pos="1085850" algn="l"/>
              </a:tabLst>
            </a:pPr>
            <a:r>
              <a:rPr sz="2200" b="1" dirty="0">
                <a:latin typeface="Calibri"/>
                <a:cs typeface="Calibri"/>
              </a:rPr>
              <a:t>Binary Heap </a:t>
            </a:r>
            <a:r>
              <a:rPr sz="2200" spc="-15" dirty="0">
                <a:latin typeface="Calibri"/>
                <a:cs typeface="Calibri"/>
              </a:rPr>
              <a:t>data </a:t>
            </a:r>
            <a:r>
              <a:rPr sz="2200" spc="-10" dirty="0">
                <a:latin typeface="Calibri"/>
                <a:cs typeface="Calibri"/>
              </a:rPr>
              <a:t>structure </a:t>
            </a:r>
            <a:r>
              <a:rPr sz="2200" dirty="0">
                <a:latin typeface="Calibri"/>
                <a:cs typeface="Calibri"/>
              </a:rPr>
              <a:t>and </a:t>
            </a:r>
            <a:r>
              <a:rPr sz="2200" spc="-15" dirty="0">
                <a:latin typeface="Calibri"/>
                <a:cs typeface="Calibri"/>
              </a:rPr>
              <a:t>it’s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operations</a:t>
            </a:r>
            <a:endParaRPr sz="2200">
              <a:latin typeface="Calibri"/>
              <a:cs typeface="Calibri"/>
            </a:endParaRPr>
          </a:p>
          <a:p>
            <a:pPr marL="1085850" lvl="1" indent="-502920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1085850" algn="l"/>
              </a:tabLst>
            </a:pPr>
            <a:r>
              <a:rPr sz="2200" dirty="0">
                <a:latin typeface="Calibri"/>
                <a:cs typeface="Calibri"/>
              </a:rPr>
              <a:t>Building Heap </a:t>
            </a:r>
            <a:r>
              <a:rPr sz="2200" spc="-10" dirty="0">
                <a:latin typeface="Calibri"/>
                <a:cs typeface="Calibri"/>
              </a:rPr>
              <a:t>from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set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b="1" dirty="0">
                <a:latin typeface="Calibri"/>
                <a:cs typeface="Calibri"/>
              </a:rPr>
              <a:t>n </a:t>
            </a:r>
            <a:r>
              <a:rPr sz="2200" spc="-5" dirty="0">
                <a:latin typeface="Calibri"/>
                <a:cs typeface="Calibri"/>
              </a:rPr>
              <a:t>numbers in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O(n)</a:t>
            </a:r>
            <a:endParaRPr sz="2200">
              <a:latin typeface="Calibri"/>
              <a:cs typeface="Calibri"/>
            </a:endParaRPr>
          </a:p>
          <a:p>
            <a:pPr marL="1085850" lvl="1" indent="-502920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1086485" algn="l"/>
              </a:tabLst>
            </a:pPr>
            <a:r>
              <a:rPr sz="2200" b="1" dirty="0">
                <a:latin typeface="Calibri"/>
                <a:cs typeface="Calibri"/>
              </a:rPr>
              <a:t>Heap </a:t>
            </a:r>
            <a:r>
              <a:rPr sz="2200" b="1" spc="-5" dirty="0">
                <a:latin typeface="Calibri"/>
                <a:cs typeface="Calibri"/>
              </a:rPr>
              <a:t>Sort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b="1" spc="-5" dirty="0">
                <a:latin typeface="Calibri"/>
                <a:cs typeface="Calibri"/>
              </a:rPr>
              <a:t>O(n log</a:t>
            </a:r>
            <a:r>
              <a:rPr sz="2200" b="1" spc="-6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n)</a:t>
            </a:r>
            <a:endParaRPr sz="2200">
              <a:latin typeface="Calibri"/>
              <a:cs typeface="Calibri"/>
            </a:endParaRPr>
          </a:p>
          <a:p>
            <a:pPr marL="645795" indent="-50292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646430" algn="l"/>
              </a:tabLst>
            </a:pPr>
            <a:r>
              <a:rPr sz="2650" spc="-10" dirty="0"/>
              <a:t>CS2010 PS1 Overview: “Scheduling Deliveries,</a:t>
            </a:r>
            <a:r>
              <a:rPr sz="2650" spc="-60" dirty="0"/>
              <a:t> </a:t>
            </a:r>
            <a:r>
              <a:rPr sz="2650" spc="-5" dirty="0"/>
              <a:t>v2015”</a:t>
            </a:r>
            <a:endParaRPr sz="2650"/>
          </a:p>
        </p:txBody>
      </p:sp>
      <p:sp>
        <p:nvSpPr>
          <p:cNvPr id="4" name="object 4"/>
          <p:cNvSpPr txBox="1"/>
          <p:nvPr/>
        </p:nvSpPr>
        <p:spPr>
          <a:xfrm>
            <a:off x="654050" y="6088126"/>
            <a:ext cx="7223759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-15" dirty="0">
                <a:latin typeface="Calibri"/>
                <a:cs typeface="Calibri"/>
              </a:rPr>
              <a:t>Reference </a:t>
            </a:r>
            <a:r>
              <a:rPr sz="3050" spc="10" dirty="0">
                <a:latin typeface="Calibri"/>
                <a:cs typeface="Calibri"/>
              </a:rPr>
              <a:t>in CP3 book: </a:t>
            </a:r>
            <a:r>
              <a:rPr sz="3050" spc="-10" dirty="0">
                <a:latin typeface="Calibri"/>
                <a:cs typeface="Calibri"/>
              </a:rPr>
              <a:t>Page </a:t>
            </a:r>
            <a:r>
              <a:rPr sz="3050" spc="10" dirty="0">
                <a:latin typeface="Calibri"/>
                <a:cs typeface="Calibri"/>
              </a:rPr>
              <a:t>43‐47 +</a:t>
            </a:r>
            <a:r>
              <a:rPr sz="3050" spc="60" dirty="0">
                <a:latin typeface="Calibri"/>
                <a:cs typeface="Calibri"/>
              </a:rPr>
              <a:t> </a:t>
            </a:r>
            <a:r>
              <a:rPr sz="3050" spc="15" dirty="0">
                <a:latin typeface="Calibri"/>
                <a:cs typeface="Calibri"/>
              </a:rPr>
              <a:t>148‐150</a:t>
            </a:r>
            <a:endParaRPr sz="3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725" y="636016"/>
            <a:ext cx="9363710" cy="739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/>
              <a:t>Abstract </a:t>
            </a:r>
            <a:r>
              <a:rPr spc="-35" dirty="0"/>
              <a:t>Data </a:t>
            </a:r>
            <a:r>
              <a:rPr spc="-55" dirty="0"/>
              <a:t>Type: </a:t>
            </a:r>
            <a:r>
              <a:rPr spc="-5" dirty="0"/>
              <a:t>PriorityQueue</a:t>
            </a:r>
            <a:r>
              <a:rPr spc="114" dirty="0"/>
              <a:t> </a:t>
            </a:r>
            <a:r>
              <a:rPr spc="-10"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566" y="1903984"/>
            <a:ext cx="7313930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Imagine </a:t>
            </a:r>
            <a:r>
              <a:rPr sz="3050" dirty="0">
                <a:latin typeface="Calibri"/>
                <a:cs typeface="Calibri"/>
              </a:rPr>
              <a:t>that you </a:t>
            </a:r>
            <a:r>
              <a:rPr sz="3050" spc="-5" dirty="0">
                <a:latin typeface="Calibri"/>
                <a:cs typeface="Calibri"/>
              </a:rPr>
              <a:t>are </a:t>
            </a:r>
            <a:r>
              <a:rPr sz="3050" spc="10" dirty="0">
                <a:latin typeface="Calibri"/>
                <a:cs typeface="Calibri"/>
              </a:rPr>
              <a:t>the Air </a:t>
            </a:r>
            <a:r>
              <a:rPr sz="3050" spc="-40" dirty="0">
                <a:latin typeface="Calibri"/>
                <a:cs typeface="Calibri"/>
              </a:rPr>
              <a:t>Traffic</a:t>
            </a:r>
            <a:r>
              <a:rPr sz="3050" spc="-20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Controller: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1498" y="2449185"/>
            <a:ext cx="3688715" cy="413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marR="5080" indent="-377190">
              <a:lnSpc>
                <a:spcPct val="100600"/>
              </a:lnSpc>
              <a:buFont typeface="Arial"/>
              <a:buChar char="•"/>
              <a:tabLst>
                <a:tab pos="390525" algn="l"/>
              </a:tabLst>
            </a:pPr>
            <a:r>
              <a:rPr sz="2650" spc="-80" dirty="0">
                <a:latin typeface="Calibri"/>
                <a:cs typeface="Calibri"/>
              </a:rPr>
              <a:t>You </a:t>
            </a:r>
            <a:r>
              <a:rPr sz="2650" spc="-25" dirty="0">
                <a:latin typeface="Calibri"/>
                <a:cs typeface="Calibri"/>
              </a:rPr>
              <a:t>have </a:t>
            </a:r>
            <a:r>
              <a:rPr sz="2650" spc="-10" dirty="0">
                <a:latin typeface="Calibri"/>
                <a:cs typeface="Calibri"/>
              </a:rPr>
              <a:t>scheduled the  </a:t>
            </a:r>
            <a:r>
              <a:rPr sz="2650" spc="-20" dirty="0">
                <a:latin typeface="Calibri"/>
                <a:cs typeface="Calibri"/>
              </a:rPr>
              <a:t>next </a:t>
            </a:r>
            <a:r>
              <a:rPr sz="2650" b="1" spc="-25" dirty="0">
                <a:latin typeface="Calibri"/>
                <a:cs typeface="Calibri"/>
              </a:rPr>
              <a:t>aircraft </a:t>
            </a:r>
            <a:r>
              <a:rPr sz="2650" b="1" spc="-10" dirty="0">
                <a:latin typeface="Calibri"/>
                <a:cs typeface="Calibri"/>
              </a:rPr>
              <a:t>X </a:t>
            </a:r>
            <a:r>
              <a:rPr sz="2650" spc="-20" dirty="0">
                <a:latin typeface="Calibri"/>
                <a:cs typeface="Calibri"/>
              </a:rPr>
              <a:t>to </a:t>
            </a:r>
            <a:r>
              <a:rPr sz="2650" spc="-10" dirty="0">
                <a:latin typeface="Calibri"/>
                <a:cs typeface="Calibri"/>
              </a:rPr>
              <a:t>land in  </a:t>
            </a:r>
            <a:r>
              <a:rPr sz="2600" spc="10" dirty="0">
                <a:latin typeface="Calibri"/>
                <a:cs typeface="Calibri"/>
              </a:rPr>
              <a:t>the </a:t>
            </a:r>
            <a:r>
              <a:rPr sz="2600" b="1" spc="5" dirty="0">
                <a:latin typeface="Calibri"/>
                <a:cs typeface="Calibri"/>
              </a:rPr>
              <a:t>next </a:t>
            </a:r>
            <a:r>
              <a:rPr sz="2600" b="1" spc="20" dirty="0">
                <a:latin typeface="Calibri"/>
                <a:cs typeface="Calibri"/>
              </a:rPr>
              <a:t>3 </a:t>
            </a:r>
            <a:r>
              <a:rPr sz="2600" b="1" spc="10" dirty="0">
                <a:latin typeface="Calibri"/>
                <a:cs typeface="Calibri"/>
              </a:rPr>
              <a:t>minutes</a:t>
            </a:r>
            <a:r>
              <a:rPr sz="2600" spc="10" dirty="0">
                <a:latin typeface="Calibri"/>
                <a:cs typeface="Calibri"/>
              </a:rPr>
              <a:t>, </a:t>
            </a:r>
            <a:r>
              <a:rPr sz="2600" spc="20" dirty="0">
                <a:latin typeface="Calibri"/>
                <a:cs typeface="Calibri"/>
              </a:rPr>
              <a:t>and  </a:t>
            </a:r>
            <a:r>
              <a:rPr sz="2600" b="1" spc="-5" dirty="0">
                <a:latin typeface="Calibri"/>
                <a:cs typeface="Calibri"/>
              </a:rPr>
              <a:t>aircraft </a:t>
            </a:r>
            <a:r>
              <a:rPr sz="2600" b="1" spc="20" dirty="0">
                <a:latin typeface="Calibri"/>
                <a:cs typeface="Calibri"/>
              </a:rPr>
              <a:t>Y </a:t>
            </a:r>
            <a:r>
              <a:rPr sz="2600" dirty="0">
                <a:latin typeface="Calibri"/>
                <a:cs typeface="Calibri"/>
              </a:rPr>
              <a:t>to </a:t>
            </a:r>
            <a:r>
              <a:rPr sz="2600" spc="10" dirty="0">
                <a:latin typeface="Calibri"/>
                <a:cs typeface="Calibri"/>
              </a:rPr>
              <a:t>land in the  </a:t>
            </a:r>
            <a:r>
              <a:rPr sz="2650" b="1" spc="-20" dirty="0">
                <a:latin typeface="Calibri"/>
                <a:cs typeface="Calibri"/>
              </a:rPr>
              <a:t>next </a:t>
            </a:r>
            <a:r>
              <a:rPr sz="2650" b="1" spc="-5" dirty="0">
                <a:latin typeface="Calibri"/>
                <a:cs typeface="Calibri"/>
              </a:rPr>
              <a:t>6</a:t>
            </a:r>
            <a:r>
              <a:rPr sz="2650" b="1" spc="-70" dirty="0">
                <a:latin typeface="Calibri"/>
                <a:cs typeface="Calibri"/>
              </a:rPr>
              <a:t> </a:t>
            </a:r>
            <a:r>
              <a:rPr sz="2650" b="1" spc="-15" dirty="0">
                <a:latin typeface="Calibri"/>
                <a:cs typeface="Calibri"/>
              </a:rPr>
              <a:t>minutes</a:t>
            </a:r>
            <a:endParaRPr sz="2650">
              <a:latin typeface="Calibri"/>
              <a:cs typeface="Calibri"/>
            </a:endParaRPr>
          </a:p>
          <a:p>
            <a:pPr marL="389890" marR="219075" indent="-377190">
              <a:lnSpc>
                <a:spcPct val="100600"/>
              </a:lnSpc>
              <a:spcBef>
                <a:spcPts val="605"/>
              </a:spcBef>
              <a:buFont typeface="Arial"/>
              <a:buChar char="•"/>
              <a:tabLst>
                <a:tab pos="389890" algn="l"/>
              </a:tabLst>
            </a:pPr>
            <a:r>
              <a:rPr sz="2650" spc="-10" dirty="0">
                <a:latin typeface="Calibri"/>
                <a:cs typeface="Calibri"/>
              </a:rPr>
              <a:t>Both </a:t>
            </a:r>
            <a:r>
              <a:rPr sz="2650" spc="-25" dirty="0">
                <a:latin typeface="Calibri"/>
                <a:cs typeface="Calibri"/>
              </a:rPr>
              <a:t>have </a:t>
            </a:r>
            <a:r>
              <a:rPr sz="2650" spc="-10" dirty="0">
                <a:latin typeface="Calibri"/>
                <a:cs typeface="Calibri"/>
              </a:rPr>
              <a:t>enough fuel  </a:t>
            </a:r>
            <a:r>
              <a:rPr sz="2600" spc="-10" dirty="0">
                <a:latin typeface="Calibri"/>
                <a:cs typeface="Calibri"/>
              </a:rPr>
              <a:t>for </a:t>
            </a:r>
            <a:r>
              <a:rPr sz="2600" dirty="0">
                <a:latin typeface="Calibri"/>
                <a:cs typeface="Calibri"/>
              </a:rPr>
              <a:t>at </a:t>
            </a:r>
            <a:r>
              <a:rPr sz="2600" spc="5" dirty="0">
                <a:latin typeface="Calibri"/>
                <a:cs typeface="Calibri"/>
              </a:rPr>
              <a:t>least </a:t>
            </a:r>
            <a:r>
              <a:rPr sz="2600" spc="10" dirty="0">
                <a:latin typeface="Calibri"/>
                <a:cs typeface="Calibri"/>
              </a:rPr>
              <a:t>the </a:t>
            </a:r>
            <a:r>
              <a:rPr sz="2600" spc="5" dirty="0">
                <a:latin typeface="Calibri"/>
                <a:cs typeface="Calibri"/>
              </a:rPr>
              <a:t>next  </a:t>
            </a:r>
            <a:r>
              <a:rPr sz="2650" b="1" spc="-5" dirty="0">
                <a:latin typeface="Calibri"/>
                <a:cs typeface="Calibri"/>
              </a:rPr>
              <a:t>15 </a:t>
            </a:r>
            <a:r>
              <a:rPr sz="2650" b="1" spc="-15" dirty="0">
                <a:latin typeface="Calibri"/>
                <a:cs typeface="Calibri"/>
              </a:rPr>
              <a:t>minutes </a:t>
            </a:r>
            <a:r>
              <a:rPr sz="2650" spc="-10" dirty="0">
                <a:latin typeface="Calibri"/>
                <a:cs typeface="Calibri"/>
              </a:rPr>
              <a:t>and</a:t>
            </a:r>
            <a:r>
              <a:rPr sz="2650" spc="-7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both</a:t>
            </a:r>
            <a:endParaRPr sz="2650">
              <a:latin typeface="Calibri"/>
              <a:cs typeface="Calibri"/>
            </a:endParaRPr>
          </a:p>
          <a:p>
            <a:pPr marL="389890" marR="52069">
              <a:lnSpc>
                <a:spcPts val="3170"/>
              </a:lnSpc>
              <a:spcBef>
                <a:spcPts val="100"/>
              </a:spcBef>
            </a:pPr>
            <a:r>
              <a:rPr sz="2600" dirty="0">
                <a:latin typeface="Calibri"/>
                <a:cs typeface="Calibri"/>
              </a:rPr>
              <a:t>are just </a:t>
            </a:r>
            <a:r>
              <a:rPr sz="2600" b="1" spc="20" dirty="0">
                <a:latin typeface="Calibri"/>
                <a:cs typeface="Calibri"/>
              </a:rPr>
              <a:t>2 </a:t>
            </a:r>
            <a:r>
              <a:rPr sz="2600" b="1" spc="10" dirty="0">
                <a:latin typeface="Calibri"/>
                <a:cs typeface="Calibri"/>
              </a:rPr>
              <a:t>minutes</a:t>
            </a:r>
            <a:r>
              <a:rPr sz="2600" b="1" spc="-5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away  </a:t>
            </a:r>
            <a:r>
              <a:rPr sz="2600" spc="5" dirty="0">
                <a:latin typeface="Calibri"/>
                <a:cs typeface="Calibri"/>
              </a:rPr>
              <a:t>from your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airport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069323" y="6656069"/>
            <a:ext cx="989076" cy="10020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97117" y="6813804"/>
            <a:ext cx="716280" cy="5699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464300" y="6606793"/>
            <a:ext cx="210185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b="1" spc="-10" dirty="0">
                <a:latin typeface="Calibri"/>
                <a:cs typeface="Calibri"/>
              </a:rPr>
              <a:t>X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87646" y="6573011"/>
            <a:ext cx="715518" cy="5745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76341" y="6376161"/>
            <a:ext cx="200025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20" dirty="0">
                <a:latin typeface="Calibri"/>
                <a:cs typeface="Calibri"/>
              </a:rPr>
              <a:t>Y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58334" y="2840735"/>
            <a:ext cx="4431029" cy="29512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1 - Basic of C++">
  <a:themeElements>
    <a:clrScheme name="L1 - Basic of C++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L1 - Basic of C++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1 - Basic of C++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3269</Words>
  <Application>Microsoft Office PowerPoint</Application>
  <PresentationFormat>Custom</PresentationFormat>
  <Paragraphs>567</Paragraphs>
  <Slides>48</Slides>
  <Notes>2</Notes>
  <HiddenSlides>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Arial</vt:lpstr>
      <vt:lpstr>Arial Black</vt:lpstr>
      <vt:lpstr>Britannic Bold</vt:lpstr>
      <vt:lpstr>Calibri</vt:lpstr>
      <vt:lpstr>Courier New</vt:lpstr>
      <vt:lpstr>Garamond</vt:lpstr>
      <vt:lpstr>Times New Roman</vt:lpstr>
      <vt:lpstr>Wingdings</vt:lpstr>
      <vt:lpstr>Office Theme</vt:lpstr>
      <vt:lpstr>L1 - Basic of C++</vt:lpstr>
      <vt:lpstr>Data Structures and Algorithms</vt:lpstr>
      <vt:lpstr>Acknowledgement</vt:lpstr>
      <vt:lpstr>Policies for students</vt:lpstr>
      <vt:lpstr>Recording of modifications</vt:lpstr>
      <vt:lpstr>CS2010 – Data Structures  and Algorithms II</vt:lpstr>
      <vt:lpstr>Admins</vt:lpstr>
      <vt:lpstr>Class Status</vt:lpstr>
      <vt:lpstr>Outline</vt:lpstr>
      <vt:lpstr>Abstract Data Type: PriorityQueue (1)</vt:lpstr>
      <vt:lpstr>The next two slides are hidden…</vt:lpstr>
      <vt:lpstr>Abstract Data Type: PriorityQueue</vt:lpstr>
      <vt:lpstr>A Few Points To Remember</vt:lpstr>
      <vt:lpstr>PriorityQueue Implementation (1)</vt:lpstr>
      <vt:lpstr>PriorityQueue Implementation (2)</vt:lpstr>
      <vt:lpstr>PriorityQueue Implementation (3)</vt:lpstr>
      <vt:lpstr>PowerPoint Presentation</vt:lpstr>
      <vt:lpstr>Complete Binary Tree</vt:lpstr>
      <vt:lpstr>The Height of a</vt:lpstr>
      <vt:lpstr>Storing a Complete Binary Tree</vt:lpstr>
      <vt:lpstr>Binary Heap Property</vt:lpstr>
      <vt:lpstr>The largest element</vt:lpstr>
      <vt:lpstr>Insertion to an Existing B Max Heap</vt:lpstr>
      <vt:lpstr>Insert(v) – Pseudo Code</vt:lpstr>
      <vt:lpstr>ShiftUp – Pseudo Code</vt:lpstr>
      <vt:lpstr>Binary Heap: Insert(v)</vt:lpstr>
      <vt:lpstr>Deleting Max Element (1)</vt:lpstr>
      <vt:lpstr>Deleting Max Element (2)</vt:lpstr>
      <vt:lpstr>ExtractMax ‐ Pseudocode</vt:lpstr>
      <vt:lpstr>ShiftDown – Pseudo Code</vt:lpstr>
      <vt:lpstr>Binary Heap: ExtractMax()</vt:lpstr>
      <vt:lpstr>PriorityQueue Implementation (4)</vt:lpstr>
      <vt:lpstr>Next Items:</vt:lpstr>
      <vt:lpstr>Review: We have seen MergeSort in</vt:lpstr>
      <vt:lpstr>HeapSort Pseudo Code</vt:lpstr>
      <vt:lpstr>BuildHeap, O(n log n) Version</vt:lpstr>
      <vt:lpstr>Build Binary Heap in O(n log n)</vt:lpstr>
      <vt:lpstr>BuildHeap, the Faster One</vt:lpstr>
      <vt:lpstr>Build Binary Heap in O(n)</vt:lpstr>
      <vt:lpstr>BuildHeap() Analysis… (1)</vt:lpstr>
      <vt:lpstr>BuildHeap() Analysis… (2)</vt:lpstr>
      <vt:lpstr>HeapSort Analysis</vt:lpstr>
      <vt:lpstr>Binary Heap: HeapSort()</vt:lpstr>
      <vt:lpstr>Java Implementation</vt:lpstr>
      <vt:lpstr>Scheduling Deliveries, v2015 (PS1)</vt:lpstr>
      <vt:lpstr>PS1, the task</vt:lpstr>
      <vt:lpstr>End of Lecture Quiz </vt:lpstr>
      <vt:lpstr>Summary</vt:lpstr>
      <vt:lpstr>Revision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- 02-Heaps-of-Fun-44</dc:title>
  <dc:creator>DCSSH</dc:creator>
  <cp:lastModifiedBy>Tùng Lê</cp:lastModifiedBy>
  <cp:revision>7</cp:revision>
  <dcterms:created xsi:type="dcterms:W3CDTF">2015-11-28T08:57:51Z</dcterms:created>
  <dcterms:modified xsi:type="dcterms:W3CDTF">2022-11-10T14:45:25Z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2015-07-21T00:00:00Z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2015-11-28T00:00:00Z</vt:filetime>
  </property>
</Properties>
</file>