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4"/>
  </p:notesMasterIdLst>
  <p:handoutMasterIdLst>
    <p:handoutMasterId r:id="rId75"/>
  </p:handoutMasterIdLst>
  <p:sldIdLst>
    <p:sldId id="1278" r:id="rId2"/>
    <p:sldId id="1436" r:id="rId3"/>
    <p:sldId id="1437" r:id="rId4"/>
    <p:sldId id="1438" r:id="rId5"/>
    <p:sldId id="1439" r:id="rId6"/>
    <p:sldId id="1440" r:id="rId7"/>
    <p:sldId id="1226" r:id="rId8"/>
    <p:sldId id="1227" r:id="rId9"/>
    <p:sldId id="1228" r:id="rId10"/>
    <p:sldId id="1229" r:id="rId11"/>
    <p:sldId id="1230" r:id="rId12"/>
    <p:sldId id="1231" r:id="rId13"/>
    <p:sldId id="1232" r:id="rId14"/>
    <p:sldId id="1235" r:id="rId15"/>
    <p:sldId id="1233" r:id="rId16"/>
    <p:sldId id="1234" r:id="rId17"/>
    <p:sldId id="1236" r:id="rId18"/>
    <p:sldId id="1237" r:id="rId19"/>
    <p:sldId id="1238" r:id="rId20"/>
    <p:sldId id="1305" r:id="rId21"/>
    <p:sldId id="1441" r:id="rId22"/>
    <p:sldId id="1279" r:id="rId23"/>
    <p:sldId id="421" r:id="rId24"/>
    <p:sldId id="1159" r:id="rId25"/>
    <p:sldId id="337" r:id="rId26"/>
    <p:sldId id="338" r:id="rId27"/>
    <p:sldId id="422" r:id="rId28"/>
    <p:sldId id="339" r:id="rId29"/>
    <p:sldId id="346" r:id="rId30"/>
    <p:sldId id="347" r:id="rId31"/>
    <p:sldId id="348" r:id="rId32"/>
    <p:sldId id="349" r:id="rId33"/>
    <p:sldId id="350" r:id="rId34"/>
    <p:sldId id="352" r:id="rId35"/>
    <p:sldId id="423" r:id="rId36"/>
    <p:sldId id="351" r:id="rId37"/>
    <p:sldId id="1249" r:id="rId38"/>
    <p:sldId id="353" r:id="rId39"/>
    <p:sldId id="354" r:id="rId40"/>
    <p:sldId id="355" r:id="rId41"/>
    <p:sldId id="367" r:id="rId42"/>
    <p:sldId id="360" r:id="rId43"/>
    <p:sldId id="361" r:id="rId44"/>
    <p:sldId id="533" r:id="rId45"/>
    <p:sldId id="534" r:id="rId46"/>
    <p:sldId id="535" r:id="rId47"/>
    <p:sldId id="1248" r:id="rId48"/>
    <p:sldId id="1283" r:id="rId49"/>
    <p:sldId id="1284" r:id="rId50"/>
    <p:sldId id="1285" r:id="rId51"/>
    <p:sldId id="1286" r:id="rId52"/>
    <p:sldId id="1287" r:id="rId53"/>
    <p:sldId id="1288" r:id="rId54"/>
    <p:sldId id="1289" r:id="rId55"/>
    <p:sldId id="1290" r:id="rId56"/>
    <p:sldId id="1291" r:id="rId57"/>
    <p:sldId id="1292" r:id="rId58"/>
    <p:sldId id="1293" r:id="rId59"/>
    <p:sldId id="1294" r:id="rId60"/>
    <p:sldId id="1295" r:id="rId61"/>
    <p:sldId id="1296" r:id="rId62"/>
    <p:sldId id="1297" r:id="rId63"/>
    <p:sldId id="369" r:id="rId64"/>
    <p:sldId id="370" r:id="rId65"/>
    <p:sldId id="383" r:id="rId66"/>
    <p:sldId id="376" r:id="rId67"/>
    <p:sldId id="377" r:id="rId68"/>
    <p:sldId id="378" r:id="rId69"/>
    <p:sldId id="379" r:id="rId70"/>
    <p:sldId id="380" r:id="rId71"/>
    <p:sldId id="381" r:id="rId72"/>
    <p:sldId id="382" r:id="rId73"/>
  </p:sldIdLst>
  <p:sldSz cx="9144000" cy="6858000" type="screen4x3"/>
  <p:notesSz cx="7315200" cy="9601200"/>
  <p:custDataLst>
    <p:tags r:id="rId7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7E24E"/>
    <a:srgbClr val="FF3300"/>
    <a:srgbClr val="FF9900"/>
    <a:srgbClr val="006666"/>
    <a:srgbClr val="F8F8F8"/>
    <a:srgbClr val="FFDBA5"/>
    <a:srgbClr val="CBCBCB"/>
    <a:srgbClr val="39393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4353" autoAdjust="0"/>
  </p:normalViewPr>
  <p:slideViewPr>
    <p:cSldViewPr showGuides="1">
      <p:cViewPr varScale="1">
        <p:scale>
          <a:sx n="111" d="100"/>
          <a:sy n="111" d="100"/>
        </p:scale>
        <p:origin x="1224" y="114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2" d="100"/>
          <a:sy n="62" d="100"/>
        </p:scale>
        <p:origin x="-2490" y="-9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5A1D2-6A62-42E7-8AC6-86A8DA8C9509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9198EB-9FF7-4DDB-B703-66F7E70BCE6A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200">
              <a:solidFill>
                <a:srgbClr val="FF0000"/>
              </a:solidFill>
            </a:rPr>
            <a:t>Data Structured</a:t>
          </a:r>
        </a:p>
      </dgm:t>
    </dgm:pt>
    <dgm:pt modelId="{97ECB3C3-0970-4564-8CA7-9D7A08B65D19}" type="parTrans" cxnId="{1A87E05D-2DFD-46A2-AE05-9B39B78EE310}">
      <dgm:prSet/>
      <dgm:spPr/>
      <dgm:t>
        <a:bodyPr/>
        <a:lstStyle/>
        <a:p>
          <a:endParaRPr lang="en-US" sz="2400"/>
        </a:p>
      </dgm:t>
    </dgm:pt>
    <dgm:pt modelId="{75FD678F-9A1A-401D-9FB9-7E922FB469E3}" type="sibTrans" cxnId="{1A87E05D-2DFD-46A2-AE05-9B39B78EE310}">
      <dgm:prSet/>
      <dgm:spPr/>
      <dgm:t>
        <a:bodyPr/>
        <a:lstStyle/>
        <a:p>
          <a:endParaRPr lang="en-US" sz="2400"/>
        </a:p>
      </dgm:t>
    </dgm:pt>
    <dgm:pt modelId="{A61FF6EB-D233-43A0-9C6C-9CABFDE1A42F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200">
              <a:solidFill>
                <a:srgbClr val="FF0000"/>
              </a:solidFill>
            </a:rPr>
            <a:t>Linear Data Structured</a:t>
          </a:r>
        </a:p>
      </dgm:t>
    </dgm:pt>
    <dgm:pt modelId="{2A711FA1-7F90-4FA9-9D6F-BB274E08A0B6}" type="parTrans" cxnId="{E9CECADF-D493-455B-B2E0-F784A5B35A7D}">
      <dgm:prSet/>
      <dgm:spPr/>
      <dgm:t>
        <a:bodyPr/>
        <a:lstStyle/>
        <a:p>
          <a:endParaRPr lang="en-US" sz="2400"/>
        </a:p>
      </dgm:t>
    </dgm:pt>
    <dgm:pt modelId="{E8678C87-3DCE-4170-8E1A-040AFF5228D2}" type="sibTrans" cxnId="{E9CECADF-D493-455B-B2E0-F784A5B35A7D}">
      <dgm:prSet/>
      <dgm:spPr/>
      <dgm:t>
        <a:bodyPr/>
        <a:lstStyle/>
        <a:p>
          <a:endParaRPr lang="en-US" sz="2400"/>
        </a:p>
      </dgm:t>
    </dgm:pt>
    <dgm:pt modelId="{95865765-9A66-4F71-BC38-791902DC76D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200">
              <a:solidFill>
                <a:srgbClr val="FF0000"/>
              </a:solidFill>
            </a:rPr>
            <a:t>Non Linear Data Structured</a:t>
          </a:r>
        </a:p>
      </dgm:t>
    </dgm:pt>
    <dgm:pt modelId="{303672CC-BCB2-4E3B-B1E6-BEF4BA719C3C}" type="parTrans" cxnId="{778D5AC4-5911-400A-BD7F-8E1E104A7C14}">
      <dgm:prSet/>
      <dgm:spPr/>
      <dgm:t>
        <a:bodyPr/>
        <a:lstStyle/>
        <a:p>
          <a:endParaRPr lang="en-US" sz="2400"/>
        </a:p>
      </dgm:t>
    </dgm:pt>
    <dgm:pt modelId="{640D02DD-96E8-434C-B597-3414A897CC2D}" type="sibTrans" cxnId="{778D5AC4-5911-400A-BD7F-8E1E104A7C14}">
      <dgm:prSet/>
      <dgm:spPr/>
      <dgm:t>
        <a:bodyPr/>
        <a:lstStyle/>
        <a:p>
          <a:endParaRPr lang="en-US" sz="2400"/>
        </a:p>
      </dgm:t>
    </dgm:pt>
    <dgm:pt modelId="{8C5D6585-7D63-46B5-8F26-E90FE80EBA27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Array</a:t>
          </a:r>
        </a:p>
      </dgm:t>
    </dgm:pt>
    <dgm:pt modelId="{3264A9F1-A5B2-4784-9DFE-FAF6FA3E2566}" type="parTrans" cxnId="{1D491B2B-DD4F-4B8B-B800-A800EAE07CDF}">
      <dgm:prSet/>
      <dgm:spPr/>
      <dgm:t>
        <a:bodyPr/>
        <a:lstStyle/>
        <a:p>
          <a:endParaRPr lang="en-US" sz="2400"/>
        </a:p>
      </dgm:t>
    </dgm:pt>
    <dgm:pt modelId="{ADE4B6C0-97EC-401E-BDC1-0A9940412F97}" type="sibTrans" cxnId="{1D491B2B-DD4F-4B8B-B800-A800EAE07CDF}">
      <dgm:prSet/>
      <dgm:spPr/>
      <dgm:t>
        <a:bodyPr/>
        <a:lstStyle/>
        <a:p>
          <a:endParaRPr lang="en-US" sz="2400"/>
        </a:p>
      </dgm:t>
    </dgm:pt>
    <dgm:pt modelId="{9248C0A6-BD01-43FD-B8B0-4B80020DCF44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Stack</a:t>
          </a:r>
        </a:p>
      </dgm:t>
    </dgm:pt>
    <dgm:pt modelId="{6409F552-1DD5-48BA-BF68-DF34C1556DCE}" type="parTrans" cxnId="{261ECFC0-1E04-4B36-9EDF-B3B596414143}">
      <dgm:prSet/>
      <dgm:spPr/>
      <dgm:t>
        <a:bodyPr/>
        <a:lstStyle/>
        <a:p>
          <a:endParaRPr lang="en-US" sz="2400"/>
        </a:p>
      </dgm:t>
    </dgm:pt>
    <dgm:pt modelId="{DC368759-25CC-4417-914A-3FA56447E12C}" type="sibTrans" cxnId="{261ECFC0-1E04-4B36-9EDF-B3B596414143}">
      <dgm:prSet/>
      <dgm:spPr/>
      <dgm:t>
        <a:bodyPr/>
        <a:lstStyle/>
        <a:p>
          <a:endParaRPr lang="en-US" sz="2400"/>
        </a:p>
      </dgm:t>
    </dgm:pt>
    <dgm:pt modelId="{3328FAA4-5E56-4D52-AC61-ECACF28E5A7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Queue</a:t>
          </a:r>
        </a:p>
      </dgm:t>
    </dgm:pt>
    <dgm:pt modelId="{CCB1C588-7569-482F-A737-D3547CAA3328}" type="parTrans" cxnId="{04D3F99D-DD1F-4C03-942F-FEE0AA5FE65B}">
      <dgm:prSet/>
      <dgm:spPr/>
      <dgm:t>
        <a:bodyPr/>
        <a:lstStyle/>
        <a:p>
          <a:endParaRPr lang="en-US" sz="2400"/>
        </a:p>
      </dgm:t>
    </dgm:pt>
    <dgm:pt modelId="{7D88BCA6-CAB3-4889-8F0E-8EBD86B8FE62}" type="sibTrans" cxnId="{04D3F99D-DD1F-4C03-942F-FEE0AA5FE65B}">
      <dgm:prSet/>
      <dgm:spPr/>
      <dgm:t>
        <a:bodyPr/>
        <a:lstStyle/>
        <a:p>
          <a:endParaRPr lang="en-US" sz="2400"/>
        </a:p>
      </dgm:t>
    </dgm:pt>
    <dgm:pt modelId="{084477E1-4EE4-4C21-B4F4-8AC90EF43A7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Linked List</a:t>
          </a:r>
        </a:p>
      </dgm:t>
    </dgm:pt>
    <dgm:pt modelId="{D0AFD6BC-73BB-4311-8C97-086FEA4580CA}" type="parTrans" cxnId="{1D7FE1FA-4CB0-490A-A094-8034CD2F3480}">
      <dgm:prSet/>
      <dgm:spPr/>
      <dgm:t>
        <a:bodyPr/>
        <a:lstStyle/>
        <a:p>
          <a:endParaRPr lang="en-US"/>
        </a:p>
      </dgm:t>
    </dgm:pt>
    <dgm:pt modelId="{9FB6008C-9C48-49E7-99DA-A298973943AD}" type="sibTrans" cxnId="{1D7FE1FA-4CB0-490A-A094-8034CD2F3480}">
      <dgm:prSet/>
      <dgm:spPr/>
      <dgm:t>
        <a:bodyPr/>
        <a:lstStyle/>
        <a:p>
          <a:endParaRPr lang="en-US"/>
        </a:p>
      </dgm:t>
    </dgm:pt>
    <dgm:pt modelId="{F9D01941-4934-4340-831E-9A92154C5FE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Queue</a:t>
          </a:r>
        </a:p>
      </dgm:t>
    </dgm:pt>
    <dgm:pt modelId="{00B7A61A-697E-4270-B9EC-85D333299FE7}" type="parTrans" cxnId="{E1762C45-98BC-46D7-B93F-85D7C01FD12F}">
      <dgm:prSet/>
      <dgm:spPr/>
      <dgm:t>
        <a:bodyPr/>
        <a:lstStyle/>
        <a:p>
          <a:endParaRPr lang="en-US"/>
        </a:p>
      </dgm:t>
    </dgm:pt>
    <dgm:pt modelId="{C972D3B5-7B8F-4906-8AE3-B895512547A0}" type="sibTrans" cxnId="{E1762C45-98BC-46D7-B93F-85D7C01FD12F}">
      <dgm:prSet/>
      <dgm:spPr/>
      <dgm:t>
        <a:bodyPr/>
        <a:lstStyle/>
        <a:p>
          <a:endParaRPr lang="en-US"/>
        </a:p>
      </dgm:t>
    </dgm:pt>
    <dgm:pt modelId="{F05B67A1-6F2F-47D2-B55E-77298E245979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Stack</a:t>
          </a:r>
        </a:p>
      </dgm:t>
    </dgm:pt>
    <dgm:pt modelId="{387F6563-46E0-4869-8693-C322790E77D0}" type="parTrans" cxnId="{4FD73AE5-B356-4259-AAA3-0D7E4E14E75A}">
      <dgm:prSet/>
      <dgm:spPr/>
      <dgm:t>
        <a:bodyPr/>
        <a:lstStyle/>
        <a:p>
          <a:endParaRPr lang="en-US"/>
        </a:p>
      </dgm:t>
    </dgm:pt>
    <dgm:pt modelId="{DC24AE36-03F2-44FE-A10D-ACF8EFDD35F1}" type="sibTrans" cxnId="{4FD73AE5-B356-4259-AAA3-0D7E4E14E75A}">
      <dgm:prSet/>
      <dgm:spPr/>
      <dgm:t>
        <a:bodyPr/>
        <a:lstStyle/>
        <a:p>
          <a:endParaRPr lang="en-US"/>
        </a:p>
      </dgm:t>
    </dgm:pt>
    <dgm:pt modelId="{E5C88962-B0A0-493B-A248-B2B2276CE5A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>
              <a:solidFill>
                <a:srgbClr val="FF0000"/>
              </a:solidFill>
            </a:rPr>
            <a:t>Tree</a:t>
          </a:r>
        </a:p>
      </dgm:t>
    </dgm:pt>
    <dgm:pt modelId="{50961CB6-8081-4D6F-A5CA-9CB1C7546CB5}" type="parTrans" cxnId="{FF8216B5-CE3A-4A7E-A790-742280237B11}">
      <dgm:prSet/>
      <dgm:spPr/>
      <dgm:t>
        <a:bodyPr/>
        <a:lstStyle/>
        <a:p>
          <a:endParaRPr lang="en-US"/>
        </a:p>
      </dgm:t>
    </dgm:pt>
    <dgm:pt modelId="{A3AA656C-FBDE-4708-9804-9B93779900C6}" type="sibTrans" cxnId="{FF8216B5-CE3A-4A7E-A790-742280237B11}">
      <dgm:prSet/>
      <dgm:spPr/>
      <dgm:t>
        <a:bodyPr/>
        <a:lstStyle/>
        <a:p>
          <a:endParaRPr lang="en-US"/>
        </a:p>
      </dgm:t>
    </dgm:pt>
    <dgm:pt modelId="{698FA29A-6550-4939-A8F3-453CAB121A3E}" type="pres">
      <dgm:prSet presAssocID="{4225A1D2-6A62-42E7-8AC6-86A8DA8C95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2A3022-79CC-4E37-BCCB-A08910BECD38}" type="pres">
      <dgm:prSet presAssocID="{4B9198EB-9FF7-4DDB-B703-66F7E70BCE6A}" presName="hierRoot1" presStyleCnt="0">
        <dgm:presLayoutVars>
          <dgm:hierBranch val="init"/>
        </dgm:presLayoutVars>
      </dgm:prSet>
      <dgm:spPr/>
    </dgm:pt>
    <dgm:pt modelId="{85CCB722-4487-4208-B728-8C52CD7B7FA0}" type="pres">
      <dgm:prSet presAssocID="{4B9198EB-9FF7-4DDB-B703-66F7E70BCE6A}" presName="rootComposite1" presStyleCnt="0"/>
      <dgm:spPr/>
    </dgm:pt>
    <dgm:pt modelId="{97F88E35-8F97-428E-9190-12F105EE6C3B}" type="pres">
      <dgm:prSet presAssocID="{4B9198EB-9FF7-4DDB-B703-66F7E70BCE6A}" presName="rootText1" presStyleLbl="node0" presStyleIdx="0" presStyleCnt="1" custScaleX="213732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6B8B22-3EF5-47F1-BCE2-F0E05E6A1FB3}" type="pres">
      <dgm:prSet presAssocID="{4B9198EB-9FF7-4DDB-B703-66F7E70BCE6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2D185D7-149A-4CBE-A25F-D0D6EE2C9538}" type="pres">
      <dgm:prSet presAssocID="{4B9198EB-9FF7-4DDB-B703-66F7E70BCE6A}" presName="hierChild2" presStyleCnt="0"/>
      <dgm:spPr/>
    </dgm:pt>
    <dgm:pt modelId="{CF980E3C-46CD-4F30-B2D3-C11C49057080}" type="pres">
      <dgm:prSet presAssocID="{2A711FA1-7F90-4FA9-9D6F-BB274E08A0B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C27E3ED9-554D-40A9-A6B4-2E9E963E847D}" type="pres">
      <dgm:prSet presAssocID="{A61FF6EB-D233-43A0-9C6C-9CABFDE1A42F}" presName="hierRoot2" presStyleCnt="0">
        <dgm:presLayoutVars>
          <dgm:hierBranch/>
        </dgm:presLayoutVars>
      </dgm:prSet>
      <dgm:spPr/>
    </dgm:pt>
    <dgm:pt modelId="{4A84C571-31C3-4220-AB8F-4ABE7265519A}" type="pres">
      <dgm:prSet presAssocID="{A61FF6EB-D233-43A0-9C6C-9CABFDE1A42F}" presName="rootComposite" presStyleCnt="0"/>
      <dgm:spPr/>
    </dgm:pt>
    <dgm:pt modelId="{30B53824-62A2-48DA-8801-09A415C5ABD5}" type="pres">
      <dgm:prSet presAssocID="{A61FF6EB-D233-43A0-9C6C-9CABFDE1A42F}" presName="rootText" presStyleLbl="node2" presStyleIdx="0" presStyleCnt="2" custScaleX="205183" custScaleY="136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EC671-C9A5-41C4-AF34-3D4E9E8F411B}" type="pres">
      <dgm:prSet presAssocID="{A61FF6EB-D233-43A0-9C6C-9CABFDE1A42F}" presName="rootConnector" presStyleLbl="node2" presStyleIdx="0" presStyleCnt="2"/>
      <dgm:spPr/>
      <dgm:t>
        <a:bodyPr/>
        <a:lstStyle/>
        <a:p>
          <a:endParaRPr lang="en-US"/>
        </a:p>
      </dgm:t>
    </dgm:pt>
    <dgm:pt modelId="{E9D6C4ED-1C80-4B1C-8472-5DB9C0C6DE8F}" type="pres">
      <dgm:prSet presAssocID="{A61FF6EB-D233-43A0-9C6C-9CABFDE1A42F}" presName="hierChild4" presStyleCnt="0"/>
      <dgm:spPr/>
    </dgm:pt>
    <dgm:pt modelId="{34E67E52-0B18-4AE8-8912-D81B3D6447B4}" type="pres">
      <dgm:prSet presAssocID="{3264A9F1-A5B2-4784-9DFE-FAF6FA3E2566}" presName="Name35" presStyleLbl="parChTrans1D3" presStyleIdx="0" presStyleCnt="7"/>
      <dgm:spPr/>
      <dgm:t>
        <a:bodyPr/>
        <a:lstStyle/>
        <a:p>
          <a:endParaRPr lang="en-US"/>
        </a:p>
      </dgm:t>
    </dgm:pt>
    <dgm:pt modelId="{75247DF4-61B1-44BA-9AC3-FC9D8ED61DFF}" type="pres">
      <dgm:prSet presAssocID="{8C5D6585-7D63-46B5-8F26-E90FE80EBA27}" presName="hierRoot2" presStyleCnt="0">
        <dgm:presLayoutVars>
          <dgm:hierBranch val="init"/>
        </dgm:presLayoutVars>
      </dgm:prSet>
      <dgm:spPr/>
    </dgm:pt>
    <dgm:pt modelId="{0AB54563-4F30-40E5-9CE6-3D894DA84186}" type="pres">
      <dgm:prSet presAssocID="{8C5D6585-7D63-46B5-8F26-E90FE80EBA27}" presName="rootComposite" presStyleCnt="0"/>
      <dgm:spPr/>
    </dgm:pt>
    <dgm:pt modelId="{05E2D0E8-E797-4692-B560-EE83FCD5B227}" type="pres">
      <dgm:prSet presAssocID="{8C5D6585-7D63-46B5-8F26-E90FE80EBA27}" presName="rootText" presStyleLbl="node3" presStyleIdx="0" presStyleCnt="7" custScaleX="101188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95710-8ED9-4FE5-B6ED-BF1FAC9278DE}" type="pres">
      <dgm:prSet presAssocID="{8C5D6585-7D63-46B5-8F26-E90FE80EBA27}" presName="rootConnector" presStyleLbl="node3" presStyleIdx="0" presStyleCnt="7"/>
      <dgm:spPr/>
      <dgm:t>
        <a:bodyPr/>
        <a:lstStyle/>
        <a:p>
          <a:endParaRPr lang="en-US"/>
        </a:p>
      </dgm:t>
    </dgm:pt>
    <dgm:pt modelId="{A8C920DE-8307-4757-9B99-62E999A24DA5}" type="pres">
      <dgm:prSet presAssocID="{8C5D6585-7D63-46B5-8F26-E90FE80EBA27}" presName="hierChild4" presStyleCnt="0"/>
      <dgm:spPr/>
    </dgm:pt>
    <dgm:pt modelId="{EAE6C696-CF9B-41C8-AE30-0D16F1DF87C1}" type="pres">
      <dgm:prSet presAssocID="{8C5D6585-7D63-46B5-8F26-E90FE80EBA27}" presName="hierChild5" presStyleCnt="0"/>
      <dgm:spPr/>
    </dgm:pt>
    <dgm:pt modelId="{9E417AF8-E28C-4ABE-A485-CE5A337FB3BC}" type="pres">
      <dgm:prSet presAssocID="{CCB1C588-7569-482F-A737-D3547CAA3328}" presName="Name35" presStyleLbl="parChTrans1D3" presStyleIdx="1" presStyleCnt="7"/>
      <dgm:spPr/>
      <dgm:t>
        <a:bodyPr/>
        <a:lstStyle/>
        <a:p>
          <a:endParaRPr lang="en-US"/>
        </a:p>
      </dgm:t>
    </dgm:pt>
    <dgm:pt modelId="{3A60BC6B-43D7-4E82-B7BC-56A8DF9E85B2}" type="pres">
      <dgm:prSet presAssocID="{3328FAA4-5E56-4D52-AC61-ECACF28E5A71}" presName="hierRoot2" presStyleCnt="0">
        <dgm:presLayoutVars>
          <dgm:hierBranch val="init"/>
        </dgm:presLayoutVars>
      </dgm:prSet>
      <dgm:spPr/>
    </dgm:pt>
    <dgm:pt modelId="{15D4D5EB-D9FB-4820-B18C-37B4EBAFEC14}" type="pres">
      <dgm:prSet presAssocID="{3328FAA4-5E56-4D52-AC61-ECACF28E5A71}" presName="rootComposite" presStyleCnt="0"/>
      <dgm:spPr/>
    </dgm:pt>
    <dgm:pt modelId="{AE051F43-04B8-4A40-9922-AE3F2822645A}" type="pres">
      <dgm:prSet presAssocID="{3328FAA4-5E56-4D52-AC61-ECACF28E5A71}" presName="rootText" presStyleLbl="node3" presStyleIdx="1" presStyleCnt="7" custScaleX="101188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B76A7-E116-42DB-87AB-BC3AF3FD9AFE}" type="pres">
      <dgm:prSet presAssocID="{3328FAA4-5E56-4D52-AC61-ECACF28E5A71}" presName="rootConnector" presStyleLbl="node3" presStyleIdx="1" presStyleCnt="7"/>
      <dgm:spPr/>
      <dgm:t>
        <a:bodyPr/>
        <a:lstStyle/>
        <a:p>
          <a:endParaRPr lang="en-US"/>
        </a:p>
      </dgm:t>
    </dgm:pt>
    <dgm:pt modelId="{E90B825E-8871-4BE9-91FB-3A71E0AC465D}" type="pres">
      <dgm:prSet presAssocID="{3328FAA4-5E56-4D52-AC61-ECACF28E5A71}" presName="hierChild4" presStyleCnt="0"/>
      <dgm:spPr/>
    </dgm:pt>
    <dgm:pt modelId="{40847B0D-FD5A-430C-99D1-52C1E7606004}" type="pres">
      <dgm:prSet presAssocID="{3328FAA4-5E56-4D52-AC61-ECACF28E5A71}" presName="hierChild5" presStyleCnt="0"/>
      <dgm:spPr/>
    </dgm:pt>
    <dgm:pt modelId="{72B1B1AB-84C5-4824-B65E-BAB3E7560985}" type="pres">
      <dgm:prSet presAssocID="{6409F552-1DD5-48BA-BF68-DF34C1556DCE}" presName="Name35" presStyleLbl="parChTrans1D3" presStyleIdx="2" presStyleCnt="7"/>
      <dgm:spPr/>
      <dgm:t>
        <a:bodyPr/>
        <a:lstStyle/>
        <a:p>
          <a:endParaRPr lang="en-US"/>
        </a:p>
      </dgm:t>
    </dgm:pt>
    <dgm:pt modelId="{865D351B-04C1-4A19-8891-20C84A4FD2F0}" type="pres">
      <dgm:prSet presAssocID="{9248C0A6-BD01-43FD-B8B0-4B80020DCF44}" presName="hierRoot2" presStyleCnt="0">
        <dgm:presLayoutVars>
          <dgm:hierBranch val="init"/>
        </dgm:presLayoutVars>
      </dgm:prSet>
      <dgm:spPr/>
    </dgm:pt>
    <dgm:pt modelId="{BD72FCD6-A803-4FD8-BDE4-F899261BAD39}" type="pres">
      <dgm:prSet presAssocID="{9248C0A6-BD01-43FD-B8B0-4B80020DCF44}" presName="rootComposite" presStyleCnt="0"/>
      <dgm:spPr/>
    </dgm:pt>
    <dgm:pt modelId="{E6206D68-58FB-4E15-BC8D-38356637442E}" type="pres">
      <dgm:prSet presAssocID="{9248C0A6-BD01-43FD-B8B0-4B80020DCF44}" presName="rootText" presStyleLbl="node3" presStyleIdx="2" presStyleCnt="7" custScaleX="101188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40F0C-5BF2-4821-ABFC-98D78E79C9B4}" type="pres">
      <dgm:prSet presAssocID="{9248C0A6-BD01-43FD-B8B0-4B80020DCF44}" presName="rootConnector" presStyleLbl="node3" presStyleIdx="2" presStyleCnt="7"/>
      <dgm:spPr/>
      <dgm:t>
        <a:bodyPr/>
        <a:lstStyle/>
        <a:p>
          <a:endParaRPr lang="en-US"/>
        </a:p>
      </dgm:t>
    </dgm:pt>
    <dgm:pt modelId="{0CB652F3-2106-4FB6-91FB-38E1BEFB7B75}" type="pres">
      <dgm:prSet presAssocID="{9248C0A6-BD01-43FD-B8B0-4B80020DCF44}" presName="hierChild4" presStyleCnt="0"/>
      <dgm:spPr/>
    </dgm:pt>
    <dgm:pt modelId="{2C4243F4-BC23-41E1-ACF1-0B2B0A1DC772}" type="pres">
      <dgm:prSet presAssocID="{9248C0A6-BD01-43FD-B8B0-4B80020DCF44}" presName="hierChild5" presStyleCnt="0"/>
      <dgm:spPr/>
    </dgm:pt>
    <dgm:pt modelId="{BD20CFA2-A327-4789-B71E-4F9147DD400C}" type="pres">
      <dgm:prSet presAssocID="{A61FF6EB-D233-43A0-9C6C-9CABFDE1A42F}" presName="hierChild5" presStyleCnt="0"/>
      <dgm:spPr/>
    </dgm:pt>
    <dgm:pt modelId="{C5F48599-81BA-41FD-AC7F-CBDED1683E59}" type="pres">
      <dgm:prSet presAssocID="{303672CC-BCB2-4E3B-B1E6-BEF4BA719C3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B1D5C28-E881-455B-AD93-79BFF936E24B}" type="pres">
      <dgm:prSet presAssocID="{95865765-9A66-4F71-BC38-791902DC76DC}" presName="hierRoot2" presStyleCnt="0">
        <dgm:presLayoutVars>
          <dgm:hierBranch/>
        </dgm:presLayoutVars>
      </dgm:prSet>
      <dgm:spPr/>
    </dgm:pt>
    <dgm:pt modelId="{23FB871C-9FFA-4897-A559-A0ADC2AB86E5}" type="pres">
      <dgm:prSet presAssocID="{95865765-9A66-4F71-BC38-791902DC76DC}" presName="rootComposite" presStyleCnt="0"/>
      <dgm:spPr/>
    </dgm:pt>
    <dgm:pt modelId="{33852B34-9978-4831-BD91-0EFCB1DE3FCF}" type="pres">
      <dgm:prSet presAssocID="{95865765-9A66-4F71-BC38-791902DC76DC}" presName="rootText" presStyleLbl="node2" presStyleIdx="1" presStyleCnt="2" custScaleX="205183" custScaleY="136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A07AE8-C2C3-4FBD-AFE7-5DAEF4233F98}" type="pres">
      <dgm:prSet presAssocID="{95865765-9A66-4F71-BC38-791902DC76DC}" presName="rootConnector" presStyleLbl="node2" presStyleIdx="1" presStyleCnt="2"/>
      <dgm:spPr/>
      <dgm:t>
        <a:bodyPr/>
        <a:lstStyle/>
        <a:p>
          <a:endParaRPr lang="en-US"/>
        </a:p>
      </dgm:t>
    </dgm:pt>
    <dgm:pt modelId="{1CDECB43-7EA6-4514-8FBE-85FBC9EF2B49}" type="pres">
      <dgm:prSet presAssocID="{95865765-9A66-4F71-BC38-791902DC76DC}" presName="hierChild4" presStyleCnt="0"/>
      <dgm:spPr/>
    </dgm:pt>
    <dgm:pt modelId="{7DFB0007-B768-4D39-8F83-6E1C2FE38950}" type="pres">
      <dgm:prSet presAssocID="{D0AFD6BC-73BB-4311-8C97-086FEA4580CA}" presName="Name35" presStyleLbl="parChTrans1D3" presStyleIdx="3" presStyleCnt="7"/>
      <dgm:spPr/>
      <dgm:t>
        <a:bodyPr/>
        <a:lstStyle/>
        <a:p>
          <a:endParaRPr lang="en-US"/>
        </a:p>
      </dgm:t>
    </dgm:pt>
    <dgm:pt modelId="{FC1A07BE-0722-4E37-B621-1298CD9A866B}" type="pres">
      <dgm:prSet presAssocID="{084477E1-4EE4-4C21-B4F4-8AC90EF43A7B}" presName="hierRoot2" presStyleCnt="0">
        <dgm:presLayoutVars>
          <dgm:hierBranch val="init"/>
        </dgm:presLayoutVars>
      </dgm:prSet>
      <dgm:spPr/>
    </dgm:pt>
    <dgm:pt modelId="{3AB27BD6-9DBA-4E55-B985-1EF9E50A773A}" type="pres">
      <dgm:prSet presAssocID="{084477E1-4EE4-4C21-B4F4-8AC90EF43A7B}" presName="rootComposite" presStyleCnt="0"/>
      <dgm:spPr/>
    </dgm:pt>
    <dgm:pt modelId="{39CAAD9A-C863-4102-AC06-F523DEA1F5B5}" type="pres">
      <dgm:prSet presAssocID="{084477E1-4EE4-4C21-B4F4-8AC90EF43A7B}" presName="rootText" presStyleLbl="node3" presStyleIdx="3" presStyleCnt="7" custScaleX="112560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E42BCC-1946-424D-8D0D-5C353EF682BE}" type="pres">
      <dgm:prSet presAssocID="{084477E1-4EE4-4C21-B4F4-8AC90EF43A7B}" presName="rootConnector" presStyleLbl="node3" presStyleIdx="3" presStyleCnt="7"/>
      <dgm:spPr/>
      <dgm:t>
        <a:bodyPr/>
        <a:lstStyle/>
        <a:p>
          <a:endParaRPr lang="en-US"/>
        </a:p>
      </dgm:t>
    </dgm:pt>
    <dgm:pt modelId="{54864F3E-479F-459D-8343-6273C90AEB7B}" type="pres">
      <dgm:prSet presAssocID="{084477E1-4EE4-4C21-B4F4-8AC90EF43A7B}" presName="hierChild4" presStyleCnt="0"/>
      <dgm:spPr/>
    </dgm:pt>
    <dgm:pt modelId="{55F38AF5-A025-4D60-9EB0-244765E5FBFE}" type="pres">
      <dgm:prSet presAssocID="{084477E1-4EE4-4C21-B4F4-8AC90EF43A7B}" presName="hierChild5" presStyleCnt="0"/>
      <dgm:spPr/>
    </dgm:pt>
    <dgm:pt modelId="{F6A6440C-97E1-4408-B569-2C06A2463032}" type="pres">
      <dgm:prSet presAssocID="{00B7A61A-697E-4270-B9EC-85D333299FE7}" presName="Name35" presStyleLbl="parChTrans1D3" presStyleIdx="4" presStyleCnt="7"/>
      <dgm:spPr/>
      <dgm:t>
        <a:bodyPr/>
        <a:lstStyle/>
        <a:p>
          <a:endParaRPr lang="en-US"/>
        </a:p>
      </dgm:t>
    </dgm:pt>
    <dgm:pt modelId="{27B1EA14-E8F0-47EA-86ED-CC07F0AAFF28}" type="pres">
      <dgm:prSet presAssocID="{F9D01941-4934-4340-831E-9A92154C5FE6}" presName="hierRoot2" presStyleCnt="0">
        <dgm:presLayoutVars>
          <dgm:hierBranch val="init"/>
        </dgm:presLayoutVars>
      </dgm:prSet>
      <dgm:spPr/>
    </dgm:pt>
    <dgm:pt modelId="{136F0A23-970E-405F-8AB2-984D09FE0686}" type="pres">
      <dgm:prSet presAssocID="{F9D01941-4934-4340-831E-9A92154C5FE6}" presName="rootComposite" presStyleCnt="0"/>
      <dgm:spPr/>
    </dgm:pt>
    <dgm:pt modelId="{FFB39C89-BCB9-465A-A667-50824F2BC59C}" type="pres">
      <dgm:prSet presAssocID="{F9D01941-4934-4340-831E-9A92154C5FE6}" presName="rootText" presStyleLbl="node3" presStyleIdx="4" presStyleCnt="7" custScaleX="112560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B6CD01-1B83-4331-8626-70A93EE73E3D}" type="pres">
      <dgm:prSet presAssocID="{F9D01941-4934-4340-831E-9A92154C5FE6}" presName="rootConnector" presStyleLbl="node3" presStyleIdx="4" presStyleCnt="7"/>
      <dgm:spPr/>
      <dgm:t>
        <a:bodyPr/>
        <a:lstStyle/>
        <a:p>
          <a:endParaRPr lang="en-US"/>
        </a:p>
      </dgm:t>
    </dgm:pt>
    <dgm:pt modelId="{B4CD4182-05E3-478B-BF04-3C0CAD0CA0DF}" type="pres">
      <dgm:prSet presAssocID="{F9D01941-4934-4340-831E-9A92154C5FE6}" presName="hierChild4" presStyleCnt="0"/>
      <dgm:spPr/>
    </dgm:pt>
    <dgm:pt modelId="{DCD690E7-C5AF-49D4-A27C-E9EFC0C2E3F4}" type="pres">
      <dgm:prSet presAssocID="{F9D01941-4934-4340-831E-9A92154C5FE6}" presName="hierChild5" presStyleCnt="0"/>
      <dgm:spPr/>
    </dgm:pt>
    <dgm:pt modelId="{AC89F458-B702-4895-93DD-5DBF3C088384}" type="pres">
      <dgm:prSet presAssocID="{387F6563-46E0-4869-8693-C322790E77D0}" presName="Name35" presStyleLbl="parChTrans1D3" presStyleIdx="5" presStyleCnt="7"/>
      <dgm:spPr/>
      <dgm:t>
        <a:bodyPr/>
        <a:lstStyle/>
        <a:p>
          <a:endParaRPr lang="en-US"/>
        </a:p>
      </dgm:t>
    </dgm:pt>
    <dgm:pt modelId="{9BD245BF-20B7-4CDF-A636-520368206031}" type="pres">
      <dgm:prSet presAssocID="{F05B67A1-6F2F-47D2-B55E-77298E245979}" presName="hierRoot2" presStyleCnt="0">
        <dgm:presLayoutVars>
          <dgm:hierBranch val="init"/>
        </dgm:presLayoutVars>
      </dgm:prSet>
      <dgm:spPr/>
    </dgm:pt>
    <dgm:pt modelId="{14C6901D-837E-4DCA-B056-FED54697EC4F}" type="pres">
      <dgm:prSet presAssocID="{F05B67A1-6F2F-47D2-B55E-77298E245979}" presName="rootComposite" presStyleCnt="0"/>
      <dgm:spPr/>
    </dgm:pt>
    <dgm:pt modelId="{E2DB2159-0EF8-4956-8638-8A50849178E2}" type="pres">
      <dgm:prSet presAssocID="{F05B67A1-6F2F-47D2-B55E-77298E245979}" presName="rootText" presStyleLbl="node3" presStyleIdx="5" presStyleCnt="7" custScaleX="112560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B257A-DE3F-4857-AC94-4069F2439D19}" type="pres">
      <dgm:prSet presAssocID="{F05B67A1-6F2F-47D2-B55E-77298E245979}" presName="rootConnector" presStyleLbl="node3" presStyleIdx="5" presStyleCnt="7"/>
      <dgm:spPr/>
      <dgm:t>
        <a:bodyPr/>
        <a:lstStyle/>
        <a:p>
          <a:endParaRPr lang="en-US"/>
        </a:p>
      </dgm:t>
    </dgm:pt>
    <dgm:pt modelId="{BF5162C9-5761-436F-94E7-EBE9C99E9206}" type="pres">
      <dgm:prSet presAssocID="{F05B67A1-6F2F-47D2-B55E-77298E245979}" presName="hierChild4" presStyleCnt="0"/>
      <dgm:spPr/>
    </dgm:pt>
    <dgm:pt modelId="{4A9B5D24-1C90-4085-89B3-D9847B0FE69F}" type="pres">
      <dgm:prSet presAssocID="{F05B67A1-6F2F-47D2-B55E-77298E245979}" presName="hierChild5" presStyleCnt="0"/>
      <dgm:spPr/>
    </dgm:pt>
    <dgm:pt modelId="{865DAA39-64D9-4E0A-A2BC-85B3BBF10A22}" type="pres">
      <dgm:prSet presAssocID="{50961CB6-8081-4D6F-A5CA-9CB1C7546CB5}" presName="Name35" presStyleLbl="parChTrans1D3" presStyleIdx="6" presStyleCnt="7"/>
      <dgm:spPr/>
      <dgm:t>
        <a:bodyPr/>
        <a:lstStyle/>
        <a:p>
          <a:endParaRPr lang="en-US"/>
        </a:p>
      </dgm:t>
    </dgm:pt>
    <dgm:pt modelId="{DBECF8EA-B73A-4672-AA23-2EBD05897B59}" type="pres">
      <dgm:prSet presAssocID="{E5C88962-B0A0-493B-A248-B2B2276CE5AD}" presName="hierRoot2" presStyleCnt="0">
        <dgm:presLayoutVars>
          <dgm:hierBranch val="init"/>
        </dgm:presLayoutVars>
      </dgm:prSet>
      <dgm:spPr/>
    </dgm:pt>
    <dgm:pt modelId="{41020043-E415-4476-B86E-EF4C180D4926}" type="pres">
      <dgm:prSet presAssocID="{E5C88962-B0A0-493B-A248-B2B2276CE5AD}" presName="rootComposite" presStyleCnt="0"/>
      <dgm:spPr/>
    </dgm:pt>
    <dgm:pt modelId="{7DE250C3-EE85-4901-96BD-17FA6D11715A}" type="pres">
      <dgm:prSet presAssocID="{E5C88962-B0A0-493B-A248-B2B2276CE5AD}" presName="rootText" presStyleLbl="node3" presStyleIdx="6" presStyleCnt="7" custScaleX="112560" custScaleY="854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9E6A6-EF2C-4FAE-A05D-A609C3E9CB95}" type="pres">
      <dgm:prSet presAssocID="{E5C88962-B0A0-493B-A248-B2B2276CE5AD}" presName="rootConnector" presStyleLbl="node3" presStyleIdx="6" presStyleCnt="7"/>
      <dgm:spPr/>
      <dgm:t>
        <a:bodyPr/>
        <a:lstStyle/>
        <a:p>
          <a:endParaRPr lang="en-US"/>
        </a:p>
      </dgm:t>
    </dgm:pt>
    <dgm:pt modelId="{2ACBF03E-2D71-4973-B25D-1C26A4DF496A}" type="pres">
      <dgm:prSet presAssocID="{E5C88962-B0A0-493B-A248-B2B2276CE5AD}" presName="hierChild4" presStyleCnt="0"/>
      <dgm:spPr/>
    </dgm:pt>
    <dgm:pt modelId="{27E964DD-82B5-4E61-9BB9-31320C881E69}" type="pres">
      <dgm:prSet presAssocID="{E5C88962-B0A0-493B-A248-B2B2276CE5AD}" presName="hierChild5" presStyleCnt="0"/>
      <dgm:spPr/>
    </dgm:pt>
    <dgm:pt modelId="{CA093798-D754-4CA7-AF4B-EAD14BB290A0}" type="pres">
      <dgm:prSet presAssocID="{95865765-9A66-4F71-BC38-791902DC76DC}" presName="hierChild5" presStyleCnt="0"/>
      <dgm:spPr/>
    </dgm:pt>
    <dgm:pt modelId="{36DEBD3E-3D57-4FE3-9E29-8D0134EC2D1B}" type="pres">
      <dgm:prSet presAssocID="{4B9198EB-9FF7-4DDB-B703-66F7E70BCE6A}" presName="hierChild3" presStyleCnt="0"/>
      <dgm:spPr/>
    </dgm:pt>
  </dgm:ptLst>
  <dgm:cxnLst>
    <dgm:cxn modelId="{8DA0079B-756D-4C25-9438-FC7B2340F388}" type="presOf" srcId="{00B7A61A-697E-4270-B9EC-85D333299FE7}" destId="{F6A6440C-97E1-4408-B569-2C06A2463032}" srcOrd="0" destOrd="0" presId="urn:microsoft.com/office/officeart/2005/8/layout/orgChart1"/>
    <dgm:cxn modelId="{1D7FE1FA-4CB0-490A-A094-8034CD2F3480}" srcId="{95865765-9A66-4F71-BC38-791902DC76DC}" destId="{084477E1-4EE4-4C21-B4F4-8AC90EF43A7B}" srcOrd="0" destOrd="0" parTransId="{D0AFD6BC-73BB-4311-8C97-086FEA4580CA}" sibTransId="{9FB6008C-9C48-49E7-99DA-A298973943AD}"/>
    <dgm:cxn modelId="{AF68858C-7CF6-4BEF-82F0-6BD1568B36D8}" type="presOf" srcId="{95865765-9A66-4F71-BC38-791902DC76DC}" destId="{33852B34-9978-4831-BD91-0EFCB1DE3FCF}" srcOrd="0" destOrd="0" presId="urn:microsoft.com/office/officeart/2005/8/layout/orgChart1"/>
    <dgm:cxn modelId="{AABB67FC-DFD0-40D6-AF6C-ACCC15EFA448}" type="presOf" srcId="{387F6563-46E0-4869-8693-C322790E77D0}" destId="{AC89F458-B702-4895-93DD-5DBF3C088384}" srcOrd="0" destOrd="0" presId="urn:microsoft.com/office/officeart/2005/8/layout/orgChart1"/>
    <dgm:cxn modelId="{0021CA32-FC1D-409B-9193-1E49FDCC8C2F}" type="presOf" srcId="{F9D01941-4934-4340-831E-9A92154C5FE6}" destId="{71B6CD01-1B83-4331-8626-70A93EE73E3D}" srcOrd="1" destOrd="0" presId="urn:microsoft.com/office/officeart/2005/8/layout/orgChart1"/>
    <dgm:cxn modelId="{2B772642-E7E5-45D7-BC2D-B5D90043EF33}" type="presOf" srcId="{084477E1-4EE4-4C21-B4F4-8AC90EF43A7B}" destId="{06E42BCC-1946-424D-8D0D-5C353EF682BE}" srcOrd="1" destOrd="0" presId="urn:microsoft.com/office/officeart/2005/8/layout/orgChart1"/>
    <dgm:cxn modelId="{778D5AC4-5911-400A-BD7F-8E1E104A7C14}" srcId="{4B9198EB-9FF7-4DDB-B703-66F7E70BCE6A}" destId="{95865765-9A66-4F71-BC38-791902DC76DC}" srcOrd="1" destOrd="0" parTransId="{303672CC-BCB2-4E3B-B1E6-BEF4BA719C3C}" sibTransId="{640D02DD-96E8-434C-B597-3414A897CC2D}"/>
    <dgm:cxn modelId="{701DE163-36D9-4467-882D-A23119DB9347}" type="presOf" srcId="{2A711FA1-7F90-4FA9-9D6F-BB274E08A0B6}" destId="{CF980E3C-46CD-4F30-B2D3-C11C49057080}" srcOrd="0" destOrd="0" presId="urn:microsoft.com/office/officeart/2005/8/layout/orgChart1"/>
    <dgm:cxn modelId="{1A87E05D-2DFD-46A2-AE05-9B39B78EE310}" srcId="{4225A1D2-6A62-42E7-8AC6-86A8DA8C9509}" destId="{4B9198EB-9FF7-4DDB-B703-66F7E70BCE6A}" srcOrd="0" destOrd="0" parTransId="{97ECB3C3-0970-4564-8CA7-9D7A08B65D19}" sibTransId="{75FD678F-9A1A-401D-9FB9-7E922FB469E3}"/>
    <dgm:cxn modelId="{4FB043EB-D5A9-4F0D-9467-E1E3716595EC}" type="presOf" srcId="{4B9198EB-9FF7-4DDB-B703-66F7E70BCE6A}" destId="{97F88E35-8F97-428E-9190-12F105EE6C3B}" srcOrd="0" destOrd="0" presId="urn:microsoft.com/office/officeart/2005/8/layout/orgChart1"/>
    <dgm:cxn modelId="{3ED27920-1640-4E02-80D0-9D6B4B68900B}" type="presOf" srcId="{F9D01941-4934-4340-831E-9A92154C5FE6}" destId="{FFB39C89-BCB9-465A-A667-50824F2BC59C}" srcOrd="0" destOrd="0" presId="urn:microsoft.com/office/officeart/2005/8/layout/orgChart1"/>
    <dgm:cxn modelId="{1D491B2B-DD4F-4B8B-B800-A800EAE07CDF}" srcId="{A61FF6EB-D233-43A0-9C6C-9CABFDE1A42F}" destId="{8C5D6585-7D63-46B5-8F26-E90FE80EBA27}" srcOrd="0" destOrd="0" parTransId="{3264A9F1-A5B2-4784-9DFE-FAF6FA3E2566}" sibTransId="{ADE4B6C0-97EC-401E-BDC1-0A9940412F97}"/>
    <dgm:cxn modelId="{01236240-3839-42B9-8945-55B618F214FB}" type="presOf" srcId="{8C5D6585-7D63-46B5-8F26-E90FE80EBA27}" destId="{F5C95710-8ED9-4FE5-B6ED-BF1FAC9278DE}" srcOrd="1" destOrd="0" presId="urn:microsoft.com/office/officeart/2005/8/layout/orgChart1"/>
    <dgm:cxn modelId="{261ECFC0-1E04-4B36-9EDF-B3B596414143}" srcId="{A61FF6EB-D233-43A0-9C6C-9CABFDE1A42F}" destId="{9248C0A6-BD01-43FD-B8B0-4B80020DCF44}" srcOrd="2" destOrd="0" parTransId="{6409F552-1DD5-48BA-BF68-DF34C1556DCE}" sibTransId="{DC368759-25CC-4417-914A-3FA56447E12C}"/>
    <dgm:cxn modelId="{A45F59BC-9F33-4609-ABDB-81E6CD98F17C}" type="presOf" srcId="{4B9198EB-9FF7-4DDB-B703-66F7E70BCE6A}" destId="{D76B8B22-3EF5-47F1-BCE2-F0E05E6A1FB3}" srcOrd="1" destOrd="0" presId="urn:microsoft.com/office/officeart/2005/8/layout/orgChart1"/>
    <dgm:cxn modelId="{D9F64123-30BA-4663-AB79-3A8E0D81AE16}" type="presOf" srcId="{95865765-9A66-4F71-BC38-791902DC76DC}" destId="{D8A07AE8-C2C3-4FBD-AFE7-5DAEF4233F98}" srcOrd="1" destOrd="0" presId="urn:microsoft.com/office/officeart/2005/8/layout/orgChart1"/>
    <dgm:cxn modelId="{FFF8C7B5-7DB7-4103-9665-983E9629141A}" type="presOf" srcId="{303672CC-BCB2-4E3B-B1E6-BEF4BA719C3C}" destId="{C5F48599-81BA-41FD-AC7F-CBDED1683E59}" srcOrd="0" destOrd="0" presId="urn:microsoft.com/office/officeart/2005/8/layout/orgChart1"/>
    <dgm:cxn modelId="{33901E79-8B62-4B37-B865-0328DF747753}" type="presOf" srcId="{A61FF6EB-D233-43A0-9C6C-9CABFDE1A42F}" destId="{F3FEC671-C9A5-41C4-AF34-3D4E9E8F411B}" srcOrd="1" destOrd="0" presId="urn:microsoft.com/office/officeart/2005/8/layout/orgChart1"/>
    <dgm:cxn modelId="{79DF3379-1833-4E19-9B87-0B751F85D487}" type="presOf" srcId="{D0AFD6BC-73BB-4311-8C97-086FEA4580CA}" destId="{7DFB0007-B768-4D39-8F83-6E1C2FE38950}" srcOrd="0" destOrd="0" presId="urn:microsoft.com/office/officeart/2005/8/layout/orgChart1"/>
    <dgm:cxn modelId="{E1762C45-98BC-46D7-B93F-85D7C01FD12F}" srcId="{95865765-9A66-4F71-BC38-791902DC76DC}" destId="{F9D01941-4934-4340-831E-9A92154C5FE6}" srcOrd="1" destOrd="0" parTransId="{00B7A61A-697E-4270-B9EC-85D333299FE7}" sibTransId="{C972D3B5-7B8F-4906-8AE3-B895512547A0}"/>
    <dgm:cxn modelId="{04D3F99D-DD1F-4C03-942F-FEE0AA5FE65B}" srcId="{A61FF6EB-D233-43A0-9C6C-9CABFDE1A42F}" destId="{3328FAA4-5E56-4D52-AC61-ECACF28E5A71}" srcOrd="1" destOrd="0" parTransId="{CCB1C588-7569-482F-A737-D3547CAA3328}" sibTransId="{7D88BCA6-CAB3-4889-8F0E-8EBD86B8FE62}"/>
    <dgm:cxn modelId="{D3AFCAC9-4EB6-4E16-950B-59397DAE1DF6}" type="presOf" srcId="{4225A1D2-6A62-42E7-8AC6-86A8DA8C9509}" destId="{698FA29A-6550-4939-A8F3-453CAB121A3E}" srcOrd="0" destOrd="0" presId="urn:microsoft.com/office/officeart/2005/8/layout/orgChart1"/>
    <dgm:cxn modelId="{4FD73AE5-B356-4259-AAA3-0D7E4E14E75A}" srcId="{95865765-9A66-4F71-BC38-791902DC76DC}" destId="{F05B67A1-6F2F-47D2-B55E-77298E245979}" srcOrd="2" destOrd="0" parTransId="{387F6563-46E0-4869-8693-C322790E77D0}" sibTransId="{DC24AE36-03F2-44FE-A10D-ACF8EFDD35F1}"/>
    <dgm:cxn modelId="{B8111038-0595-496D-BA51-ADD75231F3C8}" type="presOf" srcId="{6409F552-1DD5-48BA-BF68-DF34C1556DCE}" destId="{72B1B1AB-84C5-4824-B65E-BAB3E7560985}" srcOrd="0" destOrd="0" presId="urn:microsoft.com/office/officeart/2005/8/layout/orgChart1"/>
    <dgm:cxn modelId="{F52832F1-C85A-43AA-875A-BA60F3D917CC}" type="presOf" srcId="{9248C0A6-BD01-43FD-B8B0-4B80020DCF44}" destId="{E6206D68-58FB-4E15-BC8D-38356637442E}" srcOrd="0" destOrd="0" presId="urn:microsoft.com/office/officeart/2005/8/layout/orgChart1"/>
    <dgm:cxn modelId="{35968964-898F-4216-A600-CE6A9BEE4965}" type="presOf" srcId="{3328FAA4-5E56-4D52-AC61-ECACF28E5A71}" destId="{D13B76A7-E116-42DB-87AB-BC3AF3FD9AFE}" srcOrd="1" destOrd="0" presId="urn:microsoft.com/office/officeart/2005/8/layout/orgChart1"/>
    <dgm:cxn modelId="{E9CECADF-D493-455B-B2E0-F784A5B35A7D}" srcId="{4B9198EB-9FF7-4DDB-B703-66F7E70BCE6A}" destId="{A61FF6EB-D233-43A0-9C6C-9CABFDE1A42F}" srcOrd="0" destOrd="0" parTransId="{2A711FA1-7F90-4FA9-9D6F-BB274E08A0B6}" sibTransId="{E8678C87-3DCE-4170-8E1A-040AFF5228D2}"/>
    <dgm:cxn modelId="{FC00C10B-A20E-4083-BB49-EF8E1B8072A7}" type="presOf" srcId="{E5C88962-B0A0-493B-A248-B2B2276CE5AD}" destId="{7DE250C3-EE85-4901-96BD-17FA6D11715A}" srcOrd="0" destOrd="0" presId="urn:microsoft.com/office/officeart/2005/8/layout/orgChart1"/>
    <dgm:cxn modelId="{F3FF479F-F68F-4FA6-8C0C-E211A1694AE6}" type="presOf" srcId="{3328FAA4-5E56-4D52-AC61-ECACF28E5A71}" destId="{AE051F43-04B8-4A40-9922-AE3F2822645A}" srcOrd="0" destOrd="0" presId="urn:microsoft.com/office/officeart/2005/8/layout/orgChart1"/>
    <dgm:cxn modelId="{2F56E9BC-9DA1-4568-AF21-41A32CE0B320}" type="presOf" srcId="{3264A9F1-A5B2-4784-9DFE-FAF6FA3E2566}" destId="{34E67E52-0B18-4AE8-8912-D81B3D6447B4}" srcOrd="0" destOrd="0" presId="urn:microsoft.com/office/officeart/2005/8/layout/orgChart1"/>
    <dgm:cxn modelId="{31190F84-1CEF-48F6-AD78-48F889813F2D}" type="presOf" srcId="{F05B67A1-6F2F-47D2-B55E-77298E245979}" destId="{4E6B257A-DE3F-4857-AC94-4069F2439D19}" srcOrd="1" destOrd="0" presId="urn:microsoft.com/office/officeart/2005/8/layout/orgChart1"/>
    <dgm:cxn modelId="{6626776B-104F-43AF-9ECA-8354C3B7655F}" type="presOf" srcId="{8C5D6585-7D63-46B5-8F26-E90FE80EBA27}" destId="{05E2D0E8-E797-4692-B560-EE83FCD5B227}" srcOrd="0" destOrd="0" presId="urn:microsoft.com/office/officeart/2005/8/layout/orgChart1"/>
    <dgm:cxn modelId="{2EB13140-9CFD-48A0-9C3F-FF2E672F378E}" type="presOf" srcId="{A61FF6EB-D233-43A0-9C6C-9CABFDE1A42F}" destId="{30B53824-62A2-48DA-8801-09A415C5ABD5}" srcOrd="0" destOrd="0" presId="urn:microsoft.com/office/officeart/2005/8/layout/orgChart1"/>
    <dgm:cxn modelId="{5F65D3F9-A0AC-49CB-B8C4-870E90981C9C}" type="presOf" srcId="{9248C0A6-BD01-43FD-B8B0-4B80020DCF44}" destId="{6E540F0C-5BF2-4821-ABFC-98D78E79C9B4}" srcOrd="1" destOrd="0" presId="urn:microsoft.com/office/officeart/2005/8/layout/orgChart1"/>
    <dgm:cxn modelId="{FF8216B5-CE3A-4A7E-A790-742280237B11}" srcId="{95865765-9A66-4F71-BC38-791902DC76DC}" destId="{E5C88962-B0A0-493B-A248-B2B2276CE5AD}" srcOrd="3" destOrd="0" parTransId="{50961CB6-8081-4D6F-A5CA-9CB1C7546CB5}" sibTransId="{A3AA656C-FBDE-4708-9804-9B93779900C6}"/>
    <dgm:cxn modelId="{35999422-00C8-424F-A689-65AE1E05E6AB}" type="presOf" srcId="{F05B67A1-6F2F-47D2-B55E-77298E245979}" destId="{E2DB2159-0EF8-4956-8638-8A50849178E2}" srcOrd="0" destOrd="0" presId="urn:microsoft.com/office/officeart/2005/8/layout/orgChart1"/>
    <dgm:cxn modelId="{72BB1E98-FF4A-4651-8644-9CEAE27E3A58}" type="presOf" srcId="{CCB1C588-7569-482F-A737-D3547CAA3328}" destId="{9E417AF8-E28C-4ABE-A485-CE5A337FB3BC}" srcOrd="0" destOrd="0" presId="urn:microsoft.com/office/officeart/2005/8/layout/orgChart1"/>
    <dgm:cxn modelId="{E96085A9-1995-4BBD-8B19-2F09302BA840}" type="presOf" srcId="{E5C88962-B0A0-493B-A248-B2B2276CE5AD}" destId="{6989E6A6-EF2C-4FAE-A05D-A609C3E9CB95}" srcOrd="1" destOrd="0" presId="urn:microsoft.com/office/officeart/2005/8/layout/orgChart1"/>
    <dgm:cxn modelId="{5959B353-0CB1-4863-BBE5-C07977CCE343}" type="presOf" srcId="{084477E1-4EE4-4C21-B4F4-8AC90EF43A7B}" destId="{39CAAD9A-C863-4102-AC06-F523DEA1F5B5}" srcOrd="0" destOrd="0" presId="urn:microsoft.com/office/officeart/2005/8/layout/orgChart1"/>
    <dgm:cxn modelId="{54927034-29D2-482F-9568-425B52C2C1D4}" type="presOf" srcId="{50961CB6-8081-4D6F-A5CA-9CB1C7546CB5}" destId="{865DAA39-64D9-4E0A-A2BC-85B3BBF10A22}" srcOrd="0" destOrd="0" presId="urn:microsoft.com/office/officeart/2005/8/layout/orgChart1"/>
    <dgm:cxn modelId="{4E19BC5F-6427-45FD-B8B4-97507AC0F28B}" type="presParOf" srcId="{698FA29A-6550-4939-A8F3-453CAB121A3E}" destId="{F52A3022-79CC-4E37-BCCB-A08910BECD38}" srcOrd="0" destOrd="0" presId="urn:microsoft.com/office/officeart/2005/8/layout/orgChart1"/>
    <dgm:cxn modelId="{3DBFEE82-9891-4265-8446-BEEEC0FD44C0}" type="presParOf" srcId="{F52A3022-79CC-4E37-BCCB-A08910BECD38}" destId="{85CCB722-4487-4208-B728-8C52CD7B7FA0}" srcOrd="0" destOrd="0" presId="urn:microsoft.com/office/officeart/2005/8/layout/orgChart1"/>
    <dgm:cxn modelId="{736E3B4F-E695-4061-89A5-695EB1EEA264}" type="presParOf" srcId="{85CCB722-4487-4208-B728-8C52CD7B7FA0}" destId="{97F88E35-8F97-428E-9190-12F105EE6C3B}" srcOrd="0" destOrd="0" presId="urn:microsoft.com/office/officeart/2005/8/layout/orgChart1"/>
    <dgm:cxn modelId="{84568B5A-F088-43A0-B2E9-447E0C8655FC}" type="presParOf" srcId="{85CCB722-4487-4208-B728-8C52CD7B7FA0}" destId="{D76B8B22-3EF5-47F1-BCE2-F0E05E6A1FB3}" srcOrd="1" destOrd="0" presId="urn:microsoft.com/office/officeart/2005/8/layout/orgChart1"/>
    <dgm:cxn modelId="{84F90C27-65F8-4739-99D6-1603F272AE08}" type="presParOf" srcId="{F52A3022-79CC-4E37-BCCB-A08910BECD38}" destId="{52D185D7-149A-4CBE-A25F-D0D6EE2C9538}" srcOrd="1" destOrd="0" presId="urn:microsoft.com/office/officeart/2005/8/layout/orgChart1"/>
    <dgm:cxn modelId="{C94B6B71-7917-4AA4-A27C-4B3A524937DF}" type="presParOf" srcId="{52D185D7-149A-4CBE-A25F-D0D6EE2C9538}" destId="{CF980E3C-46CD-4F30-B2D3-C11C49057080}" srcOrd="0" destOrd="0" presId="urn:microsoft.com/office/officeart/2005/8/layout/orgChart1"/>
    <dgm:cxn modelId="{77A57567-337D-4C43-8C56-8E921024014A}" type="presParOf" srcId="{52D185D7-149A-4CBE-A25F-D0D6EE2C9538}" destId="{C27E3ED9-554D-40A9-A6B4-2E9E963E847D}" srcOrd="1" destOrd="0" presId="urn:microsoft.com/office/officeart/2005/8/layout/orgChart1"/>
    <dgm:cxn modelId="{AA25B4A0-90B3-41D5-8011-961D981D6EFB}" type="presParOf" srcId="{C27E3ED9-554D-40A9-A6B4-2E9E963E847D}" destId="{4A84C571-31C3-4220-AB8F-4ABE7265519A}" srcOrd="0" destOrd="0" presId="urn:microsoft.com/office/officeart/2005/8/layout/orgChart1"/>
    <dgm:cxn modelId="{EDA2612A-BD6F-4344-926A-E27AE30A0C89}" type="presParOf" srcId="{4A84C571-31C3-4220-AB8F-4ABE7265519A}" destId="{30B53824-62A2-48DA-8801-09A415C5ABD5}" srcOrd="0" destOrd="0" presId="urn:microsoft.com/office/officeart/2005/8/layout/orgChart1"/>
    <dgm:cxn modelId="{22202EF1-BD36-4894-852E-6C1C85C9E656}" type="presParOf" srcId="{4A84C571-31C3-4220-AB8F-4ABE7265519A}" destId="{F3FEC671-C9A5-41C4-AF34-3D4E9E8F411B}" srcOrd="1" destOrd="0" presId="urn:microsoft.com/office/officeart/2005/8/layout/orgChart1"/>
    <dgm:cxn modelId="{0F9FBB37-FEAA-4F73-96AE-39F5F3B8985E}" type="presParOf" srcId="{C27E3ED9-554D-40A9-A6B4-2E9E963E847D}" destId="{E9D6C4ED-1C80-4B1C-8472-5DB9C0C6DE8F}" srcOrd="1" destOrd="0" presId="urn:microsoft.com/office/officeart/2005/8/layout/orgChart1"/>
    <dgm:cxn modelId="{69DF5C63-19A9-4F68-8AEC-42563200E0B7}" type="presParOf" srcId="{E9D6C4ED-1C80-4B1C-8472-5DB9C0C6DE8F}" destId="{34E67E52-0B18-4AE8-8912-D81B3D6447B4}" srcOrd="0" destOrd="0" presId="urn:microsoft.com/office/officeart/2005/8/layout/orgChart1"/>
    <dgm:cxn modelId="{9ECC90D4-95B2-4D81-BFB2-1D3F4E39B911}" type="presParOf" srcId="{E9D6C4ED-1C80-4B1C-8472-5DB9C0C6DE8F}" destId="{75247DF4-61B1-44BA-9AC3-FC9D8ED61DFF}" srcOrd="1" destOrd="0" presId="urn:microsoft.com/office/officeart/2005/8/layout/orgChart1"/>
    <dgm:cxn modelId="{9604F6CA-8C2C-4495-BEB7-EEEF3C4D2D10}" type="presParOf" srcId="{75247DF4-61B1-44BA-9AC3-FC9D8ED61DFF}" destId="{0AB54563-4F30-40E5-9CE6-3D894DA84186}" srcOrd="0" destOrd="0" presId="urn:microsoft.com/office/officeart/2005/8/layout/orgChart1"/>
    <dgm:cxn modelId="{733AE6DB-055E-49C7-BFC4-8FB746A1EC03}" type="presParOf" srcId="{0AB54563-4F30-40E5-9CE6-3D894DA84186}" destId="{05E2D0E8-E797-4692-B560-EE83FCD5B227}" srcOrd="0" destOrd="0" presId="urn:microsoft.com/office/officeart/2005/8/layout/orgChart1"/>
    <dgm:cxn modelId="{2E878720-4BBB-4623-B61D-1A6B14E10B4D}" type="presParOf" srcId="{0AB54563-4F30-40E5-9CE6-3D894DA84186}" destId="{F5C95710-8ED9-4FE5-B6ED-BF1FAC9278DE}" srcOrd="1" destOrd="0" presId="urn:microsoft.com/office/officeart/2005/8/layout/orgChart1"/>
    <dgm:cxn modelId="{1AD3F63B-6D51-4898-AA44-A3638A97FF27}" type="presParOf" srcId="{75247DF4-61B1-44BA-9AC3-FC9D8ED61DFF}" destId="{A8C920DE-8307-4757-9B99-62E999A24DA5}" srcOrd="1" destOrd="0" presId="urn:microsoft.com/office/officeart/2005/8/layout/orgChart1"/>
    <dgm:cxn modelId="{0C2B1A1F-3A8B-4143-9247-8BDB7A9023E6}" type="presParOf" srcId="{75247DF4-61B1-44BA-9AC3-FC9D8ED61DFF}" destId="{EAE6C696-CF9B-41C8-AE30-0D16F1DF87C1}" srcOrd="2" destOrd="0" presId="urn:microsoft.com/office/officeart/2005/8/layout/orgChart1"/>
    <dgm:cxn modelId="{2B234095-23C4-42BB-8E55-865A8E91BFDB}" type="presParOf" srcId="{E9D6C4ED-1C80-4B1C-8472-5DB9C0C6DE8F}" destId="{9E417AF8-E28C-4ABE-A485-CE5A337FB3BC}" srcOrd="2" destOrd="0" presId="urn:microsoft.com/office/officeart/2005/8/layout/orgChart1"/>
    <dgm:cxn modelId="{BEC0AF5D-4EA1-4A96-9348-B3AE72399103}" type="presParOf" srcId="{E9D6C4ED-1C80-4B1C-8472-5DB9C0C6DE8F}" destId="{3A60BC6B-43D7-4E82-B7BC-56A8DF9E85B2}" srcOrd="3" destOrd="0" presId="urn:microsoft.com/office/officeart/2005/8/layout/orgChart1"/>
    <dgm:cxn modelId="{9D5ABD1E-FD88-4AF2-A17E-F3272A21ADA3}" type="presParOf" srcId="{3A60BC6B-43D7-4E82-B7BC-56A8DF9E85B2}" destId="{15D4D5EB-D9FB-4820-B18C-37B4EBAFEC14}" srcOrd="0" destOrd="0" presId="urn:microsoft.com/office/officeart/2005/8/layout/orgChart1"/>
    <dgm:cxn modelId="{087E497F-9C5A-4343-81AB-E7A8A249E233}" type="presParOf" srcId="{15D4D5EB-D9FB-4820-B18C-37B4EBAFEC14}" destId="{AE051F43-04B8-4A40-9922-AE3F2822645A}" srcOrd="0" destOrd="0" presId="urn:microsoft.com/office/officeart/2005/8/layout/orgChart1"/>
    <dgm:cxn modelId="{D78B80F0-FCAC-4F21-9B19-389C164D287A}" type="presParOf" srcId="{15D4D5EB-D9FB-4820-B18C-37B4EBAFEC14}" destId="{D13B76A7-E116-42DB-87AB-BC3AF3FD9AFE}" srcOrd="1" destOrd="0" presId="urn:microsoft.com/office/officeart/2005/8/layout/orgChart1"/>
    <dgm:cxn modelId="{7E5F5B0B-EA32-4922-B86A-C4E6A0394876}" type="presParOf" srcId="{3A60BC6B-43D7-4E82-B7BC-56A8DF9E85B2}" destId="{E90B825E-8871-4BE9-91FB-3A71E0AC465D}" srcOrd="1" destOrd="0" presId="urn:microsoft.com/office/officeart/2005/8/layout/orgChart1"/>
    <dgm:cxn modelId="{4711680B-4FF5-4BE0-81B1-3F6668C2951E}" type="presParOf" srcId="{3A60BC6B-43D7-4E82-B7BC-56A8DF9E85B2}" destId="{40847B0D-FD5A-430C-99D1-52C1E7606004}" srcOrd="2" destOrd="0" presId="urn:microsoft.com/office/officeart/2005/8/layout/orgChart1"/>
    <dgm:cxn modelId="{533C0334-EE1A-4195-87A1-2873BFBE4B78}" type="presParOf" srcId="{E9D6C4ED-1C80-4B1C-8472-5DB9C0C6DE8F}" destId="{72B1B1AB-84C5-4824-B65E-BAB3E7560985}" srcOrd="4" destOrd="0" presId="urn:microsoft.com/office/officeart/2005/8/layout/orgChart1"/>
    <dgm:cxn modelId="{886C10FD-FF9F-4FA3-9922-87B02FB4A621}" type="presParOf" srcId="{E9D6C4ED-1C80-4B1C-8472-5DB9C0C6DE8F}" destId="{865D351B-04C1-4A19-8891-20C84A4FD2F0}" srcOrd="5" destOrd="0" presId="urn:microsoft.com/office/officeart/2005/8/layout/orgChart1"/>
    <dgm:cxn modelId="{538A394D-0AEA-4B9E-A8CC-9FA7A38FDFFE}" type="presParOf" srcId="{865D351B-04C1-4A19-8891-20C84A4FD2F0}" destId="{BD72FCD6-A803-4FD8-BDE4-F899261BAD39}" srcOrd="0" destOrd="0" presId="urn:microsoft.com/office/officeart/2005/8/layout/orgChart1"/>
    <dgm:cxn modelId="{F765D29E-1D4C-420B-998D-19A0B0B03A03}" type="presParOf" srcId="{BD72FCD6-A803-4FD8-BDE4-F899261BAD39}" destId="{E6206D68-58FB-4E15-BC8D-38356637442E}" srcOrd="0" destOrd="0" presId="urn:microsoft.com/office/officeart/2005/8/layout/orgChart1"/>
    <dgm:cxn modelId="{4F264AD1-2987-4A4A-B9B5-A624A4EC8594}" type="presParOf" srcId="{BD72FCD6-A803-4FD8-BDE4-F899261BAD39}" destId="{6E540F0C-5BF2-4821-ABFC-98D78E79C9B4}" srcOrd="1" destOrd="0" presId="urn:microsoft.com/office/officeart/2005/8/layout/orgChart1"/>
    <dgm:cxn modelId="{8C49A657-6EB4-4DD6-915C-EAEEF193F4EE}" type="presParOf" srcId="{865D351B-04C1-4A19-8891-20C84A4FD2F0}" destId="{0CB652F3-2106-4FB6-91FB-38E1BEFB7B75}" srcOrd="1" destOrd="0" presId="urn:microsoft.com/office/officeart/2005/8/layout/orgChart1"/>
    <dgm:cxn modelId="{991C7D38-A2C6-45A5-84BE-D677F8E22A4D}" type="presParOf" srcId="{865D351B-04C1-4A19-8891-20C84A4FD2F0}" destId="{2C4243F4-BC23-41E1-ACF1-0B2B0A1DC772}" srcOrd="2" destOrd="0" presId="urn:microsoft.com/office/officeart/2005/8/layout/orgChart1"/>
    <dgm:cxn modelId="{AAB87288-0645-457E-AA4C-8B53D0AC487A}" type="presParOf" srcId="{C27E3ED9-554D-40A9-A6B4-2E9E963E847D}" destId="{BD20CFA2-A327-4789-B71E-4F9147DD400C}" srcOrd="2" destOrd="0" presId="urn:microsoft.com/office/officeart/2005/8/layout/orgChart1"/>
    <dgm:cxn modelId="{4C143C37-7818-4CB2-9EB6-8CE327E8DCA8}" type="presParOf" srcId="{52D185D7-149A-4CBE-A25F-D0D6EE2C9538}" destId="{C5F48599-81BA-41FD-AC7F-CBDED1683E59}" srcOrd="2" destOrd="0" presId="urn:microsoft.com/office/officeart/2005/8/layout/orgChart1"/>
    <dgm:cxn modelId="{9506BE01-2C08-4998-856F-0BC1E7B92485}" type="presParOf" srcId="{52D185D7-149A-4CBE-A25F-D0D6EE2C9538}" destId="{AB1D5C28-E881-455B-AD93-79BFF936E24B}" srcOrd="3" destOrd="0" presId="urn:microsoft.com/office/officeart/2005/8/layout/orgChart1"/>
    <dgm:cxn modelId="{DB989B25-C062-4070-98C7-7679DB6D80D3}" type="presParOf" srcId="{AB1D5C28-E881-455B-AD93-79BFF936E24B}" destId="{23FB871C-9FFA-4897-A559-A0ADC2AB86E5}" srcOrd="0" destOrd="0" presId="urn:microsoft.com/office/officeart/2005/8/layout/orgChart1"/>
    <dgm:cxn modelId="{C32430FA-EE61-4F84-A88B-ACE71DAF0E73}" type="presParOf" srcId="{23FB871C-9FFA-4897-A559-A0ADC2AB86E5}" destId="{33852B34-9978-4831-BD91-0EFCB1DE3FCF}" srcOrd="0" destOrd="0" presId="urn:microsoft.com/office/officeart/2005/8/layout/orgChart1"/>
    <dgm:cxn modelId="{FEC3D3CB-B39C-46D6-88FC-90025D1C856F}" type="presParOf" srcId="{23FB871C-9FFA-4897-A559-A0ADC2AB86E5}" destId="{D8A07AE8-C2C3-4FBD-AFE7-5DAEF4233F98}" srcOrd="1" destOrd="0" presId="urn:microsoft.com/office/officeart/2005/8/layout/orgChart1"/>
    <dgm:cxn modelId="{929A26A0-2DAD-4773-8269-32F2C0DB1C66}" type="presParOf" srcId="{AB1D5C28-E881-455B-AD93-79BFF936E24B}" destId="{1CDECB43-7EA6-4514-8FBE-85FBC9EF2B49}" srcOrd="1" destOrd="0" presId="urn:microsoft.com/office/officeart/2005/8/layout/orgChart1"/>
    <dgm:cxn modelId="{7336A409-963D-4ABF-80F8-117C47F8828D}" type="presParOf" srcId="{1CDECB43-7EA6-4514-8FBE-85FBC9EF2B49}" destId="{7DFB0007-B768-4D39-8F83-6E1C2FE38950}" srcOrd="0" destOrd="0" presId="urn:microsoft.com/office/officeart/2005/8/layout/orgChart1"/>
    <dgm:cxn modelId="{37F2BCD0-DA59-4E23-BAE4-FC642203BFD6}" type="presParOf" srcId="{1CDECB43-7EA6-4514-8FBE-85FBC9EF2B49}" destId="{FC1A07BE-0722-4E37-B621-1298CD9A866B}" srcOrd="1" destOrd="0" presId="urn:microsoft.com/office/officeart/2005/8/layout/orgChart1"/>
    <dgm:cxn modelId="{35B6312E-7E33-4102-AA19-1E0B5DE2FA5C}" type="presParOf" srcId="{FC1A07BE-0722-4E37-B621-1298CD9A866B}" destId="{3AB27BD6-9DBA-4E55-B985-1EF9E50A773A}" srcOrd="0" destOrd="0" presId="urn:microsoft.com/office/officeart/2005/8/layout/orgChart1"/>
    <dgm:cxn modelId="{1E1E7A73-2D51-4A42-93A3-265AD804AD4A}" type="presParOf" srcId="{3AB27BD6-9DBA-4E55-B985-1EF9E50A773A}" destId="{39CAAD9A-C863-4102-AC06-F523DEA1F5B5}" srcOrd="0" destOrd="0" presId="urn:microsoft.com/office/officeart/2005/8/layout/orgChart1"/>
    <dgm:cxn modelId="{CD451F09-3941-4301-A495-13C7DB17D1E6}" type="presParOf" srcId="{3AB27BD6-9DBA-4E55-B985-1EF9E50A773A}" destId="{06E42BCC-1946-424D-8D0D-5C353EF682BE}" srcOrd="1" destOrd="0" presId="urn:microsoft.com/office/officeart/2005/8/layout/orgChart1"/>
    <dgm:cxn modelId="{0D62BD6F-1051-4B1F-8075-313DF8F3F5D7}" type="presParOf" srcId="{FC1A07BE-0722-4E37-B621-1298CD9A866B}" destId="{54864F3E-479F-459D-8343-6273C90AEB7B}" srcOrd="1" destOrd="0" presId="urn:microsoft.com/office/officeart/2005/8/layout/orgChart1"/>
    <dgm:cxn modelId="{653D46B5-623F-4A38-9E6D-422992EBF03A}" type="presParOf" srcId="{FC1A07BE-0722-4E37-B621-1298CD9A866B}" destId="{55F38AF5-A025-4D60-9EB0-244765E5FBFE}" srcOrd="2" destOrd="0" presId="urn:microsoft.com/office/officeart/2005/8/layout/orgChart1"/>
    <dgm:cxn modelId="{0A9D1A61-9AF3-4DEC-B61D-43C88D6A7323}" type="presParOf" srcId="{1CDECB43-7EA6-4514-8FBE-85FBC9EF2B49}" destId="{F6A6440C-97E1-4408-B569-2C06A2463032}" srcOrd="2" destOrd="0" presId="urn:microsoft.com/office/officeart/2005/8/layout/orgChart1"/>
    <dgm:cxn modelId="{BC3F5AB5-49EB-4925-A8DD-9D5CA5D2B29A}" type="presParOf" srcId="{1CDECB43-7EA6-4514-8FBE-85FBC9EF2B49}" destId="{27B1EA14-E8F0-47EA-86ED-CC07F0AAFF28}" srcOrd="3" destOrd="0" presId="urn:microsoft.com/office/officeart/2005/8/layout/orgChart1"/>
    <dgm:cxn modelId="{2225CE10-2DB8-40DE-9091-0149284C4BB6}" type="presParOf" srcId="{27B1EA14-E8F0-47EA-86ED-CC07F0AAFF28}" destId="{136F0A23-970E-405F-8AB2-984D09FE0686}" srcOrd="0" destOrd="0" presId="urn:microsoft.com/office/officeart/2005/8/layout/orgChart1"/>
    <dgm:cxn modelId="{8AA16511-7136-4E30-B17E-B402611F8670}" type="presParOf" srcId="{136F0A23-970E-405F-8AB2-984D09FE0686}" destId="{FFB39C89-BCB9-465A-A667-50824F2BC59C}" srcOrd="0" destOrd="0" presId="urn:microsoft.com/office/officeart/2005/8/layout/orgChart1"/>
    <dgm:cxn modelId="{5ABC33FB-6D5E-4557-8B0A-80A3DE1CB9DF}" type="presParOf" srcId="{136F0A23-970E-405F-8AB2-984D09FE0686}" destId="{71B6CD01-1B83-4331-8626-70A93EE73E3D}" srcOrd="1" destOrd="0" presId="urn:microsoft.com/office/officeart/2005/8/layout/orgChart1"/>
    <dgm:cxn modelId="{5E3E0D8D-AFAD-4DE3-BA3A-694B48B165FE}" type="presParOf" srcId="{27B1EA14-E8F0-47EA-86ED-CC07F0AAFF28}" destId="{B4CD4182-05E3-478B-BF04-3C0CAD0CA0DF}" srcOrd="1" destOrd="0" presId="urn:microsoft.com/office/officeart/2005/8/layout/orgChart1"/>
    <dgm:cxn modelId="{8E38DE95-7707-4031-B611-354DB0C297AA}" type="presParOf" srcId="{27B1EA14-E8F0-47EA-86ED-CC07F0AAFF28}" destId="{DCD690E7-C5AF-49D4-A27C-E9EFC0C2E3F4}" srcOrd="2" destOrd="0" presId="urn:microsoft.com/office/officeart/2005/8/layout/orgChart1"/>
    <dgm:cxn modelId="{4B7291A8-0B17-4C1E-83B7-1EE0DD57384B}" type="presParOf" srcId="{1CDECB43-7EA6-4514-8FBE-85FBC9EF2B49}" destId="{AC89F458-B702-4895-93DD-5DBF3C088384}" srcOrd="4" destOrd="0" presId="urn:microsoft.com/office/officeart/2005/8/layout/orgChart1"/>
    <dgm:cxn modelId="{64725BE1-380E-4AFE-B0F2-8191795CFAC5}" type="presParOf" srcId="{1CDECB43-7EA6-4514-8FBE-85FBC9EF2B49}" destId="{9BD245BF-20B7-4CDF-A636-520368206031}" srcOrd="5" destOrd="0" presId="urn:microsoft.com/office/officeart/2005/8/layout/orgChart1"/>
    <dgm:cxn modelId="{743CB20F-5F79-4B78-8ADC-27C679CE94F3}" type="presParOf" srcId="{9BD245BF-20B7-4CDF-A636-520368206031}" destId="{14C6901D-837E-4DCA-B056-FED54697EC4F}" srcOrd="0" destOrd="0" presId="urn:microsoft.com/office/officeart/2005/8/layout/orgChart1"/>
    <dgm:cxn modelId="{19730948-3B09-49BA-B30F-25B82677C141}" type="presParOf" srcId="{14C6901D-837E-4DCA-B056-FED54697EC4F}" destId="{E2DB2159-0EF8-4956-8638-8A50849178E2}" srcOrd="0" destOrd="0" presId="urn:microsoft.com/office/officeart/2005/8/layout/orgChart1"/>
    <dgm:cxn modelId="{4F66277D-3911-4F91-AB65-B328B6E71154}" type="presParOf" srcId="{14C6901D-837E-4DCA-B056-FED54697EC4F}" destId="{4E6B257A-DE3F-4857-AC94-4069F2439D19}" srcOrd="1" destOrd="0" presId="urn:microsoft.com/office/officeart/2005/8/layout/orgChart1"/>
    <dgm:cxn modelId="{A195451F-37EC-4BEA-9153-46907FE2C09B}" type="presParOf" srcId="{9BD245BF-20B7-4CDF-A636-520368206031}" destId="{BF5162C9-5761-436F-94E7-EBE9C99E9206}" srcOrd="1" destOrd="0" presId="urn:microsoft.com/office/officeart/2005/8/layout/orgChart1"/>
    <dgm:cxn modelId="{BA108B22-83E6-423F-AACF-B5EF73B55201}" type="presParOf" srcId="{9BD245BF-20B7-4CDF-A636-520368206031}" destId="{4A9B5D24-1C90-4085-89B3-D9847B0FE69F}" srcOrd="2" destOrd="0" presId="urn:microsoft.com/office/officeart/2005/8/layout/orgChart1"/>
    <dgm:cxn modelId="{ADBFB47E-8C26-4877-9E18-15532434EA5A}" type="presParOf" srcId="{1CDECB43-7EA6-4514-8FBE-85FBC9EF2B49}" destId="{865DAA39-64D9-4E0A-A2BC-85B3BBF10A22}" srcOrd="6" destOrd="0" presId="urn:microsoft.com/office/officeart/2005/8/layout/orgChart1"/>
    <dgm:cxn modelId="{A6C9F97D-7C3F-4341-B9FF-6CFFED04A165}" type="presParOf" srcId="{1CDECB43-7EA6-4514-8FBE-85FBC9EF2B49}" destId="{DBECF8EA-B73A-4672-AA23-2EBD05897B59}" srcOrd="7" destOrd="0" presId="urn:microsoft.com/office/officeart/2005/8/layout/orgChart1"/>
    <dgm:cxn modelId="{76D130A9-D3B6-4AF7-9F02-617AD988152E}" type="presParOf" srcId="{DBECF8EA-B73A-4672-AA23-2EBD05897B59}" destId="{41020043-E415-4476-B86E-EF4C180D4926}" srcOrd="0" destOrd="0" presId="urn:microsoft.com/office/officeart/2005/8/layout/orgChart1"/>
    <dgm:cxn modelId="{E034EEAF-3993-49BF-AF3E-BE169760F331}" type="presParOf" srcId="{41020043-E415-4476-B86E-EF4C180D4926}" destId="{7DE250C3-EE85-4901-96BD-17FA6D11715A}" srcOrd="0" destOrd="0" presId="urn:microsoft.com/office/officeart/2005/8/layout/orgChart1"/>
    <dgm:cxn modelId="{4096A443-70DE-43E6-8056-6D89CF6F14A6}" type="presParOf" srcId="{41020043-E415-4476-B86E-EF4C180D4926}" destId="{6989E6A6-EF2C-4FAE-A05D-A609C3E9CB95}" srcOrd="1" destOrd="0" presId="urn:microsoft.com/office/officeart/2005/8/layout/orgChart1"/>
    <dgm:cxn modelId="{64964CF8-BBE0-4A03-A855-7771E2377D60}" type="presParOf" srcId="{DBECF8EA-B73A-4672-AA23-2EBD05897B59}" destId="{2ACBF03E-2D71-4973-B25D-1C26A4DF496A}" srcOrd="1" destOrd="0" presId="urn:microsoft.com/office/officeart/2005/8/layout/orgChart1"/>
    <dgm:cxn modelId="{5212E177-CB05-433E-80B2-67C2AB980380}" type="presParOf" srcId="{DBECF8EA-B73A-4672-AA23-2EBD05897B59}" destId="{27E964DD-82B5-4E61-9BB9-31320C881E69}" srcOrd="2" destOrd="0" presId="urn:microsoft.com/office/officeart/2005/8/layout/orgChart1"/>
    <dgm:cxn modelId="{00722DC8-A847-44DB-8009-73EDD1A69909}" type="presParOf" srcId="{AB1D5C28-E881-455B-AD93-79BFF936E24B}" destId="{CA093798-D754-4CA7-AF4B-EAD14BB290A0}" srcOrd="2" destOrd="0" presId="urn:microsoft.com/office/officeart/2005/8/layout/orgChart1"/>
    <dgm:cxn modelId="{31A9EF32-4013-461A-BB3C-08985424D652}" type="presParOf" srcId="{F52A3022-79CC-4E37-BCCB-A08910BECD38}" destId="{36DEBD3E-3D57-4FE3-9E29-8D0134EC2D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DAA39-64D9-4E0A-A2BC-85B3BBF10A22}">
      <dsp:nvSpPr>
        <dsp:cNvPr id="0" name=""/>
        <dsp:cNvSpPr/>
      </dsp:nvSpPr>
      <dsp:spPr>
        <a:xfrm>
          <a:off x="6258786" y="1528954"/>
          <a:ext cx="2010359" cy="210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64"/>
              </a:lnTo>
              <a:lnTo>
                <a:pt x="2010359" y="105364"/>
              </a:lnTo>
              <a:lnTo>
                <a:pt x="2010359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9F458-B702-4895-93DD-5DBF3C088384}">
      <dsp:nvSpPr>
        <dsp:cNvPr id="0" name=""/>
        <dsp:cNvSpPr/>
      </dsp:nvSpPr>
      <dsp:spPr>
        <a:xfrm>
          <a:off x="6258786" y="1528954"/>
          <a:ext cx="670119" cy="210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64"/>
              </a:lnTo>
              <a:lnTo>
                <a:pt x="670119" y="105364"/>
              </a:lnTo>
              <a:lnTo>
                <a:pt x="670119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6440C-97E1-4408-B569-2C06A2463032}">
      <dsp:nvSpPr>
        <dsp:cNvPr id="0" name=""/>
        <dsp:cNvSpPr/>
      </dsp:nvSpPr>
      <dsp:spPr>
        <a:xfrm>
          <a:off x="5588666" y="1528954"/>
          <a:ext cx="670119" cy="210729"/>
        </a:xfrm>
        <a:custGeom>
          <a:avLst/>
          <a:gdLst/>
          <a:ahLst/>
          <a:cxnLst/>
          <a:rect l="0" t="0" r="0" b="0"/>
          <a:pathLst>
            <a:path>
              <a:moveTo>
                <a:pt x="670119" y="0"/>
              </a:moveTo>
              <a:lnTo>
                <a:pt x="670119" y="105364"/>
              </a:lnTo>
              <a:lnTo>
                <a:pt x="0" y="105364"/>
              </a:lnTo>
              <a:lnTo>
                <a:pt x="0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B0007-B768-4D39-8F83-6E1C2FE38950}">
      <dsp:nvSpPr>
        <dsp:cNvPr id="0" name=""/>
        <dsp:cNvSpPr/>
      </dsp:nvSpPr>
      <dsp:spPr>
        <a:xfrm>
          <a:off x="4248427" y="1528954"/>
          <a:ext cx="2010359" cy="210729"/>
        </a:xfrm>
        <a:custGeom>
          <a:avLst/>
          <a:gdLst/>
          <a:ahLst/>
          <a:cxnLst/>
          <a:rect l="0" t="0" r="0" b="0"/>
          <a:pathLst>
            <a:path>
              <a:moveTo>
                <a:pt x="2010359" y="0"/>
              </a:moveTo>
              <a:lnTo>
                <a:pt x="2010359" y="105364"/>
              </a:lnTo>
              <a:lnTo>
                <a:pt x="0" y="105364"/>
              </a:lnTo>
              <a:lnTo>
                <a:pt x="0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48599-81BA-41FD-AC7F-CBDED1683E59}">
      <dsp:nvSpPr>
        <dsp:cNvPr id="0" name=""/>
        <dsp:cNvSpPr/>
      </dsp:nvSpPr>
      <dsp:spPr>
        <a:xfrm>
          <a:off x="3998953" y="631904"/>
          <a:ext cx="2259832" cy="210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64"/>
              </a:lnTo>
              <a:lnTo>
                <a:pt x="2259832" y="105364"/>
              </a:lnTo>
              <a:lnTo>
                <a:pt x="2259832" y="2107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1B1AB-84C5-4824-B65E-BAB3E7560985}">
      <dsp:nvSpPr>
        <dsp:cNvPr id="0" name=""/>
        <dsp:cNvSpPr/>
      </dsp:nvSpPr>
      <dsp:spPr>
        <a:xfrm>
          <a:off x="1739121" y="1528954"/>
          <a:ext cx="1226124" cy="210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64"/>
              </a:lnTo>
              <a:lnTo>
                <a:pt x="1226124" y="105364"/>
              </a:lnTo>
              <a:lnTo>
                <a:pt x="1226124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17AF8-E28C-4ABE-A485-CE5A337FB3BC}">
      <dsp:nvSpPr>
        <dsp:cNvPr id="0" name=""/>
        <dsp:cNvSpPr/>
      </dsp:nvSpPr>
      <dsp:spPr>
        <a:xfrm>
          <a:off x="1693401" y="1528954"/>
          <a:ext cx="91440" cy="210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67E52-0B18-4AE8-8912-D81B3D6447B4}">
      <dsp:nvSpPr>
        <dsp:cNvPr id="0" name=""/>
        <dsp:cNvSpPr/>
      </dsp:nvSpPr>
      <dsp:spPr>
        <a:xfrm>
          <a:off x="512996" y="1528954"/>
          <a:ext cx="1226124" cy="210729"/>
        </a:xfrm>
        <a:custGeom>
          <a:avLst/>
          <a:gdLst/>
          <a:ahLst/>
          <a:cxnLst/>
          <a:rect l="0" t="0" r="0" b="0"/>
          <a:pathLst>
            <a:path>
              <a:moveTo>
                <a:pt x="1226124" y="0"/>
              </a:moveTo>
              <a:lnTo>
                <a:pt x="1226124" y="105364"/>
              </a:lnTo>
              <a:lnTo>
                <a:pt x="0" y="105364"/>
              </a:lnTo>
              <a:lnTo>
                <a:pt x="0" y="210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80E3C-46CD-4F30-B2D3-C11C49057080}">
      <dsp:nvSpPr>
        <dsp:cNvPr id="0" name=""/>
        <dsp:cNvSpPr/>
      </dsp:nvSpPr>
      <dsp:spPr>
        <a:xfrm>
          <a:off x="1739121" y="631904"/>
          <a:ext cx="2259832" cy="210729"/>
        </a:xfrm>
        <a:custGeom>
          <a:avLst/>
          <a:gdLst/>
          <a:ahLst/>
          <a:cxnLst/>
          <a:rect l="0" t="0" r="0" b="0"/>
          <a:pathLst>
            <a:path>
              <a:moveTo>
                <a:pt x="2259832" y="0"/>
              </a:moveTo>
              <a:lnTo>
                <a:pt x="2259832" y="105364"/>
              </a:lnTo>
              <a:lnTo>
                <a:pt x="0" y="105364"/>
              </a:lnTo>
              <a:lnTo>
                <a:pt x="0" y="2107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88E35-8F97-428E-9190-12F105EE6C3B}">
      <dsp:nvSpPr>
        <dsp:cNvPr id="0" name=""/>
        <dsp:cNvSpPr/>
      </dsp:nvSpPr>
      <dsp:spPr>
        <a:xfrm>
          <a:off x="2926581" y="202954"/>
          <a:ext cx="2144744" cy="428949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Data Structured</a:t>
          </a:r>
        </a:p>
      </dsp:txBody>
      <dsp:txXfrm>
        <a:off x="2926581" y="202954"/>
        <a:ext cx="2144744" cy="428949"/>
      </dsp:txXfrm>
    </dsp:sp>
    <dsp:sp modelId="{30B53824-62A2-48DA-8801-09A415C5ABD5}">
      <dsp:nvSpPr>
        <dsp:cNvPr id="0" name=""/>
        <dsp:cNvSpPr/>
      </dsp:nvSpPr>
      <dsp:spPr>
        <a:xfrm>
          <a:off x="709642" y="842633"/>
          <a:ext cx="2058957" cy="6863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Linear Data Structured</a:t>
          </a:r>
        </a:p>
      </dsp:txBody>
      <dsp:txXfrm>
        <a:off x="709642" y="842633"/>
        <a:ext cx="2058957" cy="686320"/>
      </dsp:txXfrm>
    </dsp:sp>
    <dsp:sp modelId="{05E2D0E8-E797-4692-B560-EE83FCD5B227}">
      <dsp:nvSpPr>
        <dsp:cNvPr id="0" name=""/>
        <dsp:cNvSpPr/>
      </dsp:nvSpPr>
      <dsp:spPr>
        <a:xfrm>
          <a:off x="5299" y="1739683"/>
          <a:ext cx="1015394" cy="42894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Array</a:t>
          </a:r>
        </a:p>
      </dsp:txBody>
      <dsp:txXfrm>
        <a:off x="5299" y="1739683"/>
        <a:ext cx="1015394" cy="428949"/>
      </dsp:txXfrm>
    </dsp:sp>
    <dsp:sp modelId="{AE051F43-04B8-4A40-9922-AE3F2822645A}">
      <dsp:nvSpPr>
        <dsp:cNvPr id="0" name=""/>
        <dsp:cNvSpPr/>
      </dsp:nvSpPr>
      <dsp:spPr>
        <a:xfrm>
          <a:off x="1231423" y="1739683"/>
          <a:ext cx="1015394" cy="42894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Queue</a:t>
          </a:r>
        </a:p>
      </dsp:txBody>
      <dsp:txXfrm>
        <a:off x="1231423" y="1739683"/>
        <a:ext cx="1015394" cy="428949"/>
      </dsp:txXfrm>
    </dsp:sp>
    <dsp:sp modelId="{E6206D68-58FB-4E15-BC8D-38356637442E}">
      <dsp:nvSpPr>
        <dsp:cNvPr id="0" name=""/>
        <dsp:cNvSpPr/>
      </dsp:nvSpPr>
      <dsp:spPr>
        <a:xfrm>
          <a:off x="2457548" y="1739683"/>
          <a:ext cx="1015394" cy="42894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Stack</a:t>
          </a:r>
        </a:p>
      </dsp:txBody>
      <dsp:txXfrm>
        <a:off x="2457548" y="1739683"/>
        <a:ext cx="1015394" cy="428949"/>
      </dsp:txXfrm>
    </dsp:sp>
    <dsp:sp modelId="{33852B34-9978-4831-BD91-0EFCB1DE3FCF}">
      <dsp:nvSpPr>
        <dsp:cNvPr id="0" name=""/>
        <dsp:cNvSpPr/>
      </dsp:nvSpPr>
      <dsp:spPr>
        <a:xfrm>
          <a:off x="5229307" y="842633"/>
          <a:ext cx="2058957" cy="68632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solidFill>
                <a:srgbClr val="FF0000"/>
              </a:solidFill>
            </a:rPr>
            <a:t>Non Linear Data Structured</a:t>
          </a:r>
        </a:p>
      </dsp:txBody>
      <dsp:txXfrm>
        <a:off x="5229307" y="842633"/>
        <a:ext cx="2058957" cy="686320"/>
      </dsp:txXfrm>
    </dsp:sp>
    <dsp:sp modelId="{39CAAD9A-C863-4102-AC06-F523DEA1F5B5}">
      <dsp:nvSpPr>
        <dsp:cNvPr id="0" name=""/>
        <dsp:cNvSpPr/>
      </dsp:nvSpPr>
      <dsp:spPr>
        <a:xfrm>
          <a:off x="3683672" y="1739683"/>
          <a:ext cx="1129509" cy="42894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Linked List</a:t>
          </a:r>
        </a:p>
      </dsp:txBody>
      <dsp:txXfrm>
        <a:off x="3683672" y="1739683"/>
        <a:ext cx="1129509" cy="428949"/>
      </dsp:txXfrm>
    </dsp:sp>
    <dsp:sp modelId="{FFB39C89-BCB9-465A-A667-50824F2BC59C}">
      <dsp:nvSpPr>
        <dsp:cNvPr id="0" name=""/>
        <dsp:cNvSpPr/>
      </dsp:nvSpPr>
      <dsp:spPr>
        <a:xfrm>
          <a:off x="5023911" y="1739683"/>
          <a:ext cx="1129509" cy="42894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Queue</a:t>
          </a:r>
        </a:p>
      </dsp:txBody>
      <dsp:txXfrm>
        <a:off x="5023911" y="1739683"/>
        <a:ext cx="1129509" cy="428949"/>
      </dsp:txXfrm>
    </dsp:sp>
    <dsp:sp modelId="{E2DB2159-0EF8-4956-8638-8A50849178E2}">
      <dsp:nvSpPr>
        <dsp:cNvPr id="0" name=""/>
        <dsp:cNvSpPr/>
      </dsp:nvSpPr>
      <dsp:spPr>
        <a:xfrm>
          <a:off x="6364151" y="1739683"/>
          <a:ext cx="1129509" cy="42894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Stack</a:t>
          </a:r>
        </a:p>
      </dsp:txBody>
      <dsp:txXfrm>
        <a:off x="6364151" y="1739683"/>
        <a:ext cx="1129509" cy="428949"/>
      </dsp:txXfrm>
    </dsp:sp>
    <dsp:sp modelId="{7DE250C3-EE85-4901-96BD-17FA6D11715A}">
      <dsp:nvSpPr>
        <dsp:cNvPr id="0" name=""/>
        <dsp:cNvSpPr/>
      </dsp:nvSpPr>
      <dsp:spPr>
        <a:xfrm>
          <a:off x="7704390" y="1739683"/>
          <a:ext cx="1129509" cy="42894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rgbClr val="FF0000"/>
              </a:solidFill>
            </a:rPr>
            <a:t>Tree</a:t>
          </a:r>
        </a:p>
      </dsp:txBody>
      <dsp:txXfrm>
        <a:off x="7704390" y="1739683"/>
        <a:ext cx="1129509" cy="42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4361" cy="46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4706" tIns="47353" rIns="94706" bIns="47353" numCol="1" anchor="t" anchorCtr="0" compatLnSpc="1">
            <a:prstTxWarp prst="textNoShape">
              <a:avLst/>
            </a:prstTxWarp>
          </a:bodyPr>
          <a:lstStyle>
            <a:lvl1pPr defTabSz="947674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841" y="0"/>
            <a:ext cx="3134359" cy="46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4706" tIns="47353" rIns="94706" bIns="47353" numCol="1" anchor="t" anchorCtr="0" compatLnSpc="1">
            <a:prstTxWarp prst="textNoShape">
              <a:avLst/>
            </a:prstTxWarp>
          </a:bodyPr>
          <a:lstStyle>
            <a:lvl1pPr algn="r" defTabSz="947674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8107"/>
            <a:ext cx="3134361" cy="46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4706" tIns="47353" rIns="94706" bIns="47353" numCol="1" anchor="b" anchorCtr="0" compatLnSpc="1">
            <a:prstTxWarp prst="textNoShape">
              <a:avLst/>
            </a:prstTxWarp>
          </a:bodyPr>
          <a:lstStyle>
            <a:lvl1pPr defTabSz="947674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841" y="9108107"/>
            <a:ext cx="3134359" cy="46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4706" tIns="47353" rIns="94706" bIns="47353" numCol="1" anchor="b" anchorCtr="0" compatLnSpc="1">
            <a:prstTxWarp prst="textNoShape">
              <a:avLst/>
            </a:prstTxWarp>
          </a:bodyPr>
          <a:lstStyle>
            <a:lvl1pPr algn="r" defTabSz="947674" eaLnBrk="0" hangingPunct="0">
              <a:defRPr sz="1300"/>
            </a:lvl1pPr>
          </a:lstStyle>
          <a:p>
            <a:pPr>
              <a:defRPr/>
            </a:pPr>
            <a:fld id="{61480D1C-63F2-48B4-B45A-3F13AC500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17550"/>
            <a:ext cx="478155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42432"/>
            <a:ext cx="5364480" cy="430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4863"/>
            <a:ext cx="3169920" cy="47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084863"/>
            <a:ext cx="3169920" cy="47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EF4DC1C-19C4-4BD1-A1B2-F35E603C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8B1ECB-078F-4AEC-8F86-8E12E56D9DF5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206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8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191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7E1F10-EF79-4FC4-A53F-D249957D5A6F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219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1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CE650C-1284-4B96-9DE5-762EDDFC30F8}" type="slidenum">
              <a:rPr lang="en-US" sz="1300"/>
              <a:pPr/>
              <a:t>15</a:t>
            </a:fld>
            <a:endParaRPr lang="en-US" sz="1300"/>
          </a:p>
        </p:txBody>
      </p:sp>
      <p:sp>
        <p:nvSpPr>
          <p:cNvPr id="221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32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230DBD-0DB3-4044-B68D-F5C1021B71FB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223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7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B452FD-F56D-49E0-ADC7-7D4F323DBDF8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227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7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7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00FA01-EEF1-4E93-A032-C73256CAC7CC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227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227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3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9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84D3EC-3113-4D8F-A8DD-CF1F547B852A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229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229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7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00FA01-EEF1-4E93-A032-C73256CAC7CC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227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227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27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00FA01-EEF1-4E93-A032-C73256CAC7CC}" type="slidenum">
              <a:rPr lang="en-US" sz="1300"/>
              <a:pPr/>
              <a:t>21</a:t>
            </a:fld>
            <a:endParaRPr lang="en-US" sz="1300"/>
          </a:p>
        </p:txBody>
      </p:sp>
      <p:sp>
        <p:nvSpPr>
          <p:cNvPr id="227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227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D4790B-6B6C-496B-B5D7-73A3425BA31D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3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06AA7-9FE4-49FD-AAC9-07BD33601DC8}" type="slidenum">
              <a:rPr lang="en-US" sz="1300"/>
              <a:pPr/>
              <a:t>26</a:t>
            </a:fld>
            <a:endParaRPr lang="en-US" sz="13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8B1ECB-078F-4AEC-8F86-8E12E56D9DF5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206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D34EE7-69BB-4FC3-9B66-9101712158FB}" type="slidenum">
              <a:rPr lang="en-US" sz="1300"/>
              <a:pPr/>
              <a:t>27</a:t>
            </a:fld>
            <a:endParaRPr lang="en-US" sz="130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03ED24-B772-49DD-921F-6173A0B9E5AA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F5C67-F4B1-4573-A9B7-79B1ADFCAC9A}" type="slidenum">
              <a:rPr lang="en-US" sz="1300"/>
              <a:pPr/>
              <a:t>29</a:t>
            </a:fld>
            <a:endParaRPr lang="en-US" sz="13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9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290364-7A2D-4E1C-9D9A-B76E6D533DD6}" type="slidenum">
              <a:rPr lang="en-US" sz="1300"/>
              <a:pPr/>
              <a:t>30</a:t>
            </a:fld>
            <a:endParaRPr lang="en-US" sz="13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3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588191-CF2C-4EC3-BF12-C3540149D033}" type="slidenum">
              <a:rPr lang="en-US" sz="1300"/>
              <a:pPr/>
              <a:t>31</a:t>
            </a:fld>
            <a:endParaRPr lang="en-US" sz="13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7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B72F84-CE44-4F50-81D4-C3F30F176B78}" type="slidenum">
              <a:rPr lang="en-US" sz="1300"/>
              <a:pPr/>
              <a:t>32</a:t>
            </a:fld>
            <a:endParaRPr lang="en-US" sz="13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2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EAB19B-9F7A-4D5D-B2DA-194C79730E9A}" type="slidenum">
              <a:rPr lang="en-US" sz="1300"/>
              <a:pPr/>
              <a:t>33</a:t>
            </a:fld>
            <a:endParaRPr lang="en-US" sz="13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7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017D90-2494-4C93-B11C-1591DF874C59}" type="slidenum">
              <a:rPr lang="en-US" sz="1300"/>
              <a:pPr/>
              <a:t>34</a:t>
            </a:fld>
            <a:endParaRPr lang="en-US" sz="130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0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DD2B8-2EB8-4992-A4DC-4B55C8936CA7}" type="slidenum">
              <a:rPr lang="en-US" sz="1300"/>
              <a:pPr/>
              <a:t>35</a:t>
            </a:fld>
            <a:endParaRPr lang="en-US" sz="130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08338" y="574675"/>
            <a:ext cx="3824287" cy="2867025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4827" y="3632617"/>
            <a:ext cx="7511627" cy="3441689"/>
          </a:xfrm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0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B2A24C-EDC1-438E-996E-D7EC1FFB1C2D}" type="slidenum">
              <a:rPr lang="en-US" sz="1300"/>
              <a:pPr/>
              <a:t>36</a:t>
            </a:fld>
            <a:endParaRPr lang="en-US" sz="13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04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09C8BA-78C0-41A3-88FD-58893B864ABC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204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8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0B3147-4D11-41EB-93E9-027E30C3BB11}" type="slidenum">
              <a:rPr lang="en-US" sz="1300"/>
              <a:pPr/>
              <a:t>38</a:t>
            </a:fld>
            <a:endParaRPr lang="en-US" sz="130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DF8052-2BA9-4DFB-B51D-A75D95FAFCD5}" type="slidenum">
              <a:rPr lang="en-US" sz="1300"/>
              <a:pPr/>
              <a:t>39</a:t>
            </a:fld>
            <a:endParaRPr lang="en-US" sz="130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32351A-7E17-43B7-8199-483C8A3044F9}" type="slidenum">
              <a:rPr lang="en-US" sz="1300"/>
              <a:pPr/>
              <a:t>40</a:t>
            </a:fld>
            <a:endParaRPr lang="en-US" sz="130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1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3BF53D-6840-4EA8-A865-3C1C7A7DF504}" type="slidenum">
              <a:rPr lang="en-US" sz="1300"/>
              <a:pPr/>
              <a:t>41</a:t>
            </a:fld>
            <a:endParaRPr lang="en-US" sz="1300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7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7139F8-5253-4112-8434-39F1BCF5850E}" type="slidenum">
              <a:rPr lang="en-US" sz="1300"/>
              <a:pPr/>
              <a:t>42</a:t>
            </a:fld>
            <a:endParaRPr lang="en-US" sz="130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5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43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0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44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1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45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7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46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94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AD43E5-5932-4833-87AD-E6D013878CAB}" type="slidenum">
              <a:rPr lang="en-US" sz="1300"/>
              <a:pPr/>
              <a:t>48</a:t>
            </a:fld>
            <a:endParaRPr lang="en-US" sz="1300"/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06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8B1ECB-078F-4AEC-8F86-8E12E56D9DF5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206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1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59C499-8081-40B5-A9A8-312AEEE33DAD}" type="slidenum">
              <a:rPr lang="en-US" sz="1300"/>
              <a:pPr/>
              <a:t>49</a:t>
            </a:fld>
            <a:endParaRPr lang="en-US" sz="1300"/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7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61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188FB9-ED70-4FEA-A092-30AB6541D073}" type="slidenum">
              <a:rPr lang="en-US" sz="1300"/>
              <a:pPr/>
              <a:t>50</a:t>
            </a:fld>
            <a:endParaRPr lang="en-US" sz="1300"/>
          </a:p>
        </p:txBody>
      </p:sp>
      <p:sp>
        <p:nvSpPr>
          <p:cNvPr id="161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43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453886-48C2-4117-8688-9F60BC71DD8B}" type="slidenum">
              <a:rPr lang="en-US" sz="1300"/>
              <a:pPr/>
              <a:t>51</a:t>
            </a:fld>
            <a:endParaRPr lang="en-US" sz="1300"/>
          </a:p>
        </p:txBody>
      </p:sp>
      <p:sp>
        <p:nvSpPr>
          <p:cNvPr id="143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8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45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1CF19E-09A3-4B50-A15D-17516CECFCE6}" type="slidenum">
              <a:rPr lang="en-US" sz="1300"/>
              <a:pPr/>
              <a:t>52</a:t>
            </a:fld>
            <a:endParaRPr lang="en-US" sz="1300"/>
          </a:p>
        </p:txBody>
      </p:sp>
      <p:sp>
        <p:nvSpPr>
          <p:cNvPr id="145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2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47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6D1736-D194-4FAD-B433-7154FEDDFE87}" type="slidenum">
              <a:rPr lang="en-US" sz="1300"/>
              <a:pPr/>
              <a:t>53</a:t>
            </a:fld>
            <a:endParaRPr lang="en-US" sz="1300"/>
          </a:p>
        </p:txBody>
      </p:sp>
      <p:sp>
        <p:nvSpPr>
          <p:cNvPr id="147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49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CEC0A0-C60E-4DC7-A964-3A09A6766840}" type="slidenum">
              <a:rPr lang="en-US" sz="1300"/>
              <a:pPr/>
              <a:t>54</a:t>
            </a:fld>
            <a:endParaRPr lang="en-US" sz="1300"/>
          </a:p>
        </p:txBody>
      </p:sp>
      <p:sp>
        <p:nvSpPr>
          <p:cNvPr id="149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6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51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69D429-3E73-4D93-B681-979976C7AADF}" type="slidenum">
              <a:rPr lang="en-US" sz="1300"/>
              <a:pPr/>
              <a:t>55</a:t>
            </a:fld>
            <a:endParaRPr lang="en-US" sz="1300"/>
          </a:p>
        </p:txBody>
      </p:sp>
      <p:sp>
        <p:nvSpPr>
          <p:cNvPr id="151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53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6486E-6C83-4FCC-A7D9-1A4CE50B7B7F}" type="slidenum">
              <a:rPr lang="en-US" sz="1300"/>
              <a:pPr/>
              <a:t>56</a:t>
            </a:fld>
            <a:endParaRPr lang="en-US" sz="13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71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55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02187A-4C3F-4B48-AAB7-AE748129C80A}" type="slidenum">
              <a:rPr lang="en-US" sz="1300"/>
              <a:pPr/>
              <a:t>57</a:t>
            </a:fld>
            <a:endParaRPr lang="en-US" sz="1300"/>
          </a:p>
        </p:txBody>
      </p:sp>
      <p:sp>
        <p:nvSpPr>
          <p:cNvPr id="155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5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57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FFC44F-486F-41DA-B385-3F321E173A22}" type="slidenum">
              <a:rPr lang="en-US" sz="1300"/>
              <a:pPr/>
              <a:t>58</a:t>
            </a:fld>
            <a:endParaRPr lang="en-US" sz="1300"/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5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08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C53E56-D496-426C-8E16-3E4F0198A692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208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17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59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961CEB-88F6-4562-8037-2015D84F539C}" type="slidenum">
              <a:rPr lang="en-US" sz="1300"/>
              <a:pPr/>
              <a:t>59</a:t>
            </a:fld>
            <a:endParaRPr lang="en-US" sz="1300"/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58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60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6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49E47-554A-4033-9038-461394B3E23E}" type="slidenum">
              <a:rPr lang="en-US" sz="1300"/>
              <a:pPr/>
              <a:t>61</a:t>
            </a:fld>
            <a:endParaRPr 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2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70D154-A04A-40F2-A746-04B07E74DB96}" type="slidenum">
              <a:rPr lang="en-US" sz="1300"/>
              <a:pPr/>
              <a:t>63</a:t>
            </a:fld>
            <a:endParaRPr lang="en-US" sz="1300"/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6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00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108B3-4B7F-4F9B-8A22-686FCB3CE62A}" type="slidenum">
              <a:rPr lang="en-US" sz="1300"/>
              <a:pPr/>
              <a:t>64</a:t>
            </a:fld>
            <a:endParaRPr lang="en-US" sz="1300"/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598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D764E9-23FC-40B5-AD2E-689E2F574D43}" type="slidenum">
              <a:rPr lang="en-US" sz="1300"/>
              <a:pPr/>
              <a:t>65</a:t>
            </a:fld>
            <a:endParaRPr lang="en-US" sz="1300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70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126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5489E5-D23A-4C57-B5F9-346360C13F01}" type="slidenum">
              <a:rPr lang="en-US" sz="1300"/>
              <a:pPr/>
              <a:t>66</a:t>
            </a:fld>
            <a:endParaRPr lang="en-US" sz="1300"/>
          </a:p>
        </p:txBody>
      </p:sp>
      <p:sp>
        <p:nvSpPr>
          <p:cNvPr id="112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99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146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F1F25C-69B0-4CAD-98A0-9F1F2FF135CE}" type="slidenum">
              <a:rPr lang="en-US" sz="1300"/>
              <a:pPr/>
              <a:t>67</a:t>
            </a:fld>
            <a:endParaRPr lang="en-US" sz="1300"/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0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16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261A3-A0D1-4A51-B8A9-99E01165BBEE}" type="slidenum">
              <a:rPr lang="en-US" sz="1300"/>
              <a:pPr/>
              <a:t>68</a:t>
            </a:fld>
            <a:endParaRPr lang="en-US" sz="1300"/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42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0AC01B-6A36-47A3-9E6A-514DEC9A7ADA}" type="slidenum">
              <a:rPr lang="en-US" sz="1300"/>
              <a:pPr/>
              <a:t>69</a:t>
            </a:fld>
            <a:endParaRPr lang="en-US" sz="1300"/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10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DB5364-6BB8-4C86-996E-D09757AB9553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81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B5030-8C17-4B0D-ADCB-9ABA4960C2D0}" type="slidenum">
              <a:rPr lang="en-US" sz="1300"/>
              <a:pPr/>
              <a:t>70</a:t>
            </a:fld>
            <a:endParaRPr lang="en-US" sz="1300"/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93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209DAE-0E04-400C-9E9E-AF7D8E84C323}" type="slidenum">
              <a:rPr lang="en-US" sz="1300"/>
              <a:pPr/>
              <a:t>71</a:t>
            </a:fld>
            <a:endParaRPr lang="en-US" sz="1300"/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610E4D-3765-4AAD-8C70-C692CA7D43D6}" type="slidenum">
              <a:rPr lang="en-US" sz="1300"/>
              <a:pPr/>
              <a:t>72</a:t>
            </a:fld>
            <a:endParaRPr lang="en-US" sz="1300"/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12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E9BC30-B41A-4E3B-A095-DD9749A6248C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212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15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047E9A-9DA1-4412-B04A-C01497BD3EAD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215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1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300"/>
              <a:t>hung</a:t>
            </a:r>
          </a:p>
        </p:txBody>
      </p:sp>
      <p:sp>
        <p:nvSpPr>
          <p:cNvPr id="217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3589" indent="-30138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5522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731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69940" indent="-241104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C4EEA3-E4EC-436F-98BB-A985C5B5D785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217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8610600" cy="2387600"/>
          </a:xfrm>
        </p:spPr>
        <p:txBody>
          <a:bodyPr anchor="b"/>
          <a:lstStyle>
            <a:lvl1pPr algn="ctr">
              <a:defRPr sz="4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44E3-2E0A-44DC-91E0-D143F7E67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59711-F6A4-4C82-B16F-E60658EE0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EA579-049B-42B1-B854-3B31E23ED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1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74" y="79375"/>
            <a:ext cx="824278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6" y="1052514"/>
            <a:ext cx="3884734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7" y="1052514"/>
            <a:ext cx="3884735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8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912"/>
            <a:ext cx="7886700" cy="9144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33963"/>
          </a:xfrm>
        </p:spPr>
        <p:txBody>
          <a:bodyPr/>
          <a:lstStyle>
            <a:lvl1pPr marL="548640" indent="-274320" algn="just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-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22960" indent="-274320" algn="just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97280" indent="-274320" algn="just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ù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74320" algn="just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 indent="-274320" algn="just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2150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2CE-F70B-44B4-A128-69E490692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F4418-A07C-487B-867A-709B760A7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ABD93-8765-447E-BC5B-D3A0DAB49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E0F59-3380-4A95-AF2F-BF7189291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028F7-8C06-42F4-BCFC-C92A51F1B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D9658-72DD-4CBB-B9FD-9EBA80780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F7E8-8615-483C-AF9B-12B67A282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B8891-F73E-4443-B3F8-15D33FC14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8F80AB-4BDC-442C-89C6-7ED0FC653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3.xml"/><Relationship Id="rId5" Type="http://schemas.openxmlformats.org/officeDocument/2006/relationships/slide" Target="slide48.xml"/><Relationship Id="rId4" Type="http://schemas.openxmlformats.org/officeDocument/2006/relationships/slide" Target="slide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6553200" cy="3117097"/>
          </a:xfrm>
          <a:ln w="76200">
            <a:solidFill>
              <a:srgbClr val="0070C0"/>
            </a:solidFill>
          </a:ln>
        </p:spPr>
        <p:txBody>
          <a:bodyPr/>
          <a:lstStyle/>
          <a:p>
            <a:pPr marL="411163" indent="-51435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endParaRPr lang="en-US" sz="2000" dirty="0"/>
          </a:p>
          <a:p>
            <a:pPr marL="1371600" indent="-45720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sz="3600" dirty="0" err="1"/>
              <a:t>Tìm</a:t>
            </a:r>
            <a:r>
              <a:rPr lang="en-US" sz="3600" dirty="0"/>
              <a:t> </a:t>
            </a:r>
            <a:r>
              <a:rPr lang="en-US" sz="3600" dirty="0" err="1"/>
              <a:t>kiếm</a:t>
            </a:r>
            <a:r>
              <a:rPr lang="en-US" sz="3600" dirty="0"/>
              <a:t> </a:t>
            </a:r>
            <a:r>
              <a:rPr lang="en-US" sz="3600" dirty="0" err="1"/>
              <a:t>tuyến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endParaRPr lang="en-US" sz="3600" dirty="0"/>
          </a:p>
          <a:p>
            <a:pPr marL="1371600" indent="-45720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sz="3600" dirty="0" err="1">
                <a:hlinkClick r:id="rId2" action="ppaction://hlinksldjump"/>
              </a:rPr>
              <a:t>Tìm</a:t>
            </a:r>
            <a:r>
              <a:rPr lang="en-US" sz="3600" dirty="0">
                <a:hlinkClick r:id="rId2" action="ppaction://hlinksldjump"/>
              </a:rPr>
              <a:t> </a:t>
            </a:r>
            <a:r>
              <a:rPr lang="en-US" sz="3600" dirty="0" err="1">
                <a:hlinkClick r:id="rId2" action="ppaction://hlinksldjump"/>
              </a:rPr>
              <a:t>kiếm</a:t>
            </a:r>
            <a:r>
              <a:rPr lang="en-US" sz="3600" dirty="0">
                <a:hlinkClick r:id="rId2" action="ppaction://hlinksldjump"/>
              </a:rPr>
              <a:t> </a:t>
            </a:r>
            <a:r>
              <a:rPr lang="en-US" sz="3600" dirty="0" err="1">
                <a:hlinkClick r:id="rId2" action="ppaction://hlinksldjump"/>
              </a:rPr>
              <a:t>nhị</a:t>
            </a:r>
            <a:r>
              <a:rPr lang="en-US" sz="3600" dirty="0">
                <a:hlinkClick r:id="rId2" action="ppaction://hlinksldjump"/>
              </a:rPr>
              <a:t> </a:t>
            </a:r>
            <a:r>
              <a:rPr lang="en-US" sz="3600" dirty="0" err="1">
                <a:hlinkClick r:id="rId2" action="ppaction://hlinksldjump"/>
              </a:rPr>
              <a:t>phân</a:t>
            </a:r>
            <a:endParaRPr lang="en-US" sz="36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69297"/>
            <a:ext cx="5120640" cy="822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dirty="0" err="1"/>
              <a:t>NỘI</a:t>
            </a:r>
            <a:r>
              <a:rPr lang="en-US" sz="3200" b="1" dirty="0"/>
              <a:t> </a:t>
            </a:r>
            <a:r>
              <a:rPr lang="en-US" sz="3200" b="1" dirty="0" smtClean="0"/>
              <a:t>DUNG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6735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457200"/>
            <a:ext cx="8493125" cy="706438"/>
          </a:xfrm>
        </p:spPr>
        <p:txBody>
          <a:bodyPr/>
          <a:lstStyle/>
          <a:p>
            <a:pPr marL="171450" indent="-274320" algn="just" eaLnBrk="1" hangingPunct="1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Minh Họa Giải thuật Tìm Kiếm Tuyến Tính</a:t>
            </a:r>
          </a:p>
        </p:txBody>
      </p:sp>
      <p:grpSp>
        <p:nvGrpSpPr>
          <p:cNvPr id="209923" name="Group 3"/>
          <p:cNvGrpSpPr>
            <a:grpSpLocks/>
          </p:cNvGrpSpPr>
          <p:nvPr/>
        </p:nvGrpSpPr>
        <p:grpSpPr bwMode="auto">
          <a:xfrm>
            <a:off x="874712" y="2965450"/>
            <a:ext cx="6867525" cy="609600"/>
            <a:chOff x="955" y="2820"/>
            <a:chExt cx="4687" cy="416"/>
          </a:xfrm>
        </p:grpSpPr>
        <p:sp>
          <p:nvSpPr>
            <p:cNvPr id="389124" name="Oval 4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389125" name="Oval 5"/>
            <p:cNvSpPr>
              <a:spLocks noChangeArrowheads="1"/>
            </p:cNvSpPr>
            <p:nvPr/>
          </p:nvSpPr>
          <p:spPr bwMode="auto">
            <a:xfrm>
              <a:off x="2350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389126" name="Oval 6"/>
            <p:cNvSpPr>
              <a:spLocks noChangeArrowheads="1"/>
            </p:cNvSpPr>
            <p:nvPr/>
          </p:nvSpPr>
          <p:spPr bwMode="auto">
            <a:xfrm>
              <a:off x="3049" y="2820"/>
              <a:ext cx="497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389127" name="Oval 7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389128" name="Oval 8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389129" name="Oval 9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389130" name="Oval 10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855662" y="2359025"/>
            <a:ext cx="74771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1895475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389133" name="Oval 13"/>
          <p:cNvSpPr>
            <a:spLocks noChangeArrowheads="1"/>
          </p:cNvSpPr>
          <p:nvPr/>
        </p:nvSpPr>
        <p:spPr bwMode="auto">
          <a:xfrm>
            <a:off x="2917825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3925887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389135" name="Oval 15"/>
          <p:cNvSpPr>
            <a:spLocks noChangeArrowheads="1"/>
          </p:cNvSpPr>
          <p:nvPr/>
        </p:nvSpPr>
        <p:spPr bwMode="auto">
          <a:xfrm>
            <a:off x="4948237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5972175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389137" name="Oval 17"/>
          <p:cNvSpPr>
            <a:spLocks noChangeArrowheads="1"/>
          </p:cNvSpPr>
          <p:nvPr/>
        </p:nvSpPr>
        <p:spPr bwMode="auto">
          <a:xfrm>
            <a:off x="7011987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grpSp>
        <p:nvGrpSpPr>
          <p:cNvPr id="389138" name="Group 18"/>
          <p:cNvGrpSpPr>
            <a:grpSpLocks/>
          </p:cNvGrpSpPr>
          <p:nvPr/>
        </p:nvGrpSpPr>
        <p:grpSpPr bwMode="auto">
          <a:xfrm>
            <a:off x="838200" y="1219200"/>
            <a:ext cx="731837" cy="1038225"/>
            <a:chOff x="931" y="1604"/>
            <a:chExt cx="499" cy="709"/>
          </a:xfrm>
        </p:grpSpPr>
        <p:sp>
          <p:nvSpPr>
            <p:cNvPr id="389139" name="Rectangle 19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46">
                  <a:latin typeface="Arial" panose="020B0604020202020204" pitchFamily="34" charset="0"/>
                </a:rPr>
                <a:t>X=6</a:t>
              </a:r>
            </a:p>
          </p:txBody>
        </p:sp>
        <p:sp>
          <p:nvSpPr>
            <p:cNvPr id="389140" name="AutoShape 20"/>
            <p:cNvSpPr>
              <a:spLocks noChangeArrowheads="1"/>
            </p:cNvSpPr>
            <p:nvPr/>
          </p:nvSpPr>
          <p:spPr bwMode="auto">
            <a:xfrm>
              <a:off x="988" y="1932"/>
              <a:ext cx="363" cy="381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pPr>
                <a:defRPr/>
              </a:pPr>
              <a:r>
                <a:rPr lang="en-US" sz="2585">
                  <a:latin typeface="Arial" panose="020B0604020202020204" pitchFamily="34" charset="0"/>
                </a:rPr>
                <a:t>i</a:t>
              </a:r>
            </a:p>
          </p:txBody>
        </p:sp>
      </p:grpSp>
      <p:sp>
        <p:nvSpPr>
          <p:cNvPr id="389141" name="Oval 21"/>
          <p:cNvSpPr>
            <a:spLocks noChangeArrowheads="1"/>
          </p:cNvSpPr>
          <p:nvPr/>
        </p:nvSpPr>
        <p:spPr bwMode="auto">
          <a:xfrm>
            <a:off x="4945062" y="2347912"/>
            <a:ext cx="730250" cy="608013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389142" name="Text Box 22"/>
          <p:cNvSpPr txBox="1">
            <a:spLocks noChangeArrowheads="1"/>
          </p:cNvSpPr>
          <p:nvPr/>
        </p:nvSpPr>
        <p:spPr bwMode="auto">
          <a:xfrm>
            <a:off x="5641975" y="1298575"/>
            <a:ext cx="29416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chemeClr val="accent2"/>
                </a:solidFill>
                <a:latin typeface="Arial" panose="020B0604020202020204" pitchFamily="34" charset="0"/>
              </a:rPr>
              <a:t>Tìm thấy 6 tại vị trí 4</a:t>
            </a:r>
          </a:p>
        </p:txBody>
      </p:sp>
      <p:sp>
        <p:nvSpPr>
          <p:cNvPr id="209935" name="Rectangle 2"/>
          <p:cNvSpPr txBox="1">
            <a:spLocks noChangeArrowheads="1"/>
          </p:cNvSpPr>
          <p:nvPr/>
        </p:nvSpPr>
        <p:spPr bwMode="auto">
          <a:xfrm>
            <a:off x="2540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Tìm Kiếm Tuyến Tính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9437CD6-6993-4FF1-BB1F-3801B83E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154" y="4573361"/>
            <a:ext cx="5631846" cy="2269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LinearSearch(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((i&lt;n)&amp;&amp;(a[i]!=x)) 	i++;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  <a:r>
              <a:rPr lang="en-US" sz="18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//không tìm thấy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1; </a:t>
            </a:r>
            <a:r>
              <a:rPr lang="en-US" sz="18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//Tìm thấy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89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89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11458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389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389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389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8 -0.00625 L 0.22378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89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89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8 -0.00625 L 0.33993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389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389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3 -0.00625 L 0.44166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89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389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1" grpId="0" animBg="1"/>
      <p:bldP spid="389132" grpId="0" animBg="1"/>
      <p:bldP spid="389133" grpId="0" animBg="1"/>
      <p:bldP spid="389134" grpId="0" animBg="1"/>
      <p:bldP spid="389135" grpId="0" animBg="1"/>
      <p:bldP spid="389141" grpId="0" animBg="1"/>
      <p:bldP spid="389141" grpId="1" animBg="1"/>
      <p:bldP spid="3891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444500"/>
            <a:ext cx="8493125" cy="706438"/>
          </a:xfrm>
        </p:spPr>
        <p:txBody>
          <a:bodyPr/>
          <a:lstStyle/>
          <a:p>
            <a:pPr marL="171450" indent="-274320" algn="just" eaLnBrk="1" hangingPunct="1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Minh Họa Giải thuật Tìm Kiếm Tuyến Tính </a:t>
            </a:r>
          </a:p>
        </p:txBody>
      </p:sp>
      <p:grpSp>
        <p:nvGrpSpPr>
          <p:cNvPr id="211971" name="Group 3"/>
          <p:cNvGrpSpPr>
            <a:grpSpLocks/>
          </p:cNvGrpSpPr>
          <p:nvPr/>
        </p:nvGrpSpPr>
        <p:grpSpPr bwMode="auto">
          <a:xfrm>
            <a:off x="1254125" y="2965450"/>
            <a:ext cx="6867525" cy="609600"/>
            <a:chOff x="955" y="2820"/>
            <a:chExt cx="4687" cy="416"/>
          </a:xfrm>
        </p:grpSpPr>
        <p:sp>
          <p:nvSpPr>
            <p:cNvPr id="390148" name="Oval 4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390149" name="Oval 5"/>
            <p:cNvSpPr>
              <a:spLocks noChangeArrowheads="1"/>
            </p:cNvSpPr>
            <p:nvPr/>
          </p:nvSpPr>
          <p:spPr bwMode="auto">
            <a:xfrm>
              <a:off x="2350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390150" name="Oval 6"/>
            <p:cNvSpPr>
              <a:spLocks noChangeArrowheads="1"/>
            </p:cNvSpPr>
            <p:nvPr/>
          </p:nvSpPr>
          <p:spPr bwMode="auto">
            <a:xfrm>
              <a:off x="3049" y="2820"/>
              <a:ext cx="497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390151" name="Oval 7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390152" name="Oval 8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390153" name="Oval 9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390154" name="Oval 10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390155" name="Oval 11"/>
          <p:cNvSpPr>
            <a:spLocks noChangeArrowheads="1"/>
          </p:cNvSpPr>
          <p:nvPr/>
        </p:nvSpPr>
        <p:spPr bwMode="auto">
          <a:xfrm>
            <a:off x="1236662" y="2359025"/>
            <a:ext cx="74771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390156" name="Oval 12"/>
          <p:cNvSpPr>
            <a:spLocks noChangeArrowheads="1"/>
          </p:cNvSpPr>
          <p:nvPr/>
        </p:nvSpPr>
        <p:spPr bwMode="auto">
          <a:xfrm>
            <a:off x="2274887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390157" name="Oval 13"/>
          <p:cNvSpPr>
            <a:spLocks noChangeArrowheads="1"/>
          </p:cNvSpPr>
          <p:nvPr/>
        </p:nvSpPr>
        <p:spPr bwMode="auto">
          <a:xfrm>
            <a:off x="3298825" y="2359025"/>
            <a:ext cx="728662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390158" name="Oval 14"/>
          <p:cNvSpPr>
            <a:spLocks noChangeArrowheads="1"/>
          </p:cNvSpPr>
          <p:nvPr/>
        </p:nvSpPr>
        <p:spPr bwMode="auto">
          <a:xfrm>
            <a:off x="4306887" y="2359025"/>
            <a:ext cx="72866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390159" name="Oval 15"/>
          <p:cNvSpPr>
            <a:spLocks noChangeArrowheads="1"/>
          </p:cNvSpPr>
          <p:nvPr/>
        </p:nvSpPr>
        <p:spPr bwMode="auto">
          <a:xfrm>
            <a:off x="5327650" y="2359025"/>
            <a:ext cx="731837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390160" name="Oval 16"/>
          <p:cNvSpPr>
            <a:spLocks noChangeArrowheads="1"/>
          </p:cNvSpPr>
          <p:nvPr/>
        </p:nvSpPr>
        <p:spPr bwMode="auto">
          <a:xfrm>
            <a:off x="6351587" y="23590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390161" name="Oval 17"/>
          <p:cNvSpPr>
            <a:spLocks noChangeArrowheads="1"/>
          </p:cNvSpPr>
          <p:nvPr/>
        </p:nvSpPr>
        <p:spPr bwMode="auto">
          <a:xfrm>
            <a:off x="7392987" y="2359025"/>
            <a:ext cx="72866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grpSp>
        <p:nvGrpSpPr>
          <p:cNvPr id="390162" name="Group 18"/>
          <p:cNvGrpSpPr>
            <a:grpSpLocks/>
          </p:cNvGrpSpPr>
          <p:nvPr/>
        </p:nvGrpSpPr>
        <p:grpSpPr bwMode="auto">
          <a:xfrm>
            <a:off x="1219200" y="1219200"/>
            <a:ext cx="730250" cy="1038225"/>
            <a:chOff x="931" y="1604"/>
            <a:chExt cx="499" cy="709"/>
          </a:xfrm>
        </p:grpSpPr>
        <p:sp>
          <p:nvSpPr>
            <p:cNvPr id="390163" name="Rectangle 19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46">
                  <a:latin typeface="Arial" panose="020B0604020202020204" pitchFamily="34" charset="0"/>
                </a:rPr>
                <a:t>X=10</a:t>
              </a:r>
            </a:p>
          </p:txBody>
        </p:sp>
        <p:sp>
          <p:nvSpPr>
            <p:cNvPr id="390164" name="AutoShape 20"/>
            <p:cNvSpPr>
              <a:spLocks noChangeArrowheads="1"/>
            </p:cNvSpPr>
            <p:nvPr/>
          </p:nvSpPr>
          <p:spPr bwMode="auto">
            <a:xfrm>
              <a:off x="988" y="1932"/>
              <a:ext cx="362" cy="381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68812">
              <a:spAutoFit/>
            </a:bodyPr>
            <a:lstStyle/>
            <a:p>
              <a:pPr>
                <a:defRPr/>
              </a:pPr>
              <a:r>
                <a:rPr lang="en-US" sz="2585">
                  <a:latin typeface="Arial" panose="020B0604020202020204" pitchFamily="34" charset="0"/>
                </a:rPr>
                <a:t>i</a:t>
              </a:r>
            </a:p>
          </p:txBody>
        </p:sp>
      </p:grp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6119812" y="1298575"/>
            <a:ext cx="28432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chemeClr val="accent2"/>
                </a:solidFill>
                <a:latin typeface="Arial" panose="020B0604020202020204" pitchFamily="34" charset="0"/>
              </a:rPr>
              <a:t>i=7, không tìm thấy</a:t>
            </a:r>
          </a:p>
        </p:txBody>
      </p:sp>
      <p:sp>
        <p:nvSpPr>
          <p:cNvPr id="211982" name="Rectangle 2"/>
          <p:cNvSpPr txBox="1">
            <a:spLocks noChangeArrowheads="1"/>
          </p:cNvSpPr>
          <p:nvPr/>
        </p:nvSpPr>
        <p:spPr bwMode="auto">
          <a:xfrm>
            <a:off x="25400" y="7620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Tìm Kiếm Tuyến Tính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CD03BC2-A00F-4214-A887-C816CDAD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154" y="4573361"/>
            <a:ext cx="5631846" cy="2269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LinearSearch(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i=0;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((i&lt;n)&amp;&amp;(a[i]!=x)) 	i++;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(i==n)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  <a:r>
              <a:rPr lang="en-US" sz="18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//không tìm thấy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1; </a:t>
            </a:r>
            <a:r>
              <a:rPr lang="en-US" sz="18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//Tìm thấy</a:t>
            </a:r>
          </a:p>
          <a:p>
            <a:pPr marL="0" lvl="1" indent="-27305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90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903 L 0.11459 -0.0062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3901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59 -0.00625 L 0.22379 -0.0062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90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79 -0.00625 L 0.33993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390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3 -0.00625 L 0.44167 -0.006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3901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3901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67 -0.00625 L 0.55799 -0.0062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3901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3901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799 -0.00625 L 0.68351 -0.0090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 tmFilter="0, 0; .2, .5; .8, .5; 1, 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1000" autoRev="1" fill="hold"/>
                                        <p:tgtEl>
                                          <p:spTgt spid="390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3901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3901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90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5" grpId="0" animBg="1"/>
      <p:bldP spid="390156" grpId="0" animBg="1"/>
      <p:bldP spid="390157" grpId="0" animBg="1"/>
      <p:bldP spid="390158" grpId="0" animBg="1"/>
      <p:bldP spid="390159" grpId="0" animBg="1"/>
      <p:bldP spid="390161" grpId="0" animBg="1"/>
      <p:bldP spid="3901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0"/>
            <a:ext cx="8494713" cy="706438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2. Tìm Kiếm Nhị Phân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6019800"/>
          </a:xfrm>
        </p:spPr>
        <p:txBody>
          <a:bodyPr rtlCol="0"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en-US" sz="3000" b="1">
                <a:solidFill>
                  <a:srgbClr val="0070C0"/>
                </a:solidFill>
              </a:rPr>
              <a:t>2.1. Giới thiệu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/>
              <a:t>Được áp dụng trên mảng đã có thứ tự.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/>
              <a:t> </a:t>
            </a:r>
            <a:r>
              <a:rPr lang="en-US" b="1"/>
              <a:t>Ý tưởng</a:t>
            </a:r>
            <a:r>
              <a:rPr lang="en-US"/>
              <a:t>: </a:t>
            </a:r>
          </a:p>
          <a:p>
            <a:pPr marL="822960" lvl="2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Giả xử ta xét mảng có thứ tự tăng, khi ấy ta có </a:t>
            </a:r>
          </a:p>
          <a:p>
            <a:pPr marL="411480" lvl="2" indent="0" algn="ctr" eaLnBrk="1" hangingPunct="1">
              <a:buNone/>
              <a:defRPr/>
            </a:pPr>
            <a:r>
              <a:rPr lang="en-US"/>
              <a:t>a</a:t>
            </a:r>
            <a:r>
              <a:rPr lang="en-US" b="1" baseline="-25000"/>
              <a:t>i-1</a:t>
            </a:r>
            <a:r>
              <a:rPr lang="en-US"/>
              <a:t> &lt;= a</a:t>
            </a:r>
            <a:r>
              <a:rPr lang="en-US" b="1" baseline="-25000"/>
              <a:t>i</a:t>
            </a:r>
            <a:r>
              <a:rPr lang="en-US"/>
              <a:t> &lt;= a</a:t>
            </a:r>
            <a:r>
              <a:rPr lang="en-US" b="1" baseline="-25000"/>
              <a:t>i+1</a:t>
            </a:r>
          </a:p>
          <a:p>
            <a:pPr marL="822960" lvl="2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Nếu X&gt;a</a:t>
            </a:r>
            <a:r>
              <a:rPr lang="en-US" baseline="-25000"/>
              <a:t>i</a:t>
            </a:r>
            <a:r>
              <a:rPr lang="en-US"/>
              <a:t> thì X chỉ có thể xuất hiện trong đoạn [a</a:t>
            </a:r>
            <a:r>
              <a:rPr lang="en-US" baseline="-25000"/>
              <a:t>i+1</a:t>
            </a:r>
            <a:r>
              <a:rPr lang="en-US"/>
              <a:t>, a</a:t>
            </a:r>
            <a:r>
              <a:rPr lang="en-US" baseline="-25000"/>
              <a:t>n-1</a:t>
            </a:r>
            <a:r>
              <a:rPr lang="en-US"/>
              <a:t>]</a:t>
            </a:r>
          </a:p>
          <a:p>
            <a:pPr marL="822960" lvl="2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Nếu X&lt;a</a:t>
            </a:r>
            <a:r>
              <a:rPr lang="en-US" baseline="-25000"/>
              <a:t>i</a:t>
            </a:r>
            <a:r>
              <a:rPr lang="en-US"/>
              <a:t> thì X chỉ có thể xuất hiện trong đoạn [a</a:t>
            </a:r>
            <a:r>
              <a:rPr lang="en-US" baseline="-25000"/>
              <a:t>0</a:t>
            </a:r>
            <a:r>
              <a:rPr lang="en-US"/>
              <a:t>,   a</a:t>
            </a:r>
            <a:r>
              <a:rPr lang="en-US" baseline="-25000"/>
              <a:t>i-1</a:t>
            </a:r>
            <a:r>
              <a:rPr lang="en-US"/>
              <a:t>]</a:t>
            </a:r>
          </a:p>
          <a:p>
            <a:pPr marL="822960" lvl="2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/>
              <a:t>Ý tưởng của giải thuật là tại mỗi bước ta so sánh X với phần tử đứng giữa trong dãy tìm kiếm hiện hành, dựa vào kết quả so sánh này mà ta quyết định giới hạn dãy tìm kiếm ở nữa dưới hay nữa trên của dãy tìm kiếm hiện hành.</a:t>
            </a:r>
          </a:p>
        </p:txBody>
      </p:sp>
    </p:spTree>
    <p:extLst>
      <p:ext uri="{BB962C8B-B14F-4D97-AF65-F5344CB8AC3E}">
        <p14:creationId xmlns:p14="http://schemas.microsoft.com/office/powerpoint/2010/main" val="30005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6314"/>
            <a:ext cx="8493125" cy="54864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Giải thuật Tìm Kiếm Nhị Phân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4954"/>
            <a:ext cx="8534400" cy="5723346"/>
          </a:xfrm>
        </p:spPr>
        <p:txBody>
          <a:bodyPr rtlCol="0">
            <a:normAutofit/>
          </a:bodyPr>
          <a:lstStyle/>
          <a:p>
            <a:pPr marL="0" indent="0" algn="just" eaLnBrk="1" hangingPunct="1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Giả sử dãy tìm kiếm hiện hành bao gồm các phần tử nằm trong a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các bước của giải thuật như sau:</a:t>
            </a:r>
          </a:p>
          <a:p>
            <a:pPr marL="0" indent="-27432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Bước 1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left = 0; right = n-1;</a:t>
            </a:r>
          </a:p>
          <a:p>
            <a:pPr marL="0" indent="-27432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Bước 2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mid =(left+right)/2;</a:t>
            </a:r>
            <a:r>
              <a:rPr lang="en-US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//chỉ số ph/tử giữa dãy hiện hành</a:t>
            </a:r>
            <a:endParaRPr lang="en-US" sz="2000" i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So sánh a[mid] với x. Có 3 khả năng</a:t>
            </a:r>
          </a:p>
          <a:p>
            <a:pPr marL="914400" lvl="3" indent="-274320" eaLnBrk="1" hangingPunct="1">
              <a:lnSpc>
                <a:spcPct val="100000"/>
              </a:lnSpc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a[mid]= 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tìm thấy. Dừng</a:t>
            </a:r>
          </a:p>
          <a:p>
            <a:pPr marL="914400" lvl="3" indent="-274320" eaLnBrk="1" hangingPunct="1">
              <a:lnSpc>
                <a:spcPct val="100000"/>
              </a:lnSpc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a[mid]&gt; 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Right=mid-1; </a:t>
            </a:r>
            <a:r>
              <a:rPr lang="en-US" sz="1800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 hẹp bên phải dãy </a:t>
            </a:r>
            <a:endParaRPr lang="en-US" i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3" indent="-274320" eaLnBrk="1" hangingPunct="1">
              <a:lnSpc>
                <a:spcPct val="100000"/>
              </a:lnSpc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a[mid]&lt; x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Left= mid+1;</a:t>
            </a:r>
            <a:r>
              <a:rPr lang="en-US" sz="2000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 hẹp bên trái dãy </a:t>
            </a:r>
          </a:p>
          <a:p>
            <a:pPr marL="0" lvl="1" indent="-27432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defRPr/>
            </a:pPr>
            <a:r>
              <a:rPr lang="en-US" sz="2000" u="sng">
                <a:latin typeface="Courier New" panose="02070309020205020404" pitchFamily="49" charset="0"/>
                <a:cs typeface="Courier New" panose="02070309020205020404" pitchFamily="49" charset="0"/>
              </a:rPr>
              <a:t>Bước 3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914400" lvl="3" indent="-274320" eaLnBrk="1" hangingPunct="1">
              <a:lnSpc>
                <a:spcPct val="100000"/>
              </a:lnSpc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Nếu Left&lt;=Right ;</a:t>
            </a:r>
            <a:r>
              <a:rPr lang="en-US" sz="1800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//còn phần tử trong dãy hiện hành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	+ Lặp lại bước 2</a:t>
            </a:r>
          </a:p>
          <a:p>
            <a:pPr marL="914400" lvl="3" indent="-274320" eaLnBrk="1" hangingPunct="1">
              <a:lnSpc>
                <a:spcPct val="100000"/>
              </a:lnSpc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Ngược lại: Dừng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</p:spTree>
    <p:extLst>
      <p:ext uri="{BB962C8B-B14F-4D97-AF65-F5344CB8AC3E}">
        <p14:creationId xmlns:p14="http://schemas.microsoft.com/office/powerpoint/2010/main" val="42178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03633"/>
            <a:ext cx="8493125" cy="54864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Cài đặt Giải thuật tìm nhị phân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773" y="990600"/>
            <a:ext cx="8839200" cy="5600927"/>
          </a:xfrm>
        </p:spPr>
        <p:txBody>
          <a:bodyPr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/>
              <a:t>	Hàm trả về giá trị 1 nếu tìm thấy, ngược lại hàm trả về giá trị 0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BinarySearch(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left, right, mid; left=0; right=n-1;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 	mid=(left+right)/2;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(a[mid]==x) return 1;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(a[mid]&lt;x)  left=mid+1;		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 right=mid-1;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(left&lt;=right);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2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Oval 3"/>
          <p:cNvSpPr>
            <a:spLocks noChangeArrowheads="1"/>
          </p:cNvSpPr>
          <p:nvPr/>
        </p:nvSpPr>
        <p:spPr bwMode="auto">
          <a:xfrm>
            <a:off x="1381125" y="5260975"/>
            <a:ext cx="74771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2" y="389184"/>
            <a:ext cx="9042518" cy="544266"/>
          </a:xfrm>
          <a:noFill/>
          <a:extLst/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31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Minh Họa Giải thuật Tìm Nhị Phân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 trị cần tìm X=2)</a:t>
            </a: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2420938" y="52609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3443288" y="52609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4451350" y="52609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394247" name="Oval 7"/>
          <p:cNvSpPr>
            <a:spLocks noChangeArrowheads="1"/>
          </p:cNvSpPr>
          <p:nvPr/>
        </p:nvSpPr>
        <p:spPr bwMode="auto">
          <a:xfrm>
            <a:off x="6497638" y="52609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9</a:t>
            </a:r>
          </a:p>
        </p:txBody>
      </p:sp>
      <p:sp>
        <p:nvSpPr>
          <p:cNvPr id="394248" name="Oval 8"/>
          <p:cNvSpPr>
            <a:spLocks noChangeArrowheads="1"/>
          </p:cNvSpPr>
          <p:nvPr/>
        </p:nvSpPr>
        <p:spPr bwMode="auto">
          <a:xfrm>
            <a:off x="7537450" y="52609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10</a:t>
            </a:r>
          </a:p>
        </p:txBody>
      </p:sp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4505325" y="3903662"/>
            <a:ext cx="731838" cy="4651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46">
                <a:latin typeface="Arial" panose="020B0604020202020204" pitchFamily="34" charset="0"/>
              </a:rPr>
              <a:t>X=2</a:t>
            </a:r>
          </a:p>
        </p:txBody>
      </p:sp>
      <p:sp>
        <p:nvSpPr>
          <p:cNvPr id="394250" name="AutoShape 10"/>
          <p:cNvSpPr>
            <a:spLocks noChangeArrowheads="1"/>
          </p:cNvSpPr>
          <p:nvPr/>
        </p:nvSpPr>
        <p:spPr bwMode="auto">
          <a:xfrm>
            <a:off x="1447800" y="4603750"/>
            <a:ext cx="598488" cy="555625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94251" name="Oval 11"/>
          <p:cNvSpPr>
            <a:spLocks noChangeArrowheads="1"/>
          </p:cNvSpPr>
          <p:nvPr/>
        </p:nvSpPr>
        <p:spPr bwMode="auto">
          <a:xfrm>
            <a:off x="2428875" y="5251450"/>
            <a:ext cx="730250" cy="608012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685800" y="3438525"/>
            <a:ext cx="376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Tìm thấy 2 tại vị trí 1</a:t>
            </a:r>
          </a:p>
        </p:txBody>
      </p:sp>
      <p:sp>
        <p:nvSpPr>
          <p:cNvPr id="394253" name="Oval 13"/>
          <p:cNvSpPr>
            <a:spLocks noChangeArrowheads="1"/>
          </p:cNvSpPr>
          <p:nvPr/>
        </p:nvSpPr>
        <p:spPr bwMode="auto">
          <a:xfrm>
            <a:off x="5502275" y="5299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7</a:t>
            </a:r>
          </a:p>
        </p:txBody>
      </p:sp>
      <p:grpSp>
        <p:nvGrpSpPr>
          <p:cNvPr id="220174" name="Group 14"/>
          <p:cNvGrpSpPr>
            <a:grpSpLocks/>
          </p:cNvGrpSpPr>
          <p:nvPr/>
        </p:nvGrpSpPr>
        <p:grpSpPr bwMode="auto">
          <a:xfrm>
            <a:off x="1400175" y="5867400"/>
            <a:ext cx="6867525" cy="609600"/>
            <a:chOff x="955" y="2820"/>
            <a:chExt cx="4687" cy="416"/>
          </a:xfrm>
        </p:grpSpPr>
        <p:sp>
          <p:nvSpPr>
            <p:cNvPr id="394255" name="Oval 15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394256" name="Oval 16"/>
            <p:cNvSpPr>
              <a:spLocks noChangeArrowheads="1"/>
            </p:cNvSpPr>
            <p:nvPr/>
          </p:nvSpPr>
          <p:spPr bwMode="auto">
            <a:xfrm>
              <a:off x="2350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394257" name="Oval 17"/>
            <p:cNvSpPr>
              <a:spLocks noChangeArrowheads="1"/>
            </p:cNvSpPr>
            <p:nvPr/>
          </p:nvSpPr>
          <p:spPr bwMode="auto">
            <a:xfrm>
              <a:off x="3049" y="2820"/>
              <a:ext cx="497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394258" name="Oval 18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394259" name="Oval 19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394260" name="Oval 20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394261" name="Oval 21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394262" name="AutoShape 22"/>
          <p:cNvSpPr>
            <a:spLocks noChangeArrowheads="1"/>
          </p:cNvSpPr>
          <p:nvPr/>
        </p:nvSpPr>
        <p:spPr bwMode="auto">
          <a:xfrm>
            <a:off x="7696200" y="4567237"/>
            <a:ext cx="663575" cy="557213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94263" name="AutoShape 23"/>
          <p:cNvSpPr>
            <a:spLocks noChangeArrowheads="1"/>
          </p:cNvSpPr>
          <p:nvPr/>
        </p:nvSpPr>
        <p:spPr bwMode="auto">
          <a:xfrm>
            <a:off x="4505325" y="4567237"/>
            <a:ext cx="665163" cy="557213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5282" y="0"/>
            <a:ext cx="849471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743200" y="937824"/>
            <a:ext cx="6400801" cy="2581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BinarySearch(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left, right, mid; left=0; right=n-1;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 	mid=(left+right)/2;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(a[mid]==x) return 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(a[mid]&lt;x) left=mid+1;	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 right=mid-1;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(left&lt;=right);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2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394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942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45781 -0.00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21788 -0.0020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2217 -0.005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394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394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6" grpId="0" animBg="1"/>
      <p:bldP spid="394249" grpId="0" animBg="1"/>
      <p:bldP spid="394249" grpId="1" animBg="1"/>
      <p:bldP spid="394249" grpId="2" animBg="1"/>
      <p:bldP spid="394249" grpId="3" animBg="1"/>
      <p:bldP spid="394250" grpId="0" animBg="1"/>
      <p:bldP spid="394251" grpId="0" animBg="1"/>
      <p:bldP spid="394252" grpId="0"/>
      <p:bldP spid="394262" grpId="0" animBg="1"/>
      <p:bldP spid="394263" grpId="0" animBg="1"/>
      <p:bldP spid="3942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Oval 2"/>
          <p:cNvSpPr>
            <a:spLocks noChangeArrowheads="1"/>
          </p:cNvSpPr>
          <p:nvPr/>
        </p:nvSpPr>
        <p:spPr bwMode="auto">
          <a:xfrm>
            <a:off x="1381125" y="4557712"/>
            <a:ext cx="74771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395267" name="Oval 3"/>
          <p:cNvSpPr>
            <a:spLocks noChangeArrowheads="1"/>
          </p:cNvSpPr>
          <p:nvPr/>
        </p:nvSpPr>
        <p:spPr bwMode="auto">
          <a:xfrm>
            <a:off x="2420938" y="45577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3443288" y="45577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4451350" y="45577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6497638" y="45577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9</a:t>
            </a: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7537450" y="45577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10</a:t>
            </a: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4505325" y="3200400"/>
            <a:ext cx="731838" cy="4651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46">
                <a:latin typeface="Arial" panose="020B0604020202020204" pitchFamily="34" charset="0"/>
              </a:rPr>
              <a:t>X=-1</a:t>
            </a:r>
          </a:p>
        </p:txBody>
      </p:sp>
      <p:sp>
        <p:nvSpPr>
          <p:cNvPr id="395273" name="AutoShape 9"/>
          <p:cNvSpPr>
            <a:spLocks noChangeArrowheads="1"/>
          </p:cNvSpPr>
          <p:nvPr/>
        </p:nvSpPr>
        <p:spPr bwMode="auto">
          <a:xfrm>
            <a:off x="1447800" y="3900487"/>
            <a:ext cx="598488" cy="555625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95274" name="Text Box 10"/>
          <p:cNvSpPr txBox="1">
            <a:spLocks noChangeArrowheads="1"/>
          </p:cNvSpPr>
          <p:nvPr/>
        </p:nvSpPr>
        <p:spPr bwMode="auto">
          <a:xfrm>
            <a:off x="849312" y="6057900"/>
            <a:ext cx="69230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L=0</a:t>
            </a:r>
          </a:p>
          <a:p>
            <a:pPr>
              <a:defRPr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R=-1 =&gt; L&lt;R =&gt; dừng khi không tìm thấy X=-1</a:t>
            </a:r>
          </a:p>
        </p:txBody>
      </p:sp>
      <p:sp>
        <p:nvSpPr>
          <p:cNvPr id="395275" name="Oval 11"/>
          <p:cNvSpPr>
            <a:spLocks noChangeArrowheads="1"/>
          </p:cNvSpPr>
          <p:nvPr/>
        </p:nvSpPr>
        <p:spPr bwMode="auto">
          <a:xfrm>
            <a:off x="5502275" y="459581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7</a:t>
            </a:r>
          </a:p>
        </p:txBody>
      </p:sp>
      <p:grpSp>
        <p:nvGrpSpPr>
          <p:cNvPr id="222220" name="Group 12"/>
          <p:cNvGrpSpPr>
            <a:grpSpLocks/>
          </p:cNvGrpSpPr>
          <p:nvPr/>
        </p:nvGrpSpPr>
        <p:grpSpPr bwMode="auto">
          <a:xfrm>
            <a:off x="1400175" y="5164137"/>
            <a:ext cx="6867525" cy="609600"/>
            <a:chOff x="955" y="2820"/>
            <a:chExt cx="4687" cy="416"/>
          </a:xfrm>
        </p:grpSpPr>
        <p:sp>
          <p:nvSpPr>
            <p:cNvPr id="395277" name="Oval 13"/>
            <p:cNvSpPr>
              <a:spLocks noChangeArrowheads="1"/>
            </p:cNvSpPr>
            <p:nvPr/>
          </p:nvSpPr>
          <p:spPr bwMode="auto">
            <a:xfrm>
              <a:off x="1653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395278" name="Oval 14"/>
            <p:cNvSpPr>
              <a:spLocks noChangeArrowheads="1"/>
            </p:cNvSpPr>
            <p:nvPr/>
          </p:nvSpPr>
          <p:spPr bwMode="auto">
            <a:xfrm>
              <a:off x="2350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395279" name="Oval 15"/>
            <p:cNvSpPr>
              <a:spLocks noChangeArrowheads="1"/>
            </p:cNvSpPr>
            <p:nvPr/>
          </p:nvSpPr>
          <p:spPr bwMode="auto">
            <a:xfrm>
              <a:off x="3049" y="2820"/>
              <a:ext cx="497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395280" name="Oval 16"/>
            <p:cNvSpPr>
              <a:spLocks noChangeArrowheads="1"/>
            </p:cNvSpPr>
            <p:nvPr/>
          </p:nvSpPr>
          <p:spPr bwMode="auto">
            <a:xfrm>
              <a:off x="3748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395281" name="Oval 17"/>
            <p:cNvSpPr>
              <a:spLocks noChangeArrowheads="1"/>
            </p:cNvSpPr>
            <p:nvPr/>
          </p:nvSpPr>
          <p:spPr bwMode="auto">
            <a:xfrm>
              <a:off x="4445" y="2820"/>
              <a:ext cx="499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395282" name="Oval 18"/>
            <p:cNvSpPr>
              <a:spLocks noChangeArrowheads="1"/>
            </p:cNvSpPr>
            <p:nvPr/>
          </p:nvSpPr>
          <p:spPr bwMode="auto">
            <a:xfrm>
              <a:off x="5144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395283" name="Oval 19"/>
            <p:cNvSpPr>
              <a:spLocks noChangeArrowheads="1"/>
            </p:cNvSpPr>
            <p:nvPr/>
          </p:nvSpPr>
          <p:spPr bwMode="auto">
            <a:xfrm>
              <a:off x="955" y="2820"/>
              <a:ext cx="498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395284" name="AutoShape 20"/>
          <p:cNvSpPr>
            <a:spLocks noChangeArrowheads="1"/>
          </p:cNvSpPr>
          <p:nvPr/>
        </p:nvSpPr>
        <p:spPr bwMode="auto">
          <a:xfrm>
            <a:off x="7696200" y="3883025"/>
            <a:ext cx="663575" cy="5572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95285" name="AutoShape 21"/>
          <p:cNvSpPr>
            <a:spLocks noChangeArrowheads="1"/>
          </p:cNvSpPr>
          <p:nvPr/>
        </p:nvSpPr>
        <p:spPr bwMode="auto">
          <a:xfrm>
            <a:off x="4438650" y="3863975"/>
            <a:ext cx="663575" cy="5572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585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sp>
        <p:nvSpPr>
          <p:cNvPr id="395286" name="Rectangle 22"/>
          <p:cNvSpPr>
            <a:spLocks noGrp="1" noChangeArrowheads="1"/>
          </p:cNvSpPr>
          <p:nvPr>
            <p:ph type="title"/>
          </p:nvPr>
        </p:nvSpPr>
        <p:spPr>
          <a:xfrm>
            <a:off x="76200" y="401854"/>
            <a:ext cx="8818563" cy="548640"/>
          </a:xfrm>
          <a:noFill/>
          <a:extLst/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Minh Họa Giải thuật Tìm Nhị Phân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 trị cần tìm X=-1)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342701" y="937824"/>
            <a:ext cx="4801299" cy="2344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BinarySearch(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left, right, mid; left=0; right=n-1;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{ 	mid=(left+right)/2;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(a[mid]==x) return 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lvl="1" algn="l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(a[mid]&lt;x) left=mid+1;	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 right=mid-1;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(left&lt;=right);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15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21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5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3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395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95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45781 -0.0020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0.21788 -0.002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-0.2217 -0.0050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395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3952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81 -0.00208 L -0.68316 -0.0020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-0.00209 L -0.33715 0.0002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7 -0.00509 L -0.33802 -0.005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 tmFilter="0, 0; .2, .5; .8, .5; 1, 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000" autoRev="1" fill="hold"/>
                                        <p:tgtEl>
                                          <p:spTgt spid="3952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3952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316 -0.00208 L -0.77031 -0.005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95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nimBg="1"/>
      <p:bldP spid="395269" grpId="0" animBg="1"/>
      <p:bldP spid="395272" grpId="0" animBg="1"/>
      <p:bldP spid="395272" grpId="1" animBg="1"/>
      <p:bldP spid="395272" grpId="2" animBg="1"/>
      <p:bldP spid="395272" grpId="3" animBg="1"/>
      <p:bldP spid="395272" grpId="4" animBg="1"/>
      <p:bldP spid="395272" grpId="5" animBg="1"/>
      <p:bldP spid="395273" grpId="0" animBg="1"/>
      <p:bldP spid="395274" grpId="0"/>
      <p:bldP spid="395284" grpId="0" animBg="1"/>
      <p:bldP spid="395284" grpId="1" animBg="1"/>
      <p:bldP spid="395284" grpId="2" animBg="1"/>
      <p:bldP spid="395285" grpId="0" animBg="1"/>
      <p:bldP spid="395285" grpId="1" animBg="1"/>
      <p:bldP spid="395285" grpId="2" animBg="1"/>
      <p:bldP spid="395285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4572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Cài đặt giải thuật Tìm nhị phân: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hàm tìm nhị phân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875211"/>
            <a:ext cx="5562599" cy="3566160"/>
          </a:xfr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  int a[100], n, kq, x;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nhập số phần tử n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gọi hàm nhập mảng 1 chiều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nhập giá trị cần tìm x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kq = BinarySearch(a,n,x);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//hoặc if (BinarySearch(a,n,x)==1)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if(kq==1) 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printf(“tìm thấy”);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else 	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printf(“không tìm thấy”);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E80C4C-1139-419C-8F4B-89F11880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6248401" cy="2819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BinarySearch(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left, right, mid; left=0; right=n-1;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 	mid=(left+right)/2;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(a[mid]==x) return 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lvl="1" algn="l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mid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]&lt;x) left=mid+1;	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right=mid-1;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(left&lt;=right);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7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7886700" cy="5492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Bài tập áp dụng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2697163"/>
            <a:ext cx="9144000" cy="493712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/>
              <a:t>Ghi kết quả chạy từng bước khi tìm X=19</a:t>
            </a:r>
          </a:p>
        </p:txBody>
      </p:sp>
      <p:sp>
        <p:nvSpPr>
          <p:cNvPr id="396318" name="Line 30"/>
          <p:cNvSpPr>
            <a:spLocks noChangeShapeType="1"/>
          </p:cNvSpPr>
          <p:nvPr/>
        </p:nvSpPr>
        <p:spPr bwMode="auto">
          <a:xfrm flipV="1">
            <a:off x="4585648" y="2032474"/>
            <a:ext cx="0" cy="3524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215"/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1127125" y="3400425"/>
            <a:ext cx="7696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585"/>
              <a:t> B1: l=0, r=6, mid=(l+r)/2, A[mid] = 8, 8&lt;19</a:t>
            </a:r>
            <a:endParaRPr lang="en-US" sz="1846">
              <a:latin typeface="Tahoma" panose="020B0604030504040204" pitchFamily="34" charset="0"/>
            </a:endParaRP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127125" y="4105275"/>
            <a:ext cx="81534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585"/>
              <a:t> B2: l= mid+1=4, mid=(l+r)/2=5, A[mid] =17&lt;19</a:t>
            </a:r>
            <a:endParaRPr lang="en-US" sz="1846">
              <a:latin typeface="Tahoma" panose="020B0604030504040204" pitchFamily="34" charset="0"/>
            </a:endParaRP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1127125" y="4878388"/>
            <a:ext cx="84582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585"/>
              <a:t> B3: l=mid+1=6, mid=(l+r)/2=6, A[mid]=19 =X dừng </a:t>
            </a:r>
            <a:endParaRPr lang="en-US" sz="1846">
              <a:latin typeface="Tahoma" panose="020B0604030504040204" pitchFamily="34" charset="0"/>
            </a:endParaRPr>
          </a:p>
        </p:txBody>
      </p:sp>
      <p:sp>
        <p:nvSpPr>
          <p:cNvPr id="226315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1182688" y="1219200"/>
          <a:ext cx="6934200" cy="89078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30"/>
          <p:cNvSpPr>
            <a:spLocks noChangeShapeType="1"/>
          </p:cNvSpPr>
          <p:nvPr/>
        </p:nvSpPr>
        <p:spPr bwMode="auto">
          <a:xfrm flipV="1">
            <a:off x="1676400" y="2032474"/>
            <a:ext cx="0" cy="352425"/>
          </a:xfrm>
          <a:prstGeom prst="line">
            <a:avLst/>
          </a:prstGeom>
          <a:noFill/>
          <a:ln w="57150">
            <a:solidFill>
              <a:schemeClr val="accent4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215"/>
          </a:p>
        </p:txBody>
      </p:sp>
      <p:sp>
        <p:nvSpPr>
          <p:cNvPr id="15" name="Line 30"/>
          <p:cNvSpPr>
            <a:spLocks noChangeShapeType="1"/>
          </p:cNvSpPr>
          <p:nvPr/>
        </p:nvSpPr>
        <p:spPr bwMode="auto">
          <a:xfrm flipV="1">
            <a:off x="8001000" y="2032474"/>
            <a:ext cx="0" cy="352425"/>
          </a:xfrm>
          <a:prstGeom prst="line">
            <a:avLst/>
          </a:prstGeom>
          <a:noFill/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val="30376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43438 -0.0016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38 -0.00162 L 0.625 -0.0092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4011 0.013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  <p:bldP spid="396318" grpId="0" animBg="1"/>
      <p:bldP spid="396318" grpId="1" animBg="1"/>
      <p:bldP spid="396321" grpId="0" autoUpdateAnimBg="0"/>
      <p:bldP spid="396322" grpId="0" autoUpdateAnimBg="0"/>
      <p:bldP spid="396323" grpId="0" autoUpdateAnimBg="0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7886700" cy="5492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Bài tập áp dụng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(biểu diễn cách trình bày khác)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2284413"/>
            <a:ext cx="7407275" cy="493712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/>
              <a:t>Ghi kết quả chạy từng bước khi tìm X=19</a:t>
            </a:r>
          </a:p>
        </p:txBody>
      </p:sp>
      <p:graphicFrame>
        <p:nvGraphicFramePr>
          <p:cNvPr id="396292" name="Group 4"/>
          <p:cNvGraphicFramePr>
            <a:graphicFrameLocks noGrp="1"/>
          </p:cNvGraphicFramePr>
          <p:nvPr/>
        </p:nvGraphicFramePr>
        <p:xfrm>
          <a:off x="1182688" y="1303338"/>
          <a:ext cx="6934200" cy="89078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4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3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382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2895600"/>
          <a:ext cx="39925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Lần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A[M]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00200" y="3810000"/>
            <a:ext cx="4800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980611" y="4267200"/>
            <a:ext cx="19441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17145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/>
              <a:t>Dừng sau khi tìm thấy X</a:t>
            </a:r>
          </a:p>
        </p:txBody>
      </p:sp>
    </p:spTree>
    <p:extLst>
      <p:ext uri="{BB962C8B-B14F-4D97-AF65-F5344CB8AC3E}">
        <p14:creationId xmlns:p14="http://schemas.microsoft.com/office/powerpoint/2010/main" val="409457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-0.00417 0.0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7886700" cy="640080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b="1"/>
              <a:t>1. Phân loại c</a:t>
            </a:r>
            <a:r>
              <a:rPr lang="en-US" b="1"/>
              <a:t>ác dạng cấu trúc dữ liệu</a:t>
            </a:r>
            <a:endParaRPr lang="en-GB" sz="3600" b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70F5C2-3324-4C84-A9BC-5796BFBE2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743824"/>
              </p:ext>
            </p:extLst>
          </p:nvPr>
        </p:nvGraphicFramePr>
        <p:xfrm>
          <a:off x="119743" y="533400"/>
          <a:ext cx="8839200" cy="237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EA0408-5DA3-4F1C-A410-4BB0DCC6A936}"/>
              </a:ext>
            </a:extLst>
          </p:cNvPr>
          <p:cNvSpPr txBox="1"/>
          <p:nvPr/>
        </p:nvSpPr>
        <p:spPr>
          <a:xfrm>
            <a:off x="342900" y="2904988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>
                <a:solidFill>
                  <a:srgbClr val="C00000"/>
                </a:solidFill>
              </a:rPr>
              <a:t>Cấu trúc dữ liệu dạng tuyến tính (</a:t>
            </a:r>
            <a:r>
              <a:rPr lang="en-US" b="1" i="1">
                <a:solidFill>
                  <a:srgbClr val="C00000"/>
                </a:solidFill>
              </a:rPr>
              <a:t>Linear Data Structured</a:t>
            </a:r>
            <a:r>
              <a:rPr lang="en-US" b="1">
                <a:solidFill>
                  <a:srgbClr val="C00000"/>
                </a:solidFill>
              </a:rPr>
              <a:t>)?</a:t>
            </a:r>
          </a:p>
          <a:p>
            <a:pPr lvl="0"/>
            <a:r>
              <a:rPr lang="en-US"/>
              <a:t>Trong cấu trúc dữ liệu dạng tuyến tính: 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Dữ liệu đ</a:t>
            </a:r>
            <a:r>
              <a:rPr lang="vi-VN"/>
              <a:t>ư</a:t>
            </a:r>
            <a:r>
              <a:rPr lang="en-US"/>
              <a:t>ợc sắp xếp liên tục theo 1 trật tự đã đ</a:t>
            </a:r>
            <a:r>
              <a:rPr lang="vi-VN"/>
              <a:t>ư</a:t>
            </a:r>
            <a:r>
              <a:rPr lang="en-US"/>
              <a:t>ợc quy </a:t>
            </a:r>
            <a:r>
              <a:rPr lang="vi-VN"/>
              <a:t>ư</a:t>
            </a:r>
            <a:r>
              <a:rPr lang="en-US"/>
              <a:t>ớc tr</a:t>
            </a:r>
            <a:r>
              <a:rPr lang="vi-VN"/>
              <a:t>ư</a:t>
            </a:r>
            <a:r>
              <a:rPr lang="en-US"/>
              <a:t>ớc.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Việc duyệt các phần tử dữ liệu đ</a:t>
            </a:r>
            <a:r>
              <a:rPr lang="vi-VN"/>
              <a:t>ư</a:t>
            </a:r>
            <a:r>
              <a:rPr lang="en-US"/>
              <a:t>ợc thực hiện đ</a:t>
            </a:r>
            <a:r>
              <a:rPr lang="vi-VN"/>
              <a:t>ơ</a:t>
            </a:r>
            <a:r>
              <a:rPr lang="en-US"/>
              <a:t>n giản bằng cách duyệt tuần tự từ phần tử 1, phần tử 2, … đến phần tử cuối.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Việc truy cập hoặc thay thế các phần tử đ</a:t>
            </a:r>
            <a:r>
              <a:rPr lang="vi-VN"/>
              <a:t>ư</a:t>
            </a:r>
            <a:r>
              <a:rPr lang="en-US"/>
              <a:t>ợc thực hiện trong bộ nhớ.</a:t>
            </a:r>
          </a:p>
        </p:txBody>
      </p:sp>
    </p:spTree>
    <p:extLst>
      <p:ext uri="{BB962C8B-B14F-4D97-AF65-F5344CB8AC3E}">
        <p14:creationId xmlns:p14="http://schemas.microsoft.com/office/powerpoint/2010/main" val="310997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7886700" cy="5492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Thực hành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905260"/>
            <a:ext cx="9144000" cy="493712"/>
          </a:xfrm>
        </p:spPr>
        <p:txBody>
          <a:bodyPr rtlCol="0">
            <a:normAutofit fontScale="92500" lnSpcReduction="10000"/>
          </a:bodyPr>
          <a:lstStyle/>
          <a:p>
            <a:pPr marL="274320" eaLnBrk="1" hangingPunct="1">
              <a:buFont typeface="+mj-lt"/>
              <a:buAutoNum type="romanLcPeriod"/>
              <a:defRPr/>
            </a:pPr>
            <a:r>
              <a:rPr lang="en-US"/>
              <a:t>Trình bày các bước tìm X=35 trong mảng sau:</a:t>
            </a:r>
          </a:p>
        </p:txBody>
      </p:sp>
      <p:sp>
        <p:nvSpPr>
          <p:cNvPr id="226315" name="Rectangle 2"/>
          <p:cNvSpPr txBox="1">
            <a:spLocks noChangeArrowheads="1"/>
          </p:cNvSpPr>
          <p:nvPr/>
        </p:nvSpPr>
        <p:spPr bwMode="auto">
          <a:xfrm>
            <a:off x="9525" y="0"/>
            <a:ext cx="8494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graphicFrame>
        <p:nvGraphicFramePr>
          <p:cNvPr id="1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3707"/>
              </p:ext>
            </p:extLst>
          </p:nvPr>
        </p:nvGraphicFramePr>
        <p:xfrm>
          <a:off x="76200" y="1913221"/>
          <a:ext cx="8778240" cy="808528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654415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999745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8150524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1284826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47871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014812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222062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6721228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813589"/>
                    </a:ext>
                  </a:extLst>
                </a:gridCol>
              </a:tblGrid>
              <a:tr h="274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4406" marR="84406" marT="42112" marB="42112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5C18DA45-2EF3-4DA9-B74E-C773ED9E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5" y="1282318"/>
            <a:ext cx="7614104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eaLnBrk="1" hangingPunct="1">
              <a:buFont typeface="+mj-lt"/>
              <a:buAutoNum type="romanLcPeriod" startAt="2"/>
              <a:defRPr/>
            </a:pPr>
            <a:r>
              <a:rPr lang="en-US"/>
              <a:t>Thực hiện tương tự khi X=6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FEA5EEA-EBA0-4B4D-9E21-987CD49D6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4991"/>
              </p:ext>
            </p:extLst>
          </p:nvPr>
        </p:nvGraphicFramePr>
        <p:xfrm>
          <a:off x="139311" y="3080614"/>
          <a:ext cx="298488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A[M]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33004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3245864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Dừng do L=11 &gt;R=10</a:t>
                      </a:r>
                    </a:p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Không thấy X=35</a:t>
                      </a:r>
                      <a:endParaRPr lang="en-US" sz="2000" b="0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26168118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3E88A2-2163-4AF6-A046-598B408F1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41685"/>
              </p:ext>
            </p:extLst>
          </p:nvPr>
        </p:nvGraphicFramePr>
        <p:xfrm>
          <a:off x="5473311" y="3080614"/>
          <a:ext cx="298488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A[M]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33004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03245864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 do L=2 &gt;R=1</a:t>
                      </a:r>
                    </a:p>
                    <a:p>
                      <a:pPr algn="ctr"/>
                      <a:r>
                        <a:rPr lang="en-US" sz="2000" b="0" i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 Không thấy X=6</a:t>
                      </a:r>
                      <a:endParaRPr lang="en-US" sz="2000" b="0" i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261681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7886700" cy="45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Thực hành</a:t>
            </a:r>
          </a:p>
        </p:txBody>
      </p:sp>
      <p:sp>
        <p:nvSpPr>
          <p:cNvPr id="226315" name="Rectangle 2"/>
          <p:cNvSpPr txBox="1">
            <a:spLocks noChangeArrowheads="1"/>
          </p:cNvSpPr>
          <p:nvPr/>
        </p:nvSpPr>
        <p:spPr bwMode="auto">
          <a:xfrm>
            <a:off x="9525" y="1"/>
            <a:ext cx="84947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None/>
            </a:pP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Tìm Kiếm Nhị Phân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1CCD-DEFB-4D87-984B-3582040D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92331"/>
            <a:ext cx="8839200" cy="5033963"/>
          </a:xfrm>
        </p:spPr>
        <p:txBody>
          <a:bodyPr/>
          <a:lstStyle/>
          <a:p>
            <a:pPr marL="845820" indent="-571500">
              <a:buFont typeface="+mj-lt"/>
              <a:buAutoNum type="romanLcPeriod" startAt="3"/>
            </a:pPr>
            <a:r>
              <a:rPr lang="en-US" sz="2400"/>
              <a:t>Cải tiến ch</a:t>
            </a:r>
            <a:r>
              <a:rPr lang="vi-VN" sz="2400"/>
              <a:t>ư</a:t>
            </a:r>
            <a:r>
              <a:rPr lang="en-US" sz="2400"/>
              <a:t>ơng trình để in ra vị trí tìm thấy X (khi mảng có chứa X).</a:t>
            </a:r>
          </a:p>
          <a:p>
            <a:pPr marL="845820" indent="-571500">
              <a:buFont typeface="+mj-lt"/>
              <a:buAutoNum type="romanLcPeriod" startAt="3"/>
            </a:pPr>
            <a:r>
              <a:rPr lang="en-US" sz="2400"/>
              <a:t>Cải tiến ch</a:t>
            </a:r>
            <a:r>
              <a:rPr lang="vi-VN" sz="2400"/>
              <a:t>ư</a:t>
            </a:r>
            <a:r>
              <a:rPr lang="en-US" sz="2400"/>
              <a:t>ơng trình để in ra vị trí tìm thấy X và số lần cần thực hiện (khi mảng có chứa X).</a:t>
            </a:r>
          </a:p>
          <a:p>
            <a:pPr marL="845820" indent="-571500">
              <a:buFont typeface="+mj-lt"/>
              <a:buAutoNum type="romanLcPeriod" startAt="3"/>
            </a:pPr>
            <a:endParaRPr lang="en-US" sz="240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06F5184-7563-4BBA-B0B6-71002334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896" y="4069715"/>
            <a:ext cx="4190999" cy="2757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{  int a[100], n, kq, x;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nhập số phần tử n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gọi hàm nhập mảng 1 chiều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nhập giá trị cần tìm x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kq = BinarySearch(a,n,x);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Times New Roman" panose="02020603050405020304" pitchFamily="18" charset="0"/>
              <a:buNone/>
              <a:defRPr/>
            </a:pPr>
            <a:r>
              <a:rPr lang="en-US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//hoặc if (BinarySearch(a,n,x)==1)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if(kq==1) 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printf(“tìm thấy”);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else 	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printf(“không tìm thấy”);</a:t>
            </a:r>
          </a:p>
          <a:p>
            <a:pPr marL="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D368A88-A1ED-489D-AB9C-8B15A516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38600"/>
            <a:ext cx="5257801" cy="2819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54864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Times New Roman" panose="02020603050405020304" pitchFamily="18" charset="0"/>
              <a:buChar char="-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82296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9728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ù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45920" indent="-274320" algn="just" defTabSz="685800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BinarySearch(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left, right, mid; left=0; right=n-1;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{ 	mid=(left+right)/2;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(a[mid]==x) return 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lvl="1" algn="l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(a[mid]&lt;x) left=mid+1;	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right=mid-1;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(left&lt;=right);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lvl="1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1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5715000"/>
          </a:xfrm>
          <a:ln w="38100">
            <a:solidFill>
              <a:srgbClr val="C00000"/>
            </a:solidFill>
          </a:ln>
        </p:spPr>
        <p:txBody>
          <a:bodyPr/>
          <a:lstStyle/>
          <a:p>
            <a:pPr indent="-273050" eaLnBrk="1" hangingPunct="1">
              <a:lnSpc>
                <a:spcPct val="120000"/>
              </a:lnSpc>
            </a:pPr>
            <a:endParaRPr lang="en-US"/>
          </a:p>
          <a:p>
            <a:pPr indent="-273050" eaLnBrk="1" hangingPunct="1">
              <a:spcAft>
                <a:spcPts val="0"/>
              </a:spcAft>
            </a:pPr>
            <a:r>
              <a:rPr lang="en-US">
                <a:solidFill>
                  <a:srgbClr val="0070C0"/>
                </a:solidFill>
                <a:hlinkClick r:id="rId2" action="ppaction://hlinksldjump"/>
              </a:rPr>
              <a:t>Chương 1: Ôn tập về Ngôn ngữ lập trình</a:t>
            </a:r>
            <a:endParaRPr lang="en-US" b="1">
              <a:solidFill>
                <a:srgbClr val="0070C0"/>
              </a:solidFill>
            </a:endParaRPr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00B0F0"/>
                </a:solidFill>
                <a:hlinkClick r:id="rId3" action="ppaction://hlinksldjump"/>
              </a:rPr>
              <a:t>Chương 2</a:t>
            </a:r>
            <a:r>
              <a:rPr lang="en-US">
                <a:solidFill>
                  <a:srgbClr val="00B0F0"/>
                </a:solidFill>
                <a:hlinkClick r:id="rId3" action="ppaction://hlinksldjump"/>
              </a:rPr>
              <a:t>: Đệ quy</a:t>
            </a:r>
            <a:endParaRPr lang="en-US">
              <a:solidFill>
                <a:srgbClr val="00B0F0"/>
              </a:solidFill>
            </a:endParaRPr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FF0000"/>
                </a:solidFill>
                <a:hlinkClick r:id="" action="ppaction://noaction"/>
              </a:rPr>
              <a:t>Chương 3</a:t>
            </a:r>
            <a:r>
              <a:rPr lang="en-US">
                <a:solidFill>
                  <a:srgbClr val="FF0000"/>
                </a:solidFill>
                <a:hlinkClick r:id="" action="ppaction://noaction"/>
              </a:rPr>
              <a:t>: Các giải thuật tìm kiếm trên mảng 1 chiều</a:t>
            </a:r>
            <a:endParaRPr lang="en-US">
              <a:solidFill>
                <a:srgbClr val="FF0000"/>
              </a:solidFill>
            </a:endParaRPr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FF0000"/>
                </a:solidFill>
              </a:rPr>
              <a:t>Chương 4</a:t>
            </a:r>
            <a:r>
              <a:rPr lang="en-US">
                <a:solidFill>
                  <a:srgbClr val="FF0000"/>
                </a:solidFill>
              </a:rPr>
              <a:t>: Các giải thuật sắp xếp trên mảng 1 chiều</a:t>
            </a:r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7030A0"/>
                </a:solidFill>
                <a:hlinkClick r:id="" action="ppaction://noaction"/>
              </a:rPr>
              <a:t>Chương 5</a:t>
            </a:r>
            <a:r>
              <a:rPr lang="en-US">
                <a:hlinkClick r:id="" action="ppaction://noaction"/>
              </a:rPr>
              <a:t>: Danh sách liên kết động (</a:t>
            </a:r>
            <a:r>
              <a:rPr lang="en-US" i="1">
                <a:hlinkClick r:id="" action="ppaction://noaction"/>
              </a:rPr>
              <a:t>Linked List</a:t>
            </a:r>
            <a:r>
              <a:rPr lang="en-US">
                <a:hlinkClick r:id="" action="ppaction://noaction"/>
              </a:rPr>
              <a:t>) 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7030A0"/>
                </a:solidFill>
                <a:hlinkClick r:id="" action="ppaction://noaction"/>
              </a:rPr>
              <a:t>Chương 6</a:t>
            </a:r>
            <a:r>
              <a:rPr lang="en-US">
                <a:hlinkClick r:id="" action="ppaction://noaction"/>
              </a:rPr>
              <a:t>: </a:t>
            </a:r>
            <a:r>
              <a:rPr lang="nl-NL">
                <a:solidFill>
                  <a:srgbClr val="C00000"/>
                </a:solidFill>
                <a:hlinkClick r:id="" action="ppaction://noaction"/>
              </a:rPr>
              <a:t>Ngăn xếp </a:t>
            </a:r>
            <a:r>
              <a:rPr lang="nl-NL" i="1">
                <a:solidFill>
                  <a:srgbClr val="C00000"/>
                </a:solidFill>
                <a:hlinkClick r:id="" action="ppaction://noaction"/>
              </a:rPr>
              <a:t>(Stack)</a:t>
            </a:r>
            <a:r>
              <a:rPr lang="nl-NL">
                <a:solidFill>
                  <a:srgbClr val="C00000"/>
                </a:solidFill>
                <a:hlinkClick r:id="" action="ppaction://noaction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7030A0"/>
                </a:solidFill>
                <a:hlinkClick r:id="" action="ppaction://noaction"/>
              </a:rPr>
              <a:t>Chương 7: </a:t>
            </a:r>
            <a:r>
              <a:rPr lang="nl-NL">
                <a:solidFill>
                  <a:srgbClr val="C00000"/>
                </a:solidFill>
                <a:hlinkClick r:id="" action="ppaction://noaction"/>
              </a:rPr>
              <a:t>Hàng đợi </a:t>
            </a:r>
            <a:r>
              <a:rPr lang="nl-NL" i="1">
                <a:solidFill>
                  <a:srgbClr val="C00000"/>
                </a:solidFill>
                <a:hlinkClick r:id="" action="ppaction://noaction"/>
              </a:rPr>
              <a:t>(Queue) </a:t>
            </a:r>
            <a:r>
              <a:rPr lang="nl-NL">
                <a:solidFill>
                  <a:srgbClr val="C00000"/>
                </a:solidFill>
                <a:hlinkClick r:id="" action="ppaction://noaction"/>
              </a:rPr>
              <a:t>trên mảng một chiều</a:t>
            </a:r>
            <a:r>
              <a:rPr lang="en-US">
                <a:hlinkClick r:id="" action="ppaction://noaction"/>
              </a:rPr>
              <a:t>)</a:t>
            </a:r>
            <a:endParaRPr lang="en-US"/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7030A0"/>
                </a:solidFill>
                <a:hlinkClick r:id="" action="ppaction://noaction"/>
              </a:rPr>
              <a:t>Chương 8</a:t>
            </a:r>
            <a:r>
              <a:rPr lang="en-US">
                <a:hlinkClick r:id="" action="ppaction://noaction"/>
              </a:rPr>
              <a:t>: Cây (</a:t>
            </a:r>
            <a:r>
              <a:rPr lang="en-US" i="1">
                <a:hlinkClick r:id="" action="ppaction://noaction"/>
              </a:rPr>
              <a:t>Tree</a:t>
            </a:r>
            <a:r>
              <a:rPr lang="en-US">
                <a:hlinkClick r:id="" action="ppaction://noaction"/>
              </a:rPr>
              <a:t>)</a:t>
            </a:r>
            <a:endParaRPr lang="en-US"/>
          </a:p>
          <a:p>
            <a:pPr indent="-273050" eaLnBrk="1" hangingPunct="1">
              <a:spcAft>
                <a:spcPts val="0"/>
              </a:spcAft>
            </a:pPr>
            <a:r>
              <a:rPr lang="en-US" b="1">
                <a:solidFill>
                  <a:srgbClr val="7030A0"/>
                </a:solidFill>
                <a:hlinkClick r:id="" action="ppaction://noaction"/>
              </a:rPr>
              <a:t>Chương 9</a:t>
            </a:r>
            <a:r>
              <a:rPr lang="en-US">
                <a:hlinkClick r:id="" action="ppaction://noaction"/>
              </a:rPr>
              <a:t>: Bảng băm (</a:t>
            </a:r>
            <a:r>
              <a:rPr lang="en-US" i="1">
                <a:hlinkClick r:id="" action="ppaction://noaction"/>
              </a:rPr>
              <a:t>Hash Table</a:t>
            </a:r>
            <a:r>
              <a:rPr lang="en-US">
                <a:hlinkClick r:id="" action="ppaction://noaction"/>
              </a:rPr>
              <a:t>)</a:t>
            </a: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3234"/>
            <a:ext cx="6000750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/>
          <a:lstStyle/>
          <a:p>
            <a:pPr algn="ctr" eaLnBrk="1" hangingPunct="1"/>
            <a:r>
              <a:rPr lang="en-US" sz="4000" b="1"/>
              <a:t>NỘI DUNG MÔN HỌC</a:t>
            </a:r>
          </a:p>
        </p:txBody>
      </p:sp>
    </p:spTree>
    <p:extLst>
      <p:ext uri="{BB962C8B-B14F-4D97-AF65-F5344CB8AC3E}">
        <p14:creationId xmlns:p14="http://schemas.microsoft.com/office/powerpoint/2010/main" val="369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1111876"/>
            <a:ext cx="5334000" cy="762000"/>
          </a:xfrm>
        </p:spPr>
        <p:txBody>
          <a:bodyPr/>
          <a:lstStyle/>
          <a:p>
            <a:pPr algn="l" eaLnBrk="1" hangingPunct="1"/>
            <a:r>
              <a:rPr lang="en-US" sz="3600">
                <a:solidFill>
                  <a:srgbClr val="0070C0"/>
                </a:solidFill>
              </a:rPr>
              <a:t>Chương 4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26627" name="Rectangle 2"/>
          <p:cNvSpPr txBox="1">
            <a:spLocks noChangeArrowheads="1"/>
          </p:cNvSpPr>
          <p:nvPr/>
        </p:nvSpPr>
        <p:spPr bwMode="auto">
          <a:xfrm>
            <a:off x="0" y="1752600"/>
            <a:ext cx="9144000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5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GIẢI THUẬT SẮP XẾP 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5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MẢNG 1 CHIỀU</a:t>
            </a:r>
            <a:endParaRPr lang="en-US" sz="3600" i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24" y="4716462"/>
            <a:ext cx="3764926" cy="2036763"/>
          </a:xfrm>
          <a:prstGeom prst="rect">
            <a:avLst/>
          </a:prstGeom>
        </p:spPr>
      </p:pic>
      <p:pic>
        <p:nvPicPr>
          <p:cNvPr id="268294" name="Picture 6" descr="Kết quả hình ảnh cho so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2"/>
          <a:stretch/>
        </p:blipFill>
        <p:spPr bwMode="auto">
          <a:xfrm>
            <a:off x="6002144" y="21465"/>
            <a:ext cx="3102146" cy="203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296" name="Picture 8" descr="Kết quả hình ảnh cho s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" y="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298" name="Picture 10" descr="Kết quả hình ảnh cho sor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/>
          <a:stretch/>
        </p:blipFill>
        <p:spPr bwMode="auto">
          <a:xfrm>
            <a:off x="152400" y="4075877"/>
            <a:ext cx="2895600" cy="27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2799"/>
            <a:ext cx="7585656" cy="4554601"/>
          </a:xfrm>
          <a:ln w="57150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571500" indent="-571500" algn="just">
              <a:lnSpc>
                <a:spcPct val="150000"/>
              </a:lnSpc>
              <a:buFont typeface="+mj-lt"/>
              <a:buAutoNum type="romanLcPeriod"/>
            </a:pPr>
            <a:endParaRPr lang="en-US" sz="1800"/>
          </a:p>
          <a:p>
            <a:pPr indent="-4572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Hiểu và giải thích được các giải thuật sắp xếp trên mảng 1 chiều</a:t>
            </a:r>
          </a:p>
          <a:p>
            <a:pPr indent="-4572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Nắm vững, minh họa và tính toán được các phép gán (hoán vị) các giải thuật sắp xếp cơ bản trên mảng một chiều</a:t>
            </a:r>
          </a:p>
          <a:p>
            <a:pPr indent="-4572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Cài đặt thành công các giải thuật sắp xếp trên mảng 1 chiều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476" y="947039"/>
            <a:ext cx="3108960" cy="731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n-US" b="1"/>
              <a:t>MỤC TIÊU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057400" cy="365125"/>
          </a:xfrm>
        </p:spPr>
        <p:txBody>
          <a:bodyPr/>
          <a:lstStyle/>
          <a:p>
            <a:pPr>
              <a:defRPr/>
            </a:pPr>
            <a:fld id="{4D529A69-5BBF-4BF4-8035-9D0FCD911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1"/>
            <a:ext cx="8153400" cy="5943600"/>
          </a:xfrm>
          <a:ln w="57150">
            <a:solidFill>
              <a:srgbClr val="0070C0"/>
            </a:solidFill>
          </a:ln>
        </p:spPr>
        <p:txBody>
          <a:bodyPr rtlCol="0">
            <a:normAutofit fontScale="70000" lnSpcReduction="20000"/>
          </a:bodyPr>
          <a:lstStyle/>
          <a:p>
            <a:pPr marL="468630" indent="-571500" eaLnBrk="1" fontAlgn="auto" hangingPunct="1">
              <a:spcAft>
                <a:spcPts val="0"/>
              </a:spcAft>
              <a:buFont typeface="+mj-lt"/>
              <a:buAutoNum type="romanLcPeriod"/>
              <a:defRPr/>
            </a:pPr>
            <a:endParaRPr lang="en-US" sz="3000">
              <a:hlinkClick r:id="rId3" action="ppaction://hlinksldjump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000">
              <a:hlinkClick r:id="rId3" action="ppaction://hlinksldjump"/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3400">
                <a:hlinkClick r:id="rId3" action="ppaction://hlinksldjump"/>
              </a:rPr>
              <a:t>Đổi chỗ trực tiếp – </a:t>
            </a:r>
            <a:r>
              <a:rPr lang="en-US" sz="3400" i="1">
                <a:hlinkClick r:id="rId3" action="ppaction://hlinksldjump"/>
              </a:rPr>
              <a:t>Interchange Sort</a:t>
            </a:r>
            <a:endParaRPr lang="en-US" sz="3400" i="1"/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  <a:hlinkClick r:id="rId4" action="ppaction://hlinksldjump"/>
              </a:rPr>
              <a:t>Chọn trực tiếp – </a:t>
            </a:r>
            <a:r>
              <a:rPr lang="en-US" sz="3400" i="1">
                <a:solidFill>
                  <a:srgbClr val="C00000"/>
                </a:solidFill>
                <a:hlinkClick r:id="rId4" action="ppaction://hlinksldjump"/>
              </a:rPr>
              <a:t>Selection Sort</a:t>
            </a:r>
            <a:endParaRPr lang="en-US" sz="3400" i="1">
              <a:solidFill>
                <a:srgbClr val="C00000"/>
              </a:solidFill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  <a:hlinkClick r:id="rId5" action="ppaction://hlinksldjump"/>
              </a:rPr>
              <a:t>Chèn trực tiếp – </a:t>
            </a:r>
            <a:r>
              <a:rPr lang="en-US" sz="3400" i="1">
                <a:solidFill>
                  <a:srgbClr val="C00000"/>
                </a:solidFill>
                <a:hlinkClick r:id="rId5" action="ppaction://hlinksldjump"/>
              </a:rPr>
              <a:t>Insertion Sort</a:t>
            </a:r>
            <a:endParaRPr lang="en-US" sz="3400" i="1">
              <a:solidFill>
                <a:srgbClr val="C00000"/>
              </a:solidFill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  <a:hlinkClick r:id="rId6" action="ppaction://hlinksldjump"/>
              </a:rPr>
              <a:t>Nổi bọt – </a:t>
            </a:r>
            <a:r>
              <a:rPr lang="en-US" sz="3400" i="1">
                <a:solidFill>
                  <a:srgbClr val="C00000"/>
                </a:solidFill>
                <a:hlinkClick r:id="rId6" action="ppaction://hlinksldjump"/>
              </a:rPr>
              <a:t>Bubble Sort</a:t>
            </a:r>
            <a:endParaRPr lang="en-US" sz="3400" i="1">
              <a:solidFill>
                <a:srgbClr val="C00000"/>
              </a:solidFill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</a:rPr>
              <a:t>Giải thuật lắc - </a:t>
            </a:r>
            <a:r>
              <a:rPr lang="en-US" sz="3400" i="1">
                <a:solidFill>
                  <a:srgbClr val="C00000"/>
                </a:solidFill>
              </a:rPr>
              <a:t>Shaker Sort</a:t>
            </a:r>
            <a:r>
              <a:rPr lang="en-US" sz="3400">
                <a:solidFill>
                  <a:srgbClr val="C00000"/>
                </a:solidFill>
              </a:rPr>
              <a:t> </a:t>
            </a:r>
            <a:r>
              <a:rPr lang="en-US" sz="2900">
                <a:solidFill>
                  <a:srgbClr val="C00000"/>
                </a:solidFill>
              </a:rPr>
              <a:t>(*) </a:t>
            </a: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  <a:hlinkClick r:id="" action="ppaction://noaction"/>
              </a:rPr>
              <a:t>Sắp xếp nhanh - </a:t>
            </a:r>
            <a:r>
              <a:rPr lang="en-US" sz="3400" i="1">
                <a:solidFill>
                  <a:srgbClr val="C00000"/>
                </a:solidFill>
                <a:hlinkClick r:id="" action="ppaction://noaction"/>
              </a:rPr>
              <a:t>Quick Sort</a:t>
            </a:r>
            <a:endParaRPr lang="en-US" sz="3400" i="1">
              <a:solidFill>
                <a:srgbClr val="C00000"/>
              </a:solidFill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nl-NL" sz="3400">
                <a:solidFill>
                  <a:srgbClr val="C00000"/>
                </a:solidFill>
              </a:rPr>
              <a:t>Sắp xếp trộn trực tiếp - </a:t>
            </a:r>
            <a:r>
              <a:rPr lang="en-US" sz="3400" i="1">
                <a:solidFill>
                  <a:srgbClr val="C00000"/>
                </a:solidFill>
              </a:rPr>
              <a:t>Merge Sort </a:t>
            </a:r>
            <a:r>
              <a:rPr lang="en-US" sz="2900">
                <a:solidFill>
                  <a:srgbClr val="C00000"/>
                </a:solidFill>
              </a:rPr>
              <a:t>(*)</a:t>
            </a:r>
            <a:r>
              <a:rPr lang="en-US" sz="3600">
                <a:solidFill>
                  <a:srgbClr val="C00000"/>
                </a:solidFill>
              </a:rPr>
              <a:t> </a:t>
            </a:r>
            <a:endParaRPr lang="en-US" sz="3400">
              <a:solidFill>
                <a:srgbClr val="C00000"/>
              </a:solidFill>
            </a:endParaRP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nl-NL" sz="3400">
                <a:solidFill>
                  <a:srgbClr val="C00000"/>
                </a:solidFill>
              </a:rPr>
              <a:t>Sắp xếp với độ dài bước giảm dần - </a:t>
            </a:r>
            <a:r>
              <a:rPr lang="en-US" sz="3400" i="1">
                <a:solidFill>
                  <a:srgbClr val="C00000"/>
                </a:solidFill>
              </a:rPr>
              <a:t>Shell Sort </a:t>
            </a:r>
            <a:r>
              <a:rPr lang="en-US" sz="2900">
                <a:solidFill>
                  <a:srgbClr val="C00000"/>
                </a:solidFill>
              </a:rPr>
              <a:t>(*)</a:t>
            </a: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nl-NL" sz="3400">
                <a:solidFill>
                  <a:srgbClr val="C00000"/>
                </a:solidFill>
              </a:rPr>
              <a:t>Sắp xếp vun đống  - </a:t>
            </a:r>
            <a:r>
              <a:rPr lang="en-US" sz="3400" i="1">
                <a:solidFill>
                  <a:srgbClr val="C00000"/>
                </a:solidFill>
              </a:rPr>
              <a:t>Heap Sort</a:t>
            </a:r>
            <a:r>
              <a:rPr lang="en-US" sz="3400">
                <a:solidFill>
                  <a:srgbClr val="C00000"/>
                </a:solidFill>
              </a:rPr>
              <a:t> </a:t>
            </a:r>
            <a:r>
              <a:rPr lang="en-US" sz="2900">
                <a:solidFill>
                  <a:srgbClr val="C00000"/>
                </a:solidFill>
              </a:rPr>
              <a:t>(*)</a:t>
            </a: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nl-NL" sz="3400">
                <a:solidFill>
                  <a:srgbClr val="C00000"/>
                </a:solidFill>
              </a:rPr>
              <a:t>Sắp xếp theo cơ số - </a:t>
            </a:r>
            <a:r>
              <a:rPr lang="nl-NL" sz="3400" i="1">
                <a:solidFill>
                  <a:srgbClr val="C00000"/>
                </a:solidFill>
              </a:rPr>
              <a:t>Radix Sort</a:t>
            </a:r>
            <a:r>
              <a:rPr lang="nl-NL" sz="3400">
                <a:solidFill>
                  <a:srgbClr val="C00000"/>
                </a:solidFill>
              </a:rPr>
              <a:t> </a:t>
            </a:r>
            <a:r>
              <a:rPr lang="en-US" sz="2900">
                <a:solidFill>
                  <a:srgbClr val="C00000"/>
                </a:solidFill>
              </a:rPr>
              <a:t>(*)</a:t>
            </a: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nl-NL" sz="3400">
                <a:solidFill>
                  <a:srgbClr val="C00000"/>
                </a:solidFill>
              </a:rPr>
              <a:t>Sắp xếp bằng đếm phân khối - </a:t>
            </a:r>
            <a:r>
              <a:rPr lang="en-US" sz="3400" i="1">
                <a:solidFill>
                  <a:srgbClr val="C00000"/>
                </a:solidFill>
              </a:rPr>
              <a:t>Distribution Counting</a:t>
            </a:r>
            <a:r>
              <a:rPr lang="en-US" sz="3400">
                <a:solidFill>
                  <a:srgbClr val="C00000"/>
                </a:solidFill>
              </a:rPr>
              <a:t> </a:t>
            </a:r>
            <a:r>
              <a:rPr lang="en-US" sz="2900">
                <a:solidFill>
                  <a:srgbClr val="C00000"/>
                </a:solidFill>
              </a:rPr>
              <a:t>(*)</a:t>
            </a:r>
          </a:p>
          <a:p>
            <a:pPr marL="914400" indent="-571500" eaLnBrk="1" fontAlgn="auto" hangingPunct="1">
              <a:lnSpc>
                <a:spcPct val="12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3400">
                <a:solidFill>
                  <a:srgbClr val="C00000"/>
                </a:solidFill>
              </a:rPr>
              <a:t>Sắp xếp tuyến tính – </a:t>
            </a:r>
            <a:r>
              <a:rPr lang="en-US" sz="3400" i="1">
                <a:solidFill>
                  <a:srgbClr val="C00000"/>
                </a:solidFill>
              </a:rPr>
              <a:t>FlashSort</a:t>
            </a:r>
            <a:r>
              <a:rPr lang="en-US" sz="3400">
                <a:solidFill>
                  <a:srgbClr val="C00000"/>
                </a:solidFill>
              </a:rPr>
              <a:t> </a:t>
            </a:r>
            <a:r>
              <a:rPr lang="en-US" sz="2900">
                <a:solidFill>
                  <a:srgbClr val="C00000"/>
                </a:solidFill>
              </a:rPr>
              <a:t>(*)</a:t>
            </a:r>
          </a:p>
          <a:p>
            <a:pPr marL="468630" indent="-571500" eaLnBrk="1" fontAlgn="auto" hangingPunct="1">
              <a:spcAft>
                <a:spcPts val="0"/>
              </a:spcAft>
              <a:buFont typeface="+mj-lt"/>
              <a:buAutoNum type="romanLcPeriod" startAt="2"/>
              <a:defRPr/>
            </a:pPr>
            <a:endParaRPr lang="en-US" sz="2954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3581400" cy="685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sz="4000" b="1"/>
              <a:t>NỘI DUNG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ED20-8421-415C-9C33-E298FE8D7550}"/>
              </a:ext>
            </a:extLst>
          </p:cNvPr>
          <p:cNvSpPr txBox="1"/>
          <p:nvPr/>
        </p:nvSpPr>
        <p:spPr>
          <a:xfrm>
            <a:off x="1633536" y="6400799"/>
            <a:ext cx="5876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(*) Sinh viên tự nghiên cứu các giải thuật </a:t>
            </a:r>
            <a:r>
              <a:rPr lang="en-US" sz="2000" b="1" i="1">
                <a:solidFill>
                  <a:srgbClr val="FF0000"/>
                </a:solidFill>
              </a:rPr>
              <a:t>v</a:t>
            </a:r>
            <a:r>
              <a:rPr lang="en-US" sz="2000" i="1">
                <a:solidFill>
                  <a:srgbClr val="FF0000"/>
                </a:solidFill>
              </a:rPr>
              <a:t> và từ </a:t>
            </a:r>
            <a:r>
              <a:rPr lang="en-US" sz="2000" b="1" i="1">
                <a:solidFill>
                  <a:srgbClr val="FF0000"/>
                </a:solidFill>
              </a:rPr>
              <a:t>vii-xii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>
                <a:ea typeface="+mn-ea"/>
                <a:sym typeface="Wingdings" panose="05000000000000000000" pitchFamily="2" charset="2"/>
              </a:rPr>
              <a:t> Khái niệm “nghịch thế”</a:t>
            </a:r>
            <a:endParaRPr lang="en-US" b="1">
              <a:ea typeface="+mn-ea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123950"/>
            <a:ext cx="8199437" cy="550545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/>
              <a:t>Xét một mảng các số a</a:t>
            </a:r>
            <a:r>
              <a:rPr lang="en-US" baseline="-25000"/>
              <a:t>0</a:t>
            </a:r>
            <a:r>
              <a:rPr lang="en-US"/>
              <a:t>, a</a:t>
            </a:r>
            <a:r>
              <a:rPr lang="en-US" baseline="-25000"/>
              <a:t>1</a:t>
            </a:r>
            <a:r>
              <a:rPr lang="en-US"/>
              <a:t>, …, a</a:t>
            </a:r>
            <a:r>
              <a:rPr lang="en-US" baseline="-25000"/>
              <a:t>n</a:t>
            </a:r>
            <a:r>
              <a:rPr lang="en-US"/>
              <a:t>. </a:t>
            </a:r>
          </a:p>
          <a:p>
            <a:pPr eaLnBrk="1" hangingPunct="1">
              <a:defRPr/>
            </a:pPr>
            <a:r>
              <a:rPr lang="en-US"/>
              <a:t>Nếu có i&lt;j và a</a:t>
            </a:r>
            <a:r>
              <a:rPr lang="en-US" baseline="-25000"/>
              <a:t>i</a:t>
            </a:r>
            <a:r>
              <a:rPr lang="en-US"/>
              <a:t> &gt; a</a:t>
            </a:r>
            <a:r>
              <a:rPr lang="en-US" baseline="-25000"/>
              <a:t>j</a:t>
            </a:r>
            <a:r>
              <a:rPr lang="en-US"/>
              <a:t>, thì ta gọi đó là một nghịch thế. </a:t>
            </a:r>
          </a:p>
          <a:p>
            <a:pPr eaLnBrk="1" hangingPunct="1">
              <a:defRPr/>
            </a:pPr>
            <a:r>
              <a:rPr lang="vi-VN"/>
              <a:t>Mảng chưa sắp xếp sẽ có nghịch thế.</a:t>
            </a:r>
            <a:endParaRPr lang="en-US"/>
          </a:p>
          <a:p>
            <a:pPr marL="0" indent="0" eaLnBrk="1" hangingPunct="1">
              <a:buFont typeface="Symbol" panose="05050102010706020507" pitchFamily="18" charset="2"/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Mảng đã có thứ tự sẽ không chứa nghịch thế. Khi đó a</a:t>
            </a:r>
            <a:r>
              <a:rPr lang="en-US" baseline="-25000"/>
              <a:t>0</a:t>
            </a:r>
            <a:r>
              <a:rPr lang="en-US"/>
              <a:t> sẽ là phần tử nhỏ nhất rồi đến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 …, a</a:t>
            </a:r>
            <a:r>
              <a:rPr lang="en-US" baseline="-25000"/>
              <a:t>n</a:t>
            </a:r>
            <a:r>
              <a:rPr lang="en-US"/>
              <a:t>  với a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 a</a:t>
            </a:r>
            <a:r>
              <a:rPr lang="en-US" baseline="-25000">
                <a:sym typeface="Symbol" panose="05050102010706020507" pitchFamily="18" charset="2"/>
              </a:rPr>
              <a:t>1</a:t>
            </a:r>
            <a:r>
              <a:rPr lang="en-US">
                <a:sym typeface="Symbol" panose="05050102010706020507" pitchFamily="18" charset="2"/>
              </a:rPr>
              <a:t>  …  a</a:t>
            </a:r>
            <a:r>
              <a:rPr lang="en-US" baseline="-25000">
                <a:sym typeface="Symbol" panose="05050102010706020507" pitchFamily="18" charset="2"/>
              </a:rPr>
              <a:t>n </a:t>
            </a:r>
            <a:endParaRPr lang="en-US">
              <a:sym typeface="Symbol" panose="05050102010706020507" pitchFamily="18" charset="2"/>
            </a:endParaRPr>
          </a:p>
          <a:p>
            <a:pPr indent="-273050" eaLnBrk="1" hangingPunct="1">
              <a:lnSpc>
                <a:spcPct val="150000"/>
              </a:lnSpc>
              <a:spcBef>
                <a:spcPct val="60000"/>
              </a:spcBef>
              <a:defRPr/>
            </a:pPr>
            <a:endParaRPr lang="en-US"/>
          </a:p>
          <a:p>
            <a:pPr indent="-27305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79507"/>
              </p:ext>
            </p:extLst>
          </p:nvPr>
        </p:nvGraphicFramePr>
        <p:xfrm>
          <a:off x="1650206" y="2847975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14737"/>
              </p:ext>
            </p:extLst>
          </p:nvPr>
        </p:nvGraphicFramePr>
        <p:xfrm>
          <a:off x="1678110" y="4953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>
                <a:solidFill>
                  <a:srgbClr val="FF0000"/>
                </a:solidFill>
                <a:ea typeface="+mn-ea"/>
              </a:rPr>
              <a:t>1. Đổi Chỗ Trực Tiếp – Interchange Sort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066800"/>
            <a:ext cx="8199437" cy="3536950"/>
          </a:xfrm>
        </p:spPr>
        <p:txBody>
          <a:bodyPr/>
          <a:lstStyle/>
          <a:p>
            <a:pPr indent="-273050" eaLnBrk="1" hangingPunct="1">
              <a:lnSpc>
                <a:spcPct val="150000"/>
              </a:lnSpc>
              <a:spcBef>
                <a:spcPct val="60000"/>
              </a:spcBef>
            </a:pPr>
            <a:r>
              <a:rPr lang="en-US" b="1"/>
              <a:t>Ý tưởng</a:t>
            </a:r>
            <a:r>
              <a:rPr lang="en-US"/>
              <a:t>: Xuất phát từ đầu dãy, tìm tất các các nghịch thế chứa phần tử này, triệt tiêu chúng bằng cách đổi chỗ 2 phần tử trong cặp nghịch thế. Lặp lại xử lý trên với phần tử kế trong dãy.</a:t>
            </a:r>
          </a:p>
          <a:p>
            <a:pPr indent="-27305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93125" cy="549275"/>
          </a:xfrm>
          <a:extLst/>
        </p:spPr>
        <p:txBody>
          <a:bodyPr rtlCol="0"/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tiến hành</a:t>
            </a:r>
            <a:endParaRPr lang="en-US" sz="2585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006475"/>
            <a:ext cx="8340725" cy="5191125"/>
          </a:xfrm>
        </p:spPr>
        <p:txBody>
          <a:bodyPr/>
          <a:lstStyle/>
          <a:p>
            <a:pPr indent="-273050" eaLnBrk="1" hangingPunct="1">
              <a:spcBef>
                <a:spcPts val="1200"/>
              </a:spcBef>
            </a:pP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Bước 1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 i = 0;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bắt đầu từ đầu dãy </a:t>
            </a:r>
          </a:p>
          <a:p>
            <a:pPr indent="-273050" eaLnBrk="1" hangingPunct="1">
              <a:spcBef>
                <a:spcPts val="1200"/>
              </a:spcBef>
            </a:pP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Bước 2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 j = i+1;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//tìm các nghịch thế với a[i] </a:t>
            </a:r>
            <a:endParaRPr lang="en-US" sz="2400" b="1" i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73050" eaLnBrk="1" hangingPunct="1">
              <a:spcBef>
                <a:spcPts val="1200"/>
              </a:spcBef>
            </a:pP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Bước 3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Trong khi j &lt; n thực hiện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Nếu a[i]&gt; a[j] </a:t>
            </a:r>
            <a:r>
              <a:rPr lang="en-US" sz="2000" b="1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//xét cặp a[i], a[j]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		Swap(a[i]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a[j]);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j = j+1;		</a:t>
            </a:r>
          </a:p>
          <a:p>
            <a:pPr indent="-273050" eaLnBrk="1" hangingPunct="1">
              <a:spcBef>
                <a:spcPts val="1200"/>
              </a:spcBef>
            </a:pPr>
            <a:r>
              <a:rPr lang="en-US" sz="2400" b="1" u="sng">
                <a:latin typeface="Courier New" panose="02070309020205020404" pitchFamily="49" charset="0"/>
                <a:cs typeface="Courier New" panose="02070309020205020404" pitchFamily="49" charset="0"/>
              </a:rPr>
              <a:t>Bước 4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: i = i+1;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Nếu  i &lt; N-1: Lặp lại Bước 2. </a:t>
            </a:r>
          </a:p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Ngược lại:  Dừng. </a:t>
            </a:r>
          </a:p>
        </p:txBody>
      </p:sp>
      <p:sp>
        <p:nvSpPr>
          <p:cNvPr id="3379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396082"/>
            <a:ext cx="8493125" cy="706438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lại giải thuật</a:t>
            </a:r>
          </a:p>
        </p:txBody>
      </p:sp>
      <p:sp>
        <p:nvSpPr>
          <p:cNvPr id="411651" name="Oval 3"/>
          <p:cNvSpPr>
            <a:spLocks noChangeArrowheads="1"/>
          </p:cNvSpPr>
          <p:nvPr/>
        </p:nvSpPr>
        <p:spPr bwMode="auto">
          <a:xfrm>
            <a:off x="2028825" y="2914650"/>
            <a:ext cx="74771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1652" name="Oval 4"/>
          <p:cNvSpPr>
            <a:spLocks noChangeArrowheads="1"/>
          </p:cNvSpPr>
          <p:nvPr/>
        </p:nvSpPr>
        <p:spPr bwMode="auto">
          <a:xfrm>
            <a:off x="30686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11653" name="Oval 5"/>
          <p:cNvSpPr>
            <a:spLocks noChangeArrowheads="1"/>
          </p:cNvSpPr>
          <p:nvPr/>
        </p:nvSpPr>
        <p:spPr bwMode="auto">
          <a:xfrm>
            <a:off x="409098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1654" name="Oval 6"/>
          <p:cNvSpPr>
            <a:spLocks noChangeArrowheads="1"/>
          </p:cNvSpPr>
          <p:nvPr/>
        </p:nvSpPr>
        <p:spPr bwMode="auto">
          <a:xfrm>
            <a:off x="50990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11655" name="Oval 7"/>
          <p:cNvSpPr>
            <a:spLocks noChangeArrowheads="1"/>
          </p:cNvSpPr>
          <p:nvPr/>
        </p:nvSpPr>
        <p:spPr bwMode="auto">
          <a:xfrm>
            <a:off x="612140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11656" name="Oval 8"/>
          <p:cNvSpPr>
            <a:spLocks noChangeArrowheads="1"/>
          </p:cNvSpPr>
          <p:nvPr/>
        </p:nvSpPr>
        <p:spPr bwMode="auto">
          <a:xfrm>
            <a:off x="71453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1657" name="Oval 9"/>
          <p:cNvSpPr>
            <a:spLocks noChangeArrowheads="1"/>
          </p:cNvSpPr>
          <p:nvPr/>
        </p:nvSpPr>
        <p:spPr bwMode="auto">
          <a:xfrm>
            <a:off x="81851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11658" name="Oval 10"/>
          <p:cNvSpPr>
            <a:spLocks noChangeArrowheads="1"/>
          </p:cNvSpPr>
          <p:nvPr/>
        </p:nvSpPr>
        <p:spPr bwMode="auto">
          <a:xfrm>
            <a:off x="10223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1022350" y="3425825"/>
            <a:ext cx="7893050" cy="609600"/>
            <a:chOff x="644" y="1153"/>
            <a:chExt cx="4972" cy="416"/>
          </a:xfrm>
        </p:grpSpPr>
        <p:sp>
          <p:nvSpPr>
            <p:cNvPr id="411660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11661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11662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11663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11664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11665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11666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11667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60001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11668" name="Oval 20"/>
          <p:cNvSpPr>
            <a:spLocks noChangeArrowheads="1"/>
          </p:cNvSpPr>
          <p:nvPr/>
        </p:nvSpPr>
        <p:spPr bwMode="auto">
          <a:xfrm>
            <a:off x="1016000" y="2913063"/>
            <a:ext cx="72866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11669" name="AutoShape 21"/>
          <p:cNvSpPr>
            <a:spLocks noChangeArrowheads="1"/>
          </p:cNvSpPr>
          <p:nvPr/>
        </p:nvSpPr>
        <p:spPr bwMode="auto">
          <a:xfrm>
            <a:off x="1036638" y="3544888"/>
            <a:ext cx="665162" cy="565150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369"/>
          </a:p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11670" name="AutoShape 22"/>
          <p:cNvSpPr>
            <a:spLocks noChangeArrowheads="1"/>
          </p:cNvSpPr>
          <p:nvPr/>
        </p:nvSpPr>
        <p:spPr bwMode="auto">
          <a:xfrm>
            <a:off x="2112963" y="2233613"/>
            <a:ext cx="531812" cy="555625"/>
          </a:xfrm>
          <a:prstGeom prst="downArrow">
            <a:avLst>
              <a:gd name="adj1" fmla="val 50000"/>
              <a:gd name="adj2" fmla="val 2637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pPr eaLnBrk="1" hangingPunct="1">
              <a:defRPr/>
            </a:pPr>
            <a:r>
              <a:rPr lang="en-US" sz="2585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48143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116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4116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6 -1.38728E-6 L -0.05268 0.208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4" y="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023 L 0.11081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68 0.20879 L -0.11097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" y="-10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2 0.00232 L 0.11081 0.004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116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116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1 0.00463 L 0.22242 0.002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116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116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32 0.00811 L 0.33445 0.008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 tmFilter="0, 0; .2, .5; .8, .5; 1, 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0" autoRev="1" fill="hold"/>
                                        <p:tgtEl>
                                          <p:spTgt spid="411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4116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2 -1.38728E-6 L -0.22146 0.208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7" y="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7 -0.00023 L 0.33387 -1.38728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46 0.20879 L -0.44644 -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7" y="-10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45 0.00811 L 0.44343 0.0081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4116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411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59 0.00811 L 0.55657 0.0081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4116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 tmFilter="0, 0; .2, .5; .8, .5; 1, 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000" autoRev="1" fill="hold"/>
                                        <p:tgtEl>
                                          <p:spTgt spid="411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1 0.00232 L 0.68006 0.0023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 tmFilter="0, 0; .2, .5; .8, .5; 1, 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1000" autoRev="1" fill="hold"/>
                                        <p:tgtEl>
                                          <p:spTgt spid="4116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 tmFilter="0, 0; .2, .5; .8, .5; 1, 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1000" autoRev="1" fill="hold"/>
                                        <p:tgtEl>
                                          <p:spTgt spid="4116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8" presetClass="exit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2" dur="10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10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nimBg="1"/>
      <p:bldP spid="411651" grpId="1" animBg="1"/>
      <p:bldP spid="411651" grpId="2" animBg="1"/>
      <p:bldP spid="411651" grpId="3" animBg="1"/>
      <p:bldP spid="411651" grpId="4" animBg="1"/>
      <p:bldP spid="411651" grpId="5" animBg="1"/>
      <p:bldP spid="411651" grpId="6" animBg="1"/>
      <p:bldP spid="411652" grpId="0" animBg="1"/>
      <p:bldP spid="411653" grpId="0" animBg="1"/>
      <p:bldP spid="411654" grpId="0" animBg="1"/>
      <p:bldP spid="411654" grpId="1" animBg="1"/>
      <p:bldP spid="411654" grpId="2" animBg="1"/>
      <p:bldP spid="411654" grpId="3" animBg="1"/>
      <p:bldP spid="411654" grpId="4" animBg="1"/>
      <p:bldP spid="411654" grpId="5" animBg="1"/>
      <p:bldP spid="411654" grpId="6" animBg="1"/>
      <p:bldP spid="411655" grpId="0" animBg="1"/>
      <p:bldP spid="411656" grpId="0" animBg="1"/>
      <p:bldP spid="411657" grpId="0" animBg="1"/>
      <p:bldP spid="411658" grpId="0" animBg="1"/>
      <p:bldP spid="411658" grpId="1" animBg="1"/>
      <p:bldP spid="411668" grpId="0" animBg="1"/>
      <p:bldP spid="411669" grpId="0" animBg="1"/>
      <p:bldP spid="411670" grpId="0" animBg="1"/>
      <p:bldP spid="411670" grpId="1" animBg="1"/>
      <p:bldP spid="411670" grpId="2" animBg="1"/>
      <p:bldP spid="411670" grpId="3" animBg="1"/>
      <p:bldP spid="411670" grpId="4" animBg="1"/>
      <p:bldP spid="411670" grpId="5" animBg="1"/>
      <p:bldP spid="411670" grpId="6" animBg="1"/>
      <p:bldP spid="411670" grpId="7" animBg="1"/>
      <p:bldP spid="411670" grpId="8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7886700" cy="500062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sz="1800" b="1"/>
              <a:t>1. Phân loại c</a:t>
            </a:r>
            <a:r>
              <a:rPr lang="en-US" sz="1800" b="1"/>
              <a:t>ác dạng cấu trúc dữ liệu (CTDL)</a:t>
            </a:r>
            <a:endParaRPr lang="en-GB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A0408-5DA3-4F1C-A410-4BB0DCC6A936}"/>
              </a:ext>
            </a:extLst>
          </p:cNvPr>
          <p:cNvSpPr txBox="1"/>
          <p:nvPr/>
        </p:nvSpPr>
        <p:spPr>
          <a:xfrm>
            <a:off x="228600" y="990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b="1">
                <a:solidFill>
                  <a:srgbClr val="C00000"/>
                </a:solidFill>
              </a:rPr>
              <a:t>CTDL dạng tuyến tính </a:t>
            </a:r>
            <a:r>
              <a:rPr lang="en-US">
                <a:solidFill>
                  <a:srgbClr val="C00000"/>
                </a:solidFill>
              </a:rPr>
              <a:t>(</a:t>
            </a:r>
            <a:r>
              <a:rPr lang="en-US" i="1">
                <a:solidFill>
                  <a:srgbClr val="C00000"/>
                </a:solidFill>
              </a:rPr>
              <a:t>Linear Data Structured</a:t>
            </a:r>
            <a:r>
              <a:rPr lang="en-US">
                <a:solidFill>
                  <a:srgbClr val="C00000"/>
                </a:solidFill>
              </a:rPr>
              <a:t>)</a:t>
            </a:r>
            <a:r>
              <a:rPr lang="en-US" b="1">
                <a:solidFill>
                  <a:srgbClr val="C00000"/>
                </a:solidFill>
              </a:rPr>
              <a:t>?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fr-CA"/>
              <a:t>Kích thước của danh sách sẽ được cấp phát theo khai báo và 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/>
              <a:t>ợc sắp xếp liên tục theo 1 trật tự đã đ</a:t>
            </a:r>
            <a:r>
              <a:rPr lang="vi-VN"/>
              <a:t>ư</a:t>
            </a:r>
            <a:r>
              <a:rPr lang="en-US"/>
              <a:t>ợc quy </a:t>
            </a:r>
            <a:r>
              <a:rPr lang="vi-VN"/>
              <a:t>ư</a:t>
            </a:r>
            <a:r>
              <a:rPr lang="en-US"/>
              <a:t>ớc tr</a:t>
            </a:r>
            <a:r>
              <a:rPr lang="vi-VN"/>
              <a:t>ư</a:t>
            </a:r>
            <a:r>
              <a:rPr lang="en-US"/>
              <a:t>ớc.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Kích thước thực tế sử dụng </a:t>
            </a:r>
            <a:r>
              <a:rPr lang="en-US" b="1">
                <a:solidFill>
                  <a:srgbClr val="C00000"/>
                </a:solidFill>
              </a:rPr>
              <a:t>&lt;=</a:t>
            </a:r>
            <a:r>
              <a:rPr lang="en-US"/>
              <a:t> kích thước đã được cấp phát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Việc duyệt các phần tử dữ liệu đ</a:t>
            </a:r>
            <a:r>
              <a:rPr lang="vi-VN"/>
              <a:t>ư</a:t>
            </a:r>
            <a:r>
              <a:rPr lang="en-US"/>
              <a:t>ợc thực hiện đ</a:t>
            </a:r>
            <a:r>
              <a:rPr lang="vi-VN"/>
              <a:t>ơ</a:t>
            </a:r>
            <a:r>
              <a:rPr lang="en-US"/>
              <a:t>n giản bằng cách duyệt tuần tự từ phần tử 1, phần tử 2, … đến phần tử cuối.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Việc truy cập hoặc thay thế các phần tử đ</a:t>
            </a:r>
            <a:r>
              <a:rPr lang="vi-VN"/>
              <a:t>ư</a:t>
            </a:r>
            <a:r>
              <a:rPr lang="en-US"/>
              <a:t>ợc thực hiện trong bộ nhớ.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/>
              <a:t>Ví dụ: int A[5]={9,2,5,1,6}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31CD7-DA1A-4514-B131-329FA59B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61641"/>
            <a:ext cx="2257425" cy="87275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34057D-4197-4AB9-9C12-7870A983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55028"/>
              </p:ext>
            </p:extLst>
          </p:nvPr>
        </p:nvGraphicFramePr>
        <p:xfrm>
          <a:off x="1524000" y="4509246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49964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03589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09517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18518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084068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281310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0246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75709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11611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943626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711932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76265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72170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476283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740310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8031112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6831137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908242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756829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1069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1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C00000"/>
                          </a:solidFill>
                        </a:rPr>
                        <a:t>a3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C00000"/>
                          </a:solidFill>
                        </a:rPr>
                        <a:t>a5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C00000"/>
                          </a:solidFill>
                        </a:rPr>
                        <a:t>a7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C00000"/>
                          </a:solidFill>
                        </a:rPr>
                        <a:t>a9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C00000"/>
                          </a:solidFill>
                        </a:rPr>
                        <a:t>ab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41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2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09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2136"/>
            <a:ext cx="8493125" cy="7064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lại giải thuật</a:t>
            </a:r>
          </a:p>
        </p:txBody>
      </p:sp>
      <p:sp>
        <p:nvSpPr>
          <p:cNvPr id="412675" name="Oval 3"/>
          <p:cNvSpPr>
            <a:spLocks noChangeArrowheads="1"/>
          </p:cNvSpPr>
          <p:nvPr/>
        </p:nvSpPr>
        <p:spPr bwMode="auto">
          <a:xfrm>
            <a:off x="2028825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12676" name="Oval 4"/>
          <p:cNvSpPr>
            <a:spLocks noChangeArrowheads="1"/>
          </p:cNvSpPr>
          <p:nvPr/>
        </p:nvSpPr>
        <p:spPr bwMode="auto">
          <a:xfrm>
            <a:off x="3068638" y="2992438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12677" name="Oval 5"/>
          <p:cNvSpPr>
            <a:spLocks noChangeArrowheads="1"/>
          </p:cNvSpPr>
          <p:nvPr/>
        </p:nvSpPr>
        <p:spPr bwMode="auto">
          <a:xfrm>
            <a:off x="409098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2678" name="Oval 6"/>
          <p:cNvSpPr>
            <a:spLocks noChangeArrowheads="1"/>
          </p:cNvSpPr>
          <p:nvPr/>
        </p:nvSpPr>
        <p:spPr bwMode="auto">
          <a:xfrm>
            <a:off x="50990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2679" name="Oval 7"/>
          <p:cNvSpPr>
            <a:spLocks noChangeArrowheads="1"/>
          </p:cNvSpPr>
          <p:nvPr/>
        </p:nvSpPr>
        <p:spPr bwMode="auto">
          <a:xfrm>
            <a:off x="612140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12680" name="Oval 8"/>
          <p:cNvSpPr>
            <a:spLocks noChangeArrowheads="1"/>
          </p:cNvSpPr>
          <p:nvPr/>
        </p:nvSpPr>
        <p:spPr bwMode="auto">
          <a:xfrm>
            <a:off x="71453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2681" name="Oval 9"/>
          <p:cNvSpPr>
            <a:spLocks noChangeArrowheads="1"/>
          </p:cNvSpPr>
          <p:nvPr/>
        </p:nvSpPr>
        <p:spPr bwMode="auto">
          <a:xfrm>
            <a:off x="81851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12682" name="Oval 10"/>
          <p:cNvSpPr>
            <a:spLocks noChangeArrowheads="1"/>
          </p:cNvSpPr>
          <p:nvPr/>
        </p:nvSpPr>
        <p:spPr bwMode="auto">
          <a:xfrm>
            <a:off x="10223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1022350" y="3465513"/>
            <a:ext cx="7893050" cy="609600"/>
            <a:chOff x="644" y="1153"/>
            <a:chExt cx="4972" cy="416"/>
          </a:xfrm>
        </p:grpSpPr>
        <p:sp>
          <p:nvSpPr>
            <p:cNvPr id="412684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12685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12686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12687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12688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12689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12690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12691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12692" name="Oval 20"/>
          <p:cNvSpPr>
            <a:spLocks noChangeArrowheads="1"/>
          </p:cNvSpPr>
          <p:nvPr/>
        </p:nvSpPr>
        <p:spPr bwMode="auto">
          <a:xfrm>
            <a:off x="2028825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2693" name="AutoShape 21"/>
          <p:cNvSpPr>
            <a:spLocks noChangeArrowheads="1"/>
          </p:cNvSpPr>
          <p:nvPr/>
        </p:nvSpPr>
        <p:spPr bwMode="auto">
          <a:xfrm>
            <a:off x="1049338" y="3589338"/>
            <a:ext cx="665162" cy="565150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9">
                <a:solidFill>
                  <a:srgbClr val="0000F0"/>
                </a:solidFill>
              </a:rPr>
              <a:t>0</a:t>
            </a:r>
          </a:p>
          <a:p>
            <a:pPr>
              <a:defRPr/>
            </a:pPr>
            <a:r>
              <a:rPr lang="en-US" sz="2215">
                <a:solidFill>
                  <a:srgbClr val="0000F0"/>
                </a:solidFill>
              </a:rPr>
              <a:t>i</a:t>
            </a:r>
          </a:p>
        </p:txBody>
      </p:sp>
      <p:sp>
        <p:nvSpPr>
          <p:cNvPr id="412694" name="AutoShape 22"/>
          <p:cNvSpPr>
            <a:spLocks noChangeArrowheads="1"/>
          </p:cNvSpPr>
          <p:nvPr/>
        </p:nvSpPr>
        <p:spPr bwMode="auto">
          <a:xfrm>
            <a:off x="3109913" y="2100263"/>
            <a:ext cx="598487" cy="555625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pPr eaLnBrk="1" hangingPunct="1">
              <a:defRPr/>
            </a:pPr>
            <a:r>
              <a:rPr lang="en-US" sz="2585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0191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4126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412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0566 0.2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2.59259E-6 L 0.11372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 0.21111 L -0.11319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769E-6 -4.44444E-6 L 0.10898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4126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126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11007 0.2131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19 -0.00023 L 0.11181 -0.0002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0.21319 L -0.225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412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4126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16337 0.2087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6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-0.00023 L 0.11163 -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37 0.20879 L -0.33524 -0.000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4126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 tmFilter="0, 0; .2, .5; .8, .5; 1, 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000" autoRev="1" fill="hold"/>
                                        <p:tgtEl>
                                          <p:spTgt spid="412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71 -0.00231 L 0.44676 -0.002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 tmFilter="0, 0; .2, .5; .8, .5; 1, 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1000" autoRev="1" fill="hold"/>
                                        <p:tgtEl>
                                          <p:spTgt spid="4126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 tmFilter="0, 0; .2, .5; .8, .5; 1, 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1000" autoRev="1" fill="hold"/>
                                        <p:tgtEl>
                                          <p:spTgt spid="412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76 -0.00231 L 0.57021 -0.0023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 tmFilter="0, 0; .2, .5; .8, .5; 1, 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1000" autoRev="1" fill="hold"/>
                                        <p:tgtEl>
                                          <p:spTgt spid="4126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 tmFilter="0, 0; .2, .5; .8, .5; 1, 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000" autoRev="1" fill="hold"/>
                                        <p:tgtEl>
                                          <p:spTgt spid="4126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1" dur="10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10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nimBg="1"/>
      <p:bldP spid="412675" grpId="1" animBg="1"/>
      <p:bldP spid="412676" grpId="0" animBg="1"/>
      <p:bldP spid="412676" grpId="1" animBg="1"/>
      <p:bldP spid="412676" grpId="2" animBg="1"/>
      <p:bldP spid="412676" grpId="3" animBg="1"/>
      <p:bldP spid="412676" grpId="4" animBg="1"/>
      <p:bldP spid="412677" grpId="0" animBg="1"/>
      <p:bldP spid="412677" grpId="1" animBg="1"/>
      <p:bldP spid="412677" grpId="2" animBg="1"/>
      <p:bldP spid="412677" grpId="3" animBg="1"/>
      <p:bldP spid="412677" grpId="4" animBg="1"/>
      <p:bldP spid="412678" grpId="0" animBg="1"/>
      <p:bldP spid="412678" grpId="1" animBg="1"/>
      <p:bldP spid="412678" grpId="2" animBg="1"/>
      <p:bldP spid="412678" grpId="3" animBg="1"/>
      <p:bldP spid="412678" grpId="4" animBg="1"/>
      <p:bldP spid="412679" grpId="0" animBg="1"/>
      <p:bldP spid="412680" grpId="0" animBg="1"/>
      <p:bldP spid="412681" grpId="0" animBg="1"/>
      <p:bldP spid="412692" grpId="0" animBg="1"/>
      <p:bldP spid="412693" grpId="0" animBg="1"/>
      <p:bldP spid="412693" grpId="1" animBg="1"/>
      <p:bldP spid="412693" grpId="2" animBg="1"/>
      <p:bldP spid="412694" grpId="0" animBg="1"/>
      <p:bldP spid="412694" grpId="1" animBg="1"/>
      <p:bldP spid="412694" grpId="2" animBg="1"/>
      <p:bldP spid="412694" grpId="3" animBg="1"/>
      <p:bldP spid="412694" grpId="4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344488"/>
            <a:ext cx="8493125" cy="7064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lại giải thuật</a:t>
            </a:r>
          </a:p>
        </p:txBody>
      </p:sp>
      <p:sp>
        <p:nvSpPr>
          <p:cNvPr id="413699" name="Oval 3"/>
          <p:cNvSpPr>
            <a:spLocks noChangeArrowheads="1"/>
          </p:cNvSpPr>
          <p:nvPr/>
        </p:nvSpPr>
        <p:spPr bwMode="auto">
          <a:xfrm>
            <a:off x="2028825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>
            <a:off x="30686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13701" name="Oval 5"/>
          <p:cNvSpPr>
            <a:spLocks noChangeArrowheads="1"/>
          </p:cNvSpPr>
          <p:nvPr/>
        </p:nvSpPr>
        <p:spPr bwMode="auto">
          <a:xfrm>
            <a:off x="409098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13702" name="Oval 6"/>
          <p:cNvSpPr>
            <a:spLocks noChangeArrowheads="1"/>
          </p:cNvSpPr>
          <p:nvPr/>
        </p:nvSpPr>
        <p:spPr bwMode="auto">
          <a:xfrm>
            <a:off x="50990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3703" name="Oval 7"/>
          <p:cNvSpPr>
            <a:spLocks noChangeArrowheads="1"/>
          </p:cNvSpPr>
          <p:nvPr/>
        </p:nvSpPr>
        <p:spPr bwMode="auto">
          <a:xfrm>
            <a:off x="612140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13704" name="Oval 8"/>
          <p:cNvSpPr>
            <a:spLocks noChangeArrowheads="1"/>
          </p:cNvSpPr>
          <p:nvPr/>
        </p:nvSpPr>
        <p:spPr bwMode="auto">
          <a:xfrm>
            <a:off x="71453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3705" name="Oval 9"/>
          <p:cNvSpPr>
            <a:spLocks noChangeArrowheads="1"/>
          </p:cNvSpPr>
          <p:nvPr/>
        </p:nvSpPr>
        <p:spPr bwMode="auto">
          <a:xfrm>
            <a:off x="81851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13706" name="Oval 10"/>
          <p:cNvSpPr>
            <a:spLocks noChangeArrowheads="1"/>
          </p:cNvSpPr>
          <p:nvPr/>
        </p:nvSpPr>
        <p:spPr bwMode="auto">
          <a:xfrm>
            <a:off x="10223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52235" name="Group 11"/>
          <p:cNvGrpSpPr>
            <a:grpSpLocks/>
          </p:cNvGrpSpPr>
          <p:nvPr/>
        </p:nvGrpSpPr>
        <p:grpSpPr bwMode="auto">
          <a:xfrm>
            <a:off x="1022350" y="3465513"/>
            <a:ext cx="7893050" cy="609600"/>
            <a:chOff x="644" y="1153"/>
            <a:chExt cx="4972" cy="416"/>
          </a:xfrm>
        </p:grpSpPr>
        <p:sp>
          <p:nvSpPr>
            <p:cNvPr id="413708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13709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13710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13711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13712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13713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13714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13715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13716" name="Oval 20"/>
          <p:cNvSpPr>
            <a:spLocks noChangeArrowheads="1"/>
          </p:cNvSpPr>
          <p:nvPr/>
        </p:nvSpPr>
        <p:spPr bwMode="auto">
          <a:xfrm>
            <a:off x="3076575" y="2913063"/>
            <a:ext cx="731838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3717" name="AutoShape 21"/>
          <p:cNvSpPr>
            <a:spLocks noChangeArrowheads="1"/>
          </p:cNvSpPr>
          <p:nvPr/>
        </p:nvSpPr>
        <p:spPr bwMode="auto">
          <a:xfrm>
            <a:off x="2046288" y="3562350"/>
            <a:ext cx="665162" cy="565150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9"/>
              <a:t>0</a:t>
            </a:r>
          </a:p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13718" name="AutoShape 22"/>
          <p:cNvSpPr>
            <a:spLocks noChangeArrowheads="1"/>
          </p:cNvSpPr>
          <p:nvPr/>
        </p:nvSpPr>
        <p:spPr bwMode="auto">
          <a:xfrm>
            <a:off x="4173538" y="2201863"/>
            <a:ext cx="598487" cy="5572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pPr eaLnBrk="1" hangingPunct="1">
              <a:defRPr/>
            </a:pPr>
            <a:r>
              <a:rPr lang="en-US" sz="2585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2239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4137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4137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05348 0.213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59259E-6 L 0.11181 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8 0.21319 L -0.11181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363E-6 -2.83237E-6 L 0.11257 -0.00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413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137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11163 0.2155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 0.00209 L 0.1132 0.0020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0.21551 L -0.22483 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7 -0.00231 L 0.22162 -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4137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413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 tmFilter="0, 0; .2, .5; .8, .5; 1, 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000" autoRev="1" fill="hold"/>
                                        <p:tgtEl>
                                          <p:spTgt spid="4137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 tmFilter="0, 0; .2, .5; .8, .5; 1, 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000" autoRev="1" fill="hold"/>
                                        <p:tgtEl>
                                          <p:spTgt spid="413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2013 0.2131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05 0.00208 L 0.22621 0.0020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13 0.21319 L -0.44704 -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71 -0.00231 L 0.44676 -0.00231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4137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 tmFilter="0, 0; .2, .5; .8, .5; 1, 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000" autoRev="1" fill="hold"/>
                                        <p:tgtEl>
                                          <p:spTgt spid="4137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10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10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  <p:bldP spid="413700" grpId="1" animBg="1"/>
      <p:bldP spid="413701" grpId="0" animBg="1"/>
      <p:bldP spid="413701" grpId="1" animBg="1"/>
      <p:bldP spid="413701" grpId="2" animBg="1"/>
      <p:bldP spid="413701" grpId="3" animBg="1"/>
      <p:bldP spid="413701" grpId="4" animBg="1"/>
      <p:bldP spid="413702" grpId="0" animBg="1"/>
      <p:bldP spid="413702" grpId="1" animBg="1"/>
      <p:bldP spid="413702" grpId="2" animBg="1"/>
      <p:bldP spid="413702" grpId="3" animBg="1"/>
      <p:bldP spid="413702" grpId="4" animBg="1"/>
      <p:bldP spid="413702" grpId="5" animBg="1"/>
      <p:bldP spid="413703" grpId="0" animBg="1"/>
      <p:bldP spid="413704" grpId="0" animBg="1"/>
      <p:bldP spid="413704" grpId="1" animBg="1"/>
      <p:bldP spid="413704" grpId="2" animBg="1"/>
      <p:bldP spid="413704" grpId="3" animBg="1"/>
      <p:bldP spid="413704" grpId="4" animBg="1"/>
      <p:bldP spid="413705" grpId="0" animBg="1"/>
      <p:bldP spid="413716" grpId="0" animBg="1"/>
      <p:bldP spid="413717" grpId="0" animBg="1"/>
      <p:bldP spid="413718" grpId="0" animBg="1"/>
      <p:bldP spid="413718" grpId="1" animBg="1"/>
      <p:bldP spid="413718" grpId="2" animBg="1"/>
      <p:bldP spid="413718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2" y="417212"/>
            <a:ext cx="8493125" cy="7064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lại giải thuật</a:t>
            </a:r>
          </a:p>
        </p:txBody>
      </p:sp>
      <p:sp>
        <p:nvSpPr>
          <p:cNvPr id="414723" name="Oval 3"/>
          <p:cNvSpPr>
            <a:spLocks noChangeArrowheads="1"/>
          </p:cNvSpPr>
          <p:nvPr/>
        </p:nvSpPr>
        <p:spPr bwMode="auto">
          <a:xfrm>
            <a:off x="2028825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4724" name="Oval 4"/>
          <p:cNvSpPr>
            <a:spLocks noChangeArrowheads="1"/>
          </p:cNvSpPr>
          <p:nvPr/>
        </p:nvSpPr>
        <p:spPr bwMode="auto">
          <a:xfrm>
            <a:off x="30686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4725" name="Oval 5"/>
          <p:cNvSpPr>
            <a:spLocks noChangeArrowheads="1"/>
          </p:cNvSpPr>
          <p:nvPr/>
        </p:nvSpPr>
        <p:spPr bwMode="auto">
          <a:xfrm>
            <a:off x="409098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14726" name="Oval 6"/>
          <p:cNvSpPr>
            <a:spLocks noChangeArrowheads="1"/>
          </p:cNvSpPr>
          <p:nvPr/>
        </p:nvSpPr>
        <p:spPr bwMode="auto">
          <a:xfrm>
            <a:off x="50990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14727" name="Oval 7"/>
          <p:cNvSpPr>
            <a:spLocks noChangeArrowheads="1"/>
          </p:cNvSpPr>
          <p:nvPr/>
        </p:nvSpPr>
        <p:spPr bwMode="auto">
          <a:xfrm>
            <a:off x="612140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14728" name="Oval 8"/>
          <p:cNvSpPr>
            <a:spLocks noChangeArrowheads="1"/>
          </p:cNvSpPr>
          <p:nvPr/>
        </p:nvSpPr>
        <p:spPr bwMode="auto">
          <a:xfrm>
            <a:off x="71453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4729" name="Oval 9"/>
          <p:cNvSpPr>
            <a:spLocks noChangeArrowheads="1"/>
          </p:cNvSpPr>
          <p:nvPr/>
        </p:nvSpPr>
        <p:spPr bwMode="auto">
          <a:xfrm>
            <a:off x="81851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14730" name="Oval 10"/>
          <p:cNvSpPr>
            <a:spLocks noChangeArrowheads="1"/>
          </p:cNvSpPr>
          <p:nvPr/>
        </p:nvSpPr>
        <p:spPr bwMode="auto">
          <a:xfrm>
            <a:off x="10223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1022350" y="3400425"/>
            <a:ext cx="7893050" cy="609600"/>
            <a:chOff x="644" y="1153"/>
            <a:chExt cx="4972" cy="416"/>
          </a:xfrm>
        </p:grpSpPr>
        <p:sp>
          <p:nvSpPr>
            <p:cNvPr id="414732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14733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14734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14735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14736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14737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14738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14739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14740" name="Oval 20"/>
          <p:cNvSpPr>
            <a:spLocks noChangeArrowheads="1"/>
          </p:cNvSpPr>
          <p:nvPr/>
        </p:nvSpPr>
        <p:spPr bwMode="auto">
          <a:xfrm>
            <a:off x="4089400" y="291306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4741" name="AutoShape 21"/>
          <p:cNvSpPr>
            <a:spLocks noChangeArrowheads="1"/>
          </p:cNvSpPr>
          <p:nvPr/>
        </p:nvSpPr>
        <p:spPr bwMode="auto">
          <a:xfrm>
            <a:off x="3109913" y="3527425"/>
            <a:ext cx="665162" cy="565150"/>
          </a:xfrm>
          <a:prstGeom prst="upArrow">
            <a:avLst>
              <a:gd name="adj1" fmla="val 50000"/>
              <a:gd name="adj2" fmla="val 2830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9"/>
              <a:t>0</a:t>
            </a:r>
          </a:p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14742" name="AutoShape 22"/>
          <p:cNvSpPr>
            <a:spLocks noChangeArrowheads="1"/>
          </p:cNvSpPr>
          <p:nvPr/>
        </p:nvSpPr>
        <p:spPr bwMode="auto">
          <a:xfrm>
            <a:off x="5103813" y="2201863"/>
            <a:ext cx="600075" cy="5572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8812">
            <a:spAutoFit/>
          </a:bodyPr>
          <a:lstStyle/>
          <a:p>
            <a:pPr eaLnBrk="1" hangingPunct="1">
              <a:defRPr/>
            </a:pPr>
            <a:r>
              <a:rPr lang="en-US" sz="2585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4287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0641E-7 3.75723E-6 L 0.11625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4147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4147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05833 0.21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59259E-6 L 0.11024 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0.21112 L -0.11163 0.00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3363E-6 -2.83237E-6 L 0.11257 -0.00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147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4147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11337 0.2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0.00208 L 0.11354 0.0020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8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7 0.21111 L -0.2231 2.59259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7 -0.00231 L 0.22162 -0.00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4147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 tmFilter="0, 0; .2, .5; .8, .5; 1, 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000" autoRev="1" fill="hold"/>
                                        <p:tgtEl>
                                          <p:spTgt spid="4147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6666 0.2131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6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44 0.00208 L 0.11164 -0.000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6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0.21319 L -0.33507 -0.000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0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62 -0.00231 L 0.33771 -0.0023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7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 tmFilter="0, 0; .2, .5; .8, .5; 1, 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000" autoRev="1" fill="hold"/>
                                        <p:tgtEl>
                                          <p:spTgt spid="4147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 tmFilter="0, 0; .2, .5; .8, .5; 1, 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000" autoRev="1" fill="hold"/>
                                        <p:tgtEl>
                                          <p:spTgt spid="4147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80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10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nimBg="1"/>
      <p:bldP spid="414725" grpId="1" animBg="1"/>
      <p:bldP spid="414726" grpId="0" animBg="1"/>
      <p:bldP spid="414726" grpId="1" animBg="1"/>
      <p:bldP spid="414726" grpId="2" animBg="1"/>
      <p:bldP spid="414726" grpId="3" animBg="1"/>
      <p:bldP spid="414726" grpId="4" animBg="1"/>
      <p:bldP spid="414727" grpId="0" animBg="1"/>
      <p:bldP spid="414727" grpId="1" animBg="1"/>
      <p:bldP spid="414727" grpId="2" animBg="1"/>
      <p:bldP spid="414727" grpId="3" animBg="1"/>
      <p:bldP spid="414727" grpId="4" animBg="1"/>
      <p:bldP spid="414728" grpId="0" animBg="1"/>
      <p:bldP spid="414728" grpId="1" animBg="1"/>
      <p:bldP spid="414728" grpId="2" animBg="1"/>
      <p:bldP spid="414728" grpId="3" animBg="1"/>
      <p:bldP spid="414728" grpId="4" animBg="1"/>
      <p:bldP spid="414729" grpId="0" animBg="1"/>
      <p:bldP spid="414740" grpId="0" animBg="1"/>
      <p:bldP spid="414741" grpId="0" animBg="1"/>
      <p:bldP spid="414741" grpId="1" animBg="1"/>
      <p:bldP spid="414742" grpId="0" animBg="1"/>
      <p:bldP spid="414742" grpId="1" animBg="1"/>
      <p:bldP spid="414742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567" y="290513"/>
            <a:ext cx="8493125" cy="706437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lại giải thuật</a:t>
            </a:r>
          </a:p>
        </p:txBody>
      </p:sp>
      <p:sp>
        <p:nvSpPr>
          <p:cNvPr id="415747" name="Oval 3"/>
          <p:cNvSpPr>
            <a:spLocks noChangeArrowheads="1"/>
          </p:cNvSpPr>
          <p:nvPr/>
        </p:nvSpPr>
        <p:spPr bwMode="auto">
          <a:xfrm>
            <a:off x="2028825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15748" name="Oval 4"/>
          <p:cNvSpPr>
            <a:spLocks noChangeArrowheads="1"/>
          </p:cNvSpPr>
          <p:nvPr/>
        </p:nvSpPr>
        <p:spPr bwMode="auto">
          <a:xfrm>
            <a:off x="30686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15749" name="Oval 5"/>
          <p:cNvSpPr>
            <a:spLocks noChangeArrowheads="1"/>
          </p:cNvSpPr>
          <p:nvPr/>
        </p:nvSpPr>
        <p:spPr bwMode="auto">
          <a:xfrm>
            <a:off x="409098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15750" name="Oval 6"/>
          <p:cNvSpPr>
            <a:spLocks noChangeArrowheads="1"/>
          </p:cNvSpPr>
          <p:nvPr/>
        </p:nvSpPr>
        <p:spPr bwMode="auto">
          <a:xfrm>
            <a:off x="50990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15751" name="Oval 7"/>
          <p:cNvSpPr>
            <a:spLocks noChangeArrowheads="1"/>
          </p:cNvSpPr>
          <p:nvPr/>
        </p:nvSpPr>
        <p:spPr bwMode="auto">
          <a:xfrm>
            <a:off x="612140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15752" name="Oval 8"/>
          <p:cNvSpPr>
            <a:spLocks noChangeArrowheads="1"/>
          </p:cNvSpPr>
          <p:nvPr/>
        </p:nvSpPr>
        <p:spPr bwMode="auto">
          <a:xfrm>
            <a:off x="7145338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15753" name="Oval 9"/>
          <p:cNvSpPr>
            <a:spLocks noChangeArrowheads="1"/>
          </p:cNvSpPr>
          <p:nvPr/>
        </p:nvSpPr>
        <p:spPr bwMode="auto">
          <a:xfrm>
            <a:off x="81851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15754" name="Oval 10"/>
          <p:cNvSpPr>
            <a:spLocks noChangeArrowheads="1"/>
          </p:cNvSpPr>
          <p:nvPr/>
        </p:nvSpPr>
        <p:spPr bwMode="auto">
          <a:xfrm>
            <a:off x="1022350" y="29146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1022350" y="2374900"/>
            <a:ext cx="7893050" cy="609600"/>
            <a:chOff x="644" y="1153"/>
            <a:chExt cx="4972" cy="416"/>
          </a:xfrm>
        </p:grpSpPr>
        <p:sp>
          <p:nvSpPr>
            <p:cNvPr id="415756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15757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15758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15759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15760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15761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15762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8</a:t>
              </a:r>
            </a:p>
          </p:txBody>
        </p:sp>
        <p:sp>
          <p:nvSpPr>
            <p:cNvPr id="415763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</p:grpSp>
      <p:sp>
        <p:nvSpPr>
          <p:cNvPr id="56332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nimBg="1"/>
      <p:bldP spid="415748" grpId="0" animBg="1"/>
      <p:bldP spid="415749" grpId="0" animBg="1"/>
      <p:bldP spid="415750" grpId="0" animBg="1"/>
      <p:bldP spid="415751" grpId="0" animBg="1"/>
      <p:bldP spid="415752" grpId="0" animBg="1"/>
      <p:bldP spid="415753" grpId="0" animBg="1"/>
      <p:bldP spid="4157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49" y="362251"/>
            <a:ext cx="7794625" cy="547688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cách trình bày dạng bảng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1650"/>
            <a:ext cx="8726488" cy="4187825"/>
          </a:xfrm>
        </p:spPr>
        <p:txBody>
          <a:bodyPr/>
          <a:lstStyle/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58372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00991"/>
              </p:ext>
            </p:extLst>
          </p:nvPr>
        </p:nvGraphicFramePr>
        <p:xfrm>
          <a:off x="914400" y="914400"/>
          <a:ext cx="6721476" cy="509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31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</a:t>
                      </a:r>
                      <a:r>
                        <a:rPr lang="en-US" sz="1600" b="1" u="sng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u="sng">
                          <a:solidFill>
                            <a:schemeClr val="tx1"/>
                          </a:solidFill>
                        </a:rPr>
                        <a:t>2/</a:t>
                      </a:r>
                      <a:r>
                        <a:rPr lang="en-US" sz="1600" b="1" u="sng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1669"/>
            <a:ext cx="7794625" cy="549275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cách trình bày khác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7063"/>
            <a:ext cx="8726488" cy="4187825"/>
          </a:xfrm>
        </p:spPr>
        <p:txBody>
          <a:bodyPr/>
          <a:lstStyle/>
          <a:p>
            <a:pPr indent="-273050" eaLnBrk="1" hangingPunct="1">
              <a:buFont typeface="Wingdings" panose="05000000000000000000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60420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6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7718"/>
              </p:ext>
            </p:extLst>
          </p:nvPr>
        </p:nvGraphicFramePr>
        <p:xfrm>
          <a:off x="914400" y="762000"/>
          <a:ext cx="6803655" cy="576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9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62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7030A0"/>
                          </a:solidFill>
                        </a:rPr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5/4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4/5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6/5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5/6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8/12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9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3" marB="45723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81000"/>
            <a:ext cx="8493125" cy="549275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890587"/>
            <a:ext cx="8686800" cy="5359400"/>
          </a:xfrm>
        </p:spPr>
        <p:txBody>
          <a:bodyPr rtlCol="0">
            <a:normAutofit fontScale="92500" lnSpcReduction="10000"/>
          </a:bodyPr>
          <a:lstStyle/>
          <a:p>
            <a:pPr marL="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&amp;x,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&amp;y)</a:t>
            </a:r>
          </a:p>
          <a:p>
            <a:pPr marL="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	int tam = x;</a:t>
            </a:r>
          </a:p>
          <a:p>
            <a:pPr marL="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pPr marL="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y = tam;</a:t>
            </a:r>
          </a:p>
          <a:p>
            <a:pPr marL="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algn="l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InterchangeSort(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i, j;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(i = 0 ; i&lt;n-1 ; i++)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(j = i+1; j &lt; n ; j++)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(a[j ]&lt; a[i]) </a:t>
            </a:r>
            <a:r>
              <a:rPr lang="en-US" sz="2000" i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//Tìm thấy 1 nghịch thế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algn="l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	Swap(a[i], a[j]);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2468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7162" y="407194"/>
            <a:ext cx="8605838" cy="5788025"/>
          </a:xfrm>
        </p:spPr>
        <p:txBody>
          <a:bodyPr/>
          <a:lstStyle/>
          <a:p>
            <a:r>
              <a:rPr lang="en-US" b="1" dirty="0" err="1"/>
              <a:t>Ðánh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endParaRPr lang="en-US" dirty="0"/>
          </a:p>
          <a:p>
            <a:pPr algn="just">
              <a:buFont typeface="Wingdings" pitchFamily="2" charset="2"/>
              <a:buNone/>
            </a:pPr>
            <a:r>
              <a:rPr lang="en-US"/>
              <a:t>		     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09A07-A5D5-4646-A16B-D5E9A983B54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8" y="3505200"/>
            <a:ext cx="82550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</p:spTree>
    <p:extLst>
      <p:ext uri="{BB962C8B-B14F-4D97-AF65-F5344CB8AC3E}">
        <p14:creationId xmlns:p14="http://schemas.microsoft.com/office/powerpoint/2010/main" val="7437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42312" cy="1106487"/>
          </a:xfrm>
        </p:spPr>
        <p:txBody>
          <a:bodyPr/>
          <a:lstStyle/>
          <a:p>
            <a:pPr marL="457200" indent="-457200" algn="just" eaLnBrk="1" hangingPunct="1">
              <a:buFontTx/>
              <a:buChar char="•"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áp dụng: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bày quá trình sắp xếp mảng sau bằng giải thuật Interchange Sort</a:t>
            </a:r>
          </a:p>
        </p:txBody>
      </p:sp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Đổi Chỗ Trực Tiếp – </a:t>
            </a:r>
            <a:r>
              <a:rPr lang="en-US" sz="1800" b="1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Interchange Sort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838200" y="1563687"/>
            <a:ext cx="7834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571500" indent="-571500" eaLnBrk="1" fontAlgn="auto" hangingPunct="1"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</a:p>
          <a:p>
            <a:pPr marL="514350" indent="-514350" algn="ctr" eaLnBrk="1" fontAlgn="auto" hangingPunct="1">
              <a:spcAft>
                <a:spcPts val="0"/>
              </a:spcAft>
              <a:buFontTx/>
              <a:buAutoNum type="arabicPlain" startAt="9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	7	4	5	6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eaLnBrk="1" fontAlgn="auto" hangingPunct="1"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n=7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	8	7	6	5	4	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8" y="0"/>
            <a:ext cx="8493125" cy="640080"/>
          </a:xfrm>
          <a:noFill/>
          <a:extLst/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2. Chọn Trực Tiếp – </a:t>
            </a:r>
            <a:r>
              <a:rPr lang="en-US" b="1" i="1">
                <a:solidFill>
                  <a:srgbClr val="FF0000"/>
                </a:solidFill>
                <a:ea typeface="+mn-ea"/>
              </a:rPr>
              <a:t>Selection Sort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40080"/>
            <a:ext cx="8839200" cy="50339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b="1" i="1">
                <a:solidFill>
                  <a:srgbClr val="7030A0"/>
                </a:solidFill>
              </a:rPr>
              <a:t>2.1. Ý tưởng</a:t>
            </a:r>
            <a:endParaRPr lang="en-US" i="1">
              <a:solidFill>
                <a:srgbClr val="7030A0"/>
              </a:solidFill>
            </a:endParaRPr>
          </a:p>
          <a:p>
            <a:pPr marL="548640" lvl="1" eaLnBrk="1" fontAlgn="auto" hangingPunct="1">
              <a:spcAft>
                <a:spcPts val="0"/>
              </a:spcAft>
              <a:buFont typeface="Times New Roman" panose="02020603050405020304" pitchFamily="18" charset="0"/>
              <a:buChar char="-"/>
              <a:defRPr/>
            </a:pPr>
            <a:r>
              <a:rPr lang="en-US"/>
              <a:t>Chọn phần tử nhỏ nhất trong </a:t>
            </a:r>
            <a:r>
              <a:rPr lang="en-US" b="1" i="1"/>
              <a:t>n</a:t>
            </a:r>
            <a:r>
              <a:rPr lang="en-US"/>
              <a:t> phần tử trong dãy hiện hành ban đầu.</a:t>
            </a:r>
          </a:p>
          <a:p>
            <a:pPr marL="548640" lvl="1" eaLnBrk="1" fontAlgn="auto" hangingPunct="1">
              <a:spcAft>
                <a:spcPts val="0"/>
              </a:spcAft>
              <a:buFont typeface="Times New Roman" panose="02020603050405020304" pitchFamily="18" charset="0"/>
              <a:buChar char="-"/>
              <a:defRPr/>
            </a:pPr>
            <a:r>
              <a:rPr lang="en-US"/>
              <a:t>Đưa phần tử này về vị trí đầu dãy hiện hành</a:t>
            </a:r>
          </a:p>
          <a:p>
            <a:pPr marL="548640" lvl="1" eaLnBrk="1" fontAlgn="auto" hangingPunct="1">
              <a:spcAft>
                <a:spcPts val="0"/>
              </a:spcAft>
              <a:buFont typeface="Times New Roman" panose="02020603050405020304" pitchFamily="18" charset="0"/>
              <a:buChar char="-"/>
              <a:defRPr/>
            </a:pPr>
            <a:r>
              <a:rPr lang="en-US"/>
              <a:t>Xem dãy hiện hành chỉ còn </a:t>
            </a:r>
            <a:r>
              <a:rPr lang="en-US" b="1" i="1"/>
              <a:t>n</a:t>
            </a:r>
            <a:r>
              <a:rPr lang="en-US"/>
              <a:t>-1 phần tử của dãy hiện hành ban đầu</a:t>
            </a:r>
          </a:p>
          <a:p>
            <a:pPr marL="822960"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Bắt đầu từ vị trí thứ 2;</a:t>
            </a:r>
          </a:p>
          <a:p>
            <a:pPr marL="822960"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Lặp lại quá trình trên cho dãy hiện hành... đến khi dãy hiện hành chỉ còn 1 phần tử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7886700" cy="500062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sz="1800" b="1"/>
              <a:t>1. Phân loại c</a:t>
            </a:r>
            <a:r>
              <a:rPr lang="en-US" sz="1800" b="1"/>
              <a:t>ác dạng cấu trúc dữ liệu</a:t>
            </a:r>
            <a:endParaRPr lang="en-GB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A0408-5DA3-4F1C-A410-4BB0DCC6A936}"/>
              </a:ext>
            </a:extLst>
          </p:cNvPr>
          <p:cNvSpPr txBox="1"/>
          <p:nvPr/>
        </p:nvSpPr>
        <p:spPr>
          <a:xfrm>
            <a:off x="304800" y="11430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-"/>
            </a:pPr>
            <a:r>
              <a:rPr lang="en-US" sz="2200" b="1">
                <a:solidFill>
                  <a:srgbClr val="C00000"/>
                </a:solidFill>
              </a:rPr>
              <a:t>CTDL dạng phi tuyến </a:t>
            </a:r>
            <a:r>
              <a:rPr lang="en-US" sz="2200">
                <a:solidFill>
                  <a:srgbClr val="C00000"/>
                </a:solidFill>
              </a:rPr>
              <a:t>(</a:t>
            </a:r>
            <a:r>
              <a:rPr lang="en-US" sz="2200" i="1">
                <a:solidFill>
                  <a:srgbClr val="C00000"/>
                </a:solidFill>
              </a:rPr>
              <a:t>Non</a:t>
            </a:r>
            <a:r>
              <a:rPr lang="en-US" sz="2200">
                <a:solidFill>
                  <a:srgbClr val="C00000"/>
                </a:solidFill>
              </a:rPr>
              <a:t> </a:t>
            </a:r>
            <a:r>
              <a:rPr lang="en-US" sz="2200" i="1">
                <a:solidFill>
                  <a:srgbClr val="C00000"/>
                </a:solidFill>
              </a:rPr>
              <a:t>Linear Data Structured</a:t>
            </a:r>
            <a:r>
              <a:rPr lang="en-US" sz="2200">
                <a:solidFill>
                  <a:srgbClr val="C00000"/>
                </a:solidFill>
              </a:rPr>
              <a:t>)?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 sz="2200"/>
              <a:t>Người lập trình chủ động trong việc:</a:t>
            </a:r>
          </a:p>
          <a:p>
            <a:pPr marL="822960" lvl="1" indent="-274320" algn="just">
              <a:buSzPct val="80000"/>
              <a:buFont typeface="Courier New" panose="02070309020205020404" pitchFamily="49" charset="0"/>
              <a:buChar char="o"/>
            </a:pPr>
            <a:r>
              <a:rPr lang="fr-CA" sz="2200"/>
              <a:t>Khai báo kích thước của mỗi phần t</a:t>
            </a:r>
            <a:r>
              <a:rPr lang="en-US" sz="2200"/>
              <a:t>ử trong danh sách.</a:t>
            </a:r>
          </a:p>
          <a:p>
            <a:pPr marL="822960" lvl="1" indent="-274320" algn="just">
              <a:buSzPct val="80000"/>
              <a:buFont typeface="Courier New" panose="02070309020205020404" pitchFamily="49" charset="0"/>
              <a:buChar char="o"/>
            </a:pPr>
            <a:r>
              <a:rPr lang="fr-CA" sz="2200"/>
              <a:t>Thứ t</a:t>
            </a:r>
            <a:r>
              <a:rPr lang="en-US" sz="2200"/>
              <a:t>ự của các phần tử có trong danh sách.</a:t>
            </a:r>
          </a:p>
          <a:p>
            <a:pPr marL="822960" lvl="1" indent="-274320" algn="just">
              <a:buSzPct val="80000"/>
              <a:buFont typeface="Courier New" panose="02070309020205020404" pitchFamily="49" charset="0"/>
              <a:buChar char="o"/>
            </a:pPr>
            <a:r>
              <a:rPr lang="en-US" sz="2200"/>
              <a:t>Tăng giảm tổng kích th</a:t>
            </a:r>
            <a:r>
              <a:rPr lang="vi-VN" sz="2200"/>
              <a:t>ư</a:t>
            </a:r>
            <a:r>
              <a:rPr lang="en-US" sz="2200"/>
              <a:t>ớc vùng nhớ sử dụng trong ch</a:t>
            </a:r>
            <a:r>
              <a:rPr lang="vi-VN" sz="2200"/>
              <a:t>ư</a:t>
            </a:r>
            <a:r>
              <a:rPr lang="en-US" sz="2200"/>
              <a:t>ơng trình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 sz="2200"/>
              <a:t>Việc duyệt các phần tử dữ liệu đ</a:t>
            </a:r>
            <a:r>
              <a:rPr lang="vi-VN" sz="2200"/>
              <a:t>ư</a:t>
            </a:r>
            <a:r>
              <a:rPr lang="en-US" sz="2200"/>
              <a:t>ợc thực hiện thông qua địa chỉ phần tử kế tiếp.</a:t>
            </a:r>
          </a:p>
          <a:p>
            <a:pPr marL="548640" lvl="0" indent="-274320" algn="just">
              <a:buFont typeface="Arial" panose="020B0604020202020204" pitchFamily="34" charset="0"/>
              <a:buChar char="•"/>
            </a:pPr>
            <a:r>
              <a:rPr lang="en-US" sz="2200"/>
              <a:t>Ví dụ: danh sách gồm 5 phần tử 9,2,5,1,6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34057D-4197-4AB9-9C12-7870A983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8760"/>
              </p:ext>
            </p:extLst>
          </p:nvPr>
        </p:nvGraphicFramePr>
        <p:xfrm>
          <a:off x="160020" y="4176806"/>
          <a:ext cx="88239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9499648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503589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9517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18518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0840686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32813102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34102466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9757099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40811611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943626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11932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76265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772170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476283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4031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803111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683113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9082429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97568295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410696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1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rgbClr val="C00000"/>
                          </a:solidFill>
                        </a:rPr>
                        <a:t>a3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5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41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2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36308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D89824-2726-440B-8EB6-9599161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98788"/>
            <a:ext cx="3790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77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93125" cy="706438"/>
          </a:xfrm>
          <a:noFill/>
          <a:extLst/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2.2. Các bước của giải thuật chọn trực tiếp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094" y="1011238"/>
            <a:ext cx="8352105" cy="4995068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/>
              <a:t>Bước 1</a:t>
            </a:r>
            <a:r>
              <a:rPr lang="en-US"/>
              <a:t>:   i = 0;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/>
              <a:t>Bước 2</a:t>
            </a:r>
            <a:r>
              <a:rPr lang="en-US"/>
              <a:t>:  Tìm phần tử </a:t>
            </a:r>
            <a:r>
              <a:rPr lang="en-US" b="1">
                <a:solidFill>
                  <a:srgbClr val="FF0000"/>
                </a:solidFill>
              </a:rPr>
              <a:t>a[min]</a:t>
            </a:r>
            <a:r>
              <a:rPr lang="en-US"/>
              <a:t> nhỏ nhất trong 			  dãy hiện hành từ a[i] đến a[</a:t>
            </a:r>
            <a:r>
              <a:rPr lang="en-US" b="1" i="1"/>
              <a:t>n</a:t>
            </a:r>
            <a:r>
              <a:rPr lang="en-US"/>
              <a:t>-1]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/>
              <a:t>Bước 3 :</a:t>
            </a:r>
            <a:r>
              <a:rPr lang="en-US"/>
              <a:t>  Đổi chỗ a[min] và a[i]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u="sng"/>
              <a:t>Bước 4</a:t>
            </a:r>
            <a:r>
              <a:rPr lang="en-US"/>
              <a:t> :  Nếu  i &lt; </a:t>
            </a:r>
            <a:r>
              <a:rPr lang="en-US" b="1" i="1"/>
              <a:t>n</a:t>
            </a:r>
            <a:r>
              <a:rPr lang="en-US"/>
              <a:t>-1 thì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/>
              <a:t> 				i = i+1; Lặp lại Bước 2; </a:t>
            </a:r>
            <a:br>
              <a:rPr lang="en-US"/>
            </a:br>
            <a:r>
              <a:rPr lang="en-US"/>
              <a:t>                Ngược lại: Dừng. </a:t>
            </a:r>
          </a:p>
        </p:txBody>
      </p:sp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Chọn Trực Tiếp – 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228" y="348051"/>
            <a:ext cx="8493125" cy="640080"/>
          </a:xfrm>
          <a:noFill/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2.3. Cài Đặt giải thuật Chọn Trực Tiếp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28" y="1519063"/>
            <a:ext cx="8839200" cy="503396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min,i,j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=0;i&lt;n-1;i++)</a:t>
            </a:r>
            <a:endParaRPr lang="en-US" sz="18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 = i+1; j &lt;n 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(a[j ] &lt; a[min]) </a:t>
            </a:r>
          </a:p>
          <a:p>
            <a:pPr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min=j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lưu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vtrí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nhỏ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r>
              <a:rPr lang="en-US" sz="2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 = a[min];</a:t>
            </a:r>
          </a:p>
          <a:p>
            <a:pPr algn="l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a[min]= 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fontAlgn="auto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3188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Chọn Trực Tiếp – 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1" y="285698"/>
            <a:ext cx="8493125" cy="640080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2.4. Minh Họa giải thuật Chọn Trực Tiếp</a:t>
            </a:r>
          </a:p>
        </p:txBody>
      </p:sp>
      <p:sp>
        <p:nvSpPr>
          <p:cNvPr id="425987" name="Oval 3"/>
          <p:cNvSpPr>
            <a:spLocks noChangeArrowheads="1"/>
          </p:cNvSpPr>
          <p:nvPr/>
        </p:nvSpPr>
        <p:spPr bwMode="auto">
          <a:xfrm>
            <a:off x="1968500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25988" name="Oval 4"/>
          <p:cNvSpPr>
            <a:spLocks noChangeArrowheads="1"/>
          </p:cNvSpPr>
          <p:nvPr/>
        </p:nvSpPr>
        <p:spPr bwMode="auto">
          <a:xfrm>
            <a:off x="2992438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25989" name="Oval 5"/>
          <p:cNvSpPr>
            <a:spLocks noChangeArrowheads="1"/>
          </p:cNvSpPr>
          <p:nvPr/>
        </p:nvSpPr>
        <p:spPr bwMode="auto">
          <a:xfrm>
            <a:off x="4014788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25990" name="Oval 6"/>
          <p:cNvSpPr>
            <a:spLocks noChangeArrowheads="1"/>
          </p:cNvSpPr>
          <p:nvPr/>
        </p:nvSpPr>
        <p:spPr bwMode="auto">
          <a:xfrm>
            <a:off x="5038725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25991" name="Oval 7"/>
          <p:cNvSpPr>
            <a:spLocks noChangeArrowheads="1"/>
          </p:cNvSpPr>
          <p:nvPr/>
        </p:nvSpPr>
        <p:spPr bwMode="auto">
          <a:xfrm>
            <a:off x="6061075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25992" name="Oval 8"/>
          <p:cNvSpPr>
            <a:spLocks noChangeArrowheads="1"/>
          </p:cNvSpPr>
          <p:nvPr/>
        </p:nvSpPr>
        <p:spPr bwMode="auto">
          <a:xfrm>
            <a:off x="7085013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auto">
          <a:xfrm>
            <a:off x="8108950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auto">
          <a:xfrm>
            <a:off x="946150" y="48260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25995" name="AutoShape 11"/>
          <p:cNvSpPr>
            <a:spLocks noChangeArrowheads="1"/>
          </p:cNvSpPr>
          <p:nvPr/>
        </p:nvSpPr>
        <p:spPr bwMode="auto">
          <a:xfrm>
            <a:off x="762000" y="547211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25996" name="AutoShape 12"/>
          <p:cNvSpPr>
            <a:spLocks noChangeArrowheads="1"/>
          </p:cNvSpPr>
          <p:nvPr/>
        </p:nvSpPr>
        <p:spPr bwMode="auto">
          <a:xfrm>
            <a:off x="731838" y="405765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solidFill>
                  <a:srgbClr val="0000FF"/>
                </a:solidFill>
              </a:rPr>
              <a:t>min</a:t>
            </a:r>
          </a:p>
        </p:txBody>
      </p:sp>
      <p:grpSp>
        <p:nvGrpSpPr>
          <p:cNvPr id="78861" name="Group 13"/>
          <p:cNvGrpSpPr>
            <a:grpSpLocks/>
          </p:cNvGrpSpPr>
          <p:nvPr/>
        </p:nvGrpSpPr>
        <p:grpSpPr bwMode="auto">
          <a:xfrm>
            <a:off x="928688" y="5359400"/>
            <a:ext cx="7893050" cy="609600"/>
            <a:chOff x="644" y="1153"/>
            <a:chExt cx="4972" cy="416"/>
          </a:xfrm>
        </p:grpSpPr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25999" name="Oval 15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26000" name="Oval 16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26001" name="Oval 17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26002" name="Oval 18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26003" name="Oval 19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26004" name="Oval 20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26005" name="Oval 21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152400" y="2641124"/>
            <a:ext cx="5341938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Vị trí</a:t>
            </a:r>
            <a:r>
              <a:rPr lang="en-US" i="1">
                <a:solidFill>
                  <a:srgbClr val="0070C0"/>
                </a:solidFill>
              </a:rPr>
              <a:t> (min) </a:t>
            </a:r>
            <a:r>
              <a:rPr lang="en-US">
                <a:solidFill>
                  <a:srgbClr val="0070C0"/>
                </a:solidFill>
              </a:rPr>
              <a:t>nhỏ nhất trong đoạn [0,7]= </a:t>
            </a:r>
            <a:r>
              <a:rPr lang="en-US" b="1" i="1">
                <a:solidFill>
                  <a:srgbClr val="0070C0"/>
                </a:solidFill>
              </a:rPr>
              <a:t>0</a:t>
            </a:r>
          </a:p>
          <a:p>
            <a:r>
              <a:rPr lang="en-US">
                <a:solidFill>
                  <a:srgbClr val="0070C0"/>
                </a:solidFill>
              </a:rPr>
              <a:t>A[min]= </a:t>
            </a:r>
            <a:r>
              <a:rPr lang="en-US" b="1" i="1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426007" name="Text Box 23"/>
          <p:cNvSpPr txBox="1">
            <a:spLocks noChangeArrowheads="1"/>
          </p:cNvSpPr>
          <p:nvPr/>
        </p:nvSpPr>
        <p:spPr bwMode="auto">
          <a:xfrm>
            <a:off x="5682250" y="3483064"/>
            <a:ext cx="31394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362AD4"/>
                </a:solidFill>
                <a:cs typeface="Times New Roman" panose="02020603050405020304" pitchFamily="18" charset="0"/>
              </a:rPr>
              <a:t>Swap(a[i], a[min])</a:t>
            </a:r>
          </a:p>
        </p:txBody>
      </p:sp>
      <p:sp>
        <p:nvSpPr>
          <p:cNvPr id="78864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Chọn Trực Tiếp – Selection Sort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2298134"/>
            <a:ext cx="51660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</a:rPr>
              <a:t>i=0; min=0; </a:t>
            </a:r>
            <a:r>
              <a:rPr lang="en-US">
                <a:solidFill>
                  <a:srgbClr val="0070C0"/>
                </a:solidFill>
              </a:rPr>
              <a:t>j=1; 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12 &gt; A[j] = </a:t>
            </a:r>
            <a:r>
              <a:rPr lang="en-US" b="1" i="1">
                <a:solidFill>
                  <a:srgbClr val="FF0000"/>
                </a:solidFill>
              </a:rPr>
              <a:t>2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cập nhật lại min = j = </a:t>
            </a:r>
            <a:r>
              <a:rPr lang="en-US" b="1" i="1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87031" y="2284812"/>
            <a:ext cx="5096737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</a:rPr>
              <a:t>i = 0; min=1; </a:t>
            </a:r>
            <a:r>
              <a:rPr lang="en-US">
                <a:solidFill>
                  <a:srgbClr val="0070C0"/>
                </a:solidFill>
              </a:rPr>
              <a:t>j=4; 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2 &gt; A[j] = </a:t>
            </a:r>
            <a:r>
              <a:rPr lang="en-US" b="1" i="1">
                <a:solidFill>
                  <a:srgbClr val="FF0000"/>
                </a:solidFill>
              </a:rPr>
              <a:t>1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cập nhật lại min = j = </a:t>
            </a:r>
            <a:r>
              <a:rPr lang="en-US" b="1" i="1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  <a:endParaRPr lang="en-US" b="1" i="1">
              <a:solidFill>
                <a:srgbClr val="FF0000"/>
              </a:solidFill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751513" y="3482060"/>
            <a:ext cx="280552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362AD4"/>
                </a:solidFill>
                <a:cs typeface="Times New Roman" panose="02020603050405020304" pitchFamily="18" charset="0"/>
              </a:rPr>
              <a:t>Swap(a[0], a[4])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4431593-B978-43B3-94B6-66BC875C9AE5}"/>
              </a:ext>
            </a:extLst>
          </p:cNvPr>
          <p:cNvSpPr txBox="1">
            <a:spLocks noChangeArrowheads="1"/>
          </p:cNvSpPr>
          <p:nvPr/>
        </p:nvSpPr>
        <p:spPr>
          <a:xfrm>
            <a:off x="4119554" y="795733"/>
            <a:ext cx="5024446" cy="2785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min,i,j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temp; 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=0;i&lt;n-1;i++)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 = i+1; j &lt;n 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(a[j ] &lt; a[min])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min=j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a[min];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a[min]=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4259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259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1024 0.0018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4259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259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4259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425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4259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4 0.00186 L 0.44687 0.001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 tmFilter="0, 0; .2, .5; .8, .5; 1, 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000" autoRev="1" fill="hold"/>
                                        <p:tgtEl>
                                          <p:spTgt spid="4259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 tmFilter="0, 0; .2, .5; .8, .5; 1, 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0" autoRev="1" fill="hold"/>
                                        <p:tgtEl>
                                          <p:spTgt spid="425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 tmFilter="0, 0; .2, .5; .8, .5; 1, 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000" autoRev="1" fill="hold"/>
                                        <p:tgtEl>
                                          <p:spTgt spid="425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 tmFilter="0, 0; .2, .5; .8, .5; 1, 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000" autoRev="1" fill="hold"/>
                                        <p:tgtEl>
                                          <p:spTgt spid="4259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 tmFilter="0, 0; .2, .5; .8, .5; 1, 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000" autoRev="1" fill="hold"/>
                                        <p:tgtEl>
                                          <p:spTgt spid="4259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 tmFilter="0, 0; .2, .5; .8, .5; 1, 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000" autoRev="1" fill="hold"/>
                                        <p:tgtEl>
                                          <p:spTgt spid="4259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22448 0.2136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2.96296E-6 L 0.44722 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48 0.21365 L -0.44792 0.0002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animBg="1"/>
      <p:bldP spid="425987" grpId="1" animBg="1"/>
      <p:bldP spid="425987" grpId="2" animBg="1"/>
      <p:bldP spid="425987" grpId="3" animBg="1"/>
      <p:bldP spid="425988" grpId="0" animBg="1"/>
      <p:bldP spid="425990" grpId="0" animBg="1"/>
      <p:bldP spid="425990" grpId="1" animBg="1"/>
      <p:bldP spid="425990" grpId="2" animBg="1"/>
      <p:bldP spid="425990" grpId="3" animBg="1"/>
      <p:bldP spid="425990" grpId="4" animBg="1"/>
      <p:bldP spid="425990" grpId="5" animBg="1"/>
      <p:bldP spid="425991" grpId="0" animBg="1"/>
      <p:bldP spid="425992" grpId="0" animBg="1"/>
      <p:bldP spid="425993" grpId="0" animBg="1"/>
      <p:bldP spid="425994" grpId="0" animBg="1"/>
      <p:bldP spid="425994" grpId="1" animBg="1"/>
      <p:bldP spid="425995" grpId="0" animBg="1"/>
      <p:bldP spid="425996" grpId="0" animBg="1"/>
      <p:bldP spid="425996" grpId="1" animBg="1"/>
      <p:bldP spid="425996" grpId="2" animBg="1"/>
      <p:bldP spid="425996" grpId="3" animBg="1"/>
      <p:bldP spid="426006" grpId="0" animBg="1"/>
      <p:bldP spid="426007" grpId="0" animBg="1"/>
      <p:bldP spid="426007" grpId="1" animBg="1"/>
      <p:bldP spid="25" grpId="0" animBg="1"/>
      <p:bldP spid="26" grpId="0" animBg="1"/>
      <p:bldP spid="28" grpId="0" animBg="1"/>
      <p:bldP spid="2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18" y="228600"/>
            <a:ext cx="8493125" cy="567089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2.4. Minh Họa giải thuật Chọn Trực Tiếp</a:t>
            </a:r>
          </a:p>
        </p:txBody>
      </p:sp>
      <p:sp>
        <p:nvSpPr>
          <p:cNvPr id="427011" name="Oval 3"/>
          <p:cNvSpPr>
            <a:spLocks noChangeArrowheads="1"/>
          </p:cNvSpPr>
          <p:nvPr/>
        </p:nvSpPr>
        <p:spPr bwMode="auto">
          <a:xfrm>
            <a:off x="2044700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27012" name="Oval 4"/>
          <p:cNvSpPr>
            <a:spLocks noChangeArrowheads="1"/>
          </p:cNvSpPr>
          <p:nvPr/>
        </p:nvSpPr>
        <p:spPr bwMode="auto">
          <a:xfrm>
            <a:off x="3068638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27013" name="Oval 5"/>
          <p:cNvSpPr>
            <a:spLocks noChangeArrowheads="1"/>
          </p:cNvSpPr>
          <p:nvPr/>
        </p:nvSpPr>
        <p:spPr bwMode="auto">
          <a:xfrm>
            <a:off x="4090988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27014" name="Oval 6"/>
          <p:cNvSpPr>
            <a:spLocks noChangeArrowheads="1"/>
          </p:cNvSpPr>
          <p:nvPr/>
        </p:nvSpPr>
        <p:spPr bwMode="auto">
          <a:xfrm>
            <a:off x="5114925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27015" name="Oval 7"/>
          <p:cNvSpPr>
            <a:spLocks noChangeArrowheads="1"/>
          </p:cNvSpPr>
          <p:nvPr/>
        </p:nvSpPr>
        <p:spPr bwMode="auto">
          <a:xfrm>
            <a:off x="6137275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27016" name="Oval 8"/>
          <p:cNvSpPr>
            <a:spLocks noChangeArrowheads="1"/>
          </p:cNvSpPr>
          <p:nvPr/>
        </p:nvSpPr>
        <p:spPr bwMode="auto">
          <a:xfrm>
            <a:off x="7161213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27017" name="Oval 9"/>
          <p:cNvSpPr>
            <a:spLocks noChangeArrowheads="1"/>
          </p:cNvSpPr>
          <p:nvPr/>
        </p:nvSpPr>
        <p:spPr bwMode="auto">
          <a:xfrm>
            <a:off x="8185150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27018" name="Oval 10"/>
          <p:cNvSpPr>
            <a:spLocks noChangeArrowheads="1"/>
          </p:cNvSpPr>
          <p:nvPr/>
        </p:nvSpPr>
        <p:spPr bwMode="auto">
          <a:xfrm>
            <a:off x="1022350" y="5192713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838200" y="5838826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/>
              <a:t>i</a:t>
            </a:r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1824038" y="4424363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min</a:t>
            </a:r>
          </a:p>
        </p:txBody>
      </p:sp>
      <p:grpSp>
        <p:nvGrpSpPr>
          <p:cNvPr id="80909" name="Group 13"/>
          <p:cNvGrpSpPr>
            <a:grpSpLocks/>
          </p:cNvGrpSpPr>
          <p:nvPr/>
        </p:nvGrpSpPr>
        <p:grpSpPr bwMode="auto">
          <a:xfrm>
            <a:off x="1004888" y="5726113"/>
            <a:ext cx="7893050" cy="609600"/>
            <a:chOff x="644" y="1153"/>
            <a:chExt cx="4972" cy="416"/>
          </a:xfrm>
        </p:grpSpPr>
        <p:sp>
          <p:nvSpPr>
            <p:cNvPr id="427022" name="Oval 14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27023" name="Oval 15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 2</a:t>
              </a:r>
            </a:p>
          </p:txBody>
        </p:sp>
        <p:sp>
          <p:nvSpPr>
            <p:cNvPr id="427024" name="Oval 16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27025" name="Oval 17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27026" name="Oval 18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27027" name="Oval 19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27028" name="Oval 20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27029" name="Oval 21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304800" y="2981059"/>
            <a:ext cx="376872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0070C0"/>
                </a:solidFill>
              </a:rPr>
              <a:t>i = 1; min=1; </a:t>
            </a:r>
            <a:r>
              <a:rPr lang="en-US" sz="2800">
                <a:solidFill>
                  <a:srgbClr val="0070C0"/>
                </a:solidFill>
              </a:rPr>
              <a:t>j=i+1=2; </a:t>
            </a:r>
          </a:p>
          <a:p>
            <a:r>
              <a:rPr lang="en-US" sz="2800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 sz="2800">
                <a:solidFill>
                  <a:srgbClr val="0070C0"/>
                </a:solidFill>
              </a:rPr>
              <a:t>A[min] = </a:t>
            </a:r>
            <a:r>
              <a:rPr lang="en-US" sz="2800" b="1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7031" name="Text Box 23"/>
          <p:cNvSpPr txBox="1">
            <a:spLocks noChangeArrowheads="1"/>
          </p:cNvSpPr>
          <p:nvPr/>
        </p:nvSpPr>
        <p:spPr bwMode="auto">
          <a:xfrm>
            <a:off x="5305425" y="3814763"/>
            <a:ext cx="2989263" cy="433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Swap(a[i], a[min])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-54628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2. Chọn Trực Tiếp – Selection Sort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2967038" y="585311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/>
              <a:t>j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355431" y="3774440"/>
            <a:ext cx="2989263" cy="433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Swap(a[1], a[1])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2E1FA4D-4318-4B6D-ABE2-B67DD43D2218}"/>
              </a:ext>
            </a:extLst>
          </p:cNvPr>
          <p:cNvSpPr txBox="1">
            <a:spLocks noChangeArrowheads="1"/>
          </p:cNvSpPr>
          <p:nvPr/>
        </p:nvSpPr>
        <p:spPr>
          <a:xfrm>
            <a:off x="4119554" y="762000"/>
            <a:ext cx="5024446" cy="23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min,i,j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temp; 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=0;i&lt;n-1;i++)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 = i+1; j &lt;n 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(a[j ] &lt; a[min])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min=j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a[min];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a[min]=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temp;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133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4270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55434 0.00833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8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nimBg="1"/>
      <p:bldP spid="427019" grpId="0" animBg="1"/>
      <p:bldP spid="427020" grpId="0" animBg="1"/>
      <p:bldP spid="427020" grpId="1" animBg="1"/>
      <p:bldP spid="427030" grpId="0" animBg="1"/>
      <p:bldP spid="427031" grpId="0" animBg="1"/>
      <p:bldP spid="26" grpId="0" animBg="1"/>
      <p:bldP spid="26" grpId="1" animBg="1"/>
      <p:bldP spid="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163871"/>
            <a:ext cx="8493125" cy="706438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2.4. Minh Họa giải thuật Chọn Trực Tiếp</a:t>
            </a:r>
          </a:p>
        </p:txBody>
      </p:sp>
      <p:sp>
        <p:nvSpPr>
          <p:cNvPr id="427011" name="Oval 3"/>
          <p:cNvSpPr>
            <a:spLocks noChangeArrowheads="1"/>
          </p:cNvSpPr>
          <p:nvPr/>
        </p:nvSpPr>
        <p:spPr bwMode="auto">
          <a:xfrm>
            <a:off x="2044700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27012" name="Oval 4"/>
          <p:cNvSpPr>
            <a:spLocks noChangeArrowheads="1"/>
          </p:cNvSpPr>
          <p:nvPr/>
        </p:nvSpPr>
        <p:spPr bwMode="auto">
          <a:xfrm>
            <a:off x="3068638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27013" name="Oval 5"/>
          <p:cNvSpPr>
            <a:spLocks noChangeArrowheads="1"/>
          </p:cNvSpPr>
          <p:nvPr/>
        </p:nvSpPr>
        <p:spPr bwMode="auto">
          <a:xfrm>
            <a:off x="4090988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27014" name="Oval 6"/>
          <p:cNvSpPr>
            <a:spLocks noChangeArrowheads="1"/>
          </p:cNvSpPr>
          <p:nvPr/>
        </p:nvSpPr>
        <p:spPr bwMode="auto">
          <a:xfrm>
            <a:off x="5114925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27015" name="Oval 7"/>
          <p:cNvSpPr>
            <a:spLocks noChangeArrowheads="1"/>
          </p:cNvSpPr>
          <p:nvPr/>
        </p:nvSpPr>
        <p:spPr bwMode="auto">
          <a:xfrm>
            <a:off x="6137275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27016" name="Oval 8"/>
          <p:cNvSpPr>
            <a:spLocks noChangeArrowheads="1"/>
          </p:cNvSpPr>
          <p:nvPr/>
        </p:nvSpPr>
        <p:spPr bwMode="auto">
          <a:xfrm>
            <a:off x="7161213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27017" name="Oval 9"/>
          <p:cNvSpPr>
            <a:spLocks noChangeArrowheads="1"/>
          </p:cNvSpPr>
          <p:nvPr/>
        </p:nvSpPr>
        <p:spPr bwMode="auto">
          <a:xfrm>
            <a:off x="8185150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27018" name="Oval 10"/>
          <p:cNvSpPr>
            <a:spLocks noChangeArrowheads="1"/>
          </p:cNvSpPr>
          <p:nvPr/>
        </p:nvSpPr>
        <p:spPr bwMode="auto">
          <a:xfrm>
            <a:off x="1022350" y="5269271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1828800" y="5929312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/>
              <a:t>i</a:t>
            </a:r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2844801" y="4461087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>
                <a:solidFill>
                  <a:srgbClr val="0000FF"/>
                </a:solidFill>
              </a:rPr>
              <a:t>min</a:t>
            </a:r>
          </a:p>
        </p:txBody>
      </p:sp>
      <p:grpSp>
        <p:nvGrpSpPr>
          <p:cNvPr id="80909" name="Group 13"/>
          <p:cNvGrpSpPr>
            <a:grpSpLocks/>
          </p:cNvGrpSpPr>
          <p:nvPr/>
        </p:nvGrpSpPr>
        <p:grpSpPr bwMode="auto">
          <a:xfrm>
            <a:off x="1004888" y="5802671"/>
            <a:ext cx="7893050" cy="609600"/>
            <a:chOff x="644" y="1153"/>
            <a:chExt cx="4972" cy="416"/>
          </a:xfrm>
        </p:grpSpPr>
        <p:sp>
          <p:nvSpPr>
            <p:cNvPr id="427022" name="Oval 14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27023" name="Oval 15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 2</a:t>
              </a:r>
            </a:p>
          </p:txBody>
        </p:sp>
        <p:sp>
          <p:nvSpPr>
            <p:cNvPr id="427024" name="Oval 16"/>
            <p:cNvSpPr>
              <a:spLocks noChangeArrowheads="1"/>
            </p:cNvSpPr>
            <p:nvPr/>
          </p:nvSpPr>
          <p:spPr bwMode="auto">
            <a:xfrm>
              <a:off x="262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27025" name="Oval 17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27026" name="Oval 18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27027" name="Oval 19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27028" name="Oval 20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27029" name="Oval 21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27030" name="Text Box 22"/>
          <p:cNvSpPr txBox="1">
            <a:spLocks noChangeArrowheads="1"/>
          </p:cNvSpPr>
          <p:nvPr/>
        </p:nvSpPr>
        <p:spPr bwMode="auto">
          <a:xfrm>
            <a:off x="636364" y="2348271"/>
            <a:ext cx="37861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</a:rPr>
              <a:t>i = 2; min=2; </a:t>
            </a:r>
            <a:r>
              <a:rPr lang="en-US">
                <a:solidFill>
                  <a:srgbClr val="0070C0"/>
                </a:solidFill>
              </a:rPr>
              <a:t>j=i+1=3; 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</a:t>
            </a:r>
            <a:r>
              <a:rPr lang="en-US" b="1" i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27031" name="Text Box 23"/>
          <p:cNvSpPr txBox="1">
            <a:spLocks noChangeArrowheads="1"/>
          </p:cNvSpPr>
          <p:nvPr/>
        </p:nvSpPr>
        <p:spPr bwMode="auto">
          <a:xfrm>
            <a:off x="5305425" y="3891321"/>
            <a:ext cx="2989263" cy="433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Swap(a[i], a[min])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2. Chọn Trực Tiếp – Selection Sort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981451" y="592931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15"/>
              <a:t>j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355431" y="3869207"/>
            <a:ext cx="2989263" cy="433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Swap(a[2], a[6])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652463" y="3161119"/>
            <a:ext cx="37861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</a:t>
            </a:r>
            <a:r>
              <a:rPr lang="en-US" b="1" i="1">
                <a:solidFill>
                  <a:srgbClr val="FF0000"/>
                </a:solidFill>
              </a:rPr>
              <a:t>8 </a:t>
            </a:r>
            <a:r>
              <a:rPr lang="en-US">
                <a:solidFill>
                  <a:srgbClr val="0070C0"/>
                </a:solidFill>
              </a:rPr>
              <a:t>&gt;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A[j]=</a:t>
            </a:r>
            <a:r>
              <a:rPr lang="en-US" b="1" i="1">
                <a:solidFill>
                  <a:srgbClr val="FF0000"/>
                </a:solidFill>
              </a:rPr>
              <a:t>5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min = </a:t>
            </a:r>
            <a:r>
              <a:rPr lang="en-US" b="1" i="1">
                <a:solidFill>
                  <a:srgbClr val="FF0000"/>
                </a:solidFill>
              </a:rPr>
              <a:t>3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A[</a:t>
            </a:r>
            <a:r>
              <a:rPr lang="en-US">
                <a:solidFill>
                  <a:srgbClr val="0070C0"/>
                </a:solidFill>
              </a:rPr>
              <a:t>min] = </a:t>
            </a:r>
            <a:r>
              <a:rPr lang="en-US" b="1" i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86370" y="2340122"/>
            <a:ext cx="378618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</a:rPr>
              <a:t>i = 2; min=3; </a:t>
            </a:r>
            <a:r>
              <a:rPr lang="en-US">
                <a:solidFill>
                  <a:srgbClr val="0070C0"/>
                </a:solidFill>
              </a:rPr>
              <a:t>j=6; 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</a:t>
            </a:r>
            <a:r>
              <a:rPr lang="en-US" b="1" i="1">
                <a:solidFill>
                  <a:srgbClr val="FF0000"/>
                </a:solidFill>
              </a:rPr>
              <a:t>5 </a:t>
            </a:r>
            <a:r>
              <a:rPr lang="en-US">
                <a:solidFill>
                  <a:srgbClr val="0070C0"/>
                </a:solidFill>
              </a:rPr>
              <a:t>&gt; A[j]= </a:t>
            </a:r>
            <a:r>
              <a:rPr lang="en-US" b="1" i="1">
                <a:solidFill>
                  <a:srgbClr val="FF0000"/>
                </a:solidFill>
              </a:rPr>
              <a:t>4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min = </a:t>
            </a:r>
            <a:r>
              <a:rPr lang="en-US" b="1" i="1">
                <a:solidFill>
                  <a:srgbClr val="FF0000"/>
                </a:solidFill>
              </a:rPr>
              <a:t>6</a:t>
            </a:r>
          </a:p>
          <a:p>
            <a:r>
              <a:rPr lang="en-US">
                <a:solidFill>
                  <a:srgbClr val="0070C0"/>
                </a:solidFill>
                <a:sym typeface="Symbol" panose="05050102010706020507" pitchFamily="18" charset="2"/>
              </a:rPr>
              <a:t> </a:t>
            </a:r>
            <a:r>
              <a:rPr lang="en-US">
                <a:solidFill>
                  <a:srgbClr val="0070C0"/>
                </a:solidFill>
              </a:rPr>
              <a:t>A[min] = </a:t>
            </a:r>
            <a:r>
              <a:rPr lang="en-US" b="1" i="1">
                <a:solidFill>
                  <a:srgbClr val="FF0000"/>
                </a:solidFill>
              </a:rPr>
              <a:t>4</a:t>
            </a:r>
          </a:p>
          <a:p>
            <a:endParaRPr lang="en-US" sz="3200" b="1" i="1">
              <a:solidFill>
                <a:srgbClr val="FF0000"/>
              </a:solidFill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01BDD34-4870-47FE-AC75-16B8A874FF8C}"/>
              </a:ext>
            </a:extLst>
          </p:cNvPr>
          <p:cNvSpPr txBox="1">
            <a:spLocks noChangeArrowheads="1"/>
          </p:cNvSpPr>
          <p:nvPr/>
        </p:nvSpPr>
        <p:spPr>
          <a:xfrm>
            <a:off x="4119554" y="678462"/>
            <a:ext cx="5024446" cy="2902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min,i,j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temp; 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=0;i&lt;n-1;i++)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 = i+1; j &lt;n 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(a[j ] &lt; a[min])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min=j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a[min];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a[min]= 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fontAlgn="auto" hangingPunct="1"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72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1133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4270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11181 -0.008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2291 -0.0044 " pathEditMode="relative" rAng="0" ptsTypes="AA">
                                      <p:cBhvr>
                                        <p:cTn id="35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1 -0.0088 L 0.45139 -0.0030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91 -0.0044 L 0.4434 0.008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22309 0.2407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44757 -4.44444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09 0.24074 L -0.44757 -4.44444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27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animBg="1"/>
      <p:bldP spid="427012" grpId="0" animBg="1"/>
      <p:bldP spid="427016" grpId="0" animBg="1"/>
      <p:bldP spid="427016" grpId="1" animBg="1"/>
      <p:bldP spid="427019" grpId="0" animBg="1"/>
      <p:bldP spid="427020" grpId="0" animBg="1"/>
      <p:bldP spid="427020" grpId="1" animBg="1"/>
      <p:bldP spid="427020" grpId="2" animBg="1"/>
      <p:bldP spid="427030" grpId="0" animBg="1"/>
      <p:bldP spid="427031" grpId="0" animBg="1"/>
      <p:bldP spid="26" grpId="0" animBg="1"/>
      <p:bldP spid="26" grpId="1" animBg="1"/>
      <p:bldP spid="26" grpId="2" animBg="1"/>
      <p:bldP spid="27" grpId="0" animBg="1"/>
      <p:bldP spid="29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93125" cy="706438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2.5. Minh Họa giải thuật Chọn Trực Tiếp dưới dạng bảng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2. Chọn Trực Tiếp – Selection Sort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9313"/>
              </p:ext>
            </p:extLst>
          </p:nvPr>
        </p:nvGraphicFramePr>
        <p:xfrm>
          <a:off x="304800" y="990600"/>
          <a:ext cx="7871572" cy="509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98">
                  <a:extLst>
                    <a:ext uri="{9D8B030D-6E8A-4147-A177-3AD203B41FA5}">
                      <a16:colId xmlns:a16="http://schemas.microsoft.com/office/drawing/2014/main" val="2616400576"/>
                    </a:ext>
                  </a:extLst>
                </a:gridCol>
                <a:gridCol w="584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31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A[min]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A[j]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0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12|1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12|1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40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493125" cy="365760"/>
          </a:xfrm>
          <a:solidFill>
            <a:schemeClr val="bg1"/>
          </a:solidFill>
          <a:extLst/>
        </p:spPr>
        <p:txBody>
          <a:bodyPr rtlCol="0">
            <a:normAutofit fontScale="90000"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2.5. Minh Họa giải thuật Chọn Trực Tiếp dưới dạng bảng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2. Chọn Trực Tiếp – Selection Sort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02162"/>
              </p:ext>
            </p:extLst>
          </p:nvPr>
        </p:nvGraphicFramePr>
        <p:xfrm>
          <a:off x="641475" y="707571"/>
          <a:ext cx="7861049" cy="576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98">
                  <a:extLst>
                    <a:ext uri="{9D8B030D-6E8A-4147-A177-3AD203B41FA5}">
                      <a16:colId xmlns:a16="http://schemas.microsoft.com/office/drawing/2014/main" val="2418268159"/>
                    </a:ext>
                  </a:extLst>
                </a:gridCol>
                <a:gridCol w="57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631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A[min]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A[j]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9" marB="4572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1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endParaRPr lang="en-US" sz="16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12|6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6|12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strike="sngStrik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6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|8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12|8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8|12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/>
                        <a:t>7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9" marR="91449" marT="45729" marB="45729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1449" marR="91449" marT="45729" marB="45729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0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38685" y="852367"/>
            <a:ext cx="8382000" cy="3352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/>
              <a:t>Ðối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ở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 (n-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lần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/>
              <a:t>. </a:t>
            </a:r>
          </a:p>
          <a:p>
            <a:pPr algn="just">
              <a:lnSpc>
                <a:spcPct val="120000"/>
              </a:lnSpc>
            </a:pPr>
            <a:r>
              <a:rPr lang="en-US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, do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err="1"/>
              <a:t>kết</a:t>
            </a:r>
            <a:r>
              <a:rPr lang="en-US"/>
              <a:t> luận: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4C7D-B5CC-47E0-8641-4B9B01D499A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493125" cy="548640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2.6. Đánh giá giải thuật Chọn Trực Tiếp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2. Chọn Trực Tiếp – Selection Sort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52699"/>
              </p:ext>
            </p:extLst>
          </p:nvPr>
        </p:nvGraphicFramePr>
        <p:xfrm>
          <a:off x="1536382" y="4343400"/>
          <a:ext cx="641381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62955712"/>
                    </a:ext>
                  </a:extLst>
                </a:gridCol>
                <a:gridCol w="2349818">
                  <a:extLst>
                    <a:ext uri="{9D8B030D-6E8A-4147-A177-3AD203B41FA5}">
                      <a16:colId xmlns:a16="http://schemas.microsoft.com/office/drawing/2014/main" val="11090648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1454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Trường</a:t>
                      </a:r>
                      <a:r>
                        <a:rPr lang="en-US" sz="2800" baseline="0"/>
                        <a:t> hợp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Số</a:t>
                      </a:r>
                      <a:r>
                        <a:rPr lang="en-US" sz="2800" baseline="0"/>
                        <a:t> lần so sánh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Số</a:t>
                      </a:r>
                      <a:r>
                        <a:rPr lang="en-US" sz="2800" baseline="0"/>
                        <a:t> phép gán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Tốt</a:t>
                      </a:r>
                      <a:r>
                        <a:rPr lang="en-US" sz="2800" baseline="0"/>
                        <a:t> nhất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Xấu</a:t>
                      </a:r>
                      <a:r>
                        <a:rPr lang="en-US" sz="2800" baseline="0"/>
                        <a:t> nhất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n(n-1)/2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3n(n-1)/2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8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54864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3. Chèn Trực Tiếp – Insertion Sort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86177"/>
            <a:ext cx="8305800" cy="370482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sz="3000" b="1" i="1">
                <a:solidFill>
                  <a:srgbClr val="7030A0"/>
                </a:solidFill>
              </a:rPr>
              <a:t>3.1. Ý tưởng</a:t>
            </a:r>
          </a:p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Giả sử có một dãy </a:t>
            </a:r>
            <a:r>
              <a:rPr lang="en-US" b="1"/>
              <a:t>a</a:t>
            </a:r>
            <a:r>
              <a:rPr lang="en-US" b="1" baseline="-25000"/>
              <a:t>0</a:t>
            </a:r>
            <a:r>
              <a:rPr lang="en-US" b="1"/>
              <a:t>, a</a:t>
            </a:r>
            <a:r>
              <a:rPr lang="en-US" b="1" baseline="-25000"/>
              <a:t>1</a:t>
            </a:r>
            <a:r>
              <a:rPr lang="en-US" b="1"/>
              <a:t>, ... , a</a:t>
            </a:r>
            <a:r>
              <a:rPr lang="en-US" b="1" baseline="-25000"/>
              <a:t>n-1</a:t>
            </a:r>
            <a:r>
              <a:rPr lang="en-US"/>
              <a:t> trong đó i</a:t>
            </a:r>
            <a:r>
              <a:rPr lang="en-US" b="1"/>
              <a:t> </a:t>
            </a:r>
            <a:r>
              <a:rPr lang="en-US"/>
              <a:t>phần tử đầu tiên </a:t>
            </a:r>
            <a:r>
              <a:rPr lang="en-US" b="1"/>
              <a:t>a</a:t>
            </a:r>
            <a:r>
              <a:rPr lang="en-US" b="1" baseline="-25000"/>
              <a:t>0</a:t>
            </a:r>
            <a:r>
              <a:rPr lang="en-US" b="1"/>
              <a:t> , a</a:t>
            </a:r>
            <a:r>
              <a:rPr lang="en-US" b="1" baseline="-25000"/>
              <a:t>1</a:t>
            </a:r>
            <a:r>
              <a:rPr lang="en-US" b="1"/>
              <a:t> , ... , a</a:t>
            </a:r>
            <a:r>
              <a:rPr lang="en-US" b="1" baseline="-25000"/>
              <a:t>i-1</a:t>
            </a:r>
            <a:r>
              <a:rPr lang="en-US"/>
              <a:t> đã có thứ tự. </a:t>
            </a:r>
          </a:p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Tìm cách chèn phần tử  </a:t>
            </a:r>
            <a:r>
              <a:rPr lang="en-US" b="1"/>
              <a:t>a</a:t>
            </a:r>
            <a:r>
              <a:rPr lang="en-US" b="1" baseline="-25000"/>
              <a:t>i</a:t>
            </a:r>
            <a:r>
              <a:rPr lang="en-US" b="1"/>
              <a:t> </a:t>
            </a:r>
            <a:r>
              <a:rPr lang="en-US"/>
              <a:t>vào </a:t>
            </a:r>
            <a:r>
              <a:rPr lang="en-US">
                <a:solidFill>
                  <a:srgbClr val="FF0000"/>
                </a:solidFill>
              </a:rPr>
              <a:t>vị trí thích hợp</a:t>
            </a:r>
            <a:r>
              <a:rPr lang="en-US"/>
              <a:t> của đoạn đã được sắp để có dãy mới </a:t>
            </a:r>
            <a:r>
              <a:rPr lang="en-US" b="1"/>
              <a:t>a</a:t>
            </a:r>
            <a:r>
              <a:rPr lang="en-US" b="1" baseline="-25000"/>
              <a:t>0</a:t>
            </a:r>
            <a:r>
              <a:rPr lang="en-US" b="1"/>
              <a:t> , a</a:t>
            </a:r>
            <a:r>
              <a:rPr lang="en-US" b="1" baseline="-25000"/>
              <a:t>1</a:t>
            </a:r>
            <a:r>
              <a:rPr lang="en-US" b="1"/>
              <a:t>,... , a</a:t>
            </a:r>
            <a:r>
              <a:rPr lang="en-US" b="1" baseline="-25000"/>
              <a:t>i</a:t>
            </a:r>
            <a:r>
              <a:rPr lang="en-US"/>
              <a:t> trở nên có thứ tự. Vị trí này chính là vị trí giữa hai phần tử </a:t>
            </a:r>
            <a:r>
              <a:rPr lang="en-US" b="1"/>
              <a:t>a</a:t>
            </a:r>
            <a:r>
              <a:rPr lang="en-US" b="1" baseline="-25000"/>
              <a:t>k-1</a:t>
            </a:r>
            <a:r>
              <a:rPr lang="en-US" b="1"/>
              <a:t> </a:t>
            </a:r>
            <a:r>
              <a:rPr lang="en-US"/>
              <a:t>và </a:t>
            </a:r>
            <a:r>
              <a:rPr lang="en-US" b="1"/>
              <a:t>a</a:t>
            </a:r>
            <a:r>
              <a:rPr lang="en-US" b="1" baseline="-25000"/>
              <a:t>k</a:t>
            </a:r>
            <a:r>
              <a:rPr lang="en-US"/>
              <a:t> thỏa </a:t>
            </a:r>
            <a:r>
              <a:rPr lang="en-US" b="1"/>
              <a:t>a</a:t>
            </a:r>
            <a:r>
              <a:rPr lang="en-US" b="1" baseline="-25000"/>
              <a:t>k-1</a:t>
            </a:r>
            <a:r>
              <a:rPr lang="en-US" b="1"/>
              <a:t> &lt; a</a:t>
            </a:r>
            <a:r>
              <a:rPr lang="en-US" b="1" baseline="-25000"/>
              <a:t>i</a:t>
            </a:r>
            <a:r>
              <a:rPr lang="en-US" b="1"/>
              <a:t> &lt;</a:t>
            </a:r>
            <a:r>
              <a:rPr lang="en-US"/>
              <a:t> </a:t>
            </a:r>
            <a:r>
              <a:rPr lang="en-US" b="1"/>
              <a:t>a</a:t>
            </a:r>
            <a:r>
              <a:rPr lang="en-US" b="1" baseline="-25000"/>
              <a:t>k</a:t>
            </a:r>
            <a:r>
              <a:rPr lang="en-US" b="1"/>
              <a:t> </a:t>
            </a:r>
            <a:r>
              <a:rPr lang="en-US"/>
              <a:t>(1≤k≤i). </a:t>
            </a:r>
          </a:p>
        </p:txBody>
      </p:sp>
    </p:spTree>
    <p:extLst>
      <p:ext uri="{BB962C8B-B14F-4D97-AF65-F5344CB8AC3E}">
        <p14:creationId xmlns:p14="http://schemas.microsoft.com/office/powerpoint/2010/main" val="40344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344" y="0"/>
            <a:ext cx="8493125" cy="45720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3. Chèn Trực Tiếp – Insertion Sort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562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None/>
              <a:defRPr/>
            </a:pPr>
            <a:r>
              <a:rPr lang="en-US" b="1" i="1">
                <a:solidFill>
                  <a:srgbClr val="C00000"/>
                </a:solidFill>
              </a:rPr>
              <a:t>3.2. Giải thuật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i="1" u="sng"/>
              <a:t>Bước 1</a:t>
            </a:r>
            <a:r>
              <a:rPr lang="en-US"/>
              <a:t>: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//giả sử có đoạn a[1] đã được sắp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u="sng"/>
              <a:t>Bước 2</a:t>
            </a:r>
            <a:r>
              <a:rPr lang="en-US"/>
              <a:t>: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Tìm vị trí pos thích hợp trong đoạn a[1] đến a[i-1] để chèn a[i] vào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a[i];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u="sng"/>
              <a:t>Bước 3</a:t>
            </a:r>
            <a:r>
              <a:rPr lang="en-US"/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Dời chỗ các phần tử  từ a[pos] đến a[i-1] sang phải 1 vị trí để dành chổ cho a[i]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u="sng"/>
              <a:t>Bước 4</a:t>
            </a:r>
            <a:r>
              <a:rPr lang="en-US"/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a[pos] = x;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//có đoạn a[1]..a[i]  đã được sắp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u="sng"/>
              <a:t>Bước 5</a:t>
            </a:r>
            <a:r>
              <a:rPr lang="en-US"/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 = i+1;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Nếu  i &lt; n : Lặp lại Bước 2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Ngược lại  : Dừng </a:t>
            </a:r>
          </a:p>
        </p:txBody>
      </p:sp>
    </p:spTree>
    <p:extLst>
      <p:ext uri="{BB962C8B-B14F-4D97-AF65-F5344CB8AC3E}">
        <p14:creationId xmlns:p14="http://schemas.microsoft.com/office/powerpoint/2010/main" val="4633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8493125" cy="549275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2. Các thao tác trên CTDL dạng tuyến Tính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549275"/>
            <a:ext cx="8724900" cy="6308725"/>
          </a:xfrm>
        </p:spPr>
        <p:txBody>
          <a:bodyPr/>
          <a:lstStyle/>
          <a:p>
            <a:r>
              <a:rPr lang="en-US"/>
              <a:t>Giả sử đã có khai báo danh sách các số nguyên với khai báo như sau: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#define MAXLIST 100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typedef struct list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n;			  </a:t>
            </a:r>
            <a:r>
              <a:rPr lang="en-US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số nút của danh sách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	int nodes[MAXLIST]; </a:t>
            </a:r>
            <a:r>
              <a:rPr lang="fr-FR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danh sách là mãng 1 chiều</a:t>
            </a:r>
            <a:endParaRPr lang="en-US" sz="20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list ds;		</a:t>
            </a:r>
            <a:r>
              <a:rPr lang="en-US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biến ds thuộc kiểu struct list</a:t>
            </a:r>
          </a:p>
          <a:p>
            <a:pPr marL="548640" lvl="1" indent="-365760">
              <a:buFont typeface="+mj-lt"/>
              <a:buAutoNum type="romanLcPeriod"/>
            </a:pPr>
            <a:r>
              <a:rPr lang="en-US" b="1" u="sng"/>
              <a:t>Thao tác IsEmpty</a:t>
            </a:r>
            <a:r>
              <a:rPr lang="en-US"/>
              <a:t>: kiểm tra xem danh sách có rỗng hay không?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int Empty(list ds)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return ds.n==0 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20489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36576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3. Chèn Trực Tiếp – Insertion Sort 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610600" cy="6172200"/>
          </a:xfrm>
        </p:spPr>
        <p:txBody>
          <a:bodyPr rtlCol="0">
            <a:normAutofit/>
          </a:bodyPr>
          <a:lstStyle/>
          <a:p>
            <a:pPr marL="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 i="1">
                <a:solidFill>
                  <a:srgbClr val="C00000"/>
                </a:solidFill>
                <a:cs typeface="Courier New" panose="02070309020205020404" pitchFamily="49" charset="0"/>
              </a:rPr>
              <a:t>3.3. Cài đặt</a:t>
            </a:r>
          </a:p>
          <a:p>
            <a:pPr marL="0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a[], 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n )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pos, i;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lưu giá trị a[i] tránh bị ghi đè khi dời chỗ </a:t>
            </a:r>
          </a:p>
          <a:p>
            <a:pPr marL="0" algn="r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 phần tử. */</a:t>
            </a:r>
          </a:p>
          <a:p>
            <a:pPr marL="0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 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//đoạn a[0] đã sắp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pPr marL="0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x = a[i]; pos = i-1;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tìm vị trí chèn x</a:t>
            </a:r>
          </a:p>
          <a:p>
            <a:pPr marL="0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/*kết hợp dời chỗ các phần tử sẽ đứng sau x </a:t>
            </a:r>
          </a:p>
          <a:p>
            <a:pPr marL="0" algn="r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 dãy mới */</a:t>
            </a:r>
          </a:p>
          <a:p>
            <a:pPr marL="0" algn="l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a[pos+1] = a[pos];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pos--;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 </a:t>
            </a:r>
            <a: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chèn x vào dãy</a:t>
            </a:r>
            <a:br>
              <a:rPr 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1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Chèn Trực Tiếp – Insertion Sort </a:t>
            </a:r>
          </a:p>
        </p:txBody>
      </p:sp>
      <p:sp>
        <p:nvSpPr>
          <p:cNvPr id="454659" name="Oval 3"/>
          <p:cNvSpPr>
            <a:spLocks noChangeArrowheads="1"/>
          </p:cNvSpPr>
          <p:nvPr/>
        </p:nvSpPr>
        <p:spPr bwMode="auto">
          <a:xfrm>
            <a:off x="1555750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4660" name="Oval 4"/>
          <p:cNvSpPr>
            <a:spLocks noChangeArrowheads="1"/>
          </p:cNvSpPr>
          <p:nvPr/>
        </p:nvSpPr>
        <p:spPr bwMode="auto">
          <a:xfrm>
            <a:off x="2579688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4661" name="Oval 5"/>
          <p:cNvSpPr>
            <a:spLocks noChangeArrowheads="1"/>
          </p:cNvSpPr>
          <p:nvPr/>
        </p:nvSpPr>
        <p:spPr bwMode="auto">
          <a:xfrm>
            <a:off x="3602038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4662" name="Oval 6"/>
          <p:cNvSpPr>
            <a:spLocks noChangeArrowheads="1"/>
          </p:cNvSpPr>
          <p:nvPr/>
        </p:nvSpPr>
        <p:spPr bwMode="auto">
          <a:xfrm>
            <a:off x="4625975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4663" name="Oval 7"/>
          <p:cNvSpPr>
            <a:spLocks noChangeArrowheads="1"/>
          </p:cNvSpPr>
          <p:nvPr/>
        </p:nvSpPr>
        <p:spPr bwMode="auto">
          <a:xfrm>
            <a:off x="5648325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4664" name="Oval 8"/>
          <p:cNvSpPr>
            <a:spLocks noChangeArrowheads="1"/>
          </p:cNvSpPr>
          <p:nvPr/>
        </p:nvSpPr>
        <p:spPr bwMode="auto">
          <a:xfrm>
            <a:off x="6672263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4665" name="Oval 9"/>
          <p:cNvSpPr>
            <a:spLocks noChangeArrowheads="1"/>
          </p:cNvSpPr>
          <p:nvPr/>
        </p:nvSpPr>
        <p:spPr bwMode="auto">
          <a:xfrm>
            <a:off x="7696200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4666" name="Oval 10"/>
          <p:cNvSpPr>
            <a:spLocks noChangeArrowheads="1"/>
          </p:cNvSpPr>
          <p:nvPr/>
        </p:nvSpPr>
        <p:spPr bwMode="auto">
          <a:xfrm>
            <a:off x="533400" y="1571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grpSp>
        <p:nvGrpSpPr>
          <p:cNvPr id="142347" name="Group 11"/>
          <p:cNvGrpSpPr>
            <a:grpSpLocks/>
          </p:cNvGrpSpPr>
          <p:nvPr/>
        </p:nvGrpSpPr>
        <p:grpSpPr bwMode="auto">
          <a:xfrm>
            <a:off x="533400" y="2057400"/>
            <a:ext cx="7893050" cy="609600"/>
            <a:chOff x="644" y="1153"/>
            <a:chExt cx="4972" cy="416"/>
          </a:xfrm>
        </p:grpSpPr>
        <p:sp>
          <p:nvSpPr>
            <p:cNvPr id="454668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4669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4670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4671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4672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4673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4674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4675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960" y="399891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749040" y="3840480"/>
            <a:ext cx="5394960" cy="301752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</a:t>
            </a:r>
            <a:r>
              <a:rPr lang="en-US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11011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Oval 2"/>
          <p:cNvSpPr>
            <a:spLocks noChangeArrowheads="1"/>
          </p:cNvSpPr>
          <p:nvPr/>
        </p:nvSpPr>
        <p:spPr bwMode="auto">
          <a:xfrm>
            <a:off x="2044700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5683" name="Oval 3"/>
          <p:cNvSpPr>
            <a:spLocks noChangeArrowheads="1"/>
          </p:cNvSpPr>
          <p:nvPr/>
        </p:nvSpPr>
        <p:spPr bwMode="auto">
          <a:xfrm>
            <a:off x="3068638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5684" name="Oval 4"/>
          <p:cNvSpPr>
            <a:spLocks noChangeArrowheads="1"/>
          </p:cNvSpPr>
          <p:nvPr/>
        </p:nvSpPr>
        <p:spPr bwMode="auto">
          <a:xfrm>
            <a:off x="4090988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5685" name="Oval 5"/>
          <p:cNvSpPr>
            <a:spLocks noChangeArrowheads="1"/>
          </p:cNvSpPr>
          <p:nvPr/>
        </p:nvSpPr>
        <p:spPr bwMode="auto">
          <a:xfrm>
            <a:off x="5114925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5686" name="Oval 6"/>
          <p:cNvSpPr>
            <a:spLocks noChangeArrowheads="1"/>
          </p:cNvSpPr>
          <p:nvPr/>
        </p:nvSpPr>
        <p:spPr bwMode="auto">
          <a:xfrm>
            <a:off x="6137275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5687" name="Oval 7"/>
          <p:cNvSpPr>
            <a:spLocks noChangeArrowheads="1"/>
          </p:cNvSpPr>
          <p:nvPr/>
        </p:nvSpPr>
        <p:spPr bwMode="auto">
          <a:xfrm>
            <a:off x="7161213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5688" name="Oval 8"/>
          <p:cNvSpPr>
            <a:spLocks noChangeArrowheads="1"/>
          </p:cNvSpPr>
          <p:nvPr/>
        </p:nvSpPr>
        <p:spPr bwMode="auto">
          <a:xfrm>
            <a:off x="8185150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5689" name="Oval 9"/>
          <p:cNvSpPr>
            <a:spLocks noChangeArrowheads="1"/>
          </p:cNvSpPr>
          <p:nvPr/>
        </p:nvSpPr>
        <p:spPr bwMode="auto">
          <a:xfrm>
            <a:off x="1022350" y="212090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55690" name="AutoShape 10"/>
          <p:cNvSpPr>
            <a:spLocks noChangeArrowheads="1"/>
          </p:cNvSpPr>
          <p:nvPr/>
        </p:nvSpPr>
        <p:spPr bwMode="auto">
          <a:xfrm>
            <a:off x="1936750" y="276701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3587750" y="411162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44396" name="Group 12"/>
          <p:cNvGrpSpPr>
            <a:grpSpLocks/>
          </p:cNvGrpSpPr>
          <p:nvPr/>
        </p:nvGrpSpPr>
        <p:grpSpPr bwMode="auto">
          <a:xfrm>
            <a:off x="1022350" y="2624138"/>
            <a:ext cx="7893050" cy="609600"/>
            <a:chOff x="644" y="1153"/>
            <a:chExt cx="4972" cy="416"/>
          </a:xfrm>
        </p:grpSpPr>
        <p:sp>
          <p:nvSpPr>
            <p:cNvPr id="455693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5694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5695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5696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5697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5698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5699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5700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55701" name="AutoShape 21"/>
          <p:cNvSpPr>
            <a:spLocks noChangeArrowheads="1"/>
          </p:cNvSpPr>
          <p:nvPr/>
        </p:nvSpPr>
        <p:spPr bwMode="auto">
          <a:xfrm>
            <a:off x="819150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1000125" y="2103438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144399" name="Rectangle 23"/>
          <p:cNvSpPr>
            <a:spLocks noGrp="1" noChangeArrowheads="1"/>
          </p:cNvSpPr>
          <p:nvPr>
            <p:ph type="title"/>
          </p:nvPr>
        </p:nvSpPr>
        <p:spPr>
          <a:xfrm>
            <a:off x="60370" y="0"/>
            <a:ext cx="8493125" cy="416561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Chèn Trực Tiếp – Insertion Sort </a:t>
            </a:r>
          </a:p>
        </p:txBody>
      </p:sp>
      <p:sp>
        <p:nvSpPr>
          <p:cNvPr id="455704" name="Text Box 24"/>
          <p:cNvSpPr txBox="1">
            <a:spLocks noChangeArrowheads="1"/>
          </p:cNvSpPr>
          <p:nvPr/>
        </p:nvSpPr>
        <p:spPr bwMode="auto">
          <a:xfrm>
            <a:off x="1893888" y="905669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a[1] into (0,0)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28956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142663301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232 L 0.22344 0.3247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556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4556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11007 2.5925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39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4 0.32476 L -0.11319 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100"/>
                            </p:stCondLst>
                            <p:childTnLst>
                              <p:par>
                                <p:cTn id="42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1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100"/>
                            </p:stCondLst>
                            <p:childTnLst>
                              <p:par>
                                <p:cTn id="49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600"/>
                            </p:stCondLst>
                            <p:childTnLst>
                              <p:par>
                                <p:cTn id="53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82" grpId="1" animBg="1"/>
      <p:bldP spid="455682" grpId="2" animBg="1"/>
      <p:bldP spid="455682" grpId="3" animBg="1"/>
      <p:bldP spid="455689" grpId="0" animBg="1"/>
      <p:bldP spid="455689" grpId="1" animBg="1"/>
      <p:bldP spid="455690" grpId="0" animBg="1"/>
      <p:bldP spid="455701" grpId="0" animBg="1"/>
      <p:bldP spid="455701" grpId="1" animBg="1"/>
      <p:bldP spid="455701" grpId="2" animBg="1"/>
      <p:bldP spid="455702" grpId="0" animBg="1"/>
      <p:bldP spid="455704" grpId="0" animBg="1"/>
      <p:bldP spid="45570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56707" name="Oval 3"/>
          <p:cNvSpPr>
            <a:spLocks noChangeArrowheads="1"/>
          </p:cNvSpPr>
          <p:nvPr/>
        </p:nvSpPr>
        <p:spPr bwMode="auto">
          <a:xfrm>
            <a:off x="30686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6708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6709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6710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6711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6712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6713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6714" name="AutoShape 10"/>
          <p:cNvSpPr>
            <a:spLocks noChangeArrowheads="1"/>
          </p:cNvSpPr>
          <p:nvPr/>
        </p:nvSpPr>
        <p:spPr bwMode="auto">
          <a:xfrm>
            <a:off x="1936750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56715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46444" name="Group 12"/>
          <p:cNvGrpSpPr>
            <a:grpSpLocks/>
          </p:cNvGrpSpPr>
          <p:nvPr/>
        </p:nvGrpSpPr>
        <p:grpSpPr bwMode="auto">
          <a:xfrm>
            <a:off x="1022350" y="2643188"/>
            <a:ext cx="7893050" cy="609600"/>
            <a:chOff x="644" y="1153"/>
            <a:chExt cx="4972" cy="416"/>
          </a:xfrm>
        </p:grpSpPr>
        <p:sp>
          <p:nvSpPr>
            <p:cNvPr id="456717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6718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6719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6720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6721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6722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6723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6724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56725" name="AutoShape 21"/>
          <p:cNvSpPr>
            <a:spLocks noChangeArrowheads="1"/>
          </p:cNvSpPr>
          <p:nvPr/>
        </p:nvSpPr>
        <p:spPr bwMode="auto">
          <a:xfrm>
            <a:off x="1833563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46446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45720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Chèn Trực Tiếp – Insertion Sort </a:t>
            </a:r>
          </a:p>
        </p:txBody>
      </p:sp>
      <p:sp>
        <p:nvSpPr>
          <p:cNvPr id="456727" name="Text Box 23"/>
          <p:cNvSpPr txBox="1">
            <a:spLocks noChangeArrowheads="1"/>
          </p:cNvSpPr>
          <p:nvPr/>
        </p:nvSpPr>
        <p:spPr bwMode="auto">
          <a:xfrm>
            <a:off x="1720850" y="914400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a[2] into (0, 1)</a:t>
            </a:r>
          </a:p>
        </p:txBody>
      </p:sp>
      <p:sp>
        <p:nvSpPr>
          <p:cNvPr id="456728" name="Oval 24"/>
          <p:cNvSpPr>
            <a:spLocks noChangeArrowheads="1"/>
          </p:cNvSpPr>
          <p:nvPr/>
        </p:nvSpPr>
        <p:spPr bwMode="auto">
          <a:xfrm>
            <a:off x="2046288" y="2122488"/>
            <a:ext cx="728662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048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24350533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132 0.32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567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567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1163 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-2.22222E-6 L -0.11493 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567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567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2 0.32453 L -0.11354 0.0020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3" presetID="8" presetClass="exit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10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6" grpId="0" animBg="1"/>
      <p:bldP spid="456706" grpId="1" animBg="1"/>
      <p:bldP spid="456707" grpId="0" animBg="1"/>
      <p:bldP spid="456707" grpId="1" animBg="1"/>
      <p:bldP spid="456707" grpId="2" animBg="1"/>
      <p:bldP spid="456707" grpId="3" animBg="1"/>
      <p:bldP spid="456707" grpId="4" animBg="1"/>
      <p:bldP spid="456713" grpId="0" animBg="1"/>
      <p:bldP spid="456714" grpId="0" animBg="1"/>
      <p:bldP spid="456725" grpId="0" animBg="1"/>
      <p:bldP spid="456725" grpId="1" animBg="1"/>
      <p:bldP spid="456725" grpId="2" animBg="1"/>
      <p:bldP spid="456727" grpId="0" animBg="1"/>
      <p:bldP spid="456727" grpId="1" animBg="1"/>
      <p:bldP spid="4567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7731" name="Oval 3"/>
          <p:cNvSpPr>
            <a:spLocks noChangeArrowheads="1"/>
          </p:cNvSpPr>
          <p:nvPr/>
        </p:nvSpPr>
        <p:spPr bwMode="auto">
          <a:xfrm>
            <a:off x="30432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57732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7733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7734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7735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7736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7737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7738" name="AutoShape 10"/>
          <p:cNvSpPr>
            <a:spLocks noChangeArrowheads="1"/>
          </p:cNvSpPr>
          <p:nvPr/>
        </p:nvSpPr>
        <p:spPr bwMode="auto">
          <a:xfrm>
            <a:off x="2968625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48492" name="Group 12"/>
          <p:cNvGrpSpPr>
            <a:grpSpLocks/>
          </p:cNvGrpSpPr>
          <p:nvPr/>
        </p:nvGrpSpPr>
        <p:grpSpPr bwMode="auto">
          <a:xfrm>
            <a:off x="1022350" y="2643188"/>
            <a:ext cx="7893050" cy="609600"/>
            <a:chOff x="644" y="1153"/>
            <a:chExt cx="4972" cy="416"/>
          </a:xfrm>
        </p:grpSpPr>
        <p:sp>
          <p:nvSpPr>
            <p:cNvPr id="457741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7742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7743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7744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7745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7746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7747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7748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57749" name="AutoShape 21"/>
          <p:cNvSpPr>
            <a:spLocks noChangeArrowheads="1"/>
          </p:cNvSpPr>
          <p:nvPr/>
        </p:nvSpPr>
        <p:spPr bwMode="auto">
          <a:xfrm>
            <a:off x="2844800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48494" name="Rectangle 2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493125" cy="45720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Chèn Trực Tiếp – Insertion Sort </a:t>
            </a:r>
          </a:p>
        </p:txBody>
      </p:sp>
      <p:sp>
        <p:nvSpPr>
          <p:cNvPr id="457751" name="Text Box 23"/>
          <p:cNvSpPr txBox="1">
            <a:spLocks noChangeArrowheads="1"/>
          </p:cNvSpPr>
          <p:nvPr/>
        </p:nvSpPr>
        <p:spPr bwMode="auto">
          <a:xfrm>
            <a:off x="1741488" y="929146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a[3] into (0, 2)</a:t>
            </a:r>
          </a:p>
        </p:txBody>
      </p:sp>
      <p:sp>
        <p:nvSpPr>
          <p:cNvPr id="457752" name="Oval 24"/>
          <p:cNvSpPr>
            <a:spLocks noChangeArrowheads="1"/>
          </p:cNvSpPr>
          <p:nvPr/>
        </p:nvSpPr>
        <p:spPr bwMode="auto">
          <a:xfrm>
            <a:off x="2046288" y="2122488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810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410906763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3.61111E-6 0.326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577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57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59259E-6 L 0.1118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66667E-6 -2.22222E-6 L -0.11163 -2.22222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7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577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57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59259E-6 L 0.11215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3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163 -2.22222E-6 L -0.22344 -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57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57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457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3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2662 L -0.22327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56" presetID="8" presetClass="exit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10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4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57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 animBg="1"/>
      <p:bldP spid="457730" grpId="1" animBg="1"/>
      <p:bldP spid="457731" grpId="0" animBg="1"/>
      <p:bldP spid="457731" grpId="1" animBg="1"/>
      <p:bldP spid="457732" grpId="0" animBg="1"/>
      <p:bldP spid="457732" grpId="1" animBg="1"/>
      <p:bldP spid="457732" grpId="2" animBg="1"/>
      <p:bldP spid="457732" grpId="3" animBg="1"/>
      <p:bldP spid="457732" grpId="4" animBg="1"/>
      <p:bldP spid="457732" grpId="5" animBg="1"/>
      <p:bldP spid="457737" grpId="0" animBg="1"/>
      <p:bldP spid="457738" grpId="0" animBg="1"/>
      <p:bldP spid="457749" grpId="0" animBg="1"/>
      <p:bldP spid="457749" grpId="1" animBg="1"/>
      <p:bldP spid="457749" grpId="2" animBg="1"/>
      <p:bldP spid="457749" grpId="3" animBg="1"/>
      <p:bldP spid="457751" grpId="0" animBg="1"/>
      <p:bldP spid="457751" grpId="1" animBg="1"/>
      <p:bldP spid="4577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8755" name="Oval 3"/>
          <p:cNvSpPr>
            <a:spLocks noChangeArrowheads="1"/>
          </p:cNvSpPr>
          <p:nvPr/>
        </p:nvSpPr>
        <p:spPr bwMode="auto">
          <a:xfrm>
            <a:off x="30686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8756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58757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8758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8759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8760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8761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8762" name="AutoShape 10"/>
          <p:cNvSpPr>
            <a:spLocks noChangeArrowheads="1"/>
          </p:cNvSpPr>
          <p:nvPr/>
        </p:nvSpPr>
        <p:spPr bwMode="auto">
          <a:xfrm>
            <a:off x="3984625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58763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50540" name="Group 12"/>
          <p:cNvGrpSpPr>
            <a:grpSpLocks/>
          </p:cNvGrpSpPr>
          <p:nvPr/>
        </p:nvGrpSpPr>
        <p:grpSpPr bwMode="auto">
          <a:xfrm>
            <a:off x="1022350" y="2673350"/>
            <a:ext cx="7893050" cy="609600"/>
            <a:chOff x="644" y="1153"/>
            <a:chExt cx="4972" cy="416"/>
          </a:xfrm>
        </p:grpSpPr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58773" name="AutoShape 21"/>
          <p:cNvSpPr>
            <a:spLocks noChangeArrowheads="1"/>
          </p:cNvSpPr>
          <p:nvPr/>
        </p:nvSpPr>
        <p:spPr bwMode="auto">
          <a:xfrm>
            <a:off x="3906838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50542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Chèn Trực Tiếp – Insertion Sort </a:t>
            </a:r>
          </a:p>
        </p:txBody>
      </p:sp>
      <p:sp>
        <p:nvSpPr>
          <p:cNvPr id="458775" name="Text Box 23"/>
          <p:cNvSpPr txBox="1">
            <a:spLocks noChangeArrowheads="1"/>
          </p:cNvSpPr>
          <p:nvPr/>
        </p:nvSpPr>
        <p:spPr bwMode="auto">
          <a:xfrm>
            <a:off x="1760806" y="929505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a[4] into (0, 3)</a:t>
            </a:r>
          </a:p>
        </p:txBody>
      </p:sp>
      <p:sp>
        <p:nvSpPr>
          <p:cNvPr id="458776" name="Oval 24"/>
          <p:cNvSpPr>
            <a:spLocks noChangeArrowheads="1"/>
          </p:cNvSpPr>
          <p:nvPr/>
        </p:nvSpPr>
        <p:spPr bwMode="auto">
          <a:xfrm>
            <a:off x="1000125" y="2149475"/>
            <a:ext cx="731838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810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338637683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11337 0.32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587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587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2.59259E-6 L 0.11198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.55556E-7 -2.22222E-6 L -0.11163 -2.22222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587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587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2.59259E-6 L 0.11059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163 -2.22222E-6 L -0.2217 -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587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4587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08 L 0.11093 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17 -2.22222E-6 L -0.33351 -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4587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4587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2 L 0.10937 0.0020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3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8600"/>
                            </p:stCondLst>
                            <p:childTnLst>
                              <p:par>
                                <p:cTn id="75" presetID="64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37 0.32453 L -0.44827 0.002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600"/>
                            </p:stCondLst>
                            <p:childTnLst>
                              <p:par>
                                <p:cTn id="78" presetID="8" presetClass="exit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10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45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1600"/>
                            </p:stCondLst>
                            <p:childTnLst>
                              <p:par>
                                <p:cTn id="8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58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2100"/>
                            </p:stCondLst>
                            <p:childTnLst>
                              <p:par>
                                <p:cTn id="8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animBg="1"/>
      <p:bldP spid="458754" grpId="1" animBg="1"/>
      <p:bldP spid="458755" grpId="0" animBg="1"/>
      <p:bldP spid="458755" grpId="1" animBg="1"/>
      <p:bldP spid="458756" grpId="0" animBg="1"/>
      <p:bldP spid="458756" grpId="1" animBg="1"/>
      <p:bldP spid="458757" grpId="0" animBg="1"/>
      <p:bldP spid="458757" grpId="1" animBg="1"/>
      <p:bldP spid="458757" grpId="2" animBg="1"/>
      <p:bldP spid="458757" grpId="3" animBg="1"/>
      <p:bldP spid="458757" grpId="4" animBg="1"/>
      <p:bldP spid="458757" grpId="5" animBg="1"/>
      <p:bldP spid="458757" grpId="6" animBg="1"/>
      <p:bldP spid="458761" grpId="0" animBg="1"/>
      <p:bldP spid="458761" grpId="1" animBg="1"/>
      <p:bldP spid="458762" grpId="0" animBg="1"/>
      <p:bldP spid="458773" grpId="0" animBg="1"/>
      <p:bldP spid="458773" grpId="1" animBg="1"/>
      <p:bldP spid="458773" grpId="2" animBg="1"/>
      <p:bldP spid="458773" grpId="3" animBg="1"/>
      <p:bldP spid="458773" grpId="4" animBg="1"/>
      <p:bldP spid="458773" grpId="5" animBg="1"/>
      <p:bldP spid="458775" grpId="0" animBg="1"/>
      <p:bldP spid="458775" grpId="1" animBg="1"/>
      <p:bldP spid="4587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59779" name="Oval 3"/>
          <p:cNvSpPr>
            <a:spLocks noChangeArrowheads="1"/>
          </p:cNvSpPr>
          <p:nvPr/>
        </p:nvSpPr>
        <p:spPr bwMode="auto">
          <a:xfrm>
            <a:off x="30686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59780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59781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59782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59783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59784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59785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59786" name="AutoShape 10"/>
          <p:cNvSpPr>
            <a:spLocks noChangeArrowheads="1"/>
          </p:cNvSpPr>
          <p:nvPr/>
        </p:nvSpPr>
        <p:spPr bwMode="auto">
          <a:xfrm>
            <a:off x="5016500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59787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52588" name="Group 12"/>
          <p:cNvGrpSpPr>
            <a:grpSpLocks/>
          </p:cNvGrpSpPr>
          <p:nvPr/>
        </p:nvGrpSpPr>
        <p:grpSpPr bwMode="auto">
          <a:xfrm>
            <a:off x="1014413" y="2684463"/>
            <a:ext cx="7891462" cy="609600"/>
            <a:chOff x="644" y="1153"/>
            <a:chExt cx="4972" cy="416"/>
          </a:xfrm>
        </p:grpSpPr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59797" name="AutoShape 21"/>
          <p:cNvSpPr>
            <a:spLocks noChangeArrowheads="1"/>
          </p:cNvSpPr>
          <p:nvPr/>
        </p:nvSpPr>
        <p:spPr bwMode="auto">
          <a:xfrm>
            <a:off x="4905375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52590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9799" name="Text Box 23"/>
          <p:cNvSpPr txBox="1">
            <a:spLocks noChangeArrowheads="1"/>
          </p:cNvSpPr>
          <p:nvPr/>
        </p:nvSpPr>
        <p:spPr bwMode="auto">
          <a:xfrm>
            <a:off x="1703008" y="938213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a[5] into (0, 4)</a:t>
            </a:r>
          </a:p>
        </p:txBody>
      </p:sp>
      <p:sp>
        <p:nvSpPr>
          <p:cNvPr id="459800" name="Oval 24"/>
          <p:cNvSpPr>
            <a:spLocks noChangeArrowheads="1"/>
          </p:cNvSpPr>
          <p:nvPr/>
        </p:nvSpPr>
        <p:spPr bwMode="auto">
          <a:xfrm>
            <a:off x="4105275" y="2122488"/>
            <a:ext cx="731838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048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308539477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22673 0.3245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597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59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2.59259E-6 L 0.11007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5.55556E-7 -2.22222E-6 L -0.11007 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597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59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0.1132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007 0.00209 L -0.2217 0.0020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597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459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6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 0.32453 L -0.225 0.0020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8" presetClass="exit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10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animBg="1"/>
      <p:bldP spid="459780" grpId="0" animBg="1"/>
      <p:bldP spid="459780" grpId="1" animBg="1"/>
      <p:bldP spid="459781" grpId="0" animBg="1"/>
      <p:bldP spid="459781" grpId="1" animBg="1"/>
      <p:bldP spid="459782" grpId="0" animBg="1"/>
      <p:bldP spid="459782" grpId="1" animBg="1"/>
      <p:bldP spid="459782" grpId="2" animBg="1"/>
      <p:bldP spid="459782" grpId="3" animBg="1"/>
      <p:bldP spid="459782" grpId="4" animBg="1"/>
      <p:bldP spid="459782" grpId="5" animBg="1"/>
      <p:bldP spid="459786" grpId="0" animBg="1"/>
      <p:bldP spid="459797" grpId="0" animBg="1"/>
      <p:bldP spid="459797" grpId="1" animBg="1"/>
      <p:bldP spid="459797" grpId="2" animBg="1"/>
      <p:bldP spid="459797" grpId="3" animBg="1"/>
      <p:bldP spid="459799" grpId="0" animBg="1"/>
      <p:bldP spid="459799" grpId="1" animBg="1"/>
      <p:bldP spid="45980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60803" name="Oval 3"/>
          <p:cNvSpPr>
            <a:spLocks noChangeArrowheads="1"/>
          </p:cNvSpPr>
          <p:nvPr/>
        </p:nvSpPr>
        <p:spPr bwMode="auto">
          <a:xfrm>
            <a:off x="30686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60804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60805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60806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60807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60808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60809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60810" name="AutoShape 10"/>
          <p:cNvSpPr>
            <a:spLocks noChangeArrowheads="1"/>
          </p:cNvSpPr>
          <p:nvPr/>
        </p:nvSpPr>
        <p:spPr bwMode="auto">
          <a:xfrm>
            <a:off x="6032500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60811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54636" name="Group 12"/>
          <p:cNvGrpSpPr>
            <a:grpSpLocks/>
          </p:cNvGrpSpPr>
          <p:nvPr/>
        </p:nvGrpSpPr>
        <p:grpSpPr bwMode="auto">
          <a:xfrm>
            <a:off x="1022350" y="2646363"/>
            <a:ext cx="7893050" cy="609600"/>
            <a:chOff x="644" y="1153"/>
            <a:chExt cx="4972" cy="416"/>
          </a:xfrm>
        </p:grpSpPr>
        <p:sp>
          <p:nvSpPr>
            <p:cNvPr id="460813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60814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60815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60816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60817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60818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60819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60820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60821" name="AutoShape 21"/>
          <p:cNvSpPr>
            <a:spLocks noChangeArrowheads="1"/>
          </p:cNvSpPr>
          <p:nvPr/>
        </p:nvSpPr>
        <p:spPr bwMode="auto">
          <a:xfrm>
            <a:off x="5969000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54638" name="Rectangle 22"/>
          <p:cNvSpPr>
            <a:spLocks noGrp="1" noChangeArrowheads="1"/>
          </p:cNvSpPr>
          <p:nvPr>
            <p:ph type="title"/>
          </p:nvPr>
        </p:nvSpPr>
        <p:spPr>
          <a:xfrm>
            <a:off x="41275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23" name="Text Box 23"/>
          <p:cNvSpPr txBox="1">
            <a:spLocks noChangeArrowheads="1"/>
          </p:cNvSpPr>
          <p:nvPr/>
        </p:nvSpPr>
        <p:spPr bwMode="auto">
          <a:xfrm>
            <a:off x="1752600" y="904400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a[6] into (0, 5)</a:t>
            </a:r>
          </a:p>
        </p:txBody>
      </p:sp>
      <p:sp>
        <p:nvSpPr>
          <p:cNvPr id="460824" name="Oval 24"/>
          <p:cNvSpPr>
            <a:spLocks noChangeArrowheads="1"/>
          </p:cNvSpPr>
          <p:nvPr/>
        </p:nvSpPr>
        <p:spPr bwMode="auto">
          <a:xfrm>
            <a:off x="3060700" y="2122488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048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268060865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33681 0.32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608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60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2.59259E-6 L 0.11198 2.59259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2.22222E-6 L -0.11007 -2.22222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4608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460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2.59259E-6 L 0.1121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1007 -2.22222E-6 L -0.22361 -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608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460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2.59259E-6 L 0.11059 2.59259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6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361 -2.22222E-6 L -0.33386 -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 tmFilter="0, 0; .2, .5; .8, .5; 1, 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1000" autoRev="1" fill="hold"/>
                                        <p:tgtEl>
                                          <p:spTgt spid="4608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 tmFilter="0, 0; .2, .5; .8, .5; 1, 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000" autoRev="1" fill="hold"/>
                                        <p:tgtEl>
                                          <p:spTgt spid="460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2.59259E-6 L 0.1125 2.59259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9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3385 -2.22222E-6 L -0.44548 -2.22222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4608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460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79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81 0.32222 L -0.44844 0.0023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82" presetID="8" presetClass="exit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10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1000"/>
                                        <p:tgtEl>
                                          <p:spTgt spid="4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8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93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animBg="1"/>
      <p:bldP spid="460803" grpId="0" animBg="1"/>
      <p:bldP spid="460803" grpId="1" animBg="1"/>
      <p:bldP spid="460804" grpId="0" animBg="1"/>
      <p:bldP spid="460804" grpId="1" animBg="1"/>
      <p:bldP spid="460805" grpId="0" animBg="1"/>
      <p:bldP spid="460805" grpId="1" animBg="1"/>
      <p:bldP spid="460806" grpId="0" animBg="1"/>
      <p:bldP spid="460806" grpId="1" animBg="1"/>
      <p:bldP spid="460807" grpId="0" animBg="1"/>
      <p:bldP spid="460807" grpId="1" animBg="1"/>
      <p:bldP spid="460807" grpId="2" animBg="1"/>
      <p:bldP spid="460807" grpId="3" animBg="1"/>
      <p:bldP spid="460807" grpId="4" animBg="1"/>
      <p:bldP spid="460807" grpId="5" animBg="1"/>
      <p:bldP spid="460807" grpId="6" animBg="1"/>
      <p:bldP spid="460807" grpId="7" animBg="1"/>
      <p:bldP spid="460810" grpId="0" animBg="1"/>
      <p:bldP spid="460821" grpId="0" animBg="1"/>
      <p:bldP spid="460821" grpId="1" animBg="1"/>
      <p:bldP spid="460821" grpId="2" animBg="1"/>
      <p:bldP spid="460821" grpId="3" animBg="1"/>
      <p:bldP spid="460821" grpId="4" animBg="1"/>
      <p:bldP spid="460821" grpId="5" animBg="1"/>
      <p:bldP spid="460823" grpId="0" animBg="1"/>
      <p:bldP spid="460823" grpId="1" animBg="1"/>
      <p:bldP spid="4608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Oval 2"/>
          <p:cNvSpPr>
            <a:spLocks noChangeArrowheads="1"/>
          </p:cNvSpPr>
          <p:nvPr/>
        </p:nvSpPr>
        <p:spPr bwMode="auto">
          <a:xfrm>
            <a:off x="204470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61827" name="Oval 3"/>
          <p:cNvSpPr>
            <a:spLocks noChangeArrowheads="1"/>
          </p:cNvSpPr>
          <p:nvPr/>
        </p:nvSpPr>
        <p:spPr bwMode="auto">
          <a:xfrm>
            <a:off x="306863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61828" name="Oval 4"/>
          <p:cNvSpPr>
            <a:spLocks noChangeArrowheads="1"/>
          </p:cNvSpPr>
          <p:nvPr/>
        </p:nvSpPr>
        <p:spPr bwMode="auto">
          <a:xfrm>
            <a:off x="4090988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61829" name="Oval 5"/>
          <p:cNvSpPr>
            <a:spLocks noChangeArrowheads="1"/>
          </p:cNvSpPr>
          <p:nvPr/>
        </p:nvSpPr>
        <p:spPr bwMode="auto">
          <a:xfrm>
            <a:off x="511492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61830" name="Oval 6"/>
          <p:cNvSpPr>
            <a:spLocks noChangeArrowheads="1"/>
          </p:cNvSpPr>
          <p:nvPr/>
        </p:nvSpPr>
        <p:spPr bwMode="auto">
          <a:xfrm>
            <a:off x="6137275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61831" name="Oval 7"/>
          <p:cNvSpPr>
            <a:spLocks noChangeArrowheads="1"/>
          </p:cNvSpPr>
          <p:nvPr/>
        </p:nvSpPr>
        <p:spPr bwMode="auto">
          <a:xfrm>
            <a:off x="7161213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61832" name="Oval 8"/>
          <p:cNvSpPr>
            <a:spLocks noChangeArrowheads="1"/>
          </p:cNvSpPr>
          <p:nvPr/>
        </p:nvSpPr>
        <p:spPr bwMode="auto">
          <a:xfrm>
            <a:off x="8185150" y="2139950"/>
            <a:ext cx="730250" cy="609600"/>
          </a:xfrm>
          <a:prstGeom prst="ellipse">
            <a:avLst/>
          </a:prstGeom>
          <a:gradFill rotWithShape="1">
            <a:gsLst>
              <a:gs pos="0">
                <a:srgbClr val="00FF00">
                  <a:alpha val="60001"/>
                </a:srgbClr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61833" name="Oval 9"/>
          <p:cNvSpPr>
            <a:spLocks noChangeArrowheads="1"/>
          </p:cNvSpPr>
          <p:nvPr/>
        </p:nvSpPr>
        <p:spPr bwMode="auto">
          <a:xfrm>
            <a:off x="1022350" y="2139950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61834" name="AutoShape 10"/>
          <p:cNvSpPr>
            <a:spLocks noChangeArrowheads="1"/>
          </p:cNvSpPr>
          <p:nvPr/>
        </p:nvSpPr>
        <p:spPr bwMode="auto">
          <a:xfrm>
            <a:off x="7048500" y="2786063"/>
            <a:ext cx="914400" cy="852487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61835" name="Text Box 11"/>
          <p:cNvSpPr txBox="1">
            <a:spLocks noChangeArrowheads="1"/>
          </p:cNvSpPr>
          <p:nvPr/>
        </p:nvSpPr>
        <p:spPr bwMode="auto">
          <a:xfrm>
            <a:off x="3587750" y="4130675"/>
            <a:ext cx="685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323"/>
              <a:t>x</a:t>
            </a:r>
          </a:p>
        </p:txBody>
      </p:sp>
      <p:grpSp>
        <p:nvGrpSpPr>
          <p:cNvPr id="156684" name="Group 12"/>
          <p:cNvGrpSpPr>
            <a:grpSpLocks/>
          </p:cNvGrpSpPr>
          <p:nvPr/>
        </p:nvGrpSpPr>
        <p:grpSpPr bwMode="auto">
          <a:xfrm>
            <a:off x="1031875" y="2684463"/>
            <a:ext cx="7893050" cy="609600"/>
            <a:chOff x="644" y="1153"/>
            <a:chExt cx="4972" cy="416"/>
          </a:xfrm>
        </p:grpSpPr>
        <p:sp>
          <p:nvSpPr>
            <p:cNvPr id="461837" name="Oval 13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61838" name="Oval 14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61839" name="Oval 15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61840" name="Oval 16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61841" name="Oval 17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61842" name="Oval 18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61843" name="Oval 19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61844" name="Oval 20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61845" name="AutoShape 21"/>
          <p:cNvSpPr>
            <a:spLocks noChangeArrowheads="1"/>
          </p:cNvSpPr>
          <p:nvPr/>
        </p:nvSpPr>
        <p:spPr bwMode="auto">
          <a:xfrm>
            <a:off x="6964363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pos</a:t>
            </a:r>
          </a:p>
        </p:txBody>
      </p:sp>
      <p:sp>
        <p:nvSpPr>
          <p:cNvPr id="156686" name="Rectangle 2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1847" name="Text Box 23"/>
          <p:cNvSpPr txBox="1">
            <a:spLocks noChangeArrowheads="1"/>
          </p:cNvSpPr>
          <p:nvPr/>
        </p:nvSpPr>
        <p:spPr bwMode="auto">
          <a:xfrm>
            <a:off x="1741488" y="904400"/>
            <a:ext cx="30797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362AD4"/>
                </a:solidFill>
                <a:latin typeface="VNI-Helve" pitchFamily="2" charset="0"/>
              </a:rPr>
              <a:t>Insert a[8] into (0, 6)</a:t>
            </a:r>
          </a:p>
        </p:txBody>
      </p:sp>
      <p:sp>
        <p:nvSpPr>
          <p:cNvPr id="461848" name="Oval 24"/>
          <p:cNvSpPr>
            <a:spLocks noChangeArrowheads="1"/>
          </p:cNvSpPr>
          <p:nvPr/>
        </p:nvSpPr>
        <p:spPr bwMode="auto">
          <a:xfrm>
            <a:off x="8161338" y="2122488"/>
            <a:ext cx="728662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76960" y="3048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221534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0.1149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4844 0.326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3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4618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618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44 0.32662 L 0.00156 0.002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0" presetID="8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10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4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 animBg="1"/>
      <p:bldP spid="461832" grpId="0" animBg="1"/>
      <p:bldP spid="461832" grpId="1" animBg="1"/>
      <p:bldP spid="461832" grpId="2" animBg="1"/>
      <p:bldP spid="461832" grpId="3" animBg="1"/>
      <p:bldP spid="461834" grpId="0" animBg="1"/>
      <p:bldP spid="461845" grpId="0" animBg="1"/>
      <p:bldP spid="461845" grpId="1" animBg="1"/>
      <p:bldP spid="461847" grpId="0" animBg="1"/>
      <p:bldP spid="461847" grpId="1" animBg="1"/>
      <p:bldP spid="4618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Oval 2"/>
          <p:cNvSpPr>
            <a:spLocks noChangeArrowheads="1"/>
          </p:cNvSpPr>
          <p:nvPr/>
        </p:nvSpPr>
        <p:spPr bwMode="auto">
          <a:xfrm>
            <a:off x="2044700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62851" name="Oval 3"/>
          <p:cNvSpPr>
            <a:spLocks noChangeArrowheads="1"/>
          </p:cNvSpPr>
          <p:nvPr/>
        </p:nvSpPr>
        <p:spPr bwMode="auto">
          <a:xfrm>
            <a:off x="3068638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62852" name="Oval 4"/>
          <p:cNvSpPr>
            <a:spLocks noChangeArrowheads="1"/>
          </p:cNvSpPr>
          <p:nvPr/>
        </p:nvSpPr>
        <p:spPr bwMode="auto">
          <a:xfrm>
            <a:off x="4090988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62853" name="Oval 5"/>
          <p:cNvSpPr>
            <a:spLocks noChangeArrowheads="1"/>
          </p:cNvSpPr>
          <p:nvPr/>
        </p:nvSpPr>
        <p:spPr bwMode="auto">
          <a:xfrm>
            <a:off x="5114925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62854" name="Oval 6"/>
          <p:cNvSpPr>
            <a:spLocks noChangeArrowheads="1"/>
          </p:cNvSpPr>
          <p:nvPr/>
        </p:nvSpPr>
        <p:spPr bwMode="auto">
          <a:xfrm>
            <a:off x="6137275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62855" name="Oval 7"/>
          <p:cNvSpPr>
            <a:spLocks noChangeArrowheads="1"/>
          </p:cNvSpPr>
          <p:nvPr/>
        </p:nvSpPr>
        <p:spPr bwMode="auto">
          <a:xfrm>
            <a:off x="7161213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62856" name="Oval 8"/>
          <p:cNvSpPr>
            <a:spLocks noChangeArrowheads="1"/>
          </p:cNvSpPr>
          <p:nvPr/>
        </p:nvSpPr>
        <p:spPr bwMode="auto">
          <a:xfrm>
            <a:off x="8185150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62857" name="Oval 9"/>
          <p:cNvSpPr>
            <a:spLocks noChangeArrowheads="1"/>
          </p:cNvSpPr>
          <p:nvPr/>
        </p:nvSpPr>
        <p:spPr bwMode="auto">
          <a:xfrm>
            <a:off x="1022350" y="212407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62858" name="AutoShape 10"/>
          <p:cNvSpPr>
            <a:spLocks noChangeArrowheads="1"/>
          </p:cNvSpPr>
          <p:nvPr/>
        </p:nvSpPr>
        <p:spPr bwMode="auto">
          <a:xfrm>
            <a:off x="4876800" y="1371600"/>
            <a:ext cx="1143000" cy="790575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pos</a:t>
            </a:r>
          </a:p>
        </p:txBody>
      </p:sp>
      <p:grpSp>
        <p:nvGrpSpPr>
          <p:cNvPr id="158731" name="Group 11"/>
          <p:cNvGrpSpPr>
            <a:grpSpLocks/>
          </p:cNvGrpSpPr>
          <p:nvPr/>
        </p:nvGrpSpPr>
        <p:grpSpPr bwMode="auto">
          <a:xfrm>
            <a:off x="1022350" y="2674938"/>
            <a:ext cx="7893050" cy="609600"/>
            <a:chOff x="644" y="1153"/>
            <a:chExt cx="4972" cy="416"/>
          </a:xfrm>
        </p:grpSpPr>
        <p:sp>
          <p:nvSpPr>
            <p:cNvPr id="462860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62861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62862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62863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62864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62865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62866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62867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158732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54864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6960" y="30480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3.4. Minh Họa Giải thuật Insertion Sort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749040" y="4815840"/>
            <a:ext cx="5394960" cy="2194560"/>
          </a:xfrm>
          <a:prstGeom prst="rect">
            <a:avLst/>
          </a:prstGeom>
          <a:noFill/>
        </p:spPr>
        <p:txBody>
          <a:bodyPr rtlCol="0">
            <a:normAutofit lnSpcReduction="1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InsertionSort(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a[], int n 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pos, i, x;</a:t>
            </a:r>
            <a:endParaRPr lang="en-US" sz="16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(i=1; i&lt;n; i++)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{	x = a[i]; pos = i-1;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((pos &gt;= 0)&amp;&amp;(a[pos] &gt; x))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{	a[pos+1] = a[pos];</a:t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	pos--;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while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a[pos+1] = x;	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//end function</a:t>
            </a:r>
          </a:p>
        </p:txBody>
      </p:sp>
    </p:spTree>
    <p:extLst>
      <p:ext uri="{BB962C8B-B14F-4D97-AF65-F5344CB8AC3E}">
        <p14:creationId xmlns:p14="http://schemas.microsoft.com/office/powerpoint/2010/main" val="3991558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animBg="1"/>
      <p:bldP spid="462851" grpId="0" animBg="1"/>
      <p:bldP spid="462852" grpId="0" animBg="1"/>
      <p:bldP spid="462853" grpId="0" animBg="1"/>
      <p:bldP spid="462854" grpId="0" animBg="1"/>
      <p:bldP spid="462855" grpId="0" animBg="1"/>
      <p:bldP spid="462856" grpId="0" animBg="1"/>
      <p:bldP spid="4628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8493125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b="1">
                <a:solidFill>
                  <a:srgbClr val="FF0000"/>
                </a:solidFill>
              </a:rPr>
              <a:t>2. Các thao tác trên CTDL dạng tuyến Tính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549275"/>
            <a:ext cx="8724900" cy="6308725"/>
          </a:xfrm>
        </p:spPr>
        <p:txBody>
          <a:bodyPr/>
          <a:lstStyle/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#define MAXLIST 100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typedef struct list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n;			</a:t>
            </a:r>
            <a:endParaRPr lang="en-US" sz="16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	int nodes[MAXLIST]; </a:t>
            </a:r>
            <a:endParaRPr lang="en-US" sz="16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list ds;</a:t>
            </a:r>
            <a:endParaRPr lang="en-US" sz="160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571500">
              <a:buFont typeface="+mj-lt"/>
              <a:buAutoNum type="romanLcPeriod" startAt="2"/>
            </a:pPr>
            <a:r>
              <a:rPr lang="en-US" b="1" u="sng"/>
              <a:t>Thao tác IsFull</a:t>
            </a:r>
            <a:r>
              <a:rPr lang="en-US"/>
              <a:t>: kiểm tra xem danh sách có rỗng hay không?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int IsFull(list ds)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return ds.n==MAXLIST 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82172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228600"/>
            <a:ext cx="8493125" cy="548640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3.5. Minh họa giải thuật Insertion Sort dưới dạng bảng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3. Chèn Trực Tiếp – Insertion Sort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2502"/>
              </p:ext>
            </p:extLst>
          </p:nvPr>
        </p:nvGraphicFramePr>
        <p:xfrm>
          <a:off x="797673" y="777240"/>
          <a:ext cx="7548653" cy="576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3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</a:t>
                      </a:r>
                      <a:r>
                        <a:rPr lang="en-US" sz="18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0/-1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a[Pos]=2  </a:t>
                      </a:r>
                      <a:r>
                        <a:rPr lang="en-US" sz="1600" b="1" i="0" kern="1200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x=8</a:t>
                      </a:r>
                      <a:endParaRPr lang="en-US" sz="16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a[Pos]=2  </a:t>
                      </a:r>
                      <a:r>
                        <a:rPr lang="en-US" sz="1600" b="1" i="0" kern="1200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x=5</a:t>
                      </a:r>
                      <a:endParaRPr lang="en-US" sz="1600" b="1" i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5/2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  </a:t>
                      </a:r>
                      <a:r>
                        <a:rPr lang="en-US" sz="1600" b="1" i="0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 0</a:t>
                      </a:r>
                      <a:endParaRPr lang="en-US" sz="1600" b="1" u="sng" kern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u="sng" kern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2/1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1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93125" cy="548640"/>
          </a:xfrm>
          <a:solidFill>
            <a:schemeClr val="bg1"/>
          </a:solidFill>
          <a:extLst/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3.5. Minh họa giải thuật Insertion Sort dưới dạng bảng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ea typeface="+mn-ea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35919"/>
              </p:ext>
            </p:extLst>
          </p:nvPr>
        </p:nvGraphicFramePr>
        <p:xfrm>
          <a:off x="381000" y="990600"/>
          <a:ext cx="7762965" cy="506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23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2091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</a:t>
                      </a:r>
                      <a:r>
                        <a:rPr lang="en-US" sz="18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a[0]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a[1]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a[2]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a[3]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a[4]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a[5]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a[6]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a[7]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a[Pos]=5  !&gt; x=6</a:t>
                      </a:r>
                      <a:endParaRPr lang="en-US" sz="1600" b="1" kern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8/6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6/5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a[Pos]=2  !&gt; x=4</a:t>
                      </a:r>
                      <a:endParaRPr lang="en-US" sz="1600" kern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b="1" u="sng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5/4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a[Pos]=12  !&gt; x=15</a:t>
                      </a:r>
                      <a:endParaRPr lang="en-US" sz="1600" kern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thúc vòng lặp </a:t>
                      </a:r>
                      <a:r>
                        <a:rPr lang="en-US" sz="1600" b="1" i="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1" i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600" b="1" i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(=8)  !&lt;  n (=8)</a:t>
                      </a:r>
                      <a:endParaRPr lang="en-US" sz="1600" i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en-US" sz="13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/>
                      <a:endParaRPr lang="en-US" sz="16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>
                    <a:lnR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 sau sắp xếp</a:t>
                      </a:r>
                    </a:p>
                  </a:txBody>
                  <a:tcPr marL="91449" marR="91449" marT="45729" marB="45729">
                    <a:lnL w="28575" cap="flat" cmpd="sng" algn="ctr">
                      <a:solidFill>
                        <a:srgbClr val="7030A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/>
                </a:tc>
                <a:tc hMerge="1">
                  <a:txBody>
                    <a:bodyPr/>
                    <a:lstStyle/>
                    <a:p>
                      <a:pPr algn="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9" marR="91449" marT="45729" marB="45729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9" marR="91449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9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83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CBDA-F86E-48D3-A601-6C0FFF4453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=2(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 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+1)(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+2)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369220"/>
                  </p:ext>
                </p:extLst>
              </p:nvPr>
            </p:nvGraphicFramePr>
            <p:xfrm>
              <a:off x="306069" y="1981200"/>
              <a:ext cx="8533131" cy="2889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3911">
                      <a:extLst>
                        <a:ext uri="{9D8B030D-6E8A-4147-A177-3AD203B41FA5}">
                          <a16:colId xmlns:a16="http://schemas.microsoft.com/office/drawing/2014/main" val="3769748952"/>
                        </a:ext>
                      </a:extLst>
                    </a:gridCol>
                    <a:gridCol w="2942019">
                      <a:extLst>
                        <a:ext uri="{9D8B030D-6E8A-4147-A177-3AD203B41FA5}">
                          <a16:colId xmlns:a16="http://schemas.microsoft.com/office/drawing/2014/main" val="3202610854"/>
                        </a:ext>
                      </a:extLst>
                    </a:gridCol>
                    <a:gridCol w="4267201">
                      <a:extLst>
                        <a:ext uri="{9D8B030D-6E8A-4147-A177-3AD203B41FA5}">
                          <a16:colId xmlns:a16="http://schemas.microsoft.com/office/drawing/2014/main" val="93036106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Trường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hợp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so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sánh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Số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phép</a:t>
                          </a:r>
                          <a:r>
                            <a:rPr lang="en-US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gán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8536313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Tốt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84118" r="-145963" b="-1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84118" r="-714" b="-1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825982"/>
                      </a:ext>
                    </a:extLst>
                  </a:tr>
                  <a:tr h="1033272">
                    <a:tc>
                      <a:txBody>
                        <a:bodyPr/>
                        <a:lstStyle/>
                        <a:p>
                          <a:r>
                            <a:rPr lang="en-US" sz="22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Xấu</a:t>
                          </a:r>
                          <a:r>
                            <a:rPr lang="en-US" sz="22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nhất</a:t>
                          </a:r>
                          <a:endParaRPr lang="en-US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135" t="-185207" r="-145963" b="-1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43" t="-185207" r="-714" b="-1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94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93125" cy="548640"/>
          </a:xfrm>
          <a:solidFill>
            <a:schemeClr val="bg1"/>
          </a:solidFill>
          <a:extLst/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b="1" i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3.6. Đánh giá giải thuật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</a:rPr>
              <a:t>3. Chèn Trực Tiếp – Insertion Sort </a:t>
            </a:r>
            <a:endParaRPr lang="en-US" sz="1600" b="1">
              <a:solidFill>
                <a:srgbClr val="0070C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0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706438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4. Nổi Bọt – Bubble Sort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706438"/>
            <a:ext cx="8439151" cy="5588794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lang="en-US" b="1" i="1" dirty="0">
                <a:solidFill>
                  <a:srgbClr val="7030A0"/>
                </a:solidFill>
              </a:rPr>
              <a:t>4.1. Ý </a:t>
            </a:r>
            <a:r>
              <a:rPr lang="en-US" b="1" i="1" dirty="0" err="1">
                <a:solidFill>
                  <a:srgbClr val="7030A0"/>
                </a:solidFill>
              </a:rPr>
              <a:t>tưởng</a:t>
            </a:r>
            <a:endParaRPr lang="en-US" b="1" i="1" dirty="0">
              <a:solidFill>
                <a:srgbClr val="7030A0"/>
              </a:solidFill>
            </a:endParaRPr>
          </a:p>
          <a:p>
            <a:pPr marL="400050" lvl="2" eaLnBrk="1" fontAlgn="auto" hangingPunct="1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do </a:t>
            </a:r>
            <a:r>
              <a:rPr lang="en-US" dirty="0" err="1"/>
              <a:t>vậy</a:t>
            </a:r>
            <a:r>
              <a:rPr lang="en-US" dirty="0"/>
              <a:t> ở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pPr marL="400050" lvl="2" eaLnBrk="1" fontAlgn="auto" hangingPunct="1">
              <a:lnSpc>
                <a:spcPct val="120000"/>
              </a:lnSpc>
              <a:spcBef>
                <a:spcPct val="600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93125" cy="45720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ea typeface="+mn-ea"/>
              </a:rPr>
              <a:t>4. Nổi Bọt – Bubble Sort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2550"/>
            <a:ext cx="8458199" cy="52006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Bước 1</a:t>
            </a:r>
            <a:r>
              <a:rPr lang="en-US"/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 = 0;	</a:t>
            </a: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lần xử lý đầu tiên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Bước 2</a:t>
            </a:r>
            <a:r>
              <a:rPr lang="en-US"/>
              <a:t>: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j=N-1;</a:t>
            </a: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//Duyệt từ cuối dãy ngược về vị trí i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Trong khi (j&gt;i) thực hiện: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Nếu a[j]&lt;a[j-1]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	Doicho(a[j],a[j-1]);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j = j-1;	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Bước 3</a:t>
            </a:r>
            <a:r>
              <a:rPr lang="en-US"/>
              <a:t> :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i = i+1;	</a:t>
            </a:r>
            <a:r>
              <a:rPr 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lần xử lý kế tiếp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Nếu  i =N-1: Hết dãy. Dừng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Ngược lại	: Lặp lại Bước 2.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275" y="421005"/>
            <a:ext cx="84931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4.2. Các bước của giải thuật Bubble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370563"/>
            <a:ext cx="8493125" cy="640080"/>
          </a:xfrm>
          <a:noFill/>
          <a:ex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4.3. Cài Đặt giải thuật Buble Sort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5075"/>
            <a:ext cx="8839200" cy="4586288"/>
          </a:xfrm>
        </p:spPr>
        <p:txBody>
          <a:bodyPr rtlCol="0">
            <a:normAutofit lnSpcReduction="10000"/>
          </a:bodyPr>
          <a:lstStyle/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>
                <a:solidFill>
                  <a:srgbClr val="0000FF"/>
                </a:solidFill>
                <a:cs typeface="Courier New" panose="02070309020205020404" pitchFamily="49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algn="l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int	i, j;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phát hiện nghịch thế giữa 2 </a:t>
            </a:r>
          </a:p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 tử liền kề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 đổi chỗ */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0"/>
            <a:ext cx="8493125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</a:t>
            </a:r>
          </a:p>
        </p:txBody>
      </p:sp>
      <p:sp>
        <p:nvSpPr>
          <p:cNvPr id="441347" name="Oval 3"/>
          <p:cNvSpPr>
            <a:spLocks noChangeArrowheads="1"/>
          </p:cNvSpPr>
          <p:nvPr/>
        </p:nvSpPr>
        <p:spPr bwMode="auto">
          <a:xfrm>
            <a:off x="1624012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1348" name="Oval 4"/>
          <p:cNvSpPr>
            <a:spLocks noChangeArrowheads="1"/>
          </p:cNvSpPr>
          <p:nvPr/>
        </p:nvSpPr>
        <p:spPr bwMode="auto">
          <a:xfrm>
            <a:off x="2663825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1349" name="Oval 5"/>
          <p:cNvSpPr>
            <a:spLocks noChangeArrowheads="1"/>
          </p:cNvSpPr>
          <p:nvPr/>
        </p:nvSpPr>
        <p:spPr bwMode="auto">
          <a:xfrm>
            <a:off x="3686175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1350" name="Oval 6"/>
          <p:cNvSpPr>
            <a:spLocks noChangeArrowheads="1"/>
          </p:cNvSpPr>
          <p:nvPr/>
        </p:nvSpPr>
        <p:spPr bwMode="auto">
          <a:xfrm>
            <a:off x="4694237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5716587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6740525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7780337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617537" y="37385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617537" y="4319587"/>
            <a:ext cx="7893050" cy="609600"/>
            <a:chOff x="644" y="1153"/>
            <a:chExt cx="4972" cy="416"/>
          </a:xfrm>
        </p:grpSpPr>
        <p:sp>
          <p:nvSpPr>
            <p:cNvPr id="441356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1357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1358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1359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1360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1361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1362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1363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1364" name="AutoShape 20"/>
          <p:cNvSpPr>
            <a:spLocks noChangeArrowheads="1"/>
          </p:cNvSpPr>
          <p:nvPr/>
        </p:nvSpPr>
        <p:spPr bwMode="auto">
          <a:xfrm>
            <a:off x="533400" y="4370387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1365" name="AutoShape 21"/>
          <p:cNvSpPr>
            <a:spLocks noChangeArrowheads="1"/>
          </p:cNvSpPr>
          <p:nvPr/>
        </p:nvSpPr>
        <p:spPr bwMode="auto">
          <a:xfrm>
            <a:off x="7564437" y="2971800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1366" name="Oval 22"/>
          <p:cNvSpPr>
            <a:spLocks noChangeArrowheads="1"/>
          </p:cNvSpPr>
          <p:nvPr/>
        </p:nvSpPr>
        <p:spPr bwMode="auto">
          <a:xfrm>
            <a:off x="627062" y="3748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2B01B24-57E0-439F-A355-7EB6CC37978D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4413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441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09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441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4413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6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4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2.59259E-6 L -0.11024 2.59259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32685 L 0.11164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099 -3.7037E-6 L -0.22465 -3.703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413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44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466 -3.7037E-6 L -0.33646 -3.703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 tmFilter="0, 0; .2, .5; .8, .5; 1, 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000" autoRev="1" fill="hold"/>
                                        <p:tgtEl>
                                          <p:spTgt spid="44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 tmFilter="0, 0; .2, .5; .8, .5; 1, 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0" autoRev="1" fill="hold"/>
                                        <p:tgtEl>
                                          <p:spTgt spid="4413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3.61111E-6 0.3245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2.59259E-6 L -0.11024 2.59259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6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2453 L 0.11007 0.0020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3646 -3.7037E-6 L -0.44809 -3.7037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7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 tmFilter="0, 0; .2, .5; .8, .5; 1, 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1000" autoRev="1" fill="hold"/>
                                        <p:tgtEl>
                                          <p:spTgt spid="44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 tmFilter="0, 0; .2, .5; .8, .5; 1, 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1000" autoRev="1" fill="hold"/>
                                        <p:tgtEl>
                                          <p:spTgt spid="4413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326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82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4 2.59259E-6 L -0.22361 2.59259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8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2685 L 0.11337 -0.0023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88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4809 -3.7037E-6 L -0.55972 -3.703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9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 tmFilter="0, 0; .2, .5; .8, .5; 1, 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000" autoRev="1" fill="hold"/>
                                        <p:tgtEl>
                                          <p:spTgt spid="44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 tmFilter="0, 0; .2, .5; .8, .5; 1, 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1000" autoRev="1" fill="hold"/>
                                        <p:tgtEl>
                                          <p:spTgt spid="4413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222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101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61 2.59259E-6 L -0.33698 2.59259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10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32222 L 0.11319 2.59259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6500"/>
                            </p:stCondLst>
                            <p:childTnLst>
                              <p:par>
                                <p:cTn id="107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55972 -3.7037E-6 L -0.67309 -3.7037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8500"/>
                            </p:stCondLst>
                            <p:childTnLst>
                              <p:par>
                                <p:cTn id="110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 tmFilter="0, 0; .2, .5; .8, .5; 1, 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000" autoRev="1" fill="hold"/>
                                        <p:tgtEl>
                                          <p:spTgt spid="4413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 tmFilter="0, 0; .2, .5; .8, .5; 1, 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1000" autoRev="1" fill="hold"/>
                                        <p:tgtEl>
                                          <p:spTgt spid="4413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50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3.88889E-6 0.3266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2500"/>
                            </p:stCondLst>
                            <p:childTnLst>
                              <p:par>
                                <p:cTn id="120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98 2.59259E-6 L -0.44688 0.0020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4500"/>
                            </p:stCondLst>
                            <p:childTnLst>
                              <p:par>
                                <p:cTn id="12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32662 L 0.10989 0.0020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6500"/>
                            </p:stCondLst>
                            <p:childTnLst>
                              <p:par>
                                <p:cTn id="126" presetID="36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7000"/>
                            </p:stCondLst>
                            <p:childTnLst>
                              <p:par>
                                <p:cTn id="1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44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7500"/>
                            </p:stCondLst>
                            <p:childTnLst>
                              <p:par>
                                <p:cTn id="136" presetID="8" presetClass="exit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10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animBg="1"/>
      <p:bldP spid="441347" grpId="1" animBg="1"/>
      <p:bldP spid="441347" grpId="2" animBg="1"/>
      <p:bldP spid="441348" grpId="0" animBg="1"/>
      <p:bldP spid="441348" grpId="1" animBg="1"/>
      <p:bldP spid="441348" grpId="2" animBg="1"/>
      <p:bldP spid="441349" grpId="0" animBg="1"/>
      <p:bldP spid="441349" grpId="1" animBg="1"/>
      <p:bldP spid="441349" grpId="2" animBg="1"/>
      <p:bldP spid="441350" grpId="0" animBg="1"/>
      <p:bldP spid="441350" grpId="1" animBg="1"/>
      <p:bldP spid="441350" grpId="2" animBg="1"/>
      <p:bldP spid="441350" grpId="3" animBg="1"/>
      <p:bldP spid="441350" grpId="4" animBg="1"/>
      <p:bldP spid="441350" grpId="5" animBg="1"/>
      <p:bldP spid="441350" grpId="6" animBg="1"/>
      <p:bldP spid="441350" grpId="7" animBg="1"/>
      <p:bldP spid="441350" grpId="8" animBg="1"/>
      <p:bldP spid="441350" grpId="9" animBg="1"/>
      <p:bldP spid="441351" grpId="0" animBg="1"/>
      <p:bldP spid="441351" grpId="1" animBg="1"/>
      <p:bldP spid="441351" grpId="2" animBg="1"/>
      <p:bldP spid="441352" grpId="0" animBg="1"/>
      <p:bldP spid="441352" grpId="1" animBg="1"/>
      <p:bldP spid="441352" grpId="2" animBg="1"/>
      <p:bldP spid="441352" grpId="3" animBg="1"/>
      <p:bldP spid="441353" grpId="0" animBg="1"/>
      <p:bldP spid="441354" grpId="0" animBg="1"/>
      <p:bldP spid="441354" grpId="1" animBg="1"/>
      <p:bldP spid="441354" grpId="2" animBg="1"/>
      <p:bldP spid="441364" grpId="0" animBg="1"/>
      <p:bldP spid="441365" grpId="0" animBg="1"/>
      <p:bldP spid="441365" grpId="1" animBg="1"/>
      <p:bldP spid="441365" grpId="2" animBg="1"/>
      <p:bldP spid="441365" grpId="3" animBg="1"/>
      <p:bldP spid="441365" grpId="4" animBg="1"/>
      <p:bldP spid="441365" grpId="5" animBg="1"/>
      <p:bldP spid="441365" grpId="6" animBg="1"/>
      <p:bldP spid="441365" grpId="7" animBg="1"/>
      <p:bldP spid="441365" grpId="8" animBg="1"/>
      <p:bldP spid="44136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Oval 3"/>
          <p:cNvSpPr>
            <a:spLocks noChangeArrowheads="1"/>
          </p:cNvSpPr>
          <p:nvPr/>
        </p:nvSpPr>
        <p:spPr bwMode="auto">
          <a:xfrm>
            <a:off x="1603375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2372" name="Oval 4"/>
          <p:cNvSpPr>
            <a:spLocks noChangeArrowheads="1"/>
          </p:cNvSpPr>
          <p:nvPr/>
        </p:nvSpPr>
        <p:spPr bwMode="auto">
          <a:xfrm>
            <a:off x="2643188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2373" name="Oval 5"/>
          <p:cNvSpPr>
            <a:spLocks noChangeArrowheads="1"/>
          </p:cNvSpPr>
          <p:nvPr/>
        </p:nvSpPr>
        <p:spPr bwMode="auto">
          <a:xfrm>
            <a:off x="3665538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2374" name="Oval 6"/>
          <p:cNvSpPr>
            <a:spLocks noChangeArrowheads="1"/>
          </p:cNvSpPr>
          <p:nvPr/>
        </p:nvSpPr>
        <p:spPr bwMode="auto">
          <a:xfrm>
            <a:off x="4673600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2375" name="Oval 7"/>
          <p:cNvSpPr>
            <a:spLocks noChangeArrowheads="1"/>
          </p:cNvSpPr>
          <p:nvPr/>
        </p:nvSpPr>
        <p:spPr bwMode="auto">
          <a:xfrm>
            <a:off x="5695950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2376" name="Oval 8"/>
          <p:cNvSpPr>
            <a:spLocks noChangeArrowheads="1"/>
          </p:cNvSpPr>
          <p:nvPr/>
        </p:nvSpPr>
        <p:spPr bwMode="auto">
          <a:xfrm>
            <a:off x="6719888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2377" name="Oval 9"/>
          <p:cNvSpPr>
            <a:spLocks noChangeArrowheads="1"/>
          </p:cNvSpPr>
          <p:nvPr/>
        </p:nvSpPr>
        <p:spPr bwMode="auto">
          <a:xfrm>
            <a:off x="7759700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2378" name="Oval 10"/>
          <p:cNvSpPr>
            <a:spLocks noChangeArrowheads="1"/>
          </p:cNvSpPr>
          <p:nvPr/>
        </p:nvSpPr>
        <p:spPr bwMode="auto">
          <a:xfrm>
            <a:off x="596900" y="38147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13675" name="Group 11"/>
          <p:cNvGrpSpPr>
            <a:grpSpLocks/>
          </p:cNvGrpSpPr>
          <p:nvPr/>
        </p:nvGrpSpPr>
        <p:grpSpPr bwMode="auto">
          <a:xfrm>
            <a:off x="596900" y="4329112"/>
            <a:ext cx="7893050" cy="609600"/>
            <a:chOff x="644" y="1153"/>
            <a:chExt cx="4972" cy="416"/>
          </a:xfrm>
        </p:grpSpPr>
        <p:sp>
          <p:nvSpPr>
            <p:cNvPr id="442380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2381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2382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2383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2384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2385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2386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2387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2388" name="AutoShape 20"/>
          <p:cNvSpPr>
            <a:spLocks noChangeArrowheads="1"/>
          </p:cNvSpPr>
          <p:nvPr/>
        </p:nvSpPr>
        <p:spPr bwMode="auto">
          <a:xfrm>
            <a:off x="512763" y="4446587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2389" name="AutoShape 21"/>
          <p:cNvSpPr>
            <a:spLocks noChangeArrowheads="1"/>
          </p:cNvSpPr>
          <p:nvPr/>
        </p:nvSpPr>
        <p:spPr bwMode="auto">
          <a:xfrm>
            <a:off x="7543800" y="3048000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1619250" y="3813175"/>
            <a:ext cx="728663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4363"/>
            <a:ext cx="8493125" cy="391437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6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83582B2-4AFF-4AFE-8F75-C07D785EB9A5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32 L 0.10834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2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23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23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099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4423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442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099 -3.7037E-6 L -0.22465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442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42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4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47 L -0.11007 -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32454 L 0.11354 0.0046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8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466 -3.7037E-6 L -0.33646 -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 tmFilter="0, 0; .2, .5; .8, .5; 1, 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000" autoRev="1" fill="hold"/>
                                        <p:tgtEl>
                                          <p:spTgt spid="442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4423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3.61111E-6 0.326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07 2.59259E-6 L -0.22344 0.00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2662 L 0.11145 -0.002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67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3646 -3.7037E-6 L -0.44809 -3.7037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 tmFilter="0, 0; .2, .5; .8, .5; 1, 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1000" autoRev="1" fill="hold"/>
                                        <p:tgtEl>
                                          <p:spTgt spid="442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 tmFilter="0, 0; .2, .5; .8, .5; 1, 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000" autoRev="1" fill="hold"/>
                                        <p:tgtEl>
                                          <p:spTgt spid="4423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77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44809 -3.7037E-6 L -0.55972 -3.703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8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 tmFilter="0, 0; .2, .5; .8, .5; 1, 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1000" autoRev="1" fill="hold"/>
                                        <p:tgtEl>
                                          <p:spTgt spid="4423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 tmFilter="0, 0; .2, .5; .8, .5; 1, 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1000" autoRev="1" fill="hold"/>
                                        <p:tgtEl>
                                          <p:spTgt spid="4423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0.3266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9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1493 2.5925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9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2662 L 0.1151 0.0020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96" presetID="36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9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106" presetID="8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7" dur="10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10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animBg="1"/>
      <p:bldP spid="442371" grpId="1" animBg="1"/>
      <p:bldP spid="442371" grpId="2" animBg="1"/>
      <p:bldP spid="442372" grpId="0" animBg="1"/>
      <p:bldP spid="442372" grpId="1" animBg="1"/>
      <p:bldP spid="442372" grpId="2" animBg="1"/>
      <p:bldP spid="442372" grpId="3" animBg="1"/>
      <p:bldP spid="442373" grpId="0" animBg="1"/>
      <p:bldP spid="442373" grpId="1" animBg="1"/>
      <p:bldP spid="442373" grpId="2" animBg="1"/>
      <p:bldP spid="442374" grpId="0" animBg="1"/>
      <p:bldP spid="442374" grpId="1" animBg="1"/>
      <p:bldP spid="442374" grpId="2" animBg="1"/>
      <p:bldP spid="442375" grpId="0" animBg="1"/>
      <p:bldP spid="442375" grpId="1" animBg="1"/>
      <p:bldP spid="442375" grpId="2" animBg="1"/>
      <p:bldP spid="442375" grpId="3" animBg="1"/>
      <p:bldP spid="442375" grpId="4" animBg="1"/>
      <p:bldP spid="442375" grpId="5" animBg="1"/>
      <p:bldP spid="442376" grpId="0" animBg="1"/>
      <p:bldP spid="442376" grpId="1" animBg="1"/>
      <p:bldP spid="442377" grpId="0" animBg="1"/>
      <p:bldP spid="442388" grpId="0" animBg="1"/>
      <p:bldP spid="442389" grpId="0" animBg="1"/>
      <p:bldP spid="442389" grpId="1" animBg="1"/>
      <p:bldP spid="442389" grpId="2" animBg="1"/>
      <p:bldP spid="442389" grpId="3" animBg="1"/>
      <p:bldP spid="442389" grpId="4" animBg="1"/>
      <p:bldP spid="442389" grpId="5" animBg="1"/>
      <p:bldP spid="442389" grpId="6" animBg="1"/>
      <p:bldP spid="442389" grpId="7" animBg="1"/>
      <p:bldP spid="44239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Oval 3"/>
          <p:cNvSpPr>
            <a:spLocks noChangeArrowheads="1"/>
          </p:cNvSpPr>
          <p:nvPr/>
        </p:nvSpPr>
        <p:spPr bwMode="auto">
          <a:xfrm>
            <a:off x="1692275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3396" name="Oval 4"/>
          <p:cNvSpPr>
            <a:spLocks noChangeArrowheads="1"/>
          </p:cNvSpPr>
          <p:nvPr/>
        </p:nvSpPr>
        <p:spPr bwMode="auto">
          <a:xfrm>
            <a:off x="2732088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3397" name="Oval 5"/>
          <p:cNvSpPr>
            <a:spLocks noChangeArrowheads="1"/>
          </p:cNvSpPr>
          <p:nvPr/>
        </p:nvSpPr>
        <p:spPr bwMode="auto">
          <a:xfrm>
            <a:off x="3754438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4762500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5784850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6808788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7848600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685800" y="4002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685800" y="4505325"/>
            <a:ext cx="7893050" cy="609600"/>
            <a:chOff x="644" y="1153"/>
            <a:chExt cx="4972" cy="416"/>
          </a:xfrm>
        </p:grpSpPr>
        <p:sp>
          <p:nvSpPr>
            <p:cNvPr id="443404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3405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3406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3407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3408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3409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3410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3411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3412" name="AutoShape 20"/>
          <p:cNvSpPr>
            <a:spLocks noChangeArrowheads="1"/>
          </p:cNvSpPr>
          <p:nvPr/>
        </p:nvSpPr>
        <p:spPr bwMode="auto">
          <a:xfrm>
            <a:off x="1601788" y="4633912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7632700" y="3235325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24150" y="3984625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" y="228600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E8B15EA-2D4A-43E2-A586-2A92C15ACD2A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232 L 0.11493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34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34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099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4434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443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099 -3.7037E-6 L -0.22465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443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433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2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2.59259E-6 L -0.11181 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32222 L 0.11198 2.59259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8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466 -3.7037E-6 L -0.33646 -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 tmFilter="0, 0; .2, .5; .8, .5; 1, 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000" autoRev="1" fill="hold"/>
                                        <p:tgtEl>
                                          <p:spTgt spid="4433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443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3646 -3.7037E-6 L -0.44809 -3.703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443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 tmFilter="0, 0; .2, .5; .8, .5; 1, 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000" autoRev="1" fill="hold"/>
                                        <p:tgtEl>
                                          <p:spTgt spid="443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32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7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11163 2.59259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32662 L 0.11007 0.004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77" presetID="36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8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87" presetID="8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8" dur="10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10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/>
      <p:bldP spid="443396" grpId="1" animBg="1"/>
      <p:bldP spid="443396" grpId="2" animBg="1"/>
      <p:bldP spid="443397" grpId="0" animBg="1"/>
      <p:bldP spid="443397" grpId="1" animBg="1"/>
      <p:bldP spid="443397" grpId="2" animBg="1"/>
      <p:bldP spid="443397" grpId="3" animBg="1"/>
      <p:bldP spid="443398" grpId="0" animBg="1"/>
      <p:bldP spid="443398" grpId="1" animBg="1"/>
      <p:bldP spid="443398" grpId="2" animBg="1"/>
      <p:bldP spid="443399" grpId="0" animBg="1"/>
      <p:bldP spid="443399" grpId="1" animBg="1"/>
      <p:bldP spid="443399" grpId="2" animBg="1"/>
      <p:bldP spid="443399" grpId="3" animBg="1"/>
      <p:bldP spid="443400" grpId="0" animBg="1"/>
      <p:bldP spid="443400" grpId="1" animBg="1"/>
      <p:bldP spid="443401" grpId="0" animBg="1"/>
      <p:bldP spid="443412" grpId="0" animBg="1"/>
      <p:bldP spid="443413" grpId="0" animBg="1"/>
      <p:bldP spid="443413" grpId="1" animBg="1"/>
      <p:bldP spid="443413" grpId="2" animBg="1"/>
      <p:bldP spid="443413" grpId="3" animBg="1"/>
      <p:bldP spid="443413" grpId="4" animBg="1"/>
      <p:bldP spid="443413" grpId="5" animBg="1"/>
      <p:bldP spid="443413" grpId="6" animBg="1"/>
      <p:bldP spid="4434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Oval 3"/>
          <p:cNvSpPr>
            <a:spLocks noChangeArrowheads="1"/>
          </p:cNvSpPr>
          <p:nvPr/>
        </p:nvSpPr>
        <p:spPr bwMode="auto">
          <a:xfrm>
            <a:off x="1692275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4420" name="Oval 4"/>
          <p:cNvSpPr>
            <a:spLocks noChangeArrowheads="1"/>
          </p:cNvSpPr>
          <p:nvPr/>
        </p:nvSpPr>
        <p:spPr bwMode="auto">
          <a:xfrm>
            <a:off x="27320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4421" name="Oval 5"/>
          <p:cNvSpPr>
            <a:spLocks noChangeArrowheads="1"/>
          </p:cNvSpPr>
          <p:nvPr/>
        </p:nvSpPr>
        <p:spPr bwMode="auto">
          <a:xfrm>
            <a:off x="375443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4422" name="Oval 6"/>
          <p:cNvSpPr>
            <a:spLocks noChangeArrowheads="1"/>
          </p:cNvSpPr>
          <p:nvPr/>
        </p:nvSpPr>
        <p:spPr bwMode="auto">
          <a:xfrm>
            <a:off x="47625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4423" name="Oval 7"/>
          <p:cNvSpPr>
            <a:spLocks noChangeArrowheads="1"/>
          </p:cNvSpPr>
          <p:nvPr/>
        </p:nvSpPr>
        <p:spPr bwMode="auto">
          <a:xfrm>
            <a:off x="578485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4424" name="Oval 8"/>
          <p:cNvSpPr>
            <a:spLocks noChangeArrowheads="1"/>
          </p:cNvSpPr>
          <p:nvPr/>
        </p:nvSpPr>
        <p:spPr bwMode="auto">
          <a:xfrm>
            <a:off x="68087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78486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6858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17771" name="Group 11"/>
          <p:cNvGrpSpPr>
            <a:grpSpLocks/>
          </p:cNvGrpSpPr>
          <p:nvPr/>
        </p:nvGrpSpPr>
        <p:grpSpPr bwMode="auto">
          <a:xfrm>
            <a:off x="685800" y="4051300"/>
            <a:ext cx="7893050" cy="609600"/>
            <a:chOff x="644" y="1153"/>
            <a:chExt cx="4972" cy="416"/>
          </a:xfrm>
        </p:grpSpPr>
        <p:sp>
          <p:nvSpPr>
            <p:cNvPr id="444428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4429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4430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4431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4432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4433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4434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4435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4436" name="AutoShape 20"/>
          <p:cNvSpPr>
            <a:spLocks noChangeArrowheads="1"/>
          </p:cNvSpPr>
          <p:nvPr/>
        </p:nvSpPr>
        <p:spPr bwMode="auto">
          <a:xfrm>
            <a:off x="2649538" y="4176712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4437" name="AutoShape 21"/>
          <p:cNvSpPr>
            <a:spLocks noChangeArrowheads="1"/>
          </p:cNvSpPr>
          <p:nvPr/>
        </p:nvSpPr>
        <p:spPr bwMode="auto">
          <a:xfrm>
            <a:off x="7632700" y="2778125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4438" name="Oval 22"/>
          <p:cNvSpPr>
            <a:spLocks noChangeArrowheads="1"/>
          </p:cNvSpPr>
          <p:nvPr/>
        </p:nvSpPr>
        <p:spPr bwMode="auto">
          <a:xfrm>
            <a:off x="3768725" y="3554412"/>
            <a:ext cx="731838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80A67FB-E8DF-403C-81FE-9BF9D5526872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32 L 0.11163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44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44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099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4444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44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099 -3.7037E-6 L -0.22465 -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 tmFilter="0, 0; .2, .5; .8, .5; 1, 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0" autoRev="1" fill="hold"/>
                                        <p:tgtEl>
                                          <p:spTgt spid="44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 tmFilter="0, 0; .2, .5; .8, .5; 1, 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1000" autoRev="1" fill="hold"/>
                                        <p:tgtEl>
                                          <p:spTgt spid="4444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2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2.59259E-6 L -0.11181 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32222 L 0.11198 2.59259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8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22466 -3.7037E-6 L -0.33646 -3.7037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 tmFilter="0, 0; .2, .5; .8, .5; 1, 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000" autoRev="1" fill="hold"/>
                                        <p:tgtEl>
                                          <p:spTgt spid="4444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 tmFilter="0, 0; .2, .5; .8, .5; 1, 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000" autoRev="1" fill="hold"/>
                                        <p:tgtEl>
                                          <p:spTgt spid="4444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3.61111E-6 0.3245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81 2.59259E-6 L -0.22344 2.59259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6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2453 L 0.11163 2.59259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67" presetID="3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77" presetID="8" presetClass="exit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10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10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44421" grpId="1" animBg="1"/>
      <p:bldP spid="444421" grpId="2" animBg="1"/>
      <p:bldP spid="444422" grpId="0" animBg="1"/>
      <p:bldP spid="444422" grpId="1" animBg="1"/>
      <p:bldP spid="444422" grpId="2" animBg="1"/>
      <p:bldP spid="444423" grpId="0" animBg="1"/>
      <p:bldP spid="444423" grpId="1" animBg="1"/>
      <p:bldP spid="444423" grpId="2" animBg="1"/>
      <p:bldP spid="444423" grpId="3" animBg="1"/>
      <p:bldP spid="444423" grpId="4" animBg="1"/>
      <p:bldP spid="444423" grpId="5" animBg="1"/>
      <p:bldP spid="444424" grpId="0" animBg="1"/>
      <p:bldP spid="444424" grpId="1" animBg="1"/>
      <p:bldP spid="444425" grpId="0" animBg="1"/>
      <p:bldP spid="444436" grpId="0" animBg="1"/>
      <p:bldP spid="444437" grpId="0" animBg="1"/>
      <p:bldP spid="444437" grpId="1" animBg="1"/>
      <p:bldP spid="444437" grpId="2" animBg="1"/>
      <p:bldP spid="444437" grpId="3" animBg="1"/>
      <p:bldP spid="444437" grpId="4" animBg="1"/>
      <p:bldP spid="44443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35075"/>
            <a:ext cx="8991600" cy="4175125"/>
          </a:xfrm>
        </p:spPr>
        <p:txBody>
          <a:bodyPr rtlCol="0">
            <a:normAutofit/>
          </a:bodyPr>
          <a:lstStyle/>
          <a:p>
            <a:pPr marL="274320" indent="0" algn="ctr" eaLnBrk="1" hangingPunct="1">
              <a:spcBef>
                <a:spcPct val="60000"/>
              </a:spcBef>
              <a:buNone/>
              <a:defRPr/>
            </a:pPr>
            <a:r>
              <a:rPr lang="en-US" sz="3200">
                <a:solidFill>
                  <a:srgbClr val="0070C0"/>
                </a:solidFill>
              </a:rPr>
              <a:t>Nhu cầu tìm kiếm trên máy tính khi dữ liệu đ</a:t>
            </a:r>
            <a:r>
              <a:rPr lang="vi-VN" sz="3200">
                <a:solidFill>
                  <a:srgbClr val="0070C0"/>
                </a:solidFill>
              </a:rPr>
              <a:t>ư</a:t>
            </a:r>
            <a:r>
              <a:rPr lang="en-US" sz="3200">
                <a:solidFill>
                  <a:srgbClr val="0070C0"/>
                </a:solidFill>
              </a:rPr>
              <a:t>ợc l</a:t>
            </a:r>
            <a:r>
              <a:rPr lang="vi-VN" sz="3200">
                <a:solidFill>
                  <a:srgbClr val="0070C0"/>
                </a:solidFill>
              </a:rPr>
              <a:t>ư</a:t>
            </a:r>
            <a:r>
              <a:rPr lang="en-US" sz="3200">
                <a:solidFill>
                  <a:srgbClr val="0070C0"/>
                </a:solidFill>
              </a:rPr>
              <a:t>u trữ trong mảng 1 chiều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lang="en-US" sz="3200"/>
              <a:t>Cho mảng 1 chiều gồm n phần tử a</a:t>
            </a:r>
            <a:r>
              <a:rPr lang="en-US" sz="3200" baseline="-25000"/>
              <a:t>0</a:t>
            </a:r>
            <a:r>
              <a:rPr lang="en-US" sz="3200"/>
              <a:t>, a</a:t>
            </a:r>
            <a:r>
              <a:rPr lang="en-US" sz="3200" baseline="-25000"/>
              <a:t>1</a:t>
            </a:r>
            <a:r>
              <a:rPr lang="en-US" sz="3200"/>
              <a:t>, a</a:t>
            </a:r>
            <a:r>
              <a:rPr lang="en-US" sz="3200" baseline="-25000"/>
              <a:t>2</a:t>
            </a:r>
            <a:r>
              <a:rPr lang="en-US" sz="3200"/>
              <a:t>…, a</a:t>
            </a:r>
            <a:r>
              <a:rPr lang="en-US" sz="3200" baseline="-25000"/>
              <a:t>n-1</a:t>
            </a:r>
            <a:r>
              <a:rPr lang="en-US" sz="3200"/>
              <a:t>. </a:t>
            </a:r>
          </a:p>
          <a:p>
            <a:pPr marL="274320" indent="0" algn="ctr" eaLnBrk="1" hangingPunct="1">
              <a:spcBef>
                <a:spcPct val="60000"/>
              </a:spcBef>
              <a:buNone/>
              <a:defRPr/>
            </a:pPr>
            <a:r>
              <a:rPr lang="en-US" sz="3200" b="1">
                <a:solidFill>
                  <a:srgbClr val="C00000"/>
                </a:solidFill>
              </a:rPr>
              <a:t>Tìm phần tử có khoá bằng X trong mảng?</a:t>
            </a:r>
          </a:p>
        </p:txBody>
      </p:sp>
    </p:spTree>
    <p:extLst>
      <p:ext uri="{BB962C8B-B14F-4D97-AF65-F5344CB8AC3E}">
        <p14:creationId xmlns:p14="http://schemas.microsoft.com/office/powerpoint/2010/main" val="1558308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Oval 3"/>
          <p:cNvSpPr>
            <a:spLocks noChangeArrowheads="1"/>
          </p:cNvSpPr>
          <p:nvPr/>
        </p:nvSpPr>
        <p:spPr bwMode="auto">
          <a:xfrm>
            <a:off x="1539875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5444" name="Oval 4"/>
          <p:cNvSpPr>
            <a:spLocks noChangeArrowheads="1"/>
          </p:cNvSpPr>
          <p:nvPr/>
        </p:nvSpPr>
        <p:spPr bwMode="auto">
          <a:xfrm>
            <a:off x="2579688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5445" name="Oval 5"/>
          <p:cNvSpPr>
            <a:spLocks noChangeArrowheads="1"/>
          </p:cNvSpPr>
          <p:nvPr/>
        </p:nvSpPr>
        <p:spPr bwMode="auto">
          <a:xfrm>
            <a:off x="3602038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5446" name="Oval 6"/>
          <p:cNvSpPr>
            <a:spLocks noChangeArrowheads="1"/>
          </p:cNvSpPr>
          <p:nvPr/>
        </p:nvSpPr>
        <p:spPr bwMode="auto">
          <a:xfrm>
            <a:off x="4610100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5447" name="Oval 7"/>
          <p:cNvSpPr>
            <a:spLocks noChangeArrowheads="1"/>
          </p:cNvSpPr>
          <p:nvPr/>
        </p:nvSpPr>
        <p:spPr bwMode="auto">
          <a:xfrm>
            <a:off x="5632450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6656388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7696200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533400" y="36210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533400" y="4124325"/>
            <a:ext cx="7893050" cy="609600"/>
            <a:chOff x="644" y="1153"/>
            <a:chExt cx="4972" cy="416"/>
          </a:xfrm>
        </p:grpSpPr>
        <p:sp>
          <p:nvSpPr>
            <p:cNvPr id="445452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5453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5454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5455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5456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5457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5458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5459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5460" name="AutoShape 20"/>
          <p:cNvSpPr>
            <a:spLocks noChangeArrowheads="1"/>
          </p:cNvSpPr>
          <p:nvPr/>
        </p:nvSpPr>
        <p:spPr bwMode="auto">
          <a:xfrm>
            <a:off x="3513138" y="4252912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5461" name="AutoShape 21"/>
          <p:cNvSpPr>
            <a:spLocks noChangeArrowheads="1"/>
          </p:cNvSpPr>
          <p:nvPr/>
        </p:nvSpPr>
        <p:spPr bwMode="auto">
          <a:xfrm>
            <a:off x="7480300" y="2854325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5462" name="Oval 22"/>
          <p:cNvSpPr>
            <a:spLocks noChangeArrowheads="1"/>
          </p:cNvSpPr>
          <p:nvPr/>
        </p:nvSpPr>
        <p:spPr bwMode="auto">
          <a:xfrm>
            <a:off x="4613275" y="3624262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407BAF9-5190-4378-813D-FC77475FA3BA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32 L 0.11163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54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5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099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445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4454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6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2.59259E-6 L -0.11197 2.59259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32662 L 0.11164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1099 -3.7037E-6 L -0.22465 -3.703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 tmFilter="0, 0; .2, .5; .8, .5; 1, 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0" autoRev="1" fill="hold"/>
                                        <p:tgtEl>
                                          <p:spTgt spid="4454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 tmFilter="0, 0; .2, .5; .8, .5; 1, 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0" autoRev="1" fill="hold"/>
                                        <p:tgtEl>
                                          <p:spTgt spid="445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91 0.3266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97 2.59259E-6 L -0.22378 2.59259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5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32662 L 0.11198 -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36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6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67" presetID="8" presetClass="exit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8" dur="10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10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6" grpId="0" animBg="1"/>
      <p:bldP spid="445446" grpId="1" animBg="1"/>
      <p:bldP spid="445446" grpId="2" animBg="1"/>
      <p:bldP spid="445447" grpId="0" animBg="1"/>
      <p:bldP spid="445447" grpId="1" animBg="1"/>
      <p:bldP spid="445447" grpId="2" animBg="1"/>
      <p:bldP spid="445448" grpId="0" animBg="1"/>
      <p:bldP spid="445448" grpId="1" animBg="1"/>
      <p:bldP spid="445448" grpId="2" animBg="1"/>
      <p:bldP spid="445448" grpId="3" animBg="1"/>
      <p:bldP spid="445448" grpId="4" animBg="1"/>
      <p:bldP spid="445448" grpId="5" animBg="1"/>
      <p:bldP spid="445449" grpId="0" animBg="1"/>
      <p:bldP spid="445460" grpId="0" animBg="1"/>
      <p:bldP spid="445461" grpId="0" animBg="1"/>
      <p:bldP spid="445461" grpId="1" animBg="1"/>
      <p:bldP spid="445461" grpId="2" animBg="1"/>
      <p:bldP spid="445461" grpId="3" animBg="1"/>
      <p:bldP spid="445461" grpId="4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Oval 3"/>
          <p:cNvSpPr>
            <a:spLocks noChangeArrowheads="1"/>
          </p:cNvSpPr>
          <p:nvPr/>
        </p:nvSpPr>
        <p:spPr bwMode="auto">
          <a:xfrm>
            <a:off x="1692275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6468" name="Oval 4"/>
          <p:cNvSpPr>
            <a:spLocks noChangeArrowheads="1"/>
          </p:cNvSpPr>
          <p:nvPr/>
        </p:nvSpPr>
        <p:spPr bwMode="auto">
          <a:xfrm>
            <a:off x="27320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6469" name="Oval 5"/>
          <p:cNvSpPr>
            <a:spLocks noChangeArrowheads="1"/>
          </p:cNvSpPr>
          <p:nvPr/>
        </p:nvSpPr>
        <p:spPr bwMode="auto">
          <a:xfrm>
            <a:off x="375443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6470" name="Oval 6"/>
          <p:cNvSpPr>
            <a:spLocks noChangeArrowheads="1"/>
          </p:cNvSpPr>
          <p:nvPr/>
        </p:nvSpPr>
        <p:spPr bwMode="auto">
          <a:xfrm>
            <a:off x="47625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578485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6472" name="Oval 8"/>
          <p:cNvSpPr>
            <a:spLocks noChangeArrowheads="1"/>
          </p:cNvSpPr>
          <p:nvPr/>
        </p:nvSpPr>
        <p:spPr bwMode="auto">
          <a:xfrm>
            <a:off x="68087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78486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6474" name="Oval 10"/>
          <p:cNvSpPr>
            <a:spLocks noChangeArrowheads="1"/>
          </p:cNvSpPr>
          <p:nvPr/>
        </p:nvSpPr>
        <p:spPr bwMode="auto">
          <a:xfrm>
            <a:off x="6858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21867" name="Group 11"/>
          <p:cNvGrpSpPr>
            <a:grpSpLocks/>
          </p:cNvGrpSpPr>
          <p:nvPr/>
        </p:nvGrpSpPr>
        <p:grpSpPr bwMode="auto">
          <a:xfrm>
            <a:off x="685800" y="4051300"/>
            <a:ext cx="7893050" cy="609600"/>
            <a:chOff x="644" y="1153"/>
            <a:chExt cx="4972" cy="416"/>
          </a:xfrm>
        </p:grpSpPr>
        <p:sp>
          <p:nvSpPr>
            <p:cNvPr id="446476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  <p:sp>
          <p:nvSpPr>
            <p:cNvPr id="446477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6478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6479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6480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6481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6482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6483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6484" name="AutoShape 20"/>
          <p:cNvSpPr>
            <a:spLocks noChangeArrowheads="1"/>
          </p:cNvSpPr>
          <p:nvPr/>
        </p:nvSpPr>
        <p:spPr bwMode="auto">
          <a:xfrm>
            <a:off x="4665663" y="4176712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7632700" y="2778125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6486" name="Oval 22"/>
          <p:cNvSpPr>
            <a:spLocks noChangeArrowheads="1"/>
          </p:cNvSpPr>
          <p:nvPr/>
        </p:nvSpPr>
        <p:spPr bwMode="auto">
          <a:xfrm>
            <a:off x="5783263" y="3543300"/>
            <a:ext cx="728662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 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D14C803-C618-4903-A685-60A18930DAEA}"/>
              </a:ext>
            </a:extLst>
          </p:cNvPr>
          <p:cNvSpPr txBox="1">
            <a:spLocks noChangeArrowheads="1"/>
          </p:cNvSpPr>
          <p:nvPr/>
        </p:nvSpPr>
        <p:spPr>
          <a:xfrm>
            <a:off x="3436620" y="827473"/>
            <a:ext cx="5631180" cy="1889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BubbleSort(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	int	i, j;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(i = 0 ; i&lt;n-1 ; i++)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(j =n-1; j &gt;i ; j --)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(a[j]&lt; a[j-1])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Swap(a[j], a[j-1]);</a:t>
            </a:r>
            <a:b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2 L 0.11337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64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64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-3.7037E-6 L -0.11163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4464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4464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2.59259E-6 L 0.00174 0.326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2.59259E-6 L -0.11197 2.59259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32662 L 0.11164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-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3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8" presetID="8" presetClass="exit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10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44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 animBg="1"/>
      <p:bldP spid="446471" grpId="1" animBg="1"/>
      <p:bldP spid="446471" grpId="2" animBg="1"/>
      <p:bldP spid="446472" grpId="0" animBg="1"/>
      <p:bldP spid="446472" grpId="1" animBg="1"/>
      <p:bldP spid="446472" grpId="2" animBg="1"/>
      <p:bldP spid="446472" grpId="3" animBg="1"/>
      <p:bldP spid="446473" grpId="0" animBg="1"/>
      <p:bldP spid="446484" grpId="0" animBg="1"/>
      <p:bldP spid="446485" grpId="0" animBg="1"/>
      <p:bldP spid="446485" grpId="1" animBg="1"/>
      <p:bldP spid="446485" grpId="2" animBg="1"/>
      <p:bldP spid="446485" grpId="3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Oval 3"/>
          <p:cNvSpPr>
            <a:spLocks noChangeArrowheads="1"/>
          </p:cNvSpPr>
          <p:nvPr/>
        </p:nvSpPr>
        <p:spPr bwMode="auto">
          <a:xfrm>
            <a:off x="1616075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2</a:t>
            </a:r>
          </a:p>
        </p:txBody>
      </p:sp>
      <p:sp>
        <p:nvSpPr>
          <p:cNvPr id="447492" name="Oval 4"/>
          <p:cNvSpPr>
            <a:spLocks noChangeArrowheads="1"/>
          </p:cNvSpPr>
          <p:nvPr/>
        </p:nvSpPr>
        <p:spPr bwMode="auto">
          <a:xfrm>
            <a:off x="26558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4</a:t>
            </a:r>
          </a:p>
        </p:txBody>
      </p:sp>
      <p:sp>
        <p:nvSpPr>
          <p:cNvPr id="447493" name="Oval 5"/>
          <p:cNvSpPr>
            <a:spLocks noChangeArrowheads="1"/>
          </p:cNvSpPr>
          <p:nvPr/>
        </p:nvSpPr>
        <p:spPr bwMode="auto">
          <a:xfrm>
            <a:off x="367823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5</a:t>
            </a:r>
          </a:p>
        </p:txBody>
      </p:sp>
      <p:sp>
        <p:nvSpPr>
          <p:cNvPr id="447494" name="Oval 6"/>
          <p:cNvSpPr>
            <a:spLocks noChangeArrowheads="1"/>
          </p:cNvSpPr>
          <p:nvPr/>
        </p:nvSpPr>
        <p:spPr bwMode="auto">
          <a:xfrm>
            <a:off x="46863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6</a:t>
            </a:r>
          </a:p>
        </p:txBody>
      </p:sp>
      <p:sp>
        <p:nvSpPr>
          <p:cNvPr id="447495" name="Oval 7"/>
          <p:cNvSpPr>
            <a:spLocks noChangeArrowheads="1"/>
          </p:cNvSpPr>
          <p:nvPr/>
        </p:nvSpPr>
        <p:spPr bwMode="auto">
          <a:xfrm>
            <a:off x="570865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8</a:t>
            </a:r>
          </a:p>
        </p:txBody>
      </p:sp>
      <p:sp>
        <p:nvSpPr>
          <p:cNvPr id="447496" name="Oval 8"/>
          <p:cNvSpPr>
            <a:spLocks noChangeArrowheads="1"/>
          </p:cNvSpPr>
          <p:nvPr/>
        </p:nvSpPr>
        <p:spPr bwMode="auto">
          <a:xfrm>
            <a:off x="6732588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77724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609600" y="354488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</a:t>
            </a:r>
          </a:p>
        </p:txBody>
      </p:sp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609600" y="3005137"/>
            <a:ext cx="7893050" cy="609600"/>
            <a:chOff x="644" y="1153"/>
            <a:chExt cx="4972" cy="416"/>
          </a:xfrm>
        </p:grpSpPr>
        <p:sp>
          <p:nvSpPr>
            <p:cNvPr id="447500" name="Oval 12"/>
            <p:cNvSpPr>
              <a:spLocks noChangeArrowheads="1"/>
            </p:cNvSpPr>
            <p:nvPr/>
          </p:nvSpPr>
          <p:spPr bwMode="auto">
            <a:xfrm>
              <a:off x="1288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2</a:t>
              </a:r>
            </a:p>
          </p:txBody>
        </p:sp>
        <p:sp>
          <p:nvSpPr>
            <p:cNvPr id="447501" name="Oval 13"/>
            <p:cNvSpPr>
              <a:spLocks noChangeArrowheads="1"/>
            </p:cNvSpPr>
            <p:nvPr/>
          </p:nvSpPr>
          <p:spPr bwMode="auto">
            <a:xfrm>
              <a:off x="1933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3</a:t>
              </a:r>
            </a:p>
          </p:txBody>
        </p:sp>
        <p:sp>
          <p:nvSpPr>
            <p:cNvPr id="447502" name="Oval 14"/>
            <p:cNvSpPr>
              <a:spLocks noChangeArrowheads="1"/>
            </p:cNvSpPr>
            <p:nvPr/>
          </p:nvSpPr>
          <p:spPr bwMode="auto">
            <a:xfrm>
              <a:off x="2577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4</a:t>
              </a:r>
            </a:p>
          </p:txBody>
        </p:sp>
        <p:sp>
          <p:nvSpPr>
            <p:cNvPr id="447503" name="Oval 15"/>
            <p:cNvSpPr>
              <a:spLocks noChangeArrowheads="1"/>
            </p:cNvSpPr>
            <p:nvPr/>
          </p:nvSpPr>
          <p:spPr bwMode="auto">
            <a:xfrm>
              <a:off x="3222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5</a:t>
              </a:r>
            </a:p>
          </p:txBody>
        </p:sp>
        <p:sp>
          <p:nvSpPr>
            <p:cNvPr id="447504" name="Oval 16"/>
            <p:cNvSpPr>
              <a:spLocks noChangeArrowheads="1"/>
            </p:cNvSpPr>
            <p:nvPr/>
          </p:nvSpPr>
          <p:spPr bwMode="auto">
            <a:xfrm>
              <a:off x="386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6</a:t>
              </a:r>
            </a:p>
          </p:txBody>
        </p:sp>
        <p:sp>
          <p:nvSpPr>
            <p:cNvPr id="447505" name="Oval 17"/>
            <p:cNvSpPr>
              <a:spLocks noChangeArrowheads="1"/>
            </p:cNvSpPr>
            <p:nvPr/>
          </p:nvSpPr>
          <p:spPr bwMode="auto">
            <a:xfrm>
              <a:off x="4511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7</a:t>
              </a:r>
            </a:p>
          </p:txBody>
        </p:sp>
        <p:sp>
          <p:nvSpPr>
            <p:cNvPr id="447506" name="Oval 18"/>
            <p:cNvSpPr>
              <a:spLocks noChangeArrowheads="1"/>
            </p:cNvSpPr>
            <p:nvPr/>
          </p:nvSpPr>
          <p:spPr bwMode="auto">
            <a:xfrm>
              <a:off x="5156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8</a:t>
              </a:r>
            </a:p>
          </p:txBody>
        </p:sp>
        <p:sp>
          <p:nvSpPr>
            <p:cNvPr id="447507" name="Oval 19"/>
            <p:cNvSpPr>
              <a:spLocks noChangeArrowheads="1"/>
            </p:cNvSpPr>
            <p:nvPr/>
          </p:nvSpPr>
          <p:spPr bwMode="auto">
            <a:xfrm>
              <a:off x="644" y="1153"/>
              <a:ext cx="460" cy="4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15">
                  <a:latin typeface="VNI-Helve" pitchFamily="2" charset="0"/>
                </a:rPr>
                <a:t>1</a:t>
              </a:r>
            </a:p>
          </p:txBody>
        </p:sp>
      </p:grpSp>
      <p:sp>
        <p:nvSpPr>
          <p:cNvPr id="447508" name="AutoShape 20"/>
          <p:cNvSpPr>
            <a:spLocks noChangeArrowheads="1"/>
          </p:cNvSpPr>
          <p:nvPr/>
        </p:nvSpPr>
        <p:spPr bwMode="auto">
          <a:xfrm>
            <a:off x="5621338" y="4176712"/>
            <a:ext cx="914400" cy="852488"/>
          </a:xfrm>
          <a:prstGeom prst="upArrowCallout">
            <a:avLst>
              <a:gd name="adj1" fmla="val 30058"/>
              <a:gd name="adj2" fmla="val 27970"/>
              <a:gd name="adj3" fmla="val 16667"/>
              <a:gd name="adj4" fmla="val 50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/>
              <a:t>i</a:t>
            </a:r>
          </a:p>
        </p:txBody>
      </p:sp>
      <p:sp>
        <p:nvSpPr>
          <p:cNvPr id="447509" name="AutoShape 21"/>
          <p:cNvSpPr>
            <a:spLocks noChangeArrowheads="1"/>
          </p:cNvSpPr>
          <p:nvPr/>
        </p:nvSpPr>
        <p:spPr bwMode="auto">
          <a:xfrm>
            <a:off x="7556500" y="2778125"/>
            <a:ext cx="1143000" cy="788987"/>
          </a:xfrm>
          <a:prstGeom prst="downArrowCallout">
            <a:avLst>
              <a:gd name="adj1" fmla="val 40206"/>
              <a:gd name="adj2" fmla="val 40206"/>
              <a:gd name="adj3" fmla="val 16667"/>
              <a:gd name="adj4" fmla="val 5462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447510" name="Oval 22"/>
          <p:cNvSpPr>
            <a:spLocks noChangeArrowheads="1"/>
          </p:cNvSpPr>
          <p:nvPr/>
        </p:nvSpPr>
        <p:spPr bwMode="auto">
          <a:xfrm>
            <a:off x="7783513" y="3538537"/>
            <a:ext cx="730250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15</a:t>
            </a:r>
          </a:p>
        </p:txBody>
      </p:sp>
      <p:sp>
        <p:nvSpPr>
          <p:cNvPr id="447511" name="Oval 23"/>
          <p:cNvSpPr>
            <a:spLocks noChangeArrowheads="1"/>
          </p:cNvSpPr>
          <p:nvPr/>
        </p:nvSpPr>
        <p:spPr bwMode="auto">
          <a:xfrm>
            <a:off x="6735763" y="3543300"/>
            <a:ext cx="728662" cy="609600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215">
                <a:latin typeface="VNI-Helve" pitchFamily="2" charset="0"/>
              </a:rPr>
              <a:t>12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0563"/>
            <a:ext cx="8493125" cy="640080"/>
          </a:xfrm>
          <a:noFill/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Minh Họa giải thuật 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0" y="0"/>
            <a:ext cx="8493125" cy="37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Nổi Bọt – Bubble Sort 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8276AC1-4012-4E8F-9D8E-650C3B982B49}"/>
              </a:ext>
            </a:extLst>
          </p:cNvPr>
          <p:cNvSpPr txBox="1">
            <a:spLocks noChangeArrowheads="1"/>
          </p:cNvSpPr>
          <p:nvPr/>
        </p:nvSpPr>
        <p:spPr>
          <a:xfrm>
            <a:off x="3274060" y="152401"/>
            <a:ext cx="5631180" cy="2625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tlCol="0">
            <a:normAutofit fontScale="92500" lnSpcReduction="20000"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&lt;n-1 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 =n-1; j 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j --)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(a[j]&lt; a[j-1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 eaLnBrk="1" hangingPunct="1">
              <a:buNone/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[i+</a:t>
            </a:r>
            <a:r>
              <a:rPr lang="en-SG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 eaLnBrk="1" hangingPunct="1">
              <a:buNone/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SG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[i+</a:t>
            </a:r>
            <a:r>
              <a:rPr lang="en-SG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temp</a:t>
            </a:r>
            <a:r>
              <a:rPr lang="en-SG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buNone/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}</a:t>
            </a:r>
            <a:endParaRPr lang="en-SG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2 L 0.11337 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4474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4474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10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36 0.00232 L 0.22673 0.0023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9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0" dur="10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4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47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6" grpId="0" animBg="1"/>
      <p:bldP spid="447496" grpId="1" animBg="1"/>
      <p:bldP spid="447497" grpId="0" animBg="1"/>
      <p:bldP spid="447497" grpId="1" animBg="1"/>
      <p:bldP spid="447508" grpId="0" animBg="1"/>
      <p:bldP spid="447508" grpId="1" animBg="1"/>
      <p:bldP spid="447508" grpId="2" animBg="1"/>
      <p:bldP spid="447509" grpId="0" animBg="1"/>
      <p:bldP spid="447509" grpId="1" animBg="1"/>
      <p:bldP spid="44750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0"/>
            <a:ext cx="8493125" cy="549275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0000"/>
                </a:solidFill>
              </a:rPr>
              <a:t>1. Tìm Kiếm Tuyến Tính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549275"/>
            <a:ext cx="8724900" cy="6308725"/>
          </a:xfrm>
        </p:spPr>
        <p:txBody>
          <a:bodyPr/>
          <a:lstStyle/>
          <a:p>
            <a:pPr indent="-273050" eaLnBrk="1" hangingPunct="1"/>
            <a:r>
              <a:rPr lang="en-US" b="1" dirty="0"/>
              <a:t>Ý </a:t>
            </a:r>
            <a:r>
              <a:rPr lang="en-US" b="1" dirty="0" err="1"/>
              <a:t>tưởng</a:t>
            </a:r>
            <a:r>
              <a:rPr lang="en-US" dirty="0"/>
              <a:t>: So </a:t>
            </a:r>
            <a:r>
              <a:rPr lang="en-US" dirty="0" err="1"/>
              <a:t>sánh</a:t>
            </a:r>
            <a:r>
              <a:rPr lang="en-US" dirty="0"/>
              <a:t> X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0, </a:t>
            </a:r>
            <a:r>
              <a:rPr lang="en-US" dirty="0" err="1"/>
              <a:t>thứ</a:t>
            </a:r>
            <a:r>
              <a:rPr lang="en-US" dirty="0"/>
              <a:t> 1,…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</a:t>
            </a:r>
          </a:p>
          <a:p>
            <a:pPr indent="-273050" eaLnBrk="1" hangingPunct="1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  <a:p>
            <a:pPr lvl="1" indent="-273050" eaLnBrk="1" hangingPunct="1">
              <a:buFontTx/>
              <a:buChar char="•"/>
            </a:pP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Khởi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gán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lvl="1" indent="-273050" eaLnBrk="1" hangingPunct="1">
              <a:buFontTx/>
              <a:buChar char="•"/>
            </a:pP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sánh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trị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khả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năng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325" lvl="2" indent="-2730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== 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thấy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325" lvl="2" indent="-273050"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!= x sang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lvl="1" indent="-273050" eaLnBrk="1" hangingPunct="1">
              <a:buFontTx/>
              <a:buChar char="•"/>
            </a:pPr>
            <a:r>
              <a:rPr lang="en-US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=i+1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Xét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tiếp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tiếp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mảng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273050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Hết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mảng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73050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Ngược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Lặp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bước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</p:txBody>
      </p:sp>
    </p:spTree>
    <p:extLst>
      <p:ext uri="{BB962C8B-B14F-4D97-AF65-F5344CB8AC3E}">
        <p14:creationId xmlns:p14="http://schemas.microsoft.com/office/powerpoint/2010/main" val="265894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304800"/>
            <a:ext cx="8493125" cy="639763"/>
          </a:xfrm>
        </p:spPr>
        <p:txBody>
          <a:bodyPr/>
          <a:lstStyle/>
          <a:p>
            <a:pPr marL="171450" indent="-274320" algn="just" eaLnBrk="1" hangingPunct="1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-"/>
              <a:defRPr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54113"/>
            <a:ext cx="8493125" cy="52466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dirty="0"/>
              <a:t> 	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lvl="1" indent="-273050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=0;i&lt;n;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if(a[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]==x) return 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-273050" algn="l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&lt;n)&amp;&amp;(a[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]!=x)) 	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==n)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không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thấy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 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Tìm</a:t>
            </a:r>
            <a:r>
              <a:rPr lang="en-US" sz="2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thấy</a:t>
            </a:r>
            <a:endParaRPr lang="en-US" sz="2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273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7877" name="Rectangle 2"/>
          <p:cNvSpPr txBox="1">
            <a:spLocks noChangeArrowheads="1"/>
          </p:cNvSpPr>
          <p:nvPr/>
        </p:nvSpPr>
        <p:spPr bwMode="auto">
          <a:xfrm>
            <a:off x="25400" y="0"/>
            <a:ext cx="849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Tìm Kiếm Tuyến Tính</a:t>
            </a:r>
          </a:p>
        </p:txBody>
      </p:sp>
    </p:spTree>
    <p:extLst>
      <p:ext uri="{BB962C8B-B14F-4D97-AF65-F5344CB8AC3E}">
        <p14:creationId xmlns:p14="http://schemas.microsoft.com/office/powerpoint/2010/main" val="12394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22981</TotalTime>
  <Words>8210</Words>
  <Application>Microsoft Office PowerPoint</Application>
  <PresentationFormat>On-screen Show (4:3)</PresentationFormat>
  <Paragraphs>2421</Paragraphs>
  <Slides>72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VNI-Helve</vt:lpstr>
      <vt:lpstr>Wingdings</vt:lpstr>
      <vt:lpstr>Office Theme</vt:lpstr>
      <vt:lpstr>NỘI DUNG</vt:lpstr>
      <vt:lpstr>1. Phân loại các dạng cấu trúc dữ liệu</vt:lpstr>
      <vt:lpstr>1. Phân loại các dạng cấu trúc dữ liệu (CTDL)</vt:lpstr>
      <vt:lpstr>1. Phân loại các dạng cấu trúc dữ liệu</vt:lpstr>
      <vt:lpstr>2. Các thao tác trên CTDL dạng tuyến Tính</vt:lpstr>
      <vt:lpstr>2. Các thao tác trên CTDL dạng tuyến Tính</vt:lpstr>
      <vt:lpstr>PowerPoint Presentation</vt:lpstr>
      <vt:lpstr>1. Tìm Kiếm Tuyến Tính</vt:lpstr>
      <vt:lpstr>Cài đặt</vt:lpstr>
      <vt:lpstr>Minh Họa Giải thuật Tìm Kiếm Tuyến Tính</vt:lpstr>
      <vt:lpstr>Minh Họa Giải thuật Tìm Kiếm Tuyến Tính </vt:lpstr>
      <vt:lpstr>2. Tìm Kiếm Nhị Phân</vt:lpstr>
      <vt:lpstr>2.2. Giải thuật Tìm Kiếm Nhị Phân</vt:lpstr>
      <vt:lpstr>2.3. Cài đặt Giải thuật tìm nhị phân</vt:lpstr>
      <vt:lpstr>2.4. Minh Họa Giải thuật Tìm Nhị Phân (giá trị cần tìm X=2)</vt:lpstr>
      <vt:lpstr>2.4. Minh Họa Giải thuật Tìm Nhị Phân (giá trị cần tìm X=-1)</vt:lpstr>
      <vt:lpstr>2.5. Cài đặt giải thuật Tìm nhị phân: Gọi hàm tìm nhị phân</vt:lpstr>
      <vt:lpstr>2.5. Bài tập áp dụng</vt:lpstr>
      <vt:lpstr>2.5. Bài tập áp dụng (biểu diễn cách trình bày khác)</vt:lpstr>
      <vt:lpstr>2.6. Thực hành</vt:lpstr>
      <vt:lpstr>2.6. Thực hành</vt:lpstr>
      <vt:lpstr>NỘI DUNG MÔN HỌC</vt:lpstr>
      <vt:lpstr>Chương 4</vt:lpstr>
      <vt:lpstr>MỤC TIÊU</vt:lpstr>
      <vt:lpstr>NỘI DUNG</vt:lpstr>
      <vt:lpstr> Khái niệm “nghịch thế”</vt:lpstr>
      <vt:lpstr>1. Đổi Chỗ Trực Tiếp – Interchange Sort</vt:lpstr>
      <vt:lpstr>Các bước tiến hành</vt:lpstr>
      <vt:lpstr>Minh họa lại giải thuật</vt:lpstr>
      <vt:lpstr>Minh họa lại giải thuật</vt:lpstr>
      <vt:lpstr>Minh họa lại giải thuật</vt:lpstr>
      <vt:lpstr>Minh họa lại giải thuật</vt:lpstr>
      <vt:lpstr>Minh họa lại giải thuật</vt:lpstr>
      <vt:lpstr>Một cách trình bày dạng bảng</vt:lpstr>
      <vt:lpstr>Một cách trình bày khác</vt:lpstr>
      <vt:lpstr>Cài Đặt</vt:lpstr>
      <vt:lpstr>PowerPoint Presentation</vt:lpstr>
      <vt:lpstr>Bài tập áp dụng: Trình bày quá trình sắp xếp mảng sau bằng giải thuật Interchange Sort</vt:lpstr>
      <vt:lpstr>2. Chọn Trực Tiếp – Selection Sort</vt:lpstr>
      <vt:lpstr>2.2. Các bước của giải thuật chọn trực tiếp</vt:lpstr>
      <vt:lpstr>2.3. Cài Đặt giải thuật Chọn Trực Tiếp</vt:lpstr>
      <vt:lpstr>2.4. Minh Họa giải thuật Chọn Trực Tiếp</vt:lpstr>
      <vt:lpstr>2.4. Minh Họa giải thuật Chọn Trực Tiếp</vt:lpstr>
      <vt:lpstr>2.4. Minh Họa giải thuật Chọn Trực Tiếp</vt:lpstr>
      <vt:lpstr>2.5. Minh Họa giải thuật Chọn Trực Tiếp dưới dạng bảng</vt:lpstr>
      <vt:lpstr>2.5. Minh Họa giải thuật Chọn Trực Tiếp dưới dạng bảng</vt:lpstr>
      <vt:lpstr>2.6. Đánh giá giải thuật Chọn Trực Tiếp</vt:lpstr>
      <vt:lpstr>3. Chèn Trực Tiếp – Insertion Sort</vt:lpstr>
      <vt:lpstr>3. Chèn Trực Tiếp – Insertion Sort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 Chèn Trực Tiếp – Insertion Sort </vt:lpstr>
      <vt:lpstr>3.5. Minh họa giải thuật Insertion Sort dưới dạng bảng</vt:lpstr>
      <vt:lpstr>3.5. Minh họa giải thuật Insertion Sort dưới dạng bảng</vt:lpstr>
      <vt:lpstr>3.6. Đánh giá giải thuật</vt:lpstr>
      <vt:lpstr>4. Nổi Bọt – Bubble Sort</vt:lpstr>
      <vt:lpstr>4. Nổi Bọt – Bubble Sort</vt:lpstr>
      <vt:lpstr>4.3. Cài Đặt giải thuật Buble Sort</vt:lpstr>
      <vt:lpstr>4.4. Minh Họa giải thuật</vt:lpstr>
      <vt:lpstr>4.4. Minh Họa giải thuật</vt:lpstr>
      <vt:lpstr>4.4. Minh Họa giải thuật</vt:lpstr>
      <vt:lpstr>4.4. Minh Họa giải thuật </vt:lpstr>
      <vt:lpstr>4.4. Minh Họa giải thuật </vt:lpstr>
      <vt:lpstr>4.4. Minh Họa giải thuật </vt:lpstr>
      <vt:lpstr>4.4. Minh Họa giải thuật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CấuTrúcDữ Liệu</dc:title>
  <dc:creator>Le Van Hanh</dc:creator>
  <cp:lastModifiedBy>Thanh Doan Xuan (FE FPTU HCM)</cp:lastModifiedBy>
  <cp:revision>1472</cp:revision>
  <cp:lastPrinted>2021-12-21T08:27:27Z</cp:lastPrinted>
  <dcterms:created xsi:type="dcterms:W3CDTF">2007-03-15T01:13:12Z</dcterms:created>
  <dcterms:modified xsi:type="dcterms:W3CDTF">2021-12-21T09:40:29Z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