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8CCAE"/>
    <a:srgbClr val="DAE3F3"/>
    <a:srgbClr val="36B01E"/>
    <a:srgbClr val="2D5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110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71C4E-57F5-4521-B211-24989A38610E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CD6D9-2CC7-4CA4-9255-11D60DCA5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85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オブジェクトは、「コンストラクタ」を呼び出すことで生成できます。</a:t>
            </a:r>
            <a:endParaRPr kumimoji="1" lang="en-US" altLang="ja-JP" dirty="0"/>
          </a:p>
          <a:p>
            <a:r>
              <a:rPr kumimoji="1" lang="ja-JP" altLang="en-US" dirty="0"/>
              <a:t>コンストラクタは青枠で囲ったコードです。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コンストラクタは上のように、何もせずに、ただ呼び出すことで生成できるものや、何か値を入れてあげなければいけないものなど、種類によって違いがあります。</a:t>
            </a:r>
            <a:endParaRPr kumimoji="1" lang="en-US" altLang="ja-JP" dirty="0"/>
          </a:p>
          <a:p>
            <a:r>
              <a:rPr kumimoji="1" lang="ja-JP" altLang="en-US" dirty="0"/>
              <a:t>例えば、この、</a:t>
            </a:r>
            <a:r>
              <a:rPr kumimoji="1" lang="en-US" altLang="ja-JP" dirty="0"/>
              <a:t>Paper</a:t>
            </a:r>
            <a:r>
              <a:rPr kumimoji="1" lang="ja-JP" altLang="en-US" dirty="0"/>
              <a:t>オブジェクトは、コンストラクタに何も指定せずに、ただ呼び出すだけで生成が完了します。</a:t>
            </a:r>
            <a:endParaRPr kumimoji="1" lang="en-US" altLang="ja-JP" dirty="0"/>
          </a:p>
          <a:p>
            <a:r>
              <a:rPr kumimoji="1" lang="ja-JP" altLang="en-US" dirty="0"/>
              <a:t>一方、</a:t>
            </a:r>
            <a:r>
              <a:rPr kumimoji="1" lang="en-US" altLang="ja-JP" dirty="0"/>
              <a:t>Snack</a:t>
            </a:r>
            <a:r>
              <a:rPr kumimoji="1" lang="ja-JP" altLang="en-US" dirty="0"/>
              <a:t>オブジェクトは、</a:t>
            </a:r>
            <a:r>
              <a:rPr kumimoji="1" lang="en-US" altLang="ja-JP" dirty="0"/>
              <a:t>String</a:t>
            </a:r>
            <a:r>
              <a:rPr kumimoji="1" lang="ja-JP" altLang="en-US" dirty="0"/>
              <a:t>型の値と、</a:t>
            </a:r>
            <a:r>
              <a:rPr kumimoji="1" lang="en-US" altLang="ja-JP" dirty="0"/>
              <a:t>int</a:t>
            </a:r>
            <a:r>
              <a:rPr kumimoji="1" lang="ja-JP" altLang="en-US" dirty="0"/>
              <a:t>型の値を渡してあげなければ生成できません。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これは、彼氏彼女に何を求めるのか、何も求めないのか、人によって求めるものが違うことに似ています。</a:t>
            </a:r>
            <a:endParaRPr kumimoji="1" lang="en-US" altLang="ja-JP" dirty="0"/>
          </a:p>
          <a:p>
            <a:r>
              <a:rPr kumimoji="1" lang="en-US" altLang="ja-JP" dirty="0"/>
              <a:t>Paper</a:t>
            </a:r>
            <a:r>
              <a:rPr kumimoji="1" lang="ja-JP" altLang="en-US" dirty="0"/>
              <a:t>君は、何も求めず、</a:t>
            </a:r>
            <a:r>
              <a:rPr kumimoji="1" lang="en-US" altLang="ja-JP" dirty="0"/>
              <a:t>Snack</a:t>
            </a:r>
            <a:r>
              <a:rPr kumimoji="1" lang="ja-JP" altLang="en-US" dirty="0"/>
              <a:t>さんは、</a:t>
            </a:r>
            <a:r>
              <a:rPr kumimoji="1" lang="en-US" altLang="ja-JP" dirty="0"/>
              <a:t>String</a:t>
            </a:r>
            <a:r>
              <a:rPr kumimoji="1" lang="ja-JP" altLang="en-US" dirty="0"/>
              <a:t>型と</a:t>
            </a:r>
            <a:r>
              <a:rPr kumimoji="1" lang="en-US" altLang="ja-JP" dirty="0"/>
              <a:t>int</a:t>
            </a:r>
            <a:r>
              <a:rPr kumimoji="1" lang="ja-JP" altLang="en-US" dirty="0"/>
              <a:t>型を求めるのです。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コンストラクタの呼び出しを緑枠で示しました。</a:t>
            </a:r>
            <a:endParaRPr kumimoji="1" lang="en-US" altLang="ja-JP" dirty="0"/>
          </a:p>
          <a:p>
            <a:r>
              <a:rPr kumimoji="1" lang="ja-JP" altLang="en-US" dirty="0"/>
              <a:t>まず、オブジェクトを受け止めるための変数が必要です。</a:t>
            </a:r>
            <a:endParaRPr kumimoji="1" lang="en-US" altLang="ja-JP" dirty="0"/>
          </a:p>
          <a:p>
            <a:r>
              <a:rPr kumimoji="1" lang="ja-JP" altLang="en-US" dirty="0"/>
              <a:t>数値を入れる変数は</a:t>
            </a:r>
            <a:r>
              <a:rPr kumimoji="1" lang="en-US" altLang="ja-JP" dirty="0"/>
              <a:t>int</a:t>
            </a:r>
            <a:r>
              <a:rPr kumimoji="1" lang="ja-JP" altLang="en-US" dirty="0"/>
              <a:t>型でした。今回は、</a:t>
            </a:r>
            <a:r>
              <a:rPr kumimoji="1" lang="en-US" altLang="ja-JP" dirty="0"/>
              <a:t>Paper</a:t>
            </a:r>
            <a:r>
              <a:rPr kumimoji="1" lang="ja-JP" altLang="en-US" dirty="0"/>
              <a:t>を入れたいので、変数の型は</a:t>
            </a:r>
            <a:r>
              <a:rPr kumimoji="1" lang="en-US" altLang="ja-JP" dirty="0"/>
              <a:t>Paper</a:t>
            </a:r>
            <a:r>
              <a:rPr kumimoji="1" lang="ja-JP" altLang="en-US" dirty="0"/>
              <a:t>になります。</a:t>
            </a:r>
            <a:endParaRPr kumimoji="1" lang="en-US" altLang="ja-JP" dirty="0"/>
          </a:p>
          <a:p>
            <a:r>
              <a:rPr kumimoji="1" lang="ja-JP" altLang="en-US" dirty="0"/>
              <a:t>オブジェクトは「</a:t>
            </a:r>
            <a:r>
              <a:rPr kumimoji="1" lang="en-US" altLang="ja-JP" dirty="0"/>
              <a:t>new</a:t>
            </a:r>
            <a:r>
              <a:rPr kumimoji="1" lang="ja-JP" altLang="en-US" dirty="0"/>
              <a:t>」というキーワードを書いてから、コンストラクタを呼び出す決まりになっています。</a:t>
            </a:r>
            <a:endParaRPr kumimoji="1" lang="en-US" altLang="ja-JP" dirty="0"/>
          </a:p>
          <a:p>
            <a:r>
              <a:rPr kumimoji="1" lang="ja-JP" altLang="en-US" dirty="0"/>
              <a:t>なので、</a:t>
            </a:r>
            <a:r>
              <a:rPr kumimoji="1" lang="en-US" altLang="ja-JP" dirty="0"/>
              <a:t>new Paper()</a:t>
            </a:r>
            <a:r>
              <a:rPr kumimoji="1" lang="ja-JP" altLang="en-US" dirty="0"/>
              <a:t>とコンストラクタを呼び出して、生成されたオブジェクトを先ほど作った変数に入れます。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CD6D9-2CC7-4CA4-9255-11D60DCA555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58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では、作ったオブジェクトを</a:t>
            </a:r>
            <a:r>
              <a:rPr kumimoji="1" lang="en-US" altLang="ja-JP" dirty="0"/>
              <a:t>List</a:t>
            </a:r>
            <a:r>
              <a:rPr kumimoji="1" lang="ja-JP" altLang="en-US" dirty="0"/>
              <a:t>に入れるには、どうすればいいのでしょうか。</a:t>
            </a:r>
            <a:endParaRPr kumimoji="1" lang="en-US" altLang="ja-JP" dirty="0"/>
          </a:p>
          <a:p>
            <a:r>
              <a:rPr kumimoji="1" lang="en-US" altLang="ja-JP" dirty="0"/>
              <a:t>List</a:t>
            </a:r>
            <a:r>
              <a:rPr kumimoji="1" lang="ja-JP" altLang="en-US" dirty="0"/>
              <a:t>とは、</a:t>
            </a:r>
            <a:r>
              <a:rPr kumimoji="1" lang="en-US" altLang="ja-JP" dirty="0" err="1"/>
              <a:t>SnackList</a:t>
            </a:r>
            <a:r>
              <a:rPr kumimoji="1" lang="ja-JP" altLang="en-US" dirty="0"/>
              <a:t>のことです。</a:t>
            </a:r>
            <a:endParaRPr kumimoji="1" lang="en-US" altLang="ja-JP" dirty="0"/>
          </a:p>
          <a:p>
            <a:r>
              <a:rPr kumimoji="1" lang="en-US" altLang="ja-JP" dirty="0" err="1"/>
              <a:t>SnackList</a:t>
            </a:r>
            <a:r>
              <a:rPr kumimoji="1" lang="ja-JP" altLang="en-US" dirty="0"/>
              <a:t>は、図のように、順番にオブジェクトを入れることができる箱のようなものです。</a:t>
            </a:r>
            <a:endParaRPr kumimoji="1" lang="en-US" altLang="ja-JP" dirty="0"/>
          </a:p>
          <a:p>
            <a:r>
              <a:rPr kumimoji="1" lang="ja-JP" altLang="en-US" dirty="0"/>
              <a:t>この箱は左から順番に入れていく箱です。</a:t>
            </a:r>
            <a:endParaRPr kumimoji="1" lang="en-US" altLang="ja-JP" dirty="0"/>
          </a:p>
          <a:p>
            <a:r>
              <a:rPr kumimoji="1" lang="ja-JP" altLang="en-US" dirty="0"/>
              <a:t>最終的には、このように、左から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つの</a:t>
            </a:r>
            <a:r>
              <a:rPr kumimoji="1" lang="en-US" altLang="ja-JP" dirty="0"/>
              <a:t>Snack</a:t>
            </a:r>
            <a:r>
              <a:rPr kumimoji="1" lang="ja-JP" altLang="en-US" dirty="0"/>
              <a:t>オブジェクトが入っている状態にしたいです。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Snack</a:t>
            </a:r>
            <a:r>
              <a:rPr kumimoji="1" lang="ja-JP" altLang="en-US" dirty="0"/>
              <a:t>オブジェクトはオレンジ色の丸で表すことにしました。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なお、</a:t>
            </a:r>
            <a:r>
              <a:rPr kumimoji="1" lang="en-US" altLang="ja-JP" dirty="0" err="1"/>
              <a:t>SnackList</a:t>
            </a:r>
            <a:r>
              <a:rPr kumimoji="1" lang="ja-JP" altLang="en-US" dirty="0"/>
              <a:t>のコンストラクタは、課題の</a:t>
            </a:r>
            <a:r>
              <a:rPr kumimoji="1" lang="en-US" altLang="ja-JP" dirty="0"/>
              <a:t>API</a:t>
            </a:r>
            <a:r>
              <a:rPr kumimoji="1" lang="ja-JP" altLang="en-US" dirty="0"/>
              <a:t>仕様にあるとおり、何も求めないタイプのコンストラクタです。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CD6D9-2CC7-4CA4-9255-11D60DCA555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269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まずは、</a:t>
            </a:r>
            <a:r>
              <a:rPr kumimoji="1" lang="en-US" altLang="ja-JP" dirty="0" err="1"/>
              <a:t>SnackList</a:t>
            </a:r>
            <a:r>
              <a:rPr kumimoji="1" lang="ja-JP" altLang="en-US" dirty="0"/>
              <a:t>がないと何もできないので、</a:t>
            </a:r>
            <a:r>
              <a:rPr kumimoji="1" lang="en-US" altLang="ja-JP" dirty="0" err="1"/>
              <a:t>SnackList</a:t>
            </a:r>
            <a:r>
              <a:rPr kumimoji="1" lang="ja-JP" altLang="en-US" dirty="0"/>
              <a:t>を作っていきます。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コンストラクタは青枠で示したものです。</a:t>
            </a:r>
            <a:endParaRPr kumimoji="1" lang="en-US" altLang="ja-JP" dirty="0"/>
          </a:p>
          <a:p>
            <a:r>
              <a:rPr kumimoji="1" lang="ja-JP" altLang="en-US" dirty="0"/>
              <a:t>このコンストラクタを入れる変数、「</a:t>
            </a:r>
            <a:r>
              <a:rPr kumimoji="1" lang="en-US" altLang="ja-JP" dirty="0"/>
              <a:t>List</a:t>
            </a:r>
            <a:r>
              <a:rPr kumimoji="1" lang="ja-JP" altLang="en-US" dirty="0"/>
              <a:t>」を用意して、そこに、</a:t>
            </a:r>
            <a:r>
              <a:rPr kumimoji="1" lang="en-US" altLang="ja-JP" dirty="0"/>
              <a:t>new</a:t>
            </a:r>
            <a:r>
              <a:rPr kumimoji="1" lang="ja-JP" altLang="en-US" dirty="0"/>
              <a:t>キーワードを使って生成した</a:t>
            </a:r>
            <a:r>
              <a:rPr kumimoji="1" lang="en-US" altLang="ja-JP" dirty="0" err="1"/>
              <a:t>SnackList</a:t>
            </a:r>
            <a:r>
              <a:rPr kumimoji="1" lang="ja-JP" altLang="en-US" dirty="0"/>
              <a:t>を入れます。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これだけで</a:t>
            </a:r>
            <a:r>
              <a:rPr kumimoji="1" lang="en-US" altLang="ja-JP" dirty="0" err="1"/>
              <a:t>SnackList</a:t>
            </a:r>
            <a:r>
              <a:rPr kumimoji="1" lang="ja-JP" altLang="en-US" dirty="0"/>
              <a:t>を用意できました。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CD6D9-2CC7-4CA4-9255-11D60DCA555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0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では、どうすれば、</a:t>
            </a:r>
            <a:r>
              <a:rPr kumimoji="1" lang="en-US" altLang="ja-JP" dirty="0" err="1"/>
              <a:t>SnackList</a:t>
            </a:r>
            <a:r>
              <a:rPr kumimoji="1" lang="ja-JP" altLang="en-US" dirty="0"/>
              <a:t>に</a:t>
            </a:r>
            <a:r>
              <a:rPr kumimoji="1" lang="en-US" altLang="ja-JP" dirty="0"/>
              <a:t>Snack</a:t>
            </a:r>
            <a:r>
              <a:rPr kumimoji="1" lang="ja-JP" altLang="en-US" dirty="0"/>
              <a:t>オブジェクトを入れることができるのでしょうか。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答えは、「</a:t>
            </a:r>
            <a:r>
              <a:rPr kumimoji="1" lang="en-US" altLang="ja-JP" dirty="0"/>
              <a:t>add</a:t>
            </a:r>
            <a:r>
              <a:rPr kumimoji="1" lang="ja-JP" altLang="en-US" dirty="0"/>
              <a:t>メソッドを使う」です。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Add</a:t>
            </a:r>
            <a:r>
              <a:rPr kumimoji="1" lang="ja-JP" altLang="en-US" dirty="0"/>
              <a:t>メソッドは、</a:t>
            </a:r>
            <a:r>
              <a:rPr kumimoji="1" lang="en-US" altLang="ja-JP" dirty="0" err="1"/>
              <a:t>SnackList</a:t>
            </a:r>
            <a:r>
              <a:rPr kumimoji="1" lang="ja-JP" altLang="en-US" dirty="0"/>
              <a:t>「クラス」に宣言されています。</a:t>
            </a:r>
            <a:endParaRPr kumimoji="1" lang="en-US" altLang="ja-JP" dirty="0"/>
          </a:p>
          <a:p>
            <a:r>
              <a:rPr kumimoji="1" lang="ja-JP" altLang="en-US" dirty="0"/>
              <a:t>何をするメソッドかというと、引数で渡された</a:t>
            </a:r>
            <a:r>
              <a:rPr kumimoji="1" lang="en-US" altLang="ja-JP" dirty="0"/>
              <a:t>Snack</a:t>
            </a:r>
            <a:r>
              <a:rPr kumimoji="1" lang="ja-JP" altLang="en-US" dirty="0"/>
              <a:t>オブジェクトを箱に入れることをするのです。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オブジェクトが持っているメソッド（インスタンスメソッドという）を使うには、オブジェクトが入っている変数名</a:t>
            </a:r>
            <a:r>
              <a:rPr kumimoji="1" lang="en-US" altLang="ja-JP" dirty="0"/>
              <a:t>.</a:t>
            </a:r>
            <a:r>
              <a:rPr kumimoji="1" lang="ja-JP" altLang="en-US" dirty="0"/>
              <a:t>メソッド名（引数）という形式で呼び出します。</a:t>
            </a:r>
            <a:endParaRPr kumimoji="1" lang="en-US" altLang="ja-JP" dirty="0"/>
          </a:p>
          <a:p>
            <a:r>
              <a:rPr kumimoji="1" lang="ja-JP" altLang="en-US" dirty="0"/>
              <a:t>今回は、</a:t>
            </a:r>
            <a:r>
              <a:rPr kumimoji="1" lang="en-US" altLang="ja-JP" dirty="0"/>
              <a:t>list</a:t>
            </a:r>
            <a:r>
              <a:rPr kumimoji="1" lang="ja-JP" altLang="en-US" dirty="0"/>
              <a:t>という変数に</a:t>
            </a:r>
            <a:r>
              <a:rPr kumimoji="1" lang="en-US" altLang="ja-JP" dirty="0" err="1"/>
              <a:t>SnackList</a:t>
            </a:r>
            <a:r>
              <a:rPr kumimoji="1" lang="ja-JP" altLang="en-US" dirty="0"/>
              <a:t>を、</a:t>
            </a:r>
            <a:r>
              <a:rPr kumimoji="1" lang="en-US" altLang="ja-JP" dirty="0"/>
              <a:t>snack01</a:t>
            </a:r>
            <a:r>
              <a:rPr kumimoji="1" lang="ja-JP" altLang="en-US" dirty="0"/>
              <a:t>という変数に</a:t>
            </a:r>
            <a:r>
              <a:rPr kumimoji="1" lang="en-US" altLang="ja-JP" dirty="0"/>
              <a:t>Snack</a:t>
            </a:r>
            <a:r>
              <a:rPr kumimoji="1" lang="ja-JP" altLang="en-US" dirty="0"/>
              <a:t>オブジェクトを入れたので、青枠で示した方法で呼び出すことができます。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CD6D9-2CC7-4CA4-9255-11D60DCA555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54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これを実行すると、図のようになります。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Snack01</a:t>
            </a:r>
            <a:r>
              <a:rPr kumimoji="1" lang="ja-JP" altLang="en-US" dirty="0"/>
              <a:t>オブジェクトが、</a:t>
            </a:r>
            <a:r>
              <a:rPr kumimoji="1" lang="en-US" altLang="ja-JP" dirty="0" err="1"/>
              <a:t>SnackList</a:t>
            </a:r>
            <a:r>
              <a:rPr kumimoji="1" lang="ja-JP" altLang="en-US" dirty="0"/>
              <a:t>に入りました。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CD6D9-2CC7-4CA4-9255-11D60DCA555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30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ここまでを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回繰り返せば、図のように、</a:t>
            </a:r>
            <a:r>
              <a:rPr kumimoji="1" lang="en-US" altLang="ja-JP" dirty="0"/>
              <a:t>Snack</a:t>
            </a:r>
            <a:r>
              <a:rPr kumimoji="1" lang="ja-JP" altLang="en-US" dirty="0"/>
              <a:t>オブジェクトが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つ入った状態の</a:t>
            </a:r>
            <a:r>
              <a:rPr kumimoji="1" lang="en-US" altLang="ja-JP" dirty="0" err="1"/>
              <a:t>SnackList</a:t>
            </a:r>
            <a:r>
              <a:rPr kumimoji="1" lang="ja-JP" altLang="en-US" dirty="0"/>
              <a:t>オブジェクトが出来上がります。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CD6D9-2CC7-4CA4-9255-11D60DCA555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970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では、取り出すにはどうすればよいのでしょうか。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SnackList</a:t>
            </a:r>
            <a:r>
              <a:rPr kumimoji="1" lang="ja-JP" altLang="en-US" dirty="0"/>
              <a:t>オブジェクトには、指定された番号のオブジェクトを取り出す、「</a:t>
            </a:r>
            <a:r>
              <a:rPr kumimoji="1" lang="en-US" altLang="ja-JP" dirty="0"/>
              <a:t>get</a:t>
            </a:r>
            <a:r>
              <a:rPr kumimoji="1" lang="ja-JP" altLang="en-US" dirty="0"/>
              <a:t>」というメソッドがあります。</a:t>
            </a:r>
            <a:endParaRPr kumimoji="1" lang="en-US" altLang="ja-JP" dirty="0"/>
          </a:p>
          <a:p>
            <a:r>
              <a:rPr kumimoji="1" lang="en-US" altLang="ja-JP" dirty="0"/>
              <a:t>Get</a:t>
            </a:r>
            <a:r>
              <a:rPr kumimoji="1" lang="ja-JP" altLang="en-US" dirty="0"/>
              <a:t>メソッドは青枠のようにして呼び出します。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今回は、</a:t>
            </a:r>
            <a:r>
              <a:rPr kumimoji="1" lang="en-US" altLang="ja-JP" dirty="0"/>
              <a:t>list</a:t>
            </a:r>
            <a:r>
              <a:rPr kumimoji="1" lang="ja-JP" altLang="en-US" dirty="0"/>
              <a:t>という変数に、</a:t>
            </a:r>
            <a:r>
              <a:rPr kumimoji="1" lang="en-US" altLang="ja-JP" dirty="0" err="1"/>
              <a:t>SnackList</a:t>
            </a:r>
            <a:r>
              <a:rPr kumimoji="1" lang="ja-JP" altLang="en-US" dirty="0"/>
              <a:t>を入れたので、「</a:t>
            </a:r>
            <a:r>
              <a:rPr kumimoji="1" lang="en-US" altLang="ja-JP" dirty="0" err="1"/>
              <a:t>list.get</a:t>
            </a:r>
            <a:r>
              <a:rPr kumimoji="1" lang="ja-JP" altLang="en-US" dirty="0"/>
              <a:t>」というように呼び出します。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（）の中に</a:t>
            </a:r>
            <a:r>
              <a:rPr kumimoji="1" lang="en-US" altLang="ja-JP" dirty="0"/>
              <a:t>0</a:t>
            </a:r>
            <a:r>
              <a:rPr kumimoji="1" lang="ja-JP" altLang="en-US" dirty="0"/>
              <a:t>が入っているのは、</a:t>
            </a:r>
            <a:r>
              <a:rPr kumimoji="1" lang="en-US" altLang="ja-JP" dirty="0"/>
              <a:t>0</a:t>
            </a:r>
            <a:r>
              <a:rPr kumimoji="1" lang="ja-JP" altLang="en-US" dirty="0"/>
              <a:t>番目を取り出したいからです。</a:t>
            </a:r>
            <a:endParaRPr kumimoji="1" lang="en-US" altLang="ja-JP" dirty="0"/>
          </a:p>
          <a:p>
            <a:r>
              <a:rPr kumimoji="1" lang="ja-JP" altLang="en-US" dirty="0"/>
              <a:t>でも、ただ呼び出すだけでは、取り出したオブジェクトを入れる箱がありません。</a:t>
            </a:r>
            <a:endParaRPr kumimoji="1" lang="en-US" altLang="ja-JP" dirty="0"/>
          </a:p>
          <a:p>
            <a:r>
              <a:rPr kumimoji="1" lang="ja-JP" altLang="en-US" dirty="0"/>
              <a:t>ですので、</a:t>
            </a:r>
            <a:r>
              <a:rPr kumimoji="1" lang="en-US" altLang="ja-JP" dirty="0"/>
              <a:t>Snack</a:t>
            </a:r>
            <a:r>
              <a:rPr kumimoji="1" lang="ja-JP" altLang="en-US" dirty="0"/>
              <a:t>型の変数を一つ用意して、「＝」で繋いで、なくさないように入れておきます。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今回は、「</a:t>
            </a:r>
            <a:r>
              <a:rPr kumimoji="1" lang="en-US" altLang="ja-JP" dirty="0" err="1"/>
              <a:t>getingSnack</a:t>
            </a:r>
            <a:r>
              <a:rPr kumimoji="1" lang="ja-JP" altLang="en-US" dirty="0"/>
              <a:t>」という名前の変数を用意して、入れておきます。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CD6D9-2CC7-4CA4-9255-11D60DCA555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00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実行すると、このような形になります。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Get</a:t>
            </a:r>
            <a:r>
              <a:rPr kumimoji="1" lang="ja-JP" altLang="en-US" dirty="0"/>
              <a:t>メソッドを実行しても、</a:t>
            </a:r>
            <a:r>
              <a:rPr kumimoji="1" lang="en-US" altLang="ja-JP" dirty="0" err="1"/>
              <a:t>SnackList</a:t>
            </a:r>
            <a:r>
              <a:rPr kumimoji="1" lang="ja-JP" altLang="en-US" dirty="0"/>
              <a:t>から消えるわけではありません。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CD6D9-2CC7-4CA4-9255-11D60DCA555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29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27ACA-AE82-AD7E-EE86-E780A17F7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5B29B3-CBA6-B9B6-7436-372781894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875151-A4E9-777D-12C3-6158259A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8828-AE2E-4CE2-9B66-28A7BA45A728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EF6D7-6BC2-59B1-D6F8-B05004BF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4261F-EA99-47B9-F7BA-0A11F940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F9FA-1988-4EF9-90E1-E3C943DE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07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4A7C6-EB95-7B2E-26B5-0151F5F0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6BE92D-AAA7-A754-E864-3ADB6A62B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470E9-1741-53B4-AE65-705EC478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8828-AE2E-4CE2-9B66-28A7BA45A728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1B315-C38B-C47F-FF97-61B4C68B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B23BD-BF5D-A526-6EB2-C034662A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F9FA-1988-4EF9-90E1-E3C943DE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40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B21E995-B0F6-506A-EF5F-3ACC68ED0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0D573C-CCBA-FE52-FCF7-DEDB2331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DAC472-99B6-60FC-CEC8-D8AFE62B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8828-AE2E-4CE2-9B66-28A7BA45A728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6FA39-5BEC-BAEE-F267-F008B654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8D268C-C2FB-023F-71FF-CEA34902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F9FA-1988-4EF9-90E1-E3C943DE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74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523C3-654F-9014-E407-BF0766CD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28EEA0-9692-A722-AB37-435B1F6D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8984C4-AF17-928C-4EBA-9A1A66BD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8828-AE2E-4CE2-9B66-28A7BA45A728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BD971-532C-472D-D165-94EE5736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0B85EF-B8BD-B0AB-8AB1-DDCD462A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F9FA-1988-4EF9-90E1-E3C943DE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69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D9239-D459-6C25-68BA-B8B6CCF8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339215-9C24-7908-8988-BE9F36D9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88220-B39D-B9FF-3273-6C812B72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8828-AE2E-4CE2-9B66-28A7BA45A728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9996D2-7D16-99A0-97AF-B75ADF6F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0A37B-3183-E7FF-A5FA-9D237F3C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F9FA-1988-4EF9-90E1-E3C943DE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10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DA9EF-5EA7-701F-4C60-3EAC983F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32BFE4-CD84-739A-DF88-6F7E1E111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257B03-CD47-3360-8829-B3CFA316C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2D8ACD-6F98-40A2-0851-53B779B9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8828-AE2E-4CE2-9B66-28A7BA45A728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A22A8B-AFFF-122F-A10C-B20AAA1B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696B2A-CBC6-EE6E-B4F2-029BCD8D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F9FA-1988-4EF9-90E1-E3C943DE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5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55D4F-DA78-DB6F-3714-E4720DFE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274612-E24A-B9F7-764C-09B9544F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7377BD-150A-4496-27C8-03F6D6D7C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A711DB0-434B-7E4E-2D1B-2C382251D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384971-8929-27BA-2580-973CD25A4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9FD03C-7CC7-D1B8-3384-8710DA7E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8828-AE2E-4CE2-9B66-28A7BA45A728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9E23B2-3208-362B-9646-F3367D4D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9F68A4-69AF-67A6-7180-E6D5A252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F9FA-1988-4EF9-90E1-E3C943DE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4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9F6F-1723-A29C-340C-1BB30BC4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750EAB-CFA3-8518-E61A-91E8FE87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8828-AE2E-4CE2-9B66-28A7BA45A728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428E7D-1E35-04E4-3BB8-31BBCD84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151B51-ED6C-A54B-C471-6741450E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F9FA-1988-4EF9-90E1-E3C943DE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1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2F13E8-410B-5656-CB9B-88DCA5A8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8828-AE2E-4CE2-9B66-28A7BA45A728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D138CA-306D-B637-93F6-DAFA9BB4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EE3ABF-3F2D-4211-FBA9-3CFA7FE3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F9FA-1988-4EF9-90E1-E3C943DE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841C4-B331-9416-700B-EC2F5F4C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FE904-E1D4-700A-E03C-5F65E9764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453464-8F0A-CC63-27FB-9348EC87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6D7BCC-092C-17BD-30DB-514E32AC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8828-AE2E-4CE2-9B66-28A7BA45A728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40B1F5-2329-1F59-4C4C-0083285D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6E032C-736E-4979-B128-A667469C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F9FA-1988-4EF9-90E1-E3C943DE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143B5-7D40-AE23-905E-CFF05B34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823743-6B6C-0914-3C39-9A144EE92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6448B7-0D9D-BC30-9DB9-FC6FFAC3B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78973E-98B5-A328-72B2-10BF00BF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8828-AE2E-4CE2-9B66-28A7BA45A728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B414FE-B304-8A01-2B9A-265E27D6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05230C-FD80-F45A-DB65-6CCFF919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F9FA-1988-4EF9-90E1-E3C943DE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2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B735F2-0AFE-B3D3-782C-D2271CB6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10FDE6-F461-6992-1A0E-9721E2C1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F7D1EB-21A2-CA0B-C35A-5F9879A85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48828-AE2E-4CE2-9B66-28A7BA45A728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F9911-996D-8174-D8B9-B6ED38D95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A35E7-9099-7A74-2518-119990737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1F9FA-1988-4EF9-90E1-E3C943DE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5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09C248-C964-70C3-E4A5-2CE87CA67341}"/>
              </a:ext>
            </a:extLst>
          </p:cNvPr>
          <p:cNvSpPr txBox="1"/>
          <p:nvPr/>
        </p:nvSpPr>
        <p:spPr>
          <a:xfrm>
            <a:off x="3989071" y="1868442"/>
            <a:ext cx="492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←ただ呼び出すだけで生成できる。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4D3899B-6342-D965-732C-D484A6D6CC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43133"/>
            <a:ext cx="12192000" cy="1130051"/>
          </a:xfrm>
          <a:prstGeom prst="rect">
            <a:avLst/>
          </a:prstGeom>
          <a:solidFill>
            <a:srgbClr val="2D5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963E74-7D21-FBA9-F1A2-9601126693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1055" y="-43133"/>
            <a:ext cx="11407520" cy="113005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オブジェクトの生成方法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3F9F92-C9F4-CC3B-534A-061D1314C072}"/>
              </a:ext>
            </a:extLst>
          </p:cNvPr>
          <p:cNvSpPr txBox="1"/>
          <p:nvPr/>
        </p:nvSpPr>
        <p:spPr>
          <a:xfrm>
            <a:off x="471055" y="1642586"/>
            <a:ext cx="335835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4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public Paper () {</a:t>
            </a:r>
          </a:p>
          <a:p>
            <a:r>
              <a:rPr lang="en-US" altLang="ja-JP" sz="24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}</a:t>
            </a:r>
            <a:endParaRPr kumimoji="1" lang="ja-JP" altLang="en-US" sz="24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AE04AF-52AF-8AD3-0359-FE5DEC154F54}"/>
              </a:ext>
            </a:extLst>
          </p:cNvPr>
          <p:cNvSpPr/>
          <p:nvPr/>
        </p:nvSpPr>
        <p:spPr>
          <a:xfrm>
            <a:off x="471055" y="1602909"/>
            <a:ext cx="3358353" cy="910353"/>
          </a:xfrm>
          <a:prstGeom prst="rect">
            <a:avLst/>
          </a:prstGeom>
          <a:noFill/>
          <a:ln w="28575">
            <a:solidFill>
              <a:srgbClr val="2D5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0F5F79-042E-8CCB-0176-881C243D2015}"/>
              </a:ext>
            </a:extLst>
          </p:cNvPr>
          <p:cNvSpPr txBox="1"/>
          <p:nvPr/>
        </p:nvSpPr>
        <p:spPr>
          <a:xfrm>
            <a:off x="471055" y="3013500"/>
            <a:ext cx="61815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4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public Snack (String name, int price) {</a:t>
            </a:r>
          </a:p>
          <a:p>
            <a:r>
              <a:rPr lang="en-US" altLang="ja-JP" sz="24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}</a:t>
            </a:r>
            <a:endParaRPr kumimoji="1" lang="ja-JP" altLang="en-US" sz="24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16480A8-6925-87A1-EE54-57E82EC96BFA}"/>
              </a:ext>
            </a:extLst>
          </p:cNvPr>
          <p:cNvSpPr/>
          <p:nvPr/>
        </p:nvSpPr>
        <p:spPr>
          <a:xfrm>
            <a:off x="471055" y="2973823"/>
            <a:ext cx="6181564" cy="910353"/>
          </a:xfrm>
          <a:prstGeom prst="rect">
            <a:avLst/>
          </a:prstGeom>
          <a:noFill/>
          <a:ln w="28575">
            <a:solidFill>
              <a:srgbClr val="2D5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A128974-1CC7-C16F-7CFB-9C7E2BE10A8C}"/>
              </a:ext>
            </a:extLst>
          </p:cNvPr>
          <p:cNvSpPr txBox="1"/>
          <p:nvPr/>
        </p:nvSpPr>
        <p:spPr>
          <a:xfrm>
            <a:off x="6827521" y="3244332"/>
            <a:ext cx="492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←</a:t>
            </a:r>
            <a:r>
              <a:rPr kumimoji="1" lang="en-US" altLang="ja-JP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String</a:t>
            </a:r>
            <a:r>
              <a:rPr kumimoji="1" lang="ja-JP" altLang="en-US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型の名前、</a:t>
            </a:r>
            <a:r>
              <a:rPr kumimoji="1" lang="en-US" altLang="ja-JP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int</a:t>
            </a:r>
            <a:r>
              <a:rPr kumimoji="1" lang="ja-JP" altLang="en-US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型の値段が必要。</a:t>
            </a:r>
            <a:endParaRPr kumimoji="1" lang="en-US" altLang="ja-JP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4728C55-FA92-111B-95CA-B5FA37877914}"/>
              </a:ext>
            </a:extLst>
          </p:cNvPr>
          <p:cNvSpPr txBox="1"/>
          <p:nvPr/>
        </p:nvSpPr>
        <p:spPr>
          <a:xfrm>
            <a:off x="471055" y="4569082"/>
            <a:ext cx="4818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4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Paper </a:t>
            </a:r>
            <a:r>
              <a:rPr kumimoji="1" lang="ja-JP" altLang="en-US" sz="24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変数名 </a:t>
            </a:r>
            <a:r>
              <a:rPr kumimoji="1" lang="en-US" altLang="ja-JP" sz="24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= new Paper ();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A639EC7-E62E-5541-42E4-F72393E021BF}"/>
              </a:ext>
            </a:extLst>
          </p:cNvPr>
          <p:cNvSpPr/>
          <p:nvPr/>
        </p:nvSpPr>
        <p:spPr>
          <a:xfrm>
            <a:off x="471054" y="4344739"/>
            <a:ext cx="4818575" cy="910353"/>
          </a:xfrm>
          <a:prstGeom prst="rect">
            <a:avLst/>
          </a:prstGeom>
          <a:noFill/>
          <a:ln w="28575">
            <a:solidFill>
              <a:srgbClr val="36B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C39F1B5-072F-5579-A561-84F8202B61D3}"/>
              </a:ext>
            </a:extLst>
          </p:cNvPr>
          <p:cNvSpPr txBox="1"/>
          <p:nvPr/>
        </p:nvSpPr>
        <p:spPr>
          <a:xfrm>
            <a:off x="471055" y="5939996"/>
            <a:ext cx="68209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4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Snack snack01</a:t>
            </a:r>
            <a:r>
              <a:rPr kumimoji="1" lang="ja-JP" altLang="en-US" sz="24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 </a:t>
            </a:r>
            <a:r>
              <a:rPr kumimoji="1" lang="en-US" altLang="ja-JP" sz="24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= new Snack (“</a:t>
            </a:r>
            <a:r>
              <a:rPr kumimoji="1" lang="ja-JP" altLang="en-US" sz="24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名前</a:t>
            </a:r>
            <a:r>
              <a:rPr kumimoji="1" lang="en-US" altLang="ja-JP" sz="24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”, 100);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355646B-3FF4-CFE9-F7B5-4C2D2B6C4B46}"/>
              </a:ext>
            </a:extLst>
          </p:cNvPr>
          <p:cNvSpPr/>
          <p:nvPr/>
        </p:nvSpPr>
        <p:spPr>
          <a:xfrm>
            <a:off x="471054" y="5715653"/>
            <a:ext cx="6356467" cy="910353"/>
          </a:xfrm>
          <a:prstGeom prst="rect">
            <a:avLst/>
          </a:prstGeom>
          <a:noFill/>
          <a:ln w="28575">
            <a:solidFill>
              <a:srgbClr val="36B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F2FF647-FF83-EC50-75DA-DDD272042129}"/>
              </a:ext>
            </a:extLst>
          </p:cNvPr>
          <p:cNvSpPr txBox="1"/>
          <p:nvPr/>
        </p:nvSpPr>
        <p:spPr>
          <a:xfrm>
            <a:off x="6956247" y="5986162"/>
            <a:ext cx="492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←名前と値段が入っているので正しい。</a:t>
            </a:r>
            <a:endParaRPr kumimoji="1" lang="en-US" altLang="ja-JP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134D793-340F-91F1-522B-1FDD4A574FC6}"/>
              </a:ext>
            </a:extLst>
          </p:cNvPr>
          <p:cNvSpPr txBox="1"/>
          <p:nvPr/>
        </p:nvSpPr>
        <p:spPr>
          <a:xfrm>
            <a:off x="5603938" y="4620222"/>
            <a:ext cx="492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←何もいらないので正しい。</a:t>
            </a:r>
            <a:endParaRPr kumimoji="1" lang="en-US" altLang="ja-JP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17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4D3899B-6342-D965-732C-D484A6D6CC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43133"/>
            <a:ext cx="12192000" cy="1130051"/>
          </a:xfrm>
          <a:prstGeom prst="rect">
            <a:avLst/>
          </a:prstGeom>
          <a:solidFill>
            <a:srgbClr val="2D5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963E74-7D21-FBA9-F1A2-9601126693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1055" y="-43133"/>
            <a:ext cx="11407520" cy="113005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en-US" altLang="ja-JP" sz="2400" dirty="0" err="1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SnackList</a:t>
            </a:r>
            <a:endParaRPr kumimoji="1" lang="ja-JP" altLang="en-US" sz="2400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EB6BCA5B-A9C2-9E5B-CA59-EB07105EA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13936"/>
              </p:ext>
            </p:extLst>
          </p:nvPr>
        </p:nvGraphicFramePr>
        <p:xfrm>
          <a:off x="2032000" y="2174109"/>
          <a:ext cx="8128000" cy="1416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912550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947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37478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432449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1988363"/>
                    </a:ext>
                  </a:extLst>
                </a:gridCol>
              </a:tblGrid>
              <a:tr h="78500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1100"/>
                  </a:ext>
                </a:extLst>
              </a:tr>
              <a:tr h="631469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SnackList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110200"/>
                  </a:ext>
                </a:extLst>
              </a:tr>
            </a:tbl>
          </a:graphicData>
        </a:graphic>
      </p:graphicFrame>
      <p:sp>
        <p:nvSpPr>
          <p:cNvPr id="3" name="楕円 2">
            <a:extLst>
              <a:ext uri="{FF2B5EF4-FFF2-40B4-BE49-F238E27FC236}">
                <a16:creationId xmlns:a16="http://schemas.microsoft.com/office/drawing/2014/main" id="{1FEE5C15-382B-B58A-DC39-2A4E545836F7}"/>
              </a:ext>
            </a:extLst>
          </p:cNvPr>
          <p:cNvSpPr/>
          <p:nvPr/>
        </p:nvSpPr>
        <p:spPr>
          <a:xfrm>
            <a:off x="2234242" y="1605636"/>
            <a:ext cx="1276709" cy="1276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12A4FF0-1BE2-E941-6868-77B02DCD166D}"/>
              </a:ext>
            </a:extLst>
          </p:cNvPr>
          <p:cNvSpPr/>
          <p:nvPr/>
        </p:nvSpPr>
        <p:spPr>
          <a:xfrm>
            <a:off x="3798500" y="1605636"/>
            <a:ext cx="1276709" cy="1276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05F753E-88BF-38CB-B7F8-CC9ABE73D319}"/>
              </a:ext>
            </a:extLst>
          </p:cNvPr>
          <p:cNvSpPr/>
          <p:nvPr/>
        </p:nvSpPr>
        <p:spPr>
          <a:xfrm>
            <a:off x="5457645" y="1605636"/>
            <a:ext cx="1276709" cy="1276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1E27094-7C00-E5E4-5A5F-BEB0FB1395E0}"/>
              </a:ext>
            </a:extLst>
          </p:cNvPr>
          <p:cNvGrpSpPr/>
          <p:nvPr/>
        </p:nvGrpSpPr>
        <p:grpSpPr>
          <a:xfrm>
            <a:off x="4248726" y="4677772"/>
            <a:ext cx="3694545" cy="910353"/>
            <a:chOff x="3902878" y="4677772"/>
            <a:chExt cx="3694545" cy="910353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993C554-6133-9804-2FA1-95F001F1C1DD}"/>
                </a:ext>
              </a:extLst>
            </p:cNvPr>
            <p:cNvSpPr txBox="1"/>
            <p:nvPr/>
          </p:nvSpPr>
          <p:spPr>
            <a:xfrm>
              <a:off x="3902878" y="4717449"/>
              <a:ext cx="369454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public </a:t>
              </a:r>
              <a:r>
                <a:rPr kumimoji="1" lang="en-US" altLang="ja-JP" sz="2400" dirty="0" err="1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SnackList</a:t>
              </a:r>
              <a:r>
                <a:rPr kumimoji="1"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 () {</a:t>
              </a:r>
            </a:p>
            <a:p>
              <a:r>
                <a:rPr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}</a:t>
              </a:r>
              <a:endParaRPr kumimoji="1" lang="ja-JP" altLang="en-US" sz="2400" dirty="0">
                <a:latin typeface="Ricty Diminished" panose="020B0509020203020207" pitchFamily="49" charset="-128"/>
                <a:ea typeface="Ricty Diminished" panose="020B0509020203020207" pitchFamily="49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4A0C850-EF67-D125-2FE5-D93E100D5F31}"/>
                </a:ext>
              </a:extLst>
            </p:cNvPr>
            <p:cNvSpPr/>
            <p:nvPr/>
          </p:nvSpPr>
          <p:spPr>
            <a:xfrm>
              <a:off x="3902878" y="4677772"/>
              <a:ext cx="3694545" cy="910353"/>
            </a:xfrm>
            <a:prstGeom prst="rect">
              <a:avLst/>
            </a:prstGeom>
            <a:noFill/>
            <a:ln w="28575">
              <a:solidFill>
                <a:srgbClr val="2D5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91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4D3899B-6342-D965-732C-D484A6D6CC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43133"/>
            <a:ext cx="12192000" cy="1130051"/>
          </a:xfrm>
          <a:prstGeom prst="rect">
            <a:avLst/>
          </a:prstGeom>
          <a:solidFill>
            <a:srgbClr val="2D5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963E74-7D21-FBA9-F1A2-9601126693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1055" y="-43133"/>
            <a:ext cx="11407520" cy="113005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en-US" altLang="ja-JP" sz="2400" dirty="0" err="1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SnackList</a:t>
            </a:r>
            <a:endParaRPr kumimoji="1" lang="ja-JP" altLang="en-US" sz="2400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EB6BCA5B-A9C2-9E5B-CA59-EB07105EACD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74109"/>
          <a:ext cx="8128000" cy="1416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912550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947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37478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432449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1988363"/>
                    </a:ext>
                  </a:extLst>
                </a:gridCol>
              </a:tblGrid>
              <a:tr h="78500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1100"/>
                  </a:ext>
                </a:extLst>
              </a:tr>
              <a:tr h="631469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SnackList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110200"/>
                  </a:ext>
                </a:extLst>
              </a:tr>
            </a:tbl>
          </a:graphicData>
        </a:graphic>
      </p:graphicFrame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319C6A1-29A8-0222-90EA-3C6FFE831B31}"/>
              </a:ext>
            </a:extLst>
          </p:cNvPr>
          <p:cNvGrpSpPr/>
          <p:nvPr/>
        </p:nvGrpSpPr>
        <p:grpSpPr>
          <a:xfrm>
            <a:off x="1072581" y="4677772"/>
            <a:ext cx="10046838" cy="910355"/>
            <a:chOff x="1125811" y="4342009"/>
            <a:chExt cx="10046838" cy="91035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993C554-6133-9804-2FA1-95F001F1C1DD}"/>
                </a:ext>
              </a:extLst>
            </p:cNvPr>
            <p:cNvSpPr txBox="1"/>
            <p:nvPr/>
          </p:nvSpPr>
          <p:spPr>
            <a:xfrm>
              <a:off x="1125811" y="4381688"/>
              <a:ext cx="369454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public </a:t>
              </a:r>
              <a:r>
                <a:rPr kumimoji="1" lang="en-US" altLang="ja-JP" sz="2400" dirty="0" err="1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SnackList</a:t>
              </a:r>
              <a:r>
                <a:rPr kumimoji="1"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 () {</a:t>
              </a:r>
            </a:p>
            <a:p>
              <a:r>
                <a:rPr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}</a:t>
              </a:r>
              <a:endParaRPr kumimoji="1" lang="ja-JP" altLang="en-US" sz="2400" dirty="0">
                <a:latin typeface="Ricty Diminished" panose="020B0509020203020207" pitchFamily="49" charset="-128"/>
                <a:ea typeface="Ricty Diminished" panose="020B0509020203020207" pitchFamily="49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4A0C850-EF67-D125-2FE5-D93E100D5F31}"/>
                </a:ext>
              </a:extLst>
            </p:cNvPr>
            <p:cNvSpPr/>
            <p:nvPr/>
          </p:nvSpPr>
          <p:spPr>
            <a:xfrm>
              <a:off x="1125811" y="4342011"/>
              <a:ext cx="3570367" cy="910353"/>
            </a:xfrm>
            <a:prstGeom prst="rect">
              <a:avLst/>
            </a:prstGeom>
            <a:noFill/>
            <a:ln w="28575">
              <a:solidFill>
                <a:srgbClr val="2D5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117AE67-C5B5-382F-B4CD-28940115B802}"/>
                </a:ext>
              </a:extLst>
            </p:cNvPr>
            <p:cNvSpPr txBox="1"/>
            <p:nvPr/>
          </p:nvSpPr>
          <p:spPr>
            <a:xfrm>
              <a:off x="5525127" y="4566352"/>
              <a:ext cx="564752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2400" dirty="0" err="1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SnackList</a:t>
              </a:r>
              <a:r>
                <a:rPr kumimoji="1"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 List</a:t>
              </a:r>
              <a:r>
                <a:rPr kumimoji="1" lang="ja-JP" altLang="en-US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 </a:t>
              </a:r>
              <a:r>
                <a:rPr kumimoji="1"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= new </a:t>
              </a:r>
              <a:r>
                <a:rPr kumimoji="1" lang="en-US" altLang="ja-JP" sz="2400" dirty="0" err="1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SnackList</a:t>
              </a:r>
              <a:r>
                <a:rPr kumimoji="1"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 ();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3848872-AF90-5306-2B48-A9F2D415F145}"/>
                </a:ext>
              </a:extLst>
            </p:cNvPr>
            <p:cNvSpPr/>
            <p:nvPr/>
          </p:nvSpPr>
          <p:spPr>
            <a:xfrm>
              <a:off x="5525126" y="4342009"/>
              <a:ext cx="5647522" cy="910353"/>
            </a:xfrm>
            <a:prstGeom prst="rect">
              <a:avLst/>
            </a:prstGeom>
            <a:noFill/>
            <a:ln w="28575">
              <a:solidFill>
                <a:srgbClr val="36B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36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4D3899B-6342-D965-732C-D484A6D6CC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43133"/>
            <a:ext cx="12192000" cy="1130051"/>
          </a:xfrm>
          <a:prstGeom prst="rect">
            <a:avLst/>
          </a:prstGeom>
          <a:solidFill>
            <a:srgbClr val="2D5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963E74-7D21-FBA9-F1A2-9601126693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1055" y="-43133"/>
            <a:ext cx="11407520" cy="113005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add()</a:t>
            </a:r>
            <a:r>
              <a:rPr kumimoji="1" lang="ja-JP" altLang="en-US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メソッド</a:t>
            </a:r>
          </a:p>
        </p:txBody>
      </p:sp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EB6BCA5B-A9C2-9E5B-CA59-EB07105EACD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74109"/>
          <a:ext cx="8128000" cy="1416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912550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947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37478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432449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1988363"/>
                    </a:ext>
                  </a:extLst>
                </a:gridCol>
              </a:tblGrid>
              <a:tr h="78500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1100"/>
                  </a:ext>
                </a:extLst>
              </a:tr>
              <a:tr h="631469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SnackList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110200"/>
                  </a:ext>
                </a:extLst>
              </a:tr>
            </a:tbl>
          </a:graphicData>
        </a:graphic>
      </p:graphicFrame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D314997-04D1-D624-B8BA-D458A75D9364}"/>
              </a:ext>
            </a:extLst>
          </p:cNvPr>
          <p:cNvGrpSpPr/>
          <p:nvPr/>
        </p:nvGrpSpPr>
        <p:grpSpPr>
          <a:xfrm>
            <a:off x="3776201" y="4677772"/>
            <a:ext cx="4639598" cy="910353"/>
            <a:chOff x="1072580" y="4677774"/>
            <a:chExt cx="4639598" cy="910353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993C554-6133-9804-2FA1-95F001F1C1DD}"/>
                </a:ext>
              </a:extLst>
            </p:cNvPr>
            <p:cNvSpPr txBox="1"/>
            <p:nvPr/>
          </p:nvSpPr>
          <p:spPr>
            <a:xfrm>
              <a:off x="1072581" y="4902117"/>
              <a:ext cx="463959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dirty="0" err="1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list.add</a:t>
              </a:r>
              <a:r>
                <a:rPr kumimoji="1"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(snack01);</a:t>
              </a:r>
              <a:endParaRPr kumimoji="1" lang="ja-JP" altLang="en-US" sz="2400" dirty="0">
                <a:latin typeface="Ricty Diminished" panose="020B0509020203020207" pitchFamily="49" charset="-128"/>
                <a:ea typeface="Ricty Diminished" panose="020B0509020203020207" pitchFamily="49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4A0C850-EF67-D125-2FE5-D93E100D5F31}"/>
                </a:ext>
              </a:extLst>
            </p:cNvPr>
            <p:cNvSpPr/>
            <p:nvPr/>
          </p:nvSpPr>
          <p:spPr>
            <a:xfrm>
              <a:off x="1072580" y="4677774"/>
              <a:ext cx="4639597" cy="910353"/>
            </a:xfrm>
            <a:prstGeom prst="rect">
              <a:avLst/>
            </a:prstGeom>
            <a:noFill/>
            <a:ln w="28575">
              <a:solidFill>
                <a:srgbClr val="2D5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536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4D3899B-6342-D965-732C-D484A6D6CC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43133"/>
            <a:ext cx="12192000" cy="1130051"/>
          </a:xfrm>
          <a:prstGeom prst="rect">
            <a:avLst/>
          </a:prstGeom>
          <a:solidFill>
            <a:srgbClr val="2D5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963E74-7D21-FBA9-F1A2-9601126693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1055" y="-43133"/>
            <a:ext cx="11407520" cy="113005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add()</a:t>
            </a:r>
            <a:r>
              <a:rPr kumimoji="1" lang="ja-JP" altLang="en-US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メソッド</a:t>
            </a:r>
          </a:p>
        </p:txBody>
      </p:sp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EB6BCA5B-A9C2-9E5B-CA59-EB07105EACD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74109"/>
          <a:ext cx="8128000" cy="1416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912550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947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37478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432449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1988363"/>
                    </a:ext>
                  </a:extLst>
                </a:gridCol>
              </a:tblGrid>
              <a:tr h="78500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1100"/>
                  </a:ext>
                </a:extLst>
              </a:tr>
              <a:tr h="631469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SnackList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110200"/>
                  </a:ext>
                </a:extLst>
              </a:tr>
            </a:tbl>
          </a:graphicData>
        </a:graphic>
      </p:graphicFrame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D314997-04D1-D624-B8BA-D458A75D9364}"/>
              </a:ext>
            </a:extLst>
          </p:cNvPr>
          <p:cNvGrpSpPr/>
          <p:nvPr/>
        </p:nvGrpSpPr>
        <p:grpSpPr>
          <a:xfrm>
            <a:off x="3776201" y="4677772"/>
            <a:ext cx="4639598" cy="910353"/>
            <a:chOff x="1072580" y="4677774"/>
            <a:chExt cx="4639598" cy="910353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993C554-6133-9804-2FA1-95F001F1C1DD}"/>
                </a:ext>
              </a:extLst>
            </p:cNvPr>
            <p:cNvSpPr txBox="1"/>
            <p:nvPr/>
          </p:nvSpPr>
          <p:spPr>
            <a:xfrm>
              <a:off x="1072581" y="4902117"/>
              <a:ext cx="463959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dirty="0" err="1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list.add</a:t>
              </a:r>
              <a:r>
                <a:rPr kumimoji="1"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(snack01);</a:t>
              </a:r>
              <a:endParaRPr kumimoji="1" lang="ja-JP" altLang="en-US" sz="2400" dirty="0">
                <a:latin typeface="Ricty Diminished" panose="020B0509020203020207" pitchFamily="49" charset="-128"/>
                <a:ea typeface="Ricty Diminished" panose="020B0509020203020207" pitchFamily="49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4A0C850-EF67-D125-2FE5-D93E100D5F31}"/>
                </a:ext>
              </a:extLst>
            </p:cNvPr>
            <p:cNvSpPr/>
            <p:nvPr/>
          </p:nvSpPr>
          <p:spPr>
            <a:xfrm>
              <a:off x="1072580" y="4677774"/>
              <a:ext cx="4639597" cy="910353"/>
            </a:xfrm>
            <a:prstGeom prst="rect">
              <a:avLst/>
            </a:prstGeom>
            <a:noFill/>
            <a:ln w="28575">
              <a:solidFill>
                <a:srgbClr val="2D5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楕円 3">
            <a:extLst>
              <a:ext uri="{FF2B5EF4-FFF2-40B4-BE49-F238E27FC236}">
                <a16:creationId xmlns:a16="http://schemas.microsoft.com/office/drawing/2014/main" id="{A98D6FEF-39AB-79D5-95F5-67EDA0BAAD55}"/>
              </a:ext>
            </a:extLst>
          </p:cNvPr>
          <p:cNvSpPr/>
          <p:nvPr/>
        </p:nvSpPr>
        <p:spPr>
          <a:xfrm>
            <a:off x="2234242" y="1605636"/>
            <a:ext cx="1276709" cy="1276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F2953F-79EB-77A2-CBAD-87BE87480BCE}"/>
              </a:ext>
            </a:extLst>
          </p:cNvPr>
          <p:cNvSpPr txBox="1"/>
          <p:nvPr/>
        </p:nvSpPr>
        <p:spPr>
          <a:xfrm>
            <a:off x="2234242" y="2013157"/>
            <a:ext cx="12767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snack01</a:t>
            </a:r>
            <a:endParaRPr kumimoji="1" lang="ja-JP" altLang="en-US" sz="2400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61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4D3899B-6342-D965-732C-D484A6D6CC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43133"/>
            <a:ext cx="12192000" cy="1130051"/>
          </a:xfrm>
          <a:prstGeom prst="rect">
            <a:avLst/>
          </a:prstGeom>
          <a:solidFill>
            <a:srgbClr val="2D5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963E74-7D21-FBA9-F1A2-9601126693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1055" y="-43133"/>
            <a:ext cx="11407520" cy="113005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add()</a:t>
            </a:r>
            <a:r>
              <a:rPr kumimoji="1" lang="ja-JP" altLang="en-US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メソッド</a:t>
            </a:r>
          </a:p>
        </p:txBody>
      </p:sp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EB6BCA5B-A9C2-9E5B-CA59-EB07105EACD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74109"/>
          <a:ext cx="8128000" cy="1416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912550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947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37478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432449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1988363"/>
                    </a:ext>
                  </a:extLst>
                </a:gridCol>
              </a:tblGrid>
              <a:tr h="78500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1100"/>
                  </a:ext>
                </a:extLst>
              </a:tr>
              <a:tr h="631469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SnackList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110200"/>
                  </a:ext>
                </a:extLst>
              </a:tr>
            </a:tbl>
          </a:graphicData>
        </a:graphic>
      </p:graphicFrame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D314997-04D1-D624-B8BA-D458A75D9364}"/>
              </a:ext>
            </a:extLst>
          </p:cNvPr>
          <p:cNvGrpSpPr/>
          <p:nvPr/>
        </p:nvGrpSpPr>
        <p:grpSpPr>
          <a:xfrm>
            <a:off x="3776201" y="4677772"/>
            <a:ext cx="4639598" cy="910353"/>
            <a:chOff x="1072580" y="4677774"/>
            <a:chExt cx="4639598" cy="910353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993C554-6133-9804-2FA1-95F001F1C1DD}"/>
                </a:ext>
              </a:extLst>
            </p:cNvPr>
            <p:cNvSpPr txBox="1"/>
            <p:nvPr/>
          </p:nvSpPr>
          <p:spPr>
            <a:xfrm>
              <a:off x="1072581" y="4902117"/>
              <a:ext cx="463959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dirty="0" err="1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list.add</a:t>
              </a:r>
              <a:r>
                <a:rPr kumimoji="1"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(snack01);</a:t>
              </a:r>
              <a:endParaRPr kumimoji="1" lang="ja-JP" altLang="en-US" sz="2400" dirty="0">
                <a:latin typeface="Ricty Diminished" panose="020B0509020203020207" pitchFamily="49" charset="-128"/>
                <a:ea typeface="Ricty Diminished" panose="020B0509020203020207" pitchFamily="49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4A0C850-EF67-D125-2FE5-D93E100D5F31}"/>
                </a:ext>
              </a:extLst>
            </p:cNvPr>
            <p:cNvSpPr/>
            <p:nvPr/>
          </p:nvSpPr>
          <p:spPr>
            <a:xfrm>
              <a:off x="1072580" y="4677774"/>
              <a:ext cx="4639597" cy="910353"/>
            </a:xfrm>
            <a:prstGeom prst="rect">
              <a:avLst/>
            </a:prstGeom>
            <a:noFill/>
            <a:ln w="28575">
              <a:solidFill>
                <a:srgbClr val="2D5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楕円 3">
            <a:extLst>
              <a:ext uri="{FF2B5EF4-FFF2-40B4-BE49-F238E27FC236}">
                <a16:creationId xmlns:a16="http://schemas.microsoft.com/office/drawing/2014/main" id="{A98D6FEF-39AB-79D5-95F5-67EDA0BAAD55}"/>
              </a:ext>
            </a:extLst>
          </p:cNvPr>
          <p:cNvSpPr/>
          <p:nvPr/>
        </p:nvSpPr>
        <p:spPr>
          <a:xfrm>
            <a:off x="2234242" y="1605636"/>
            <a:ext cx="1276709" cy="1276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F2953F-79EB-77A2-CBAD-87BE87480BCE}"/>
              </a:ext>
            </a:extLst>
          </p:cNvPr>
          <p:cNvSpPr txBox="1"/>
          <p:nvPr/>
        </p:nvSpPr>
        <p:spPr>
          <a:xfrm>
            <a:off x="2234242" y="2013157"/>
            <a:ext cx="12767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snack01</a:t>
            </a:r>
            <a:endParaRPr kumimoji="1" lang="ja-JP" altLang="en-US" sz="2400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B2B6417-825E-BCD2-2CDD-9458F310016C}"/>
              </a:ext>
            </a:extLst>
          </p:cNvPr>
          <p:cNvSpPr/>
          <p:nvPr/>
        </p:nvSpPr>
        <p:spPr>
          <a:xfrm>
            <a:off x="3876775" y="1602625"/>
            <a:ext cx="1276709" cy="1276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0C492E-077B-086A-E5FC-F0657C2EAC9B}"/>
              </a:ext>
            </a:extLst>
          </p:cNvPr>
          <p:cNvSpPr txBox="1"/>
          <p:nvPr/>
        </p:nvSpPr>
        <p:spPr>
          <a:xfrm>
            <a:off x="3876775" y="2010146"/>
            <a:ext cx="12767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snack02</a:t>
            </a:r>
            <a:endParaRPr kumimoji="1" lang="ja-JP" altLang="en-US" sz="2400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13C9E9D-99D7-768D-E1C7-0DF0523F8FAF}"/>
              </a:ext>
            </a:extLst>
          </p:cNvPr>
          <p:cNvSpPr/>
          <p:nvPr/>
        </p:nvSpPr>
        <p:spPr>
          <a:xfrm>
            <a:off x="5457645" y="1602625"/>
            <a:ext cx="1276709" cy="1276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51543A-3F9A-9DA5-0AE3-4E608ADA528D}"/>
              </a:ext>
            </a:extLst>
          </p:cNvPr>
          <p:cNvSpPr txBox="1"/>
          <p:nvPr/>
        </p:nvSpPr>
        <p:spPr>
          <a:xfrm>
            <a:off x="5457645" y="2010146"/>
            <a:ext cx="12767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snack03</a:t>
            </a:r>
            <a:endParaRPr kumimoji="1" lang="ja-JP" altLang="en-US" sz="2400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21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4D3899B-6342-D965-732C-D484A6D6CC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43133"/>
            <a:ext cx="12192000" cy="1130051"/>
          </a:xfrm>
          <a:prstGeom prst="rect">
            <a:avLst/>
          </a:prstGeom>
          <a:solidFill>
            <a:srgbClr val="2D5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963E74-7D21-FBA9-F1A2-9601126693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1055" y="-43133"/>
            <a:ext cx="11407520" cy="113005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get()</a:t>
            </a:r>
            <a:r>
              <a:rPr kumimoji="1" lang="ja-JP" altLang="en-US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メソッド</a:t>
            </a:r>
          </a:p>
        </p:txBody>
      </p:sp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EB6BCA5B-A9C2-9E5B-CA59-EB07105EACD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74109"/>
          <a:ext cx="8128000" cy="1416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912550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947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37478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432449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1988363"/>
                    </a:ext>
                  </a:extLst>
                </a:gridCol>
              </a:tblGrid>
              <a:tr h="78500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1100"/>
                  </a:ext>
                </a:extLst>
              </a:tr>
              <a:tr h="631469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SnackList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110200"/>
                  </a:ext>
                </a:extLst>
              </a:tr>
            </a:tbl>
          </a:graphicData>
        </a:graphic>
      </p:graphicFrame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D314997-04D1-D624-B8BA-D458A75D9364}"/>
              </a:ext>
            </a:extLst>
          </p:cNvPr>
          <p:cNvGrpSpPr/>
          <p:nvPr/>
        </p:nvGrpSpPr>
        <p:grpSpPr>
          <a:xfrm>
            <a:off x="2683966" y="4677772"/>
            <a:ext cx="6824066" cy="910353"/>
            <a:chOff x="1072580" y="4677774"/>
            <a:chExt cx="6824066" cy="910353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993C554-6133-9804-2FA1-95F001F1C1DD}"/>
                </a:ext>
              </a:extLst>
            </p:cNvPr>
            <p:cNvSpPr txBox="1"/>
            <p:nvPr/>
          </p:nvSpPr>
          <p:spPr>
            <a:xfrm>
              <a:off x="1072581" y="4902117"/>
              <a:ext cx="68240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Snack </a:t>
              </a:r>
              <a:r>
                <a:rPr kumimoji="1" lang="en-US" altLang="ja-JP" sz="2400" dirty="0" err="1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getingSnack</a:t>
              </a:r>
              <a:r>
                <a:rPr kumimoji="1"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 = </a:t>
              </a:r>
              <a:r>
                <a:rPr kumimoji="1" lang="en-US" altLang="ja-JP" sz="2400" dirty="0" err="1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list.</a:t>
              </a:r>
              <a:r>
                <a:rPr lang="en-US" altLang="ja-JP" sz="2400" dirty="0" err="1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get</a:t>
              </a:r>
              <a:r>
                <a:rPr kumimoji="1" lang="en-US" altLang="ja-JP" sz="24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(0);</a:t>
              </a:r>
              <a:endParaRPr kumimoji="1" lang="ja-JP" altLang="en-US" sz="2400" dirty="0">
                <a:latin typeface="Ricty Diminished" panose="020B0509020203020207" pitchFamily="49" charset="-128"/>
                <a:ea typeface="Ricty Diminished" panose="020B0509020203020207" pitchFamily="49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4A0C850-EF67-D125-2FE5-D93E100D5F31}"/>
                </a:ext>
              </a:extLst>
            </p:cNvPr>
            <p:cNvSpPr/>
            <p:nvPr/>
          </p:nvSpPr>
          <p:spPr>
            <a:xfrm>
              <a:off x="1072580" y="4677774"/>
              <a:ext cx="6824066" cy="910353"/>
            </a:xfrm>
            <a:prstGeom prst="rect">
              <a:avLst/>
            </a:prstGeom>
            <a:noFill/>
            <a:ln w="28575">
              <a:solidFill>
                <a:srgbClr val="2D5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楕円 3">
            <a:extLst>
              <a:ext uri="{FF2B5EF4-FFF2-40B4-BE49-F238E27FC236}">
                <a16:creationId xmlns:a16="http://schemas.microsoft.com/office/drawing/2014/main" id="{A98D6FEF-39AB-79D5-95F5-67EDA0BAAD55}"/>
              </a:ext>
            </a:extLst>
          </p:cNvPr>
          <p:cNvSpPr/>
          <p:nvPr/>
        </p:nvSpPr>
        <p:spPr>
          <a:xfrm>
            <a:off x="2234242" y="1605636"/>
            <a:ext cx="1276709" cy="1276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F2953F-79EB-77A2-CBAD-87BE87480BCE}"/>
              </a:ext>
            </a:extLst>
          </p:cNvPr>
          <p:cNvSpPr txBox="1"/>
          <p:nvPr/>
        </p:nvSpPr>
        <p:spPr>
          <a:xfrm>
            <a:off x="2234242" y="2013157"/>
            <a:ext cx="12767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snack01</a:t>
            </a:r>
            <a:endParaRPr kumimoji="1" lang="ja-JP" altLang="en-US" sz="2400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B2B6417-825E-BCD2-2CDD-9458F310016C}"/>
              </a:ext>
            </a:extLst>
          </p:cNvPr>
          <p:cNvSpPr/>
          <p:nvPr/>
        </p:nvSpPr>
        <p:spPr>
          <a:xfrm>
            <a:off x="3876775" y="1602625"/>
            <a:ext cx="1276709" cy="1276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0C492E-077B-086A-E5FC-F0657C2EAC9B}"/>
              </a:ext>
            </a:extLst>
          </p:cNvPr>
          <p:cNvSpPr txBox="1"/>
          <p:nvPr/>
        </p:nvSpPr>
        <p:spPr>
          <a:xfrm>
            <a:off x="3876775" y="2010146"/>
            <a:ext cx="12767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snack02</a:t>
            </a:r>
            <a:endParaRPr kumimoji="1" lang="ja-JP" altLang="en-US" sz="2400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13C9E9D-99D7-768D-E1C7-0DF0523F8FAF}"/>
              </a:ext>
            </a:extLst>
          </p:cNvPr>
          <p:cNvSpPr/>
          <p:nvPr/>
        </p:nvSpPr>
        <p:spPr>
          <a:xfrm>
            <a:off x="5457645" y="1602625"/>
            <a:ext cx="1276709" cy="1276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51543A-3F9A-9DA5-0AE3-4E608ADA528D}"/>
              </a:ext>
            </a:extLst>
          </p:cNvPr>
          <p:cNvSpPr txBox="1"/>
          <p:nvPr/>
        </p:nvSpPr>
        <p:spPr>
          <a:xfrm>
            <a:off x="5457645" y="2010146"/>
            <a:ext cx="12767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snack03</a:t>
            </a:r>
            <a:endParaRPr kumimoji="1" lang="ja-JP" altLang="en-US" sz="2400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357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4D3899B-6342-D965-732C-D484A6D6CC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43133"/>
            <a:ext cx="12192000" cy="1130051"/>
          </a:xfrm>
          <a:prstGeom prst="rect">
            <a:avLst/>
          </a:prstGeom>
          <a:solidFill>
            <a:srgbClr val="2D5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963E74-7D21-FBA9-F1A2-9601126693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1055" y="-43133"/>
            <a:ext cx="11407520" cy="113005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get()</a:t>
            </a:r>
            <a:r>
              <a:rPr kumimoji="1" lang="ja-JP" altLang="en-US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メソッド</a:t>
            </a:r>
          </a:p>
        </p:txBody>
      </p:sp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EB6BCA5B-A9C2-9E5B-CA59-EB07105EACD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74109"/>
          <a:ext cx="8128000" cy="1416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912550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947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37478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432449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1988363"/>
                    </a:ext>
                  </a:extLst>
                </a:gridCol>
              </a:tblGrid>
              <a:tr h="78500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1100"/>
                  </a:ext>
                </a:extLst>
              </a:tr>
              <a:tr h="631469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SnackList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110200"/>
                  </a:ext>
                </a:extLst>
              </a:tr>
            </a:tbl>
          </a:graphicData>
        </a:graphic>
      </p:graphicFrame>
      <p:sp>
        <p:nvSpPr>
          <p:cNvPr id="4" name="楕円 3">
            <a:extLst>
              <a:ext uri="{FF2B5EF4-FFF2-40B4-BE49-F238E27FC236}">
                <a16:creationId xmlns:a16="http://schemas.microsoft.com/office/drawing/2014/main" id="{A98D6FEF-39AB-79D5-95F5-67EDA0BAAD55}"/>
              </a:ext>
            </a:extLst>
          </p:cNvPr>
          <p:cNvSpPr/>
          <p:nvPr/>
        </p:nvSpPr>
        <p:spPr>
          <a:xfrm>
            <a:off x="2234242" y="1605636"/>
            <a:ext cx="1276709" cy="1276709"/>
          </a:xfrm>
          <a:prstGeom prst="ellipse">
            <a:avLst/>
          </a:prstGeom>
          <a:solidFill>
            <a:srgbClr val="F8C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F2953F-79EB-77A2-CBAD-87BE87480BCE}"/>
              </a:ext>
            </a:extLst>
          </p:cNvPr>
          <p:cNvSpPr txBox="1"/>
          <p:nvPr/>
        </p:nvSpPr>
        <p:spPr>
          <a:xfrm>
            <a:off x="2234242" y="2013157"/>
            <a:ext cx="12767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snack01</a:t>
            </a:r>
            <a:endParaRPr kumimoji="1" lang="ja-JP" altLang="en-US" sz="2400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B2B6417-825E-BCD2-2CDD-9458F310016C}"/>
              </a:ext>
            </a:extLst>
          </p:cNvPr>
          <p:cNvSpPr/>
          <p:nvPr/>
        </p:nvSpPr>
        <p:spPr>
          <a:xfrm>
            <a:off x="3876775" y="1602625"/>
            <a:ext cx="1276709" cy="1276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0C492E-077B-086A-E5FC-F0657C2EAC9B}"/>
              </a:ext>
            </a:extLst>
          </p:cNvPr>
          <p:cNvSpPr txBox="1"/>
          <p:nvPr/>
        </p:nvSpPr>
        <p:spPr>
          <a:xfrm>
            <a:off x="3876775" y="2010146"/>
            <a:ext cx="12767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snack02</a:t>
            </a:r>
            <a:endParaRPr kumimoji="1" lang="ja-JP" altLang="en-US" sz="2400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13C9E9D-99D7-768D-E1C7-0DF0523F8FAF}"/>
              </a:ext>
            </a:extLst>
          </p:cNvPr>
          <p:cNvSpPr/>
          <p:nvPr/>
        </p:nvSpPr>
        <p:spPr>
          <a:xfrm>
            <a:off x="5457645" y="1602625"/>
            <a:ext cx="1276709" cy="1276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51543A-3F9A-9DA5-0AE3-4E608ADA528D}"/>
              </a:ext>
            </a:extLst>
          </p:cNvPr>
          <p:cNvSpPr txBox="1"/>
          <p:nvPr/>
        </p:nvSpPr>
        <p:spPr>
          <a:xfrm>
            <a:off x="5457645" y="2010146"/>
            <a:ext cx="12767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snack03</a:t>
            </a:r>
            <a:endParaRPr kumimoji="1" lang="ja-JP" altLang="en-US" sz="2400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A744EC13-27C1-BA69-FF84-E4E73193E06D}"/>
              </a:ext>
            </a:extLst>
          </p:cNvPr>
          <p:cNvSpPr/>
          <p:nvPr/>
        </p:nvSpPr>
        <p:spPr>
          <a:xfrm>
            <a:off x="4543777" y="5255375"/>
            <a:ext cx="3104444" cy="1130051"/>
          </a:xfrm>
          <a:prstGeom prst="cube">
            <a:avLst>
              <a:gd name="adj" fmla="val 50973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877A91B-AB4A-F788-9E91-D028D18C1D3C}"/>
              </a:ext>
            </a:extLst>
          </p:cNvPr>
          <p:cNvSpPr/>
          <p:nvPr/>
        </p:nvSpPr>
        <p:spPr>
          <a:xfrm>
            <a:off x="5457645" y="4410925"/>
            <a:ext cx="1276709" cy="1276709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EBAA16E-8131-3171-DAB5-3D117B891402}"/>
              </a:ext>
            </a:extLst>
          </p:cNvPr>
          <p:cNvSpPr txBox="1"/>
          <p:nvPr/>
        </p:nvSpPr>
        <p:spPr>
          <a:xfrm>
            <a:off x="5457645" y="4818446"/>
            <a:ext cx="12767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snack01</a:t>
            </a:r>
            <a:endParaRPr kumimoji="1" lang="ja-JP" altLang="en-US" sz="2400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DEB156-C1CD-F463-1801-7CF760346F79}"/>
              </a:ext>
            </a:extLst>
          </p:cNvPr>
          <p:cNvSpPr txBox="1"/>
          <p:nvPr/>
        </p:nvSpPr>
        <p:spPr>
          <a:xfrm>
            <a:off x="4828855" y="5864322"/>
            <a:ext cx="20235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 err="1">
                <a:latin typeface="Ricty Diminished" panose="020B0509020203020207" pitchFamily="49" charset="-128"/>
                <a:ea typeface="Ricty Diminished" panose="020B0509020203020207" pitchFamily="49" charset="-128"/>
              </a:rPr>
              <a:t>gettingSnack</a:t>
            </a:r>
            <a:endParaRPr kumimoji="1" lang="ja-JP" altLang="en-US" sz="24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42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931</Words>
  <Application>Microsoft Office PowerPoint</Application>
  <PresentationFormat>ワイド画面</PresentationFormat>
  <Paragraphs>113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BIZ UDPゴシック</vt:lpstr>
      <vt:lpstr>Ricty Diminished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石原 遼大</dc:creator>
  <cp:lastModifiedBy>石原 遼大</cp:lastModifiedBy>
  <cp:revision>5</cp:revision>
  <dcterms:created xsi:type="dcterms:W3CDTF">2022-09-16T11:34:16Z</dcterms:created>
  <dcterms:modified xsi:type="dcterms:W3CDTF">2022-09-16T12:08:44Z</dcterms:modified>
</cp:coreProperties>
</file>