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78" r:id="rId12"/>
    <p:sldId id="267" r:id="rId13"/>
    <p:sldId id="279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267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e2335a8d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6e2335a8d6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26e2335a8d6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1487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e2335a8d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6e2335a8d6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6e2335a8d6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6e2335a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26e2335a8d6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26e2335a8d6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6e2335a8d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6e2335a8d6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6e2335a8d6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averaging</a:t>
            </a:r>
            <a:endParaRPr dirty="0"/>
          </a:p>
        </p:txBody>
      </p:sp>
      <p:sp>
        <p:nvSpPr>
          <p:cNvPr id="165" name="Google Shape;16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Loss function with weak learners</a:t>
            </a:r>
            <a:endParaRPr dirty="0"/>
          </a:p>
        </p:txBody>
      </p:sp>
      <p:sp>
        <p:nvSpPr>
          <p:cNvPr id="181" name="Google Shape;18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bg>
      <p:bgPr>
        <a:gradFill>
          <a:gsLst>
            <a:gs pos="0">
              <a:schemeClr val="accent4"/>
            </a:gs>
            <a:gs pos="8000">
              <a:srgbClr val="0342DE"/>
            </a:gs>
            <a:gs pos="27000">
              <a:schemeClr val="dk1"/>
            </a:gs>
            <a:gs pos="81000">
              <a:srgbClr val="4A017E"/>
            </a:gs>
            <a:gs pos="93000">
              <a:schemeClr val="dk2"/>
            </a:gs>
            <a:gs pos="99000">
              <a:srgbClr val="FDB7FD"/>
            </a:gs>
            <a:gs pos="100000">
              <a:srgbClr val="FDB7FD"/>
            </a:gs>
          </a:gsLst>
          <a:lin ang="12600000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  <a:defRPr sz="60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 b="0" i="0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2 column">
  <p:cSld name="2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55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/>
          <p:nvPr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>
            <a:spLocks noGrp="1"/>
          </p:cNvSpPr>
          <p:nvPr>
            <p:ph type="pic" idx="2"/>
          </p:nvPr>
        </p:nvSpPr>
        <p:spPr>
          <a:xfrm>
            <a:off x="336550" y="336550"/>
            <a:ext cx="5303640" cy="61849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1"/>
          <p:cNvSpPr txBox="1">
            <a:spLocks noGrp="1"/>
          </p:cNvSpPr>
          <p:nvPr>
            <p:ph type="body" idx="1"/>
          </p:nvPr>
        </p:nvSpPr>
        <p:spPr>
          <a:xfrm>
            <a:off x="6889627" y="3104277"/>
            <a:ext cx="4371560" cy="302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1" name="Google Shape;101;p11"/>
          <p:cNvCxnSpPr/>
          <p:nvPr/>
        </p:nvCxnSpPr>
        <p:spPr>
          <a:xfrm>
            <a:off x="6889627" y="2679480"/>
            <a:ext cx="4352662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and 2 column">
  <p:cSld name="9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55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27000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/>
          <p:nvPr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2"/>
          <p:cNvCxnSpPr/>
          <p:nvPr/>
        </p:nvCxnSpPr>
        <p:spPr>
          <a:xfrm>
            <a:off x="835831" y="2680134"/>
            <a:ext cx="3114078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12"/>
          <p:cNvSpPr txBox="1"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body" idx="1"/>
          </p:nvPr>
        </p:nvSpPr>
        <p:spPr>
          <a:xfrm>
            <a:off x="841716" y="3078480"/>
            <a:ext cx="3108193" cy="304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and 2 column">
  <p:cSld name="10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13"/>
          <p:cNvCxnSpPr/>
          <p:nvPr/>
        </p:nvCxnSpPr>
        <p:spPr>
          <a:xfrm>
            <a:off x="807039" y="1983416"/>
            <a:ext cx="10435630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13"/>
          <p:cNvSpPr txBox="1"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body" idx="1"/>
          </p:nvPr>
        </p:nvSpPr>
        <p:spPr>
          <a:xfrm>
            <a:off x="814302" y="2465535"/>
            <a:ext cx="7303538" cy="342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2"/>
          </p:nvPr>
        </p:nvSpPr>
        <p:spPr>
          <a:xfrm>
            <a:off x="8392160" y="2465388"/>
            <a:ext cx="2856865" cy="342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lumn">
  <p:cSld name="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/>
          <p:nvPr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4"/>
          <p:cNvCxnSpPr/>
          <p:nvPr/>
        </p:nvCxnSpPr>
        <p:spPr>
          <a:xfrm>
            <a:off x="807039" y="1991547"/>
            <a:ext cx="10546763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4"/>
          <p:cNvCxnSpPr/>
          <p:nvPr/>
        </p:nvCxnSpPr>
        <p:spPr>
          <a:xfrm>
            <a:off x="807039" y="1983705"/>
            <a:ext cx="10435630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4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gradFill>
          <a:gsLst>
            <a:gs pos="0">
              <a:schemeClr val="accent4"/>
            </a:gs>
            <a:gs pos="11979">
              <a:srgbClr val="022C94"/>
            </a:gs>
            <a:gs pos="35040">
              <a:srgbClr val="020B11"/>
            </a:gs>
            <a:gs pos="81987">
              <a:srgbClr val="4A017E"/>
            </a:gs>
            <a:gs pos="99000">
              <a:schemeClr val="dk2"/>
            </a:gs>
            <a:gs pos="100000">
              <a:schemeClr val="dk2"/>
            </a:gs>
          </a:gsLst>
          <a:lin ang="5400000" scaled="0"/>
        </a:gra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5"/>
          <p:cNvGrpSpPr/>
          <p:nvPr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25" name="Google Shape;125;p15"/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126" name="Google Shape;126;p15"/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 w="12700" cap="flat" cmpd="sng">
                <a:solidFill>
                  <a:srgbClr val="82A6FD">
                    <a:alpha val="48627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28" name="Google Shape;128;p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15"/>
          <p:cNvSpPr txBox="1"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/>
              <a:buNone/>
              <a:defRPr sz="32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body" idx="1"/>
          </p:nvPr>
        </p:nvSpPr>
        <p:spPr>
          <a:xfrm>
            <a:off x="831850" y="3079119"/>
            <a:ext cx="4413250" cy="275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31" name="Google Shape;131;p15"/>
          <p:cNvCxnSpPr/>
          <p:nvPr/>
        </p:nvCxnSpPr>
        <p:spPr>
          <a:xfrm>
            <a:off x="835831" y="2679192"/>
            <a:ext cx="4101929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">
  <p:cSld name="Title and Content 3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-6350"/>
            <a:ext cx="12185770" cy="6864350"/>
            <a:chOff x="0" y="-6350"/>
            <a:chExt cx="12185770" cy="6864350"/>
          </a:xfrm>
        </p:grpSpPr>
        <p:sp>
          <p:nvSpPr>
            <p:cNvPr id="21" name="Google Shape;21;p3"/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Google Shape;22;p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" name="Google Shape;23;p3"/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24" name="Google Shape;24;p3"/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 w="12700" cap="flat" cmpd="sng">
                <a:solidFill>
                  <a:srgbClr val="82A6FD">
                    <a:alpha val="48627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835831" y="2620500"/>
            <a:ext cx="4471665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838201" y="3097848"/>
            <a:ext cx="4466504" cy="340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and 2 column">
  <p:cSld name="6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55000">
              <a:srgbClr val="02090E"/>
            </a:gs>
            <a:gs pos="79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/>
          <p:nvPr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4"/>
          <p:cNvCxnSpPr/>
          <p:nvPr/>
        </p:nvCxnSpPr>
        <p:spPr>
          <a:xfrm>
            <a:off x="3305669" y="2002443"/>
            <a:ext cx="7922116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2 column">
  <p:cSld name="3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39" name="Google Shape;39;p5"/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>
              <a:gsLst>
                <a:gs pos="0">
                  <a:srgbClr val="1A012C"/>
                </a:gs>
                <a:gs pos="45000">
                  <a:srgbClr val="1A012C">
                    <a:alpha val="49803"/>
                  </a:srgbClr>
                </a:gs>
                <a:gs pos="100000">
                  <a:srgbClr val="4A017E">
                    <a:alpha val="4980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6966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" name="Google Shape;40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" name="Google Shape;41;p5"/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/>
                <a:ahLst/>
                <a:cxnLst/>
                <a:rect l="l" t="t" r="r" b="b"/>
                <a:pathLst>
                  <a:path w="127713" h="127713" extrusionOk="0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" name="Google Shape;44;p5"/>
            <p:cNvGrpSpPr/>
            <p:nvPr/>
          </p:nvGrpSpPr>
          <p:grpSpPr>
            <a:xfrm rot="-973298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45" name="Google Shape;45;p5"/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/>
                <a:ahLst/>
                <a:cxnLst/>
                <a:rect l="l" t="t" r="r" b="b"/>
                <a:pathLst>
                  <a:path w="127713" h="127713" extrusionOk="0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gradFill>
          <a:gsLst>
            <a:gs pos="0">
              <a:schemeClr val="accent4"/>
            </a:gs>
            <a:gs pos="8000">
              <a:srgbClr val="0342DE"/>
            </a:gs>
            <a:gs pos="27000">
              <a:schemeClr val="dk1"/>
            </a:gs>
            <a:gs pos="81000">
              <a:srgbClr val="4A017E"/>
            </a:gs>
            <a:gs pos="93000">
              <a:schemeClr val="dk2"/>
            </a:gs>
            <a:gs pos="99000">
              <a:srgbClr val="FDB7FD"/>
            </a:gs>
            <a:gs pos="100000">
              <a:srgbClr val="FDB7FD"/>
            </a:gs>
          </a:gsLst>
          <a:lin ang="12600000" scaled="0"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3" y="1821180"/>
            <a:ext cx="12191994" cy="321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  <a:defRPr sz="60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2 column">
  <p:cSld name="4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126000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6000"/>
              <a:buNone/>
              <a:defRPr sz="6000" b="0" i="0" cap="none">
                <a:solidFill>
                  <a:srgbClr val="1BDEF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79000">
              <a:schemeClr val="accent6"/>
            </a:gs>
            <a:gs pos="100000">
              <a:schemeClr val="dk2"/>
            </a:gs>
          </a:gsLst>
          <a:lin ang="5400000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2" y="1"/>
            <a:ext cx="12191997" cy="6857998"/>
          </a:xfrm>
          <a:prstGeom prst="rect">
            <a:avLst/>
          </a:prstGeom>
          <a:gradFill>
            <a:gsLst>
              <a:gs pos="0">
                <a:srgbClr val="1A012C"/>
              </a:gs>
              <a:gs pos="45000">
                <a:srgbClr val="1A012C">
                  <a:alpha val="49803"/>
                </a:srgbClr>
              </a:gs>
              <a:gs pos="100000">
                <a:srgbClr val="4A017E">
                  <a:alpha val="49803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69662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3200"/>
              <a:buNone/>
              <a:defRPr sz="3200" b="0" i="0" cap="none">
                <a:solidFill>
                  <a:srgbClr val="1BDEF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" name="Google Shape;63;p8"/>
          <p:cNvSpPr>
            <a:spLocks noGrp="1"/>
          </p:cNvSpPr>
          <p:nvPr>
            <p:ph type="pic" idx="2"/>
          </p:nvPr>
        </p:nvSpPr>
        <p:spPr>
          <a:xfrm>
            <a:off x="6497638" y="336550"/>
            <a:ext cx="5322887" cy="61849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and 2 column">
  <p:cSld name="7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9"/>
          <p:cNvGrpSpPr/>
          <p:nvPr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68" name="Google Shape;68;p9"/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" name="Google Shape;69;p9" descr="A blue and purple spiral&#10;&#10;Description automatically generated"/>
            <p:cNvPicPr preferRelativeResize="0"/>
            <p:nvPr/>
          </p:nvPicPr>
          <p:blipFill rotWithShape="1">
            <a:blip r:embed="rId2">
              <a:alphaModFix/>
            </a:blip>
            <a:srcRect b="-92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" name="Google Shape;70;p9"/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71" name="Google Shape;71;p9"/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/>
                <a:ahLst/>
                <a:cxnLst/>
                <a:rect l="l" t="t" r="r" b="b"/>
                <a:pathLst>
                  <a:path w="127713" h="127713" extrusionOk="0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9"/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9"/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9"/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75" name="Google Shape;75;p9"/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/>
                <a:ahLst/>
                <a:cxnLst/>
                <a:rect l="l" t="t" r="r" b="b"/>
                <a:pathLst>
                  <a:path w="127713" h="127713" extrusionOk="0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9"/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77" name="Google Shape;77;p9"/>
          <p:cNvCxnSpPr/>
          <p:nvPr/>
        </p:nvCxnSpPr>
        <p:spPr>
          <a:xfrm>
            <a:off x="2369139" y="2002443"/>
            <a:ext cx="8873530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1"/>
          </p:nvPr>
        </p:nvSpPr>
        <p:spPr>
          <a:xfrm>
            <a:off x="2373002" y="2474811"/>
            <a:ext cx="4015098" cy="3528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2"/>
          </p:nvPr>
        </p:nvSpPr>
        <p:spPr>
          <a:xfrm>
            <a:off x="6995159" y="2474811"/>
            <a:ext cx="4227332" cy="3528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and 2 column">
  <p:cSld name="8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10"/>
          <p:cNvCxnSpPr/>
          <p:nvPr/>
        </p:nvCxnSpPr>
        <p:spPr>
          <a:xfrm>
            <a:off x="807039" y="1983705"/>
            <a:ext cx="10435630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6" name="Google Shape;86;p10"/>
          <p:cNvGrpSpPr/>
          <p:nvPr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87" name="Google Shape;87;p10"/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/>
              <a:ahLst/>
              <a:cxnLst/>
              <a:rect l="l" t="t" r="r" b="b"/>
              <a:pathLst>
                <a:path w="127713" h="127713" extrusionOk="0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rgbClr val="82A6FD">
                <a:alpha val="4901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/>
              <a:ahLst/>
              <a:cxnLst/>
              <a:rect l="l" t="t" r="r" b="b"/>
              <a:pathLst>
                <a:path w="91138" h="91138" extrusionOk="0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rgbClr val="82A6FD">
                <a:alpha val="4901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/>
              <a:ahLst/>
              <a:cxnLst/>
              <a:rect l="l" t="t" r="r" b="b"/>
              <a:pathLst>
                <a:path w="91138" h="91138" extrusionOk="0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rgbClr val="82A6FD">
                <a:alpha val="4901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1"/>
          </p:nvPr>
        </p:nvSpPr>
        <p:spPr>
          <a:xfrm>
            <a:off x="807038" y="2465539"/>
            <a:ext cx="3774587" cy="3723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AutoNum type="arabicPeriod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AutoNum type="alphaLcPeriod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AutoNum type="arabicParenR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AutoNum type="alphaLcParenR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body" idx="2"/>
          </p:nvPr>
        </p:nvSpPr>
        <p:spPr>
          <a:xfrm>
            <a:off x="4927600" y="2465539"/>
            <a:ext cx="6315069" cy="3723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99000">
              <a:srgbClr val="05202E"/>
            </a:gs>
            <a:gs pos="100000">
              <a:srgbClr val="05202E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</a:pPr>
            <a:r>
              <a:rPr lang="en-US"/>
              <a:t>STOCK PRICE MODELING</a:t>
            </a: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</a:pPr>
            <a:r>
              <a:rPr lang="en-US"/>
              <a:t>ASIA KOUSAR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</a:pPr>
            <a:r>
              <a:rPr lang="en-US"/>
              <a:t>TOM DANNER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STACKING MODELS</a:t>
            </a:r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body" idx="1"/>
          </p:nvPr>
        </p:nvSpPr>
        <p:spPr>
          <a:xfrm>
            <a:off x="2982725" y="1959025"/>
            <a:ext cx="5204100" cy="44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dirty="0"/>
              <a:t>Fit many different models into same dataset</a:t>
            </a:r>
            <a:endParaRPr dirty="0"/>
          </a:p>
          <a:p>
            <a:pPr marL="285750" indent="-285750">
              <a:spcBef>
                <a:spcPts val="0"/>
              </a:spcBef>
            </a:pPr>
            <a:endParaRPr dirty="0"/>
          </a:p>
          <a:p>
            <a:pPr marL="285750" indent="-285750">
              <a:spcBef>
                <a:spcPts val="0"/>
              </a:spcBef>
            </a:pPr>
            <a:r>
              <a:rPr lang="en-US" dirty="0"/>
              <a:t>make final predictions through meta learner</a:t>
            </a:r>
            <a:endParaRPr dirty="0"/>
          </a:p>
        </p:txBody>
      </p:sp>
      <p:sp>
        <p:nvSpPr>
          <p:cNvPr id="209" name="Google Shape;209;p25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1900" y="2201400"/>
            <a:ext cx="2580101" cy="40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2875398" y="478035"/>
            <a:ext cx="6327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 dirty="0"/>
              <a:t>STACKING MODELS</a:t>
            </a:r>
            <a:endParaRPr dirty="0"/>
          </a:p>
        </p:txBody>
      </p:sp>
      <p:pic>
        <p:nvPicPr>
          <p:cNvPr id="2" name="Google Shape;219;p26">
            <a:extLst>
              <a:ext uri="{FF2B5EF4-FFF2-40B4-BE49-F238E27FC236}">
                <a16:creationId xmlns:a16="http://schemas.microsoft.com/office/drawing/2014/main" id="{0C722D14-6036-D3F4-FCCF-AF0B8C73931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742" y="1318480"/>
            <a:ext cx="7872312" cy="4412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207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3305675" y="383999"/>
            <a:ext cx="7420800" cy="833700"/>
          </a:xfrm>
          <a:prstGeom prst="rect">
            <a:avLst/>
          </a:prstGeom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VOTING REGRESSOR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body" idx="1"/>
          </p:nvPr>
        </p:nvSpPr>
        <p:spPr>
          <a:xfrm>
            <a:off x="3305675" y="2101600"/>
            <a:ext cx="7420800" cy="404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spcBef>
                <a:spcPts val="0"/>
              </a:spcBef>
            </a:pPr>
            <a:r>
              <a:rPr lang="en-US" dirty="0"/>
              <a:t>For regression models:</a:t>
            </a:r>
          </a:p>
          <a:p>
            <a:pPr marL="742950" lvl="1" indent="-285750">
              <a:spcBef>
                <a:spcPts val="0"/>
              </a:spcBef>
            </a:pPr>
            <a:r>
              <a:rPr lang="en-US" dirty="0"/>
              <a:t>makes a prediction that is the average of multiple regression models.</a:t>
            </a:r>
            <a:endParaRPr dirty="0"/>
          </a:p>
          <a:p>
            <a:pPr marL="285750" lvl="0" indent="-285750">
              <a:spcBef>
                <a:spcPts val="0"/>
              </a:spcBef>
            </a:pPr>
            <a:endParaRPr dirty="0"/>
          </a:p>
          <a:p>
            <a:pPr marL="285750" lvl="0" indent="-285750">
              <a:spcBef>
                <a:spcPts val="0"/>
              </a:spcBef>
            </a:pPr>
            <a:r>
              <a:rPr lang="en-US" dirty="0"/>
              <a:t>For classification models:</a:t>
            </a:r>
          </a:p>
          <a:p>
            <a:pPr marL="742950" lvl="1" indent="-285750">
              <a:spcBef>
                <a:spcPts val="0"/>
              </a:spcBef>
            </a:pPr>
            <a:r>
              <a:rPr lang="en-US" sz="1600" dirty="0"/>
              <a:t>uses hard voting or soft voting</a:t>
            </a:r>
          </a:p>
          <a:p>
            <a:pPr marL="742950" lvl="1" indent="-285750">
              <a:spcBef>
                <a:spcPts val="0"/>
              </a:spcBef>
            </a:pPr>
            <a:endParaRPr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200" dirty="0">
              <a:highlight>
                <a:schemeClr val="dk1"/>
              </a:highlight>
            </a:endParaRPr>
          </a:p>
          <a:p>
            <a:pPr marL="457200" lvl="0" indent="0" algn="l" rtl="0"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3200" dirty="0">
                <a:highlight>
                  <a:schemeClr val="dk1"/>
                </a:highlight>
              </a:rPr>
              <a:t>     </a:t>
            </a:r>
            <a:endParaRPr sz="3200" dirty="0">
              <a:highlight>
                <a:schemeClr val="dk1"/>
              </a:highlight>
            </a:endParaRPr>
          </a:p>
        </p:txBody>
      </p:sp>
      <p:sp>
        <p:nvSpPr>
          <p:cNvPr id="227" name="Google Shape;227;p27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2875398" y="478035"/>
            <a:ext cx="6327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 dirty="0"/>
              <a:t>VOTING REGRESSOR</a:t>
            </a:r>
            <a:endParaRPr dirty="0"/>
          </a:p>
        </p:txBody>
      </p:sp>
      <p:pic>
        <p:nvPicPr>
          <p:cNvPr id="3" name="Google Shape;236;p28">
            <a:extLst>
              <a:ext uri="{FF2B5EF4-FFF2-40B4-BE49-F238E27FC236}">
                <a16:creationId xmlns:a16="http://schemas.microsoft.com/office/drawing/2014/main" id="{D68C2B7D-7988-7F1B-60F3-87E7AD09B7C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950" y="1167315"/>
            <a:ext cx="9808100" cy="5212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9858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>
            <a:spLocks noGrp="1"/>
          </p:cNvSpPr>
          <p:nvPr>
            <p:ph type="body" idx="1"/>
          </p:nvPr>
        </p:nvSpPr>
        <p:spPr>
          <a:xfrm>
            <a:off x="2269850" y="262350"/>
            <a:ext cx="9524100" cy="651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BDEF5"/>
                </a:solidFill>
              </a:rPr>
              <a:t>MODEL ENSEMBLING</a:t>
            </a: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3200" dirty="0">
              <a:solidFill>
                <a:srgbClr val="1BDEF5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3200" dirty="0">
              <a:solidFill>
                <a:srgbClr val="1BDEF5"/>
              </a:solidFill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dirty="0"/>
              <a:t>	PROS: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dirty="0"/>
          </a:p>
          <a:p>
            <a:pPr marL="628650" indent="-285750">
              <a:spcBef>
                <a:spcPts val="0"/>
              </a:spcBef>
              <a:buSzPts val="3200"/>
            </a:pPr>
            <a:r>
              <a:rPr lang="en-US" dirty="0"/>
              <a:t>Reduces hidden biases by combining multiple models</a:t>
            </a:r>
            <a:endParaRPr dirty="0"/>
          </a:p>
          <a:p>
            <a:pPr marL="628650" indent="-285750">
              <a:spcBef>
                <a:spcPts val="0"/>
              </a:spcBef>
              <a:buSzPts val="3200"/>
            </a:pPr>
            <a:r>
              <a:rPr lang="en-US" dirty="0"/>
              <a:t>Mitigates the risk of misclassification by adjusting the week learners</a:t>
            </a: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0" lvl="0" indent="-285750">
              <a:spcBef>
                <a:spcPts val="0"/>
              </a:spcBef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	CONS: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628650" lvl="0" indent="-285750">
              <a:spcBef>
                <a:spcPts val="0"/>
              </a:spcBef>
              <a:buSzPts val="3200"/>
            </a:pPr>
            <a:r>
              <a:rPr lang="en-US" dirty="0"/>
              <a:t>One size doesn't fit all</a:t>
            </a:r>
            <a:endParaRPr dirty="0"/>
          </a:p>
          <a:p>
            <a:pPr marL="628650" lvl="0" indent="-285750">
              <a:spcBef>
                <a:spcPts val="0"/>
              </a:spcBef>
              <a:buSzPts val="3200"/>
            </a:pPr>
            <a:r>
              <a:rPr lang="en-US" dirty="0"/>
              <a:t>increased cost of training and implementation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243" name="Google Shape;243;p29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>
            <a:spLocks noGrp="1"/>
          </p:cNvSpPr>
          <p:nvPr>
            <p:ph type="title"/>
          </p:nvPr>
        </p:nvSpPr>
        <p:spPr>
          <a:xfrm>
            <a:off x="2932448" y="264160"/>
            <a:ext cx="6327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 dirty="0"/>
              <a:t>Optimized Model Validation</a:t>
            </a:r>
            <a:endParaRPr dirty="0"/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92" y="1041149"/>
            <a:ext cx="11313815" cy="4995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2875398" y="478035"/>
            <a:ext cx="6327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All Models Performance Report</a:t>
            </a:r>
            <a:endParaRPr/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61" y="1176951"/>
            <a:ext cx="10630277" cy="5011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81" y="1117674"/>
            <a:ext cx="11917934" cy="45860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56;p31">
            <a:extLst>
              <a:ext uri="{FF2B5EF4-FFF2-40B4-BE49-F238E27FC236}">
                <a16:creationId xmlns:a16="http://schemas.microsoft.com/office/drawing/2014/main" id="{35BBC6FD-6DA7-9C22-7B79-758A902CF7B8}"/>
              </a:ext>
            </a:extLst>
          </p:cNvPr>
          <p:cNvSpPr txBox="1">
            <a:spLocks/>
          </p:cNvSpPr>
          <p:nvPr/>
        </p:nvSpPr>
        <p:spPr>
          <a:xfrm>
            <a:off x="2932448" y="264160"/>
            <a:ext cx="6327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1BDEF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Model Predictions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</a:pPr>
            <a:r>
              <a:rPr lang="en-US" sz="6000"/>
              <a:t>CODING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TAKEAWAYS &amp; NEXT STEPS</a:t>
            </a:r>
            <a:endParaRPr/>
          </a:p>
        </p:txBody>
      </p:sp>
      <p:sp>
        <p:nvSpPr>
          <p:cNvPr id="278" name="Google Shape;278;p34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Increase the amount of refining using Grid Search</a:t>
            </a:r>
            <a:endParaRPr dirty="0"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Create a Neural Network LSTM Model</a:t>
            </a:r>
            <a:endParaRPr dirty="0"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Further research into why our models are unable to predict large moving stocks (find specific indicators). Can we improve this?</a:t>
            </a:r>
            <a:endParaRPr dirty="0"/>
          </a:p>
          <a:p>
            <a:pPr marL="285750" lvl="0" indent="-1714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279" name="Google Shape;279;p34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4000">
              <a:srgbClr val="0342DE"/>
            </a:gs>
            <a:gs pos="55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27000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1"/>
          </p:nvPr>
        </p:nvSpPr>
        <p:spPr>
          <a:xfrm>
            <a:off x="838201" y="3097848"/>
            <a:ext cx="4466504" cy="340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Project Goal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Model Introduction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Results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Let's Do Some Coding!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Takeaways &amp; Next Steps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Q&amp;A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</a:pPr>
            <a:r>
              <a:rPr lang="en-US" sz="6000"/>
              <a:t>Q&amp;A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</a:pPr>
            <a:r>
              <a:rPr lang="en-US" sz="6000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 dirty="0"/>
              <a:t>PROJECT GOAL</a:t>
            </a:r>
            <a:endParaRPr dirty="0"/>
          </a:p>
        </p:txBody>
      </p:sp>
      <p:sp>
        <p:nvSpPr>
          <p:cNvPr id="152" name="Google Shape;152;p18"/>
          <p:cNvSpPr txBox="1">
            <a:spLocks noGrp="1"/>
          </p:cNvSpPr>
          <p:nvPr>
            <p:ph type="body" idx="1"/>
          </p:nvPr>
        </p:nvSpPr>
        <p:spPr>
          <a:xfrm>
            <a:off x="3626489" y="2478614"/>
            <a:ext cx="6779177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Predict stock prices in ‘x’ number of days by combining multiple models.</a:t>
            </a:r>
            <a:endParaRPr dirty="0"/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MODELS USED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Random Forest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Gradient Boost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X Gradient Boost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Linear Regression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Ridge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Stacking Regressor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Voting Regressor</a:t>
            </a:r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 dirty="0"/>
              <a:t>RANDOM FOREST</a:t>
            </a:r>
            <a:endParaRPr dirty="0"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RF Regression models use bagging (bootstrap aggregating) to split the data into subsets then independently train multiple decision trees.</a:t>
            </a:r>
          </a:p>
          <a:p>
            <a:pPr marL="742950" lvl="1" indent="-285750">
              <a:spcBef>
                <a:spcPts val="0"/>
              </a:spcBef>
              <a:buSzPts val="1800"/>
            </a:pPr>
            <a:r>
              <a:rPr lang="en-US" dirty="0"/>
              <a:t>Final decision made using majority voting.</a:t>
            </a:r>
            <a:endParaRPr dirty="0"/>
          </a:p>
        </p:txBody>
      </p:sp>
      <p:sp>
        <p:nvSpPr>
          <p:cNvPr id="169" name="Google Shape;169;p20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GRADIENT BOOST</a:t>
            </a:r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GB models use Boosting to combine multiple ‘weak learners’ within a model to create one strong model. This is done by calculating a loss function while training multiple decision trees sequentially.</a:t>
            </a:r>
            <a:endParaRPr dirty="0"/>
          </a:p>
        </p:txBody>
      </p:sp>
      <p:sp>
        <p:nvSpPr>
          <p:cNvPr id="185" name="Google Shape;185;p22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X GRADIENT BOOST</a:t>
            </a:r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The main difference between GB and XGB:</a:t>
            </a:r>
          </a:p>
          <a:p>
            <a:pPr marL="742950" lvl="1" indent="-285750">
              <a:spcBef>
                <a:spcPts val="0"/>
              </a:spcBef>
              <a:buSzPts val="1800"/>
            </a:pPr>
            <a:r>
              <a:rPr lang="en-US" dirty="0"/>
              <a:t>XGB incorporates L1 &amp; L2 Regularization, these functions account for outliers and weights to measure the model's complexity to reduce loss.</a:t>
            </a:r>
            <a:endParaRPr dirty="0"/>
          </a:p>
        </p:txBody>
      </p:sp>
      <p:sp>
        <p:nvSpPr>
          <p:cNvPr id="177" name="Google Shape;177;p21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LINEAR REGRESSION</a:t>
            </a:r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LR models predict a Dependent variable based on its linear relationship to Independent variables.</a:t>
            </a:r>
          </a:p>
          <a:p>
            <a:pPr marL="742950" lvl="1" indent="-285750">
              <a:spcBef>
                <a:spcPts val="0"/>
              </a:spcBef>
              <a:buSzPts val="1800"/>
            </a:pPr>
            <a:r>
              <a:rPr lang="en-US" dirty="0"/>
              <a:t>The goal is to reduce the sum of squared errors</a:t>
            </a:r>
            <a:endParaRPr dirty="0"/>
          </a:p>
        </p:txBody>
      </p:sp>
      <p:sp>
        <p:nvSpPr>
          <p:cNvPr id="193" name="Google Shape;193;p23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RIDGE</a:t>
            </a:r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The main difference between LR and Ridge:</a:t>
            </a:r>
          </a:p>
          <a:p>
            <a:pPr marL="742950" lvl="1" indent="-285750">
              <a:spcBef>
                <a:spcPts val="0"/>
              </a:spcBef>
            </a:pPr>
            <a:r>
              <a:rPr lang="en-US" dirty="0"/>
              <a:t>Ridge incorporates L2 Regularization, this function accounts for outliers and weights to measure the model's complexity to reduce loss.</a:t>
            </a:r>
          </a:p>
        </p:txBody>
      </p:sp>
      <p:sp>
        <p:nvSpPr>
          <p:cNvPr id="201" name="Google Shape;201;p24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397</Words>
  <Application>Microsoft Office PowerPoint</Application>
  <PresentationFormat>Widescreen</PresentationFormat>
  <Paragraphs>117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Custom</vt:lpstr>
      <vt:lpstr>STOCK PRICE MODELING</vt:lpstr>
      <vt:lpstr>AGENDA</vt:lpstr>
      <vt:lpstr>PROJECT GOAL</vt:lpstr>
      <vt:lpstr>MODELS USED</vt:lpstr>
      <vt:lpstr>RANDOM FOREST</vt:lpstr>
      <vt:lpstr>GRADIENT BOOST</vt:lpstr>
      <vt:lpstr>X GRADIENT BOOST</vt:lpstr>
      <vt:lpstr>LINEAR REGRESSION</vt:lpstr>
      <vt:lpstr>RIDGE</vt:lpstr>
      <vt:lpstr>STACKING MODELS</vt:lpstr>
      <vt:lpstr>  STACKING MODELS</vt:lpstr>
      <vt:lpstr>VOTING REGRESSOR</vt:lpstr>
      <vt:lpstr>  VOTING REGRESSOR</vt:lpstr>
      <vt:lpstr>PowerPoint Presentation</vt:lpstr>
      <vt:lpstr>  Optimized Model Validation</vt:lpstr>
      <vt:lpstr>  All Models Performance Report</vt:lpstr>
      <vt:lpstr>PowerPoint Presentation</vt:lpstr>
      <vt:lpstr>CODING</vt:lpstr>
      <vt:lpstr>TAKEAWAYS &amp; NEXT STEPS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MODELING</dc:title>
  <dc:creator>Tom Danner</dc:creator>
  <cp:lastModifiedBy>Tom Danner</cp:lastModifiedBy>
  <cp:revision>5</cp:revision>
  <dcterms:modified xsi:type="dcterms:W3CDTF">2024-04-10T23:32:36Z</dcterms:modified>
</cp:coreProperties>
</file>