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748892-62FD-4C78-938A-DF9C37077943}">
  <a:tblStyle styleId="{63748892-62FD-4C78-938A-DF9C37077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5df9b71f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5df9b71f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5e26e9a8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5e26e9a8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5df9b71f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5df9b71f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df9b71f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5df9b71f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5df9b71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5df9b71f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e26e9a88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e26e9a88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5df9b71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5df9b71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5df9b71f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5df9b71f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5df9b71f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5df9b71f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5df9b71f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5df9b71f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5e26e9a88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5e26e9a88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5df9b71f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5df9b71f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5e26e9a8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5e26e9a8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ensus.gov/data/timeseries/intltrade/exports/hs/variabl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Exploring US Import &amp; Export Data with the Census API</a:t>
            </a:r>
            <a:endParaRPr sz="21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67800"/>
            <a:ext cx="85206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Group Members: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Evan Grillo</a:t>
            </a: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Ayman Alklaqe</a:t>
            </a: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Tom Danner</a:t>
            </a: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212575" y="152400"/>
            <a:ext cx="3511500" cy="45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US Export Pacts + NA</a:t>
            </a:r>
            <a:endParaRPr/>
          </a:p>
          <a:p>
            <a:pPr marL="457200" lvl="0" indent="-295976" algn="l" rtl="0">
              <a:spcBef>
                <a:spcPts val="1200"/>
              </a:spcBef>
              <a:spcAft>
                <a:spcPts val="0"/>
              </a:spcAft>
              <a:buSzPts val="1061"/>
              <a:buChar char="●"/>
            </a:pPr>
            <a:r>
              <a:rPr lang="en" sz="1061"/>
              <a:t>2015 strengthening dollar / weakening global economy</a:t>
            </a:r>
            <a:endParaRPr sz="1061"/>
          </a:p>
          <a:p>
            <a:pPr marL="457200" lvl="0" indent="-295976" algn="l" rtl="0">
              <a:spcBef>
                <a:spcPts val="0"/>
              </a:spcBef>
              <a:spcAft>
                <a:spcPts val="0"/>
              </a:spcAft>
              <a:buSzPts val="1061"/>
              <a:buChar char="●"/>
            </a:pPr>
            <a:r>
              <a:rPr lang="en" sz="1061"/>
              <a:t>2020 covid</a:t>
            </a:r>
            <a:endParaRPr sz="1061"/>
          </a:p>
          <a:p>
            <a:pPr marL="457200" lvl="0" indent="-295976" algn="l" rtl="0">
              <a:spcBef>
                <a:spcPts val="0"/>
              </a:spcBef>
              <a:spcAft>
                <a:spcPts val="0"/>
              </a:spcAft>
              <a:buSzPts val="1061"/>
              <a:buChar char="●"/>
            </a:pPr>
            <a:r>
              <a:rPr lang="en" sz="1061"/>
              <a:t>2021 bounce back after covid</a:t>
            </a:r>
            <a:endParaRPr sz="1061"/>
          </a:p>
          <a:p>
            <a:pPr marL="457200" lvl="0" indent="-295976" algn="l" rtl="0">
              <a:spcBef>
                <a:spcPts val="0"/>
              </a:spcBef>
              <a:spcAft>
                <a:spcPts val="0"/>
              </a:spcAft>
              <a:buSzPts val="1061"/>
              <a:buChar char="●"/>
            </a:pPr>
            <a:r>
              <a:rPr lang="en" sz="1061"/>
              <a:t>2022 Supply line strengthening / forced economic growth</a:t>
            </a:r>
            <a:endParaRPr sz="106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52400"/>
            <a:ext cx="4185244" cy="27935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2"/>
          <p:cNvGraphicFramePr/>
          <p:nvPr/>
        </p:nvGraphicFramePr>
        <p:xfrm>
          <a:off x="303750" y="257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{63748892-62FD-4C78-938A-DF9C37077943}</a:tableStyleId>
              </a:tblPr>
              <a:tblGrid>
                <a:gridCol w="20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Pact / Continent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Amount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800" b="1">
                          <a:highlight>
                            <a:srgbClr val="FFFFFF"/>
                          </a:highlight>
                        </a:rPr>
                        <a:t>OECD</a:t>
                      </a:r>
                      <a:r>
                        <a:rPr lang="en" sz="700">
                          <a:solidFill>
                            <a:schemeClr val="dk2"/>
                          </a:solidFill>
                        </a:rPr>
                        <a:t> - Organisation for Economic Co-operation and Development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$10.70 Trillion</a:t>
                      </a:r>
                      <a:endParaRPr sz="7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00" b="1">
                          <a:highlight>
                            <a:srgbClr val="FFFFFF"/>
                          </a:highlight>
                        </a:rPr>
                        <a:t>APEC</a:t>
                      </a:r>
                      <a:r>
                        <a:rPr lang="en" sz="60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" sz="700">
                          <a:solidFill>
                            <a:schemeClr val="dk2"/>
                          </a:solidFill>
                        </a:rPr>
                        <a:t>- Asia-Pacific Economic Cooperation</a:t>
                      </a:r>
                      <a:endParaRPr sz="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$10.05 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Trillion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00" b="1">
                          <a:highlight>
                            <a:srgbClr val="FFFFFF"/>
                          </a:highlight>
                        </a:rPr>
                        <a:t>NATO </a:t>
                      </a:r>
                      <a:r>
                        <a:rPr lang="en" sz="700">
                          <a:solidFill>
                            <a:schemeClr val="dk2"/>
                          </a:solidFill>
                        </a:rPr>
                        <a:t>- North Atlantic Treaty Organization</a:t>
                      </a:r>
                      <a:endParaRPr sz="8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$5.97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Trillion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00" b="1">
                          <a:highlight>
                            <a:srgbClr val="FFFFFF"/>
                          </a:highlight>
                        </a:rPr>
                        <a:t>North America</a:t>
                      </a:r>
                      <a:r>
                        <a:rPr lang="en" sz="700">
                          <a:solidFill>
                            <a:schemeClr val="dk2"/>
                          </a:solidFill>
                        </a:rPr>
                        <a:t> - Continent (non specific)</a:t>
                      </a:r>
                      <a:endParaRPr sz="8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$5.47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Trillion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800" b="1">
                          <a:highlight>
                            <a:srgbClr val="FFFFFF"/>
                          </a:highlight>
                        </a:rPr>
                        <a:t>NAFTA</a:t>
                      </a:r>
                      <a:r>
                        <a:rPr lang="en" sz="700">
                          <a:solidFill>
                            <a:schemeClr val="dk2"/>
                          </a:solidFill>
                        </a:rPr>
                        <a:t> - North American Free Trade Agreement</a:t>
                      </a:r>
                      <a:endParaRPr sz="8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$5.47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Trillion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238" y="2945925"/>
            <a:ext cx="4148750" cy="17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698825" y="2025250"/>
            <a:ext cx="33951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Total Exported In USD From 2013 - 2022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3"/>
          <p:cNvGraphicFramePr/>
          <p:nvPr/>
        </p:nvGraphicFramePr>
        <p:xfrm>
          <a:off x="426925" y="313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{63748892-62FD-4C78-938A-DF9C37077943}</a:tableStyleId>
              </a:tblPr>
              <a:tblGrid>
                <a:gridCol w="17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Amount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 b="1">
                          <a:highlight>
                            <a:srgbClr val="FFFFFF"/>
                          </a:highlight>
                        </a:rPr>
                        <a:t>CANADA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$2.96 Trillion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MEXICO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$2.51 Trillion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CHINA</a:t>
                      </a:r>
                      <a:endParaRPr sz="1100"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$1.26 Trillion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Google Shape;136;p23"/>
          <p:cNvSpPr txBox="1"/>
          <p:nvPr/>
        </p:nvSpPr>
        <p:spPr>
          <a:xfrm>
            <a:off x="426925" y="2633275"/>
            <a:ext cx="353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Total Exported In USD From 2013 - 2022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525" y="63550"/>
            <a:ext cx="4245500" cy="29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588" y="2931388"/>
            <a:ext cx="4161375" cy="17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63550"/>
            <a:ext cx="3537300" cy="23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US Export Countries</a:t>
            </a:r>
            <a:endParaRPr/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2015 strengthening dollar / weakening global economy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2020 covid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July 2018 - Jan 2020 US - China Trade War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2020 China recovering from Covid and agree to receive soy beans and natural gas from US in trade truce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/>
              <a:t>2020 covid hit the world hard outside of China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2021 bounce back after covid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2022 Supply line strengthening / forced economic growth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211825" y="161425"/>
            <a:ext cx="8520600" cy="8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/>
              <a:t>What’s the US Trade Deficit?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400" i="1"/>
              <a:t>YTD October 2013 - 2023</a:t>
            </a:r>
            <a:endParaRPr sz="14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202" y="1179775"/>
            <a:ext cx="5182749" cy="32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0" y="3597650"/>
            <a:ext cx="36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0" y="2431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11825" y="1235425"/>
            <a:ext cx="3513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b="1">
                <a:solidFill>
                  <a:schemeClr val="dk2"/>
                </a:solidFill>
                <a:highlight>
                  <a:srgbClr val="FFFFFF"/>
                </a:highlight>
              </a:rPr>
              <a:t>Average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: $731.04 bn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b="1">
                <a:solidFill>
                  <a:schemeClr val="dk2"/>
                </a:solidFill>
                <a:highlight>
                  <a:schemeClr val="lt1"/>
                </a:highlight>
              </a:rPr>
              <a:t>Standard Deviation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: $137.38 bn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b="1">
                <a:solidFill>
                  <a:schemeClr val="dk2"/>
                </a:solidFill>
                <a:highlight>
                  <a:srgbClr val="FFFFFF"/>
                </a:highlight>
              </a:rPr>
              <a:t>Latest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: $895.03 bn (2023)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b="1">
                <a:solidFill>
                  <a:schemeClr val="dk2"/>
                </a:solidFill>
              </a:rPr>
              <a:t>Max</a:t>
            </a:r>
            <a:r>
              <a:rPr lang="en" sz="1200">
                <a:solidFill>
                  <a:schemeClr val="dk2"/>
                </a:solidFill>
              </a:rPr>
              <a:t>: $1.01 trn (2022)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b="1">
                <a:solidFill>
                  <a:schemeClr val="dk2"/>
                </a:solidFill>
              </a:rPr>
              <a:t>Min</a:t>
            </a:r>
            <a:r>
              <a:rPr lang="en" sz="1200">
                <a:solidFill>
                  <a:schemeClr val="dk2"/>
                </a:solidFill>
              </a:rPr>
              <a:t>: $586.51 bn (2013)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49" name="Google Shape;149;p24"/>
          <p:cNvGraphicFramePr/>
          <p:nvPr/>
        </p:nvGraphicFramePr>
        <p:xfrm>
          <a:off x="449363" y="32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{63748892-62FD-4C78-938A-DF9C37077943}</a:tableStyleId>
              </a:tblPr>
              <a:tblGrid>
                <a:gridCol w="72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Year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Deficit Decrease from Previous Year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2016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$14.13 bn</a:t>
                      </a:r>
                      <a:endParaRPr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2019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$6.00 bn</a:t>
                      </a:r>
                      <a:endParaRPr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2023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$112.58 bn</a:t>
                      </a:r>
                      <a:endParaRPr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Postmortem</a:t>
            </a:r>
            <a:endParaRPr sz="3400"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248200" y="1217075"/>
            <a:ext cx="8520600" cy="32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Challenges: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Inconsistent data (e.g CTY_NAME)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Geomapping returned odd results for some values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Commodity data categorized by container instead of individual commodity.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Next Steps: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Quantify trends against influential factors like policy changes and social events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Sharpen queries and aim to answer more specific and focused questions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775200" y="2162950"/>
            <a:ext cx="159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45575" y="1305825"/>
            <a:ext cx="67944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Did you know that there was a $160 billion decrease in total import value in the year 2020?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Some might be surprised that Savannah, GA and New Orleans, LA  &amp; Detroit, MI are in the top 10 of US ports by total import value…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69075" y="303350"/>
            <a:ext cx="7917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i="1">
                <a:solidFill>
                  <a:schemeClr val="dk1"/>
                </a:solidFill>
              </a:rPr>
              <a:t>What’s </a:t>
            </a:r>
            <a:r>
              <a:rPr lang="en" sz="3400" i="1">
                <a:solidFill>
                  <a:schemeClr val="dk1"/>
                </a:solidFill>
              </a:rPr>
              <a:t>ahead…</a:t>
            </a:r>
            <a:endParaRPr sz="18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Key Questions Explored</a:t>
            </a:r>
            <a:endParaRPr sz="360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69100" y="2256125"/>
            <a:ext cx="8574900" cy="21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 b="1">
                <a:solidFill>
                  <a:schemeClr val="dk1"/>
                </a:solidFill>
              </a:rPr>
              <a:t>What is the US Trade Deficit between imports and exports?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 b="1">
                <a:solidFill>
                  <a:schemeClr val="dk1"/>
                </a:solidFill>
              </a:rPr>
              <a:t>What are the top US ports for imports and exports?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 b="1">
                <a:solidFill>
                  <a:schemeClr val="dk1"/>
                </a:solidFill>
              </a:rPr>
              <a:t>What are the top products imported and exported?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 b="1">
                <a:solidFill>
                  <a:schemeClr val="dk1"/>
                </a:solidFill>
              </a:rPr>
              <a:t>What are the top US trading partners for imports and exports?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70125" y="1268850"/>
            <a:ext cx="70383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This project aims to address fundamental queries concerning US import and export data: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Where to get US import and export data?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50650" y="1227600"/>
            <a:ext cx="6441000" cy="28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API: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https://api.census.gov/data/timeseries/intltrade/exports/hs/variables.html</a:t>
            </a:r>
            <a:endParaRPr sz="1050" u="sng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US Census API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Imports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Exports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Import / Export Ports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 Cleanup &amp; Exploration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52">
              <a:solidFill>
                <a:schemeClr val="dk1"/>
              </a:solidFill>
            </a:endParaRPr>
          </a:p>
          <a:p>
            <a:pPr marL="457200" lvl="0" indent="-2976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6275"/>
              <a:buChar char="●"/>
            </a:pPr>
            <a:r>
              <a:rPr lang="en" sz="2052">
                <a:solidFill>
                  <a:schemeClr val="dk1"/>
                </a:solidFill>
              </a:rPr>
              <a:t>Evan</a:t>
            </a:r>
            <a:endParaRPr sz="1976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Navigating Census API documentation &amp; testing endpoints with Postman</a:t>
            </a:r>
            <a:endParaRPr sz="17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Formatting large dollar sums</a:t>
            </a:r>
            <a:endParaRPr sz="17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Fetching latitude and longitude coordinates for geo plots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0029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52">
                <a:solidFill>
                  <a:schemeClr val="dk1"/>
                </a:solidFill>
              </a:rPr>
              <a:t>Tom</a:t>
            </a:r>
            <a:endParaRPr sz="2052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Type casting / formatting pre v.s. post concat</a:t>
            </a:r>
            <a:endParaRPr sz="1700">
              <a:solidFill>
                <a:schemeClr val="dk1"/>
              </a:solidFill>
            </a:endParaRPr>
          </a:p>
          <a:p>
            <a:pPr marL="914400" lvl="1" indent="-2879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Formatting HVplots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0029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52">
                <a:solidFill>
                  <a:schemeClr val="dk1"/>
                </a:solidFill>
              </a:rPr>
              <a:t>Ayman</a:t>
            </a:r>
            <a:endParaRPr sz="2052">
              <a:solidFill>
                <a:schemeClr val="dk1"/>
              </a:solidFill>
            </a:endParaRPr>
          </a:p>
          <a:p>
            <a:pPr marL="914400" lvl="1" indent="-286226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</a:rPr>
              <a:t>Dropping unnecessary columns in a DataFrame</a:t>
            </a:r>
            <a:endParaRPr sz="16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286226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</a:rPr>
              <a:t>Changing the index of a DataFrame</a:t>
            </a:r>
            <a:endParaRPr sz="16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2879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Turning strings into integers using pd.to_numeric()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7225" y="52200"/>
            <a:ext cx="522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010">
                <a:solidFill>
                  <a:srgbClr val="1D1C1D"/>
                </a:solidFill>
              </a:rPr>
              <a:t>Were there any years with an overall decrease in total import value?</a:t>
            </a:r>
            <a:endParaRPr sz="2010">
              <a:solidFill>
                <a:srgbClr val="1D1C1D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ts val="990"/>
              <a:buNone/>
            </a:pPr>
            <a:endParaRPr sz="3959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92575" y="1390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5373025" y="70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{63748892-62FD-4C78-938A-DF9C37077943}</a:tableStyleId>
              </a:tblPr>
              <a:tblGrid>
                <a:gridCol w="16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Amount In USD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12-2013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2,337,205,579,089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12-2014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2,423,791,959,001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12-2015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2,307,278,565,689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12-2016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2,242,798,371,753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12-2017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2,396,814,030,861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12-2018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2,595,696,327,457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12-2019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2,553,173,110,266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12-2020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2,392,676,604,862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12-2021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2,900,188,307,696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12-2022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3,328,976,095,745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8" name="Google Shape;88;p18"/>
          <p:cNvSpPr txBox="1"/>
          <p:nvPr/>
        </p:nvSpPr>
        <p:spPr>
          <a:xfrm>
            <a:off x="5373025" y="337400"/>
            <a:ext cx="3469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Total Import Value: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822375" y="1696950"/>
            <a:ext cx="665400" cy="1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72" y="1661926"/>
            <a:ext cx="4166629" cy="30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136300" y="1898300"/>
            <a:ext cx="612900" cy="12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874700" y="1263359"/>
            <a:ext cx="261600" cy="12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069025" y="1816250"/>
            <a:ext cx="9270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Amount In USD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Top 3 Countries By Import Value?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49075" y="1159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‘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4370150" y="2273175"/>
            <a:ext cx="276600" cy="11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675" y="1318662"/>
            <a:ext cx="3561625" cy="287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836975" y="1420450"/>
            <a:ext cx="276600" cy="11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33075" y="1159950"/>
            <a:ext cx="32895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96025"/>
            <a:ext cx="4195501" cy="25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0" y="128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00">
                <a:solidFill>
                  <a:schemeClr val="accent2"/>
                </a:solidFill>
              </a:rPr>
              <a:t>US Ports &amp; Imports</a:t>
            </a:r>
            <a:endParaRPr sz="1820">
              <a:solidFill>
                <a:schemeClr val="accent2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79875" y="835350"/>
            <a:ext cx="4039200" cy="16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Top Imported Commodity into Los Angeles, CA: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</a:rPr>
              <a:t>ELECTRICAL MACHINERY AND EQUIPMENT AND PARTS THEREOF; SOUND RECORDERS AND REPRODUCERS, TELEVISION RECORDERS AND REPRODUCERS, PARTS AND ACCESSORIES</a:t>
            </a: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2"/>
                </a:solidFill>
                <a:highlight>
                  <a:srgbClr val="FFFFFF"/>
                </a:highlight>
              </a:rPr>
              <a:t>Value</a:t>
            </a: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</a:rPr>
              <a:t>: $4.76 bn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79875" y="2571750"/>
            <a:ext cx="38631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 Imports by Country into Los Angeles, CA:</a:t>
            </a:r>
            <a:endParaRPr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AutoNum type="arabicPeriod"/>
            </a:pPr>
            <a:r>
              <a:rPr lang="en" sz="1000" b="1">
                <a:solidFill>
                  <a:schemeClr val="dk2"/>
                </a:solidFill>
                <a:highlight>
                  <a:srgbClr val="FFFFFF"/>
                </a:highlight>
              </a:rPr>
              <a:t>ASIA</a:t>
            </a: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</a:rPr>
              <a:t>: $2.55 tn</a:t>
            </a: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AutoNum type="arabicPeriod"/>
            </a:pPr>
            <a:r>
              <a:rPr lang="en" sz="1000" b="1">
                <a:solidFill>
                  <a:schemeClr val="dk2"/>
                </a:solidFill>
                <a:highlight>
                  <a:srgbClr val="FFFFFF"/>
                </a:highlight>
              </a:rPr>
              <a:t>APEC</a:t>
            </a: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</a:rPr>
              <a:t>: $2.50 tn</a:t>
            </a: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AutoNum type="arabicPeriod"/>
            </a:pPr>
            <a:r>
              <a:rPr lang="en" sz="1000" b="1">
                <a:solidFill>
                  <a:schemeClr val="dk2"/>
                </a:solidFill>
                <a:highlight>
                  <a:srgbClr val="FFFFFF"/>
                </a:highlight>
              </a:rPr>
              <a:t>PACIFIC RIM COUNTRIES</a:t>
            </a: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</a:rPr>
              <a:t>: $2.19 tn</a:t>
            </a: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AutoNum type="arabicPeriod"/>
            </a:pPr>
            <a:r>
              <a:rPr lang="en" sz="1000" b="1">
                <a:solidFill>
                  <a:schemeClr val="dk2"/>
                </a:solidFill>
                <a:highlight>
                  <a:srgbClr val="FFFFFF"/>
                </a:highlight>
              </a:rPr>
              <a:t>CHINA</a:t>
            </a: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</a:rPr>
              <a:t>: $1.39 tn</a:t>
            </a: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AutoNum type="arabicPeriod"/>
            </a:pPr>
            <a:r>
              <a:rPr lang="en" sz="1000" b="1">
                <a:solidFill>
                  <a:schemeClr val="dk2"/>
                </a:solidFill>
                <a:highlight>
                  <a:srgbClr val="FFFFFF"/>
                </a:highlight>
              </a:rPr>
              <a:t>OECD</a:t>
            </a: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</a:rPr>
              <a:t>: $620.29 bn</a:t>
            </a: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AutoNum type="arabicPeriod"/>
            </a:pPr>
            <a:r>
              <a:rPr lang="en" sz="1000" b="1">
                <a:solidFill>
                  <a:schemeClr val="dk2"/>
                </a:solidFill>
                <a:highlight>
                  <a:srgbClr val="FFFFFF"/>
                </a:highlight>
              </a:rPr>
              <a:t>ASEAN</a:t>
            </a: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</a:rPr>
              <a:t>: $465.75 bn</a:t>
            </a: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AutoNum type="arabicPeriod"/>
            </a:pPr>
            <a:r>
              <a:rPr lang="en" sz="1000" b="1">
                <a:solidFill>
                  <a:schemeClr val="dk2"/>
                </a:solidFill>
                <a:highlight>
                  <a:srgbClr val="FFFFFF"/>
                </a:highlight>
              </a:rPr>
              <a:t>JAPAN</a:t>
            </a: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</a:rPr>
              <a:t>: $354.94 bn</a:t>
            </a: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AutoNum type="arabicPeriod"/>
            </a:pPr>
            <a:r>
              <a:rPr lang="en" sz="1000" b="1">
                <a:solidFill>
                  <a:schemeClr val="dk2"/>
                </a:solidFill>
                <a:highlight>
                  <a:srgbClr val="FFFFFF"/>
                </a:highlight>
              </a:rPr>
              <a:t>VIETNAM</a:t>
            </a: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</a:rPr>
              <a:t>: $189.52 bn</a:t>
            </a: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AutoNum type="arabicPeriod"/>
            </a:pPr>
            <a:r>
              <a:rPr lang="en" sz="1000" b="1">
                <a:solidFill>
                  <a:schemeClr val="dk2"/>
                </a:solidFill>
                <a:highlight>
                  <a:srgbClr val="FFFFFF"/>
                </a:highlight>
              </a:rPr>
              <a:t>TAIWAN</a:t>
            </a: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</a:rPr>
              <a:t>: $136.31 bn</a:t>
            </a: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AutoNum type="arabicPeriod"/>
            </a:pPr>
            <a:r>
              <a:rPr lang="en" sz="1000" b="1">
                <a:solidFill>
                  <a:schemeClr val="dk2"/>
                </a:solidFill>
                <a:highlight>
                  <a:srgbClr val="FFFFFF"/>
                </a:highlight>
              </a:rPr>
              <a:t>KOREA, SOUTH</a:t>
            </a:r>
            <a:r>
              <a:rPr lang="en" sz="1000">
                <a:solidFill>
                  <a:schemeClr val="dk2"/>
                </a:solidFill>
                <a:highlight>
                  <a:srgbClr val="FFFFFF"/>
                </a:highlight>
              </a:rPr>
              <a:t>: $126.89 bn</a:t>
            </a: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500" y="701275"/>
            <a:ext cx="4876497" cy="41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400"/>
              <a:t>Geo Mapping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Imports Ports (geopy &gt; Nominatim)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t="-2350" b="2349"/>
          <a:stretch/>
        </p:blipFill>
        <p:spPr>
          <a:xfrm>
            <a:off x="5223400" y="156425"/>
            <a:ext cx="3495576" cy="188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850" y="2496850"/>
            <a:ext cx="4456150" cy="238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5">
            <a:alphaModFix/>
          </a:blip>
          <a:srcRect t="11750" b="-11750"/>
          <a:stretch/>
        </p:blipFill>
        <p:spPr>
          <a:xfrm>
            <a:off x="0" y="2184247"/>
            <a:ext cx="6011926" cy="295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Office PowerPoint</Application>
  <PresentationFormat>On-screen Show (16:9)</PresentationFormat>
  <Paragraphs>151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Roboto</vt:lpstr>
      <vt:lpstr>Simple Light</vt:lpstr>
      <vt:lpstr>Exploring US Import &amp; Export Data with the Census API</vt:lpstr>
      <vt:lpstr>PowerPoint Presentation</vt:lpstr>
      <vt:lpstr>Key Questions Explored</vt:lpstr>
      <vt:lpstr>Where to get US import and export data? </vt:lpstr>
      <vt:lpstr>Data Cleanup &amp; Exploration</vt:lpstr>
      <vt:lpstr>Were there any years with an overall decrease in total import value? </vt:lpstr>
      <vt:lpstr>What Are The Top 3 Countries By Import Value?</vt:lpstr>
      <vt:lpstr>US Ports &amp; Imports</vt:lpstr>
      <vt:lpstr>Geo Mapping </vt:lpstr>
      <vt:lpstr>PowerPoint Presentation</vt:lpstr>
      <vt:lpstr>PowerPoint Presentation</vt:lpstr>
      <vt:lpstr>What’s the US Trade Deficit? YTD October 2013 - 2023 </vt:lpstr>
      <vt:lpstr>Postmortem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US Import &amp; Export Data with the Census API</dc:title>
  <dc:creator>Tom Danner</dc:creator>
  <cp:lastModifiedBy>Tom Danner</cp:lastModifiedBy>
  <cp:revision>1</cp:revision>
  <dcterms:modified xsi:type="dcterms:W3CDTF">2023-12-14T02:16:36Z</dcterms:modified>
</cp:coreProperties>
</file>