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7" r:id="rId1"/>
  </p:sldMasterIdLst>
  <p:notesMasterIdLst>
    <p:notesMasterId r:id="rId13"/>
  </p:notesMasterIdLst>
  <p:sldIdLst>
    <p:sldId id="256" r:id="rId2"/>
    <p:sldId id="324" r:id="rId3"/>
    <p:sldId id="322" r:id="rId4"/>
    <p:sldId id="346" r:id="rId5"/>
    <p:sldId id="347" r:id="rId6"/>
    <p:sldId id="344" r:id="rId7"/>
    <p:sldId id="348" r:id="rId8"/>
    <p:sldId id="345" r:id="rId9"/>
    <p:sldId id="349" r:id="rId10"/>
    <p:sldId id="325" r:id="rId11"/>
    <p:sldId id="350" r:id="rId12"/>
  </p:sldIdLst>
  <p:sldSz cx="9144000" cy="5143500" type="screen16x9"/>
  <p:notesSz cx="6858000" cy="9144000"/>
  <p:embeddedFontLst>
    <p:embeddedFont>
      <p:font typeface="Roboto Condensed Light" panose="02000000000000000000" pitchFamily="2" charset="0"/>
      <p:regular r:id="rId14"/>
      <p:bold r:id="rId15"/>
      <p:italic r:id="rId16"/>
      <p:boldItalic r:id="rId17"/>
    </p:embeddedFont>
    <p:embeddedFont>
      <p:font typeface="Sitka Subheading" pitchFamily="2" charset="0"/>
      <p:regular r:id="rId18"/>
      <p:bold r:id="rId19"/>
      <p:italic r:id="rId20"/>
      <p:boldItalic r:id="rId21"/>
    </p:embeddedFont>
    <p:embeddedFont>
      <p:font typeface="Squada One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8747AA-00B4-4F20-BFBF-310C3AB7FD33}">
  <a:tblStyle styleId="{0A8747AA-00B4-4F20-BFBF-310C3AB7FD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b619df54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b619df54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472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gb619df54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6" name="Google Shape;2206;gb619df54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ga3f3a6d75d_3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0" name="Google Shape;2090;ga3f3a6d75d_3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gb619df54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6" name="Google Shape;2206;gb619df54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163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gb619df54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6" name="Google Shape;2206;gb619df54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183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ga3f3a6d75d_3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0" name="Google Shape;2090;ga3f3a6d75d_3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923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gb619df54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6" name="Google Shape;2206;gb619df54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023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ga3f3a6d75d_3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0" name="Google Shape;2090;ga3f3a6d75d_3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2425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gb619df54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6" name="Google Shape;2206;gb619df54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16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reepik.es/foto-gratis/macho-angulo-casco-realidad-virtual_7133530.ht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33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2"/>
          <p:cNvSpPr txBox="1">
            <a:spLocks noGrp="1"/>
          </p:cNvSpPr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7" name="Google Shape;557;p62"/>
          <p:cNvSpPr txBox="1">
            <a:spLocks noGrp="1"/>
          </p:cNvSpPr>
          <p:nvPr>
            <p:ph type="subTitle" idx="1"/>
          </p:nvPr>
        </p:nvSpPr>
        <p:spPr>
          <a:xfrm>
            <a:off x="2588100" y="2210650"/>
            <a:ext cx="3967800" cy="18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58" name="Google Shape;558;p62">
            <a:hlinkClick r:id="rId2"/>
          </p:cNvPr>
          <p:cNvSpPr txBox="1">
            <a:spLocks noGrp="1"/>
          </p:cNvSpPr>
          <p:nvPr>
            <p:ph type="ctrTitle" idx="2"/>
          </p:nvPr>
        </p:nvSpPr>
        <p:spPr>
          <a:xfrm>
            <a:off x="3224100" y="1799442"/>
            <a:ext cx="2695800" cy="2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59" name="Google Shape;55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247964" y="32876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984228" y="32077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96" r:id="rId3"/>
    <p:sldLayoutId id="2147483708" r:id="rId4"/>
    <p:sldLayoutId id="2147483709" r:id="rId5"/>
    <p:sldLayoutId id="214748371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premium-vector/technology-background-with-abstract-hud_5170404.htm#page=1&amp;query=Technology%20background%20with%20abstract%20hud&amp;position=2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freepik.com/premium-vector/abstract-big-data-concept-background_5777455.htm#page=1&amp;query=Abstract%20futuristic%20background%20concept&amp;position=4/?utm_source=slidesgo_template&amp;utm_medium=referral-link&amp;utm_campaign=sg_resources&amp;utm_content=freepik" TargetMode="External"/><Relationship Id="rId5" Type="http://schemas.openxmlformats.org/officeDocument/2006/relationships/hyperlink" Target="https://www.freepik.com/premium-vector/hexagonal-technology-background_7036321.htm#page=1&amp;query=Futuristic%20hexagonal%20background&amp;position=11/?utm_source=slidesgo_template&amp;utm_medium=referral-link&amp;utm_campaign=sg_resources&amp;utm_content=freepik" TargetMode="External"/><Relationship Id="rId4" Type="http://schemas.openxmlformats.org/officeDocument/2006/relationships/hyperlink" Target="https://www.freepik.com/premium-vector/futuristic-technology-infographic_6937578.htm#page=1&amp;query=Futuristic%20technology%20infographic&amp;position=0/?utm_source=slidesgo_template&amp;utm_medium=referral-link&amp;utm_campaign=sg_resources&amp;utm_content=freepik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4"/>
          <p:cNvSpPr txBox="1">
            <a:spLocks noGrp="1"/>
          </p:cNvSpPr>
          <p:nvPr>
            <p:ph type="title"/>
          </p:nvPr>
        </p:nvSpPr>
        <p:spPr>
          <a:xfrm>
            <a:off x="457200" y="3356396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 dirty="0">
                <a:latin typeface="Sitka Subheading" pitchFamily="2" charset="0"/>
              </a:rPr>
              <a:t>QUẢN LÝ NHÂN SỰ CLB</a:t>
            </a:r>
            <a:endParaRPr sz="5400" dirty="0">
              <a:latin typeface="Sitka Subheading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163"/>
          <p:cNvSpPr txBox="1">
            <a:spLocks noGrp="1"/>
          </p:cNvSpPr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ALTERNATIVE PREMIUM RESOURCES</a:t>
            </a:r>
            <a:endParaRPr dirty="0"/>
          </a:p>
        </p:txBody>
      </p:sp>
      <p:sp>
        <p:nvSpPr>
          <p:cNvPr id="2216" name="Google Shape;2216;p163"/>
          <p:cNvSpPr txBox="1">
            <a:spLocks noGrp="1"/>
          </p:cNvSpPr>
          <p:nvPr>
            <p:ph type="subTitle" idx="1"/>
          </p:nvPr>
        </p:nvSpPr>
        <p:spPr>
          <a:xfrm>
            <a:off x="2588100" y="2210650"/>
            <a:ext cx="3967800" cy="18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>
                <a:uFill>
                  <a:noFill/>
                </a:uFill>
                <a:hlinkClick r:id="rId3"/>
              </a:rPr>
              <a:t>Technology background with abstract hud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>
                <a:uFill>
                  <a:noFill/>
                </a:uFill>
                <a:hlinkClick r:id="rId4"/>
              </a:rPr>
              <a:t>Futuristic technology infographic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>
                <a:uFill>
                  <a:noFill/>
                </a:uFill>
                <a:hlinkClick r:id="rId5"/>
              </a:rPr>
              <a:t>Futuristic hexagonal background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>
                <a:uFill>
                  <a:noFill/>
                </a:uFill>
                <a:hlinkClick r:id="rId6"/>
              </a:rPr>
              <a:t>Abstract futuristic background concept</a:t>
            </a:r>
            <a:endParaRPr dirty="0"/>
          </a:p>
        </p:txBody>
      </p:sp>
      <p:sp>
        <p:nvSpPr>
          <p:cNvPr id="2217" name="Google Shape;2217;p163"/>
          <p:cNvSpPr txBox="1">
            <a:spLocks noGrp="1"/>
          </p:cNvSpPr>
          <p:nvPr>
            <p:ph type="ctrTitle" idx="2"/>
          </p:nvPr>
        </p:nvSpPr>
        <p:spPr>
          <a:xfrm>
            <a:off x="3224100" y="1799442"/>
            <a:ext cx="2695800" cy="2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VECTORS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08;p162">
            <a:extLst>
              <a:ext uri="{FF2B5EF4-FFF2-40B4-BE49-F238E27FC236}">
                <a16:creationId xmlns:a16="http://schemas.microsoft.com/office/drawing/2014/main" id="{DC467B4C-4797-86A3-C662-E21638DD78B1}"/>
              </a:ext>
            </a:extLst>
          </p:cNvPr>
          <p:cNvSpPr txBox="1">
            <a:spLocks/>
          </p:cNvSpPr>
          <p:nvPr/>
        </p:nvSpPr>
        <p:spPr>
          <a:xfrm flipH="1">
            <a:off x="540000" y="3243375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quada One"/>
              <a:buNone/>
              <a:defRPr sz="6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vi-VN" sz="2800" dirty="0">
                <a:latin typeface="Sitka Subheading" pitchFamily="2" charset="0"/>
              </a:rPr>
              <a:t>CHAPTER 4: </a:t>
            </a:r>
            <a:r>
              <a:rPr lang="vi-VN" sz="2800" dirty="0">
                <a:latin typeface="Sitka Subheading" pitchFamily="2" charset="0"/>
                <a:ea typeface="Calibri" panose="020F0502020204030204" pitchFamily="34" charset="0"/>
              </a:rPr>
              <a:t>THIẾT KẾ GIAO DIỆN VÀ CÀI ĐẶT</a:t>
            </a:r>
            <a:endParaRPr lang="vi-VN" sz="2800" dirty="0">
              <a:latin typeface="Sitka Subheadi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86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162"/>
          <p:cNvSpPr txBox="1">
            <a:spLocks noGrp="1"/>
          </p:cNvSpPr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Sitka Subheading" pitchFamily="2" charset="0"/>
              </a:rPr>
              <a:t>CHAPTER 1: KHẢO SÁT BÀI TOÁN</a:t>
            </a:r>
            <a:endParaRPr dirty="0">
              <a:latin typeface="Sitka Subheading" pitchFamily="2" charset="0"/>
            </a:endParaRPr>
          </a:p>
        </p:txBody>
      </p:sp>
      <p:sp>
        <p:nvSpPr>
          <p:cNvPr id="2209" name="Google Shape;2209;p162"/>
          <p:cNvSpPr txBox="1">
            <a:spLocks noGrp="1"/>
          </p:cNvSpPr>
          <p:nvPr>
            <p:ph type="subTitle" idx="1"/>
          </p:nvPr>
        </p:nvSpPr>
        <p:spPr>
          <a:xfrm>
            <a:off x="539999" y="1196898"/>
            <a:ext cx="8063999" cy="3491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Ý </a:t>
            </a:r>
            <a:r>
              <a:rPr lang="en-US" sz="1800" b="1" dirty="0" err="1"/>
              <a:t>nghĩa</a:t>
            </a:r>
            <a:r>
              <a:rPr lang="en-US" sz="1800" b="1" dirty="0"/>
              <a:t> của </a:t>
            </a:r>
            <a:r>
              <a:rPr lang="en-US" sz="1800" b="1" dirty="0" err="1"/>
              <a:t>quản</a:t>
            </a:r>
            <a:r>
              <a:rPr lang="en-US" sz="1800" b="1" dirty="0"/>
              <a:t> lý nhân sự </a:t>
            </a:r>
            <a:r>
              <a:rPr lang="en-US" sz="1800" b="1" dirty="0" err="1"/>
              <a:t>đối</a:t>
            </a:r>
            <a:r>
              <a:rPr lang="en-US" sz="1800" b="1" dirty="0"/>
              <a:t> với sự </a:t>
            </a:r>
            <a:r>
              <a:rPr lang="en-US" sz="1800" b="1" dirty="0" err="1"/>
              <a:t>phát</a:t>
            </a:r>
            <a:r>
              <a:rPr lang="en-US" sz="1800" b="1" dirty="0"/>
              <a:t> </a:t>
            </a:r>
            <a:r>
              <a:rPr lang="en-US" sz="1800" b="1" dirty="0" err="1"/>
              <a:t>triển</a:t>
            </a:r>
            <a:r>
              <a:rPr lang="en-US" sz="1800" b="1" dirty="0"/>
              <a:t> của </a:t>
            </a:r>
            <a:r>
              <a:rPr lang="en-US" sz="1800" b="1" dirty="0" err="1"/>
              <a:t>tổ</a:t>
            </a:r>
            <a:r>
              <a:rPr lang="en-US" sz="1800" b="1" dirty="0"/>
              <a:t> </a:t>
            </a:r>
            <a:r>
              <a:rPr lang="en-US" sz="1800" b="1" dirty="0" err="1"/>
              <a:t>chức</a:t>
            </a:r>
            <a:r>
              <a:rPr lang="en-US" sz="1800" b="1" dirty="0"/>
              <a:t>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Cung cấp đầy đủ thông tin về chức năng của mọi thành viên trong bộ phận và cả tổ chức.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Nắm bắt được mong muốn của các thành viên để duy trì môi trường làm việc và hoạt động tốt nhất.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-"/>
            </a:pPr>
            <a:r>
              <a:rPr lang="vi-VN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Phát triển thái độ làm việc của thành viên, giúp tổ chức đạt được mục tiêu đề ra.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160"/>
          <p:cNvSpPr txBox="1">
            <a:spLocks noGrp="1"/>
          </p:cNvSpPr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Sitka Subheading" pitchFamily="2" charset="0"/>
              </a:rPr>
              <a:t>MODEL 01: USE-CASE DIAGRAM</a:t>
            </a:r>
            <a:endParaRPr dirty="0">
              <a:latin typeface="Sitka Subheading" pitchFamily="2" charset="0"/>
            </a:endParaRPr>
          </a:p>
        </p:txBody>
      </p:sp>
      <p:sp>
        <p:nvSpPr>
          <p:cNvPr id="2093" name="Google Shape;2093;p160"/>
          <p:cNvSpPr txBox="1">
            <a:spLocks noGrp="1"/>
          </p:cNvSpPr>
          <p:nvPr>
            <p:ph type="subTitle" idx="1"/>
          </p:nvPr>
        </p:nvSpPr>
        <p:spPr>
          <a:xfrm>
            <a:off x="539999" y="1219200"/>
            <a:ext cx="8063999" cy="3468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 descr="A picture containing text, diagram, screenshot, circle&#10;&#10;Description automatically generated">
            <a:extLst>
              <a:ext uri="{FF2B5EF4-FFF2-40B4-BE49-F238E27FC236}">
                <a16:creationId xmlns:a16="http://schemas.microsoft.com/office/drawing/2014/main" id="{1EEE9DCC-C4F4-204C-644B-2285C9034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448" y="1219200"/>
            <a:ext cx="3877328" cy="34687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162"/>
          <p:cNvSpPr txBox="1">
            <a:spLocks noGrp="1"/>
          </p:cNvSpPr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>
                <a:latin typeface="Sitka Subheading" pitchFamily="2" charset="0"/>
              </a:rPr>
              <a:t>CHAPTER </a:t>
            </a:r>
            <a:r>
              <a:rPr lang="vi-VN" sz="3200" dirty="0">
                <a:latin typeface="Sitka Subheading" pitchFamily="2" charset="0"/>
              </a:rPr>
              <a:t>2</a:t>
            </a:r>
            <a:r>
              <a:rPr lang="en" sz="3200" dirty="0">
                <a:latin typeface="Sitka Subheading" pitchFamily="2" charset="0"/>
              </a:rPr>
              <a:t>: </a:t>
            </a:r>
            <a:r>
              <a:rPr lang="vi-VN" sz="3200" dirty="0">
                <a:latin typeface="Sitka Subheading" pitchFamily="2" charset="0"/>
              </a:rPr>
              <a:t>ĐẶC TẢ YÊU CẦU BÀI TOÁN </a:t>
            </a:r>
            <a:endParaRPr sz="3200" dirty="0">
              <a:latin typeface="Sitka Subheading" pitchFamily="2" charset="0"/>
            </a:endParaRPr>
          </a:p>
        </p:txBody>
      </p:sp>
      <p:sp>
        <p:nvSpPr>
          <p:cNvPr id="2209" name="Google Shape;2209;p162"/>
          <p:cNvSpPr txBox="1">
            <a:spLocks noGrp="1"/>
          </p:cNvSpPr>
          <p:nvPr>
            <p:ph type="subTitle" idx="1"/>
          </p:nvPr>
        </p:nvSpPr>
        <p:spPr>
          <a:xfrm>
            <a:off x="539999" y="1196898"/>
            <a:ext cx="8063999" cy="3491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</a:t>
            </a:r>
            <a:r>
              <a:rPr lang="en-US" sz="1800" b="1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hân </a:t>
            </a:r>
            <a:r>
              <a:rPr lang="en-US" sz="1800" b="1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quyền</a:t>
            </a:r>
            <a:r>
              <a:rPr lang="en-US" sz="1800" b="1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admin: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Quản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lý tài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khoản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của thành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viên</a:t>
            </a:r>
            <a:endParaRPr lang="en-US" sz="1800" dirty="0">
              <a:effectLst/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Quản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lý điểm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cộng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của thành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viên</a:t>
            </a:r>
            <a:endParaRPr lang="en-US" sz="1800" dirty="0"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Quản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lý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lịch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hoạt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động</a:t>
            </a:r>
            <a:endParaRPr lang="en-US" sz="1800" dirty="0">
              <a:effectLst/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Quản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lý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danh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sách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thành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viên</a:t>
            </a:r>
            <a:endParaRPr lang="en-US" sz="1800" dirty="0"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Tạo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tài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khoản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với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mật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khẩu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mặc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định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cho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mỗi thành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viên</a:t>
            </a:r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mới</a:t>
            </a:r>
            <a:endParaRPr lang="vi-VN" sz="1800" dirty="0">
              <a:effectLst/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sz="1800" dirty="0"/>
          </a:p>
        </p:txBody>
      </p:sp>
    </p:spTree>
    <p:extLst>
      <p:ext uri="{BB962C8B-B14F-4D97-AF65-F5344CB8AC3E}">
        <p14:creationId xmlns:p14="http://schemas.microsoft.com/office/powerpoint/2010/main" val="404078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162"/>
          <p:cNvSpPr txBox="1">
            <a:spLocks noGrp="1"/>
          </p:cNvSpPr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>
                <a:latin typeface="Sitka Subheading" pitchFamily="2" charset="0"/>
              </a:rPr>
              <a:t>CHAPTER </a:t>
            </a:r>
            <a:r>
              <a:rPr lang="vi-VN" sz="3200" dirty="0">
                <a:latin typeface="Sitka Subheading" pitchFamily="2" charset="0"/>
              </a:rPr>
              <a:t>2</a:t>
            </a:r>
            <a:r>
              <a:rPr lang="en" sz="3200" dirty="0">
                <a:latin typeface="Sitka Subheading" pitchFamily="2" charset="0"/>
              </a:rPr>
              <a:t>: </a:t>
            </a:r>
            <a:r>
              <a:rPr lang="vi-VN" sz="3200" dirty="0">
                <a:latin typeface="Sitka Subheading" pitchFamily="2" charset="0"/>
              </a:rPr>
              <a:t>ĐẶC TẢ YÊU CẦU BÀI TOÁN </a:t>
            </a:r>
            <a:endParaRPr sz="3200" dirty="0">
              <a:latin typeface="Sitka Subheading" pitchFamily="2" charset="0"/>
            </a:endParaRPr>
          </a:p>
        </p:txBody>
      </p:sp>
      <p:sp>
        <p:nvSpPr>
          <p:cNvPr id="2209" name="Google Shape;2209;p162"/>
          <p:cNvSpPr txBox="1">
            <a:spLocks noGrp="1"/>
          </p:cNvSpPr>
          <p:nvPr>
            <p:ph type="subTitle" idx="1"/>
          </p:nvPr>
        </p:nvSpPr>
        <p:spPr>
          <a:xfrm>
            <a:off x="539999" y="1196898"/>
            <a:ext cx="8063999" cy="3491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</a:t>
            </a:r>
            <a:r>
              <a:rPr lang="en-US" sz="1800" b="1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hân </a:t>
            </a:r>
            <a:r>
              <a:rPr lang="en-US" sz="1800" b="1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quyền</a:t>
            </a:r>
            <a:r>
              <a:rPr lang="en-US" sz="1800" b="1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thành </a:t>
            </a:r>
            <a:r>
              <a:rPr lang="en-US" sz="1800" b="1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viên</a:t>
            </a:r>
            <a:r>
              <a:rPr lang="en-US" sz="1800" b="1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: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Đăng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nhập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vào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hệ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thống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vi-VN" sz="1800" dirty="0">
              <a:effectLst/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Thay đổi thông tin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cá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nhân.</a:t>
            </a:r>
            <a:endParaRPr lang="vi-VN" sz="1800" dirty="0">
              <a:effectLst/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Thay đổi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mật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khẩu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vi-VN" sz="1800" dirty="0">
              <a:effectLst/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Xem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lịch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trình các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hoạt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động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sắp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diễn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ra.</a:t>
            </a:r>
            <a:endParaRPr lang="vi-VN" sz="1800" dirty="0">
              <a:effectLst/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sz="1800" dirty="0"/>
          </a:p>
        </p:txBody>
      </p:sp>
    </p:spTree>
    <p:extLst>
      <p:ext uri="{BB962C8B-B14F-4D97-AF65-F5344CB8AC3E}">
        <p14:creationId xmlns:p14="http://schemas.microsoft.com/office/powerpoint/2010/main" val="75873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160"/>
          <p:cNvSpPr txBox="1">
            <a:spLocks noGrp="1"/>
          </p:cNvSpPr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>
                <a:latin typeface="Sitka Subheading" pitchFamily="2" charset="0"/>
              </a:rPr>
              <a:t>MODEL 02: CONCEPTUAL DATA MODEL</a:t>
            </a:r>
            <a:endParaRPr sz="3200" dirty="0">
              <a:latin typeface="Sitka Subheading" pitchFamily="2" charset="0"/>
            </a:endParaRPr>
          </a:p>
        </p:txBody>
      </p:sp>
      <p:sp>
        <p:nvSpPr>
          <p:cNvPr id="2093" name="Google Shape;2093;p160"/>
          <p:cNvSpPr txBox="1">
            <a:spLocks noGrp="1"/>
          </p:cNvSpPr>
          <p:nvPr>
            <p:ph type="subTitle" idx="1"/>
          </p:nvPr>
        </p:nvSpPr>
        <p:spPr>
          <a:xfrm>
            <a:off x="539999" y="1219200"/>
            <a:ext cx="8063999" cy="3468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374BA2CD-336C-25BA-969D-398A24C35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870" y="1219200"/>
            <a:ext cx="5732260" cy="346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5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162"/>
          <p:cNvSpPr txBox="1">
            <a:spLocks noGrp="1"/>
          </p:cNvSpPr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latin typeface="Sitka Subheading" pitchFamily="2" charset="0"/>
              </a:rPr>
              <a:t>CHAPTER </a:t>
            </a:r>
            <a:r>
              <a:rPr lang="vi-VN" sz="2800" dirty="0">
                <a:latin typeface="Sitka Subheading" pitchFamily="2" charset="0"/>
              </a:rPr>
              <a:t>3</a:t>
            </a:r>
            <a:r>
              <a:rPr lang="en" sz="2800" dirty="0">
                <a:latin typeface="Sitka Subheading" pitchFamily="2" charset="0"/>
              </a:rPr>
              <a:t>: </a:t>
            </a:r>
            <a:r>
              <a:rPr lang="en-US" sz="2800" dirty="0">
                <a:effectLst/>
                <a:latin typeface="Sitka Subheading" pitchFamily="2" charset="0"/>
                <a:ea typeface="Calibri" panose="020F0502020204030204" pitchFamily="34" charset="0"/>
              </a:rPr>
              <a:t>PHÂN TÍCH YÊU CẦU BÀI TOÁN</a:t>
            </a:r>
            <a:endParaRPr sz="2800" dirty="0">
              <a:latin typeface="Sitka Subheading" pitchFamily="2" charset="0"/>
            </a:endParaRPr>
          </a:p>
        </p:txBody>
      </p:sp>
      <p:sp>
        <p:nvSpPr>
          <p:cNvPr id="2209" name="Google Shape;2209;p162"/>
          <p:cNvSpPr txBox="1">
            <a:spLocks noGrp="1"/>
          </p:cNvSpPr>
          <p:nvPr>
            <p:ph type="subTitle" idx="1"/>
          </p:nvPr>
        </p:nvSpPr>
        <p:spPr>
          <a:xfrm>
            <a:off x="539999" y="1196898"/>
            <a:ext cx="8063999" cy="3491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</a:t>
            </a:r>
            <a:r>
              <a:rPr lang="en-US" sz="1800" b="1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hân </a:t>
            </a:r>
            <a:r>
              <a:rPr lang="en-US" sz="1800" b="1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quyền</a:t>
            </a:r>
            <a:r>
              <a:rPr lang="en-US" sz="1800" b="1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thành </a:t>
            </a:r>
            <a:r>
              <a:rPr lang="en-US" sz="1800" b="1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viên</a:t>
            </a:r>
            <a:r>
              <a:rPr lang="en-US" sz="1800" b="1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: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Đăng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nhập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vào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hệ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thống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vi-VN" sz="1800" dirty="0">
              <a:effectLst/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Thay đổi thông tin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cá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nhân.</a:t>
            </a:r>
            <a:endParaRPr lang="vi-VN" sz="1800" dirty="0">
              <a:effectLst/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Thay đổi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mật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khẩu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vi-VN" sz="1800" dirty="0">
              <a:effectLst/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Xem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lịch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trình các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hoạt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động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sắp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diễn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ra.</a:t>
            </a:r>
            <a:endParaRPr lang="vi-VN" sz="1800" dirty="0">
              <a:effectLst/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sz="1800" dirty="0"/>
          </a:p>
        </p:txBody>
      </p:sp>
    </p:spTree>
    <p:extLst>
      <p:ext uri="{BB962C8B-B14F-4D97-AF65-F5344CB8AC3E}">
        <p14:creationId xmlns:p14="http://schemas.microsoft.com/office/powerpoint/2010/main" val="67852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160"/>
          <p:cNvSpPr txBox="1">
            <a:spLocks noGrp="1"/>
          </p:cNvSpPr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Sitka Subheading" pitchFamily="2" charset="0"/>
              </a:rPr>
              <a:t>MODEL 03: PHYSICAL DATA MODEL</a:t>
            </a:r>
            <a:endParaRPr dirty="0">
              <a:latin typeface="Sitka Subheading" pitchFamily="2" charset="0"/>
            </a:endParaRPr>
          </a:p>
        </p:txBody>
      </p:sp>
      <p:sp>
        <p:nvSpPr>
          <p:cNvPr id="2093" name="Google Shape;2093;p160"/>
          <p:cNvSpPr txBox="1">
            <a:spLocks noGrp="1"/>
          </p:cNvSpPr>
          <p:nvPr>
            <p:ph type="subTitle" idx="1"/>
          </p:nvPr>
        </p:nvSpPr>
        <p:spPr>
          <a:xfrm>
            <a:off x="539999" y="1219200"/>
            <a:ext cx="8063999" cy="3468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A picture containing text, diagram, line, plan&#10;&#10;Description automatically generated">
            <a:extLst>
              <a:ext uri="{FF2B5EF4-FFF2-40B4-BE49-F238E27FC236}">
                <a16:creationId xmlns:a16="http://schemas.microsoft.com/office/drawing/2014/main" id="{3A631B4C-50B8-5796-C6E6-E5DFEE0DB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799" y="1219200"/>
            <a:ext cx="5710398" cy="346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45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162"/>
          <p:cNvSpPr txBox="1">
            <a:spLocks noGrp="1"/>
          </p:cNvSpPr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latin typeface="Sitka Subheading" pitchFamily="2" charset="0"/>
              </a:rPr>
              <a:t>CHAPTER </a:t>
            </a:r>
            <a:r>
              <a:rPr lang="vi-VN" sz="2800" dirty="0">
                <a:latin typeface="Sitka Subheading" pitchFamily="2" charset="0"/>
              </a:rPr>
              <a:t>3</a:t>
            </a:r>
            <a:r>
              <a:rPr lang="en" sz="2800" dirty="0">
                <a:latin typeface="Sitka Subheading" pitchFamily="2" charset="0"/>
              </a:rPr>
              <a:t>: </a:t>
            </a:r>
            <a:r>
              <a:rPr lang="en-US" sz="2800" dirty="0">
                <a:effectLst/>
                <a:latin typeface="Sitka Subheading" pitchFamily="2" charset="0"/>
                <a:ea typeface="Calibri" panose="020F0502020204030204" pitchFamily="34" charset="0"/>
              </a:rPr>
              <a:t>PHÂN TÍCH YÊU CẦU BÀI TOÁN</a:t>
            </a:r>
            <a:endParaRPr sz="2800" dirty="0">
              <a:latin typeface="Sitka Subheading" pitchFamily="2" charset="0"/>
            </a:endParaRPr>
          </a:p>
        </p:txBody>
      </p:sp>
      <p:sp>
        <p:nvSpPr>
          <p:cNvPr id="2209" name="Google Shape;2209;p162"/>
          <p:cNvSpPr txBox="1">
            <a:spLocks noGrp="1"/>
          </p:cNvSpPr>
          <p:nvPr>
            <p:ph type="subTitle" idx="1"/>
          </p:nvPr>
        </p:nvSpPr>
        <p:spPr>
          <a:xfrm>
            <a:off x="539999" y="1196898"/>
            <a:ext cx="8063999" cy="3491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Yêu</a:t>
            </a:r>
            <a:r>
              <a:rPr lang="en-US" sz="1800" b="1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cầu</a:t>
            </a:r>
            <a:r>
              <a:rPr lang="en-US" sz="1800" b="1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phát</a:t>
            </a:r>
            <a:r>
              <a:rPr lang="en-US" sz="1800" b="1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sinh</a:t>
            </a:r>
            <a:r>
              <a:rPr lang="en-US" sz="1800" b="1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:</a:t>
            </a:r>
            <a:endParaRPr lang="en-US" sz="1800" b="1" dirty="0"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Phân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quyền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đăng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nhập: cài đặt trong SQL Server 2022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Bảo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mật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tài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khoản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: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sử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dụng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mã hóa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mật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khẩu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theo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chuẩn</a:t>
            </a:r>
            <a:r>
              <a:rPr lang="en-US" sz="1800" dirty="0"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Password-Based Key Derivation Function 2 (PBKDF2)</a:t>
            </a:r>
            <a:endParaRPr lang="vi-VN" sz="1800" dirty="0">
              <a:effectLst/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sz="1800" dirty="0"/>
          </a:p>
        </p:txBody>
      </p:sp>
    </p:spTree>
    <p:extLst>
      <p:ext uri="{BB962C8B-B14F-4D97-AF65-F5344CB8AC3E}">
        <p14:creationId xmlns:p14="http://schemas.microsoft.com/office/powerpoint/2010/main" val="303826312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318</Words>
  <Application>Microsoft Office PowerPoint</Application>
  <PresentationFormat>On-screen Show (16:9)</PresentationFormat>
  <Paragraphs>39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Sitka Subheading</vt:lpstr>
      <vt:lpstr>Times New Roman</vt:lpstr>
      <vt:lpstr>Courier New</vt:lpstr>
      <vt:lpstr>Arial</vt:lpstr>
      <vt:lpstr>Squada One</vt:lpstr>
      <vt:lpstr>Roboto Condensed Light</vt:lpstr>
      <vt:lpstr>Tech Startup XL by Slidesgo</vt:lpstr>
      <vt:lpstr>QUẢN LÝ NHÂN SỰ CLB</vt:lpstr>
      <vt:lpstr>CHAPTER 1: KHẢO SÁT BÀI TOÁN</vt:lpstr>
      <vt:lpstr>MODEL 01: USE-CASE DIAGRAM</vt:lpstr>
      <vt:lpstr>CHAPTER 2: ĐẶC TẢ YÊU CẦU BÀI TOÁN </vt:lpstr>
      <vt:lpstr>CHAPTER 2: ĐẶC TẢ YÊU CẦU BÀI TOÁN </vt:lpstr>
      <vt:lpstr>MODEL 02: CONCEPTUAL DATA MODEL</vt:lpstr>
      <vt:lpstr>CHAPTER 3: PHÂN TÍCH YÊU CẦU BÀI TOÁN</vt:lpstr>
      <vt:lpstr>MODEL 03: PHYSICAL DATA MODEL</vt:lpstr>
      <vt:lpstr>CHAPTER 3: PHÂN TÍCH YÊU CẦU BÀI TOÁN</vt:lpstr>
      <vt:lpstr>ALTERNATIVE PREMIUM 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NHÂN SỰ CLB</dc:title>
  <dc:creator>USER</dc:creator>
  <cp:lastModifiedBy>NGUYEN HUU TAN</cp:lastModifiedBy>
  <cp:revision>3</cp:revision>
  <dcterms:modified xsi:type="dcterms:W3CDTF">2023-05-03T15:53:59Z</dcterms:modified>
</cp:coreProperties>
</file>