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2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4" r:id="rId29"/>
  </p:sldIdLst>
  <p:sldSz cx="6858000" cy="9906000" type="A4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67" autoAdjust="0"/>
  </p:normalViewPr>
  <p:slideViewPr>
    <p:cSldViewPr snapToGrid="0">
      <p:cViewPr>
        <p:scale>
          <a:sx n="75" d="100"/>
          <a:sy n="75" d="100"/>
        </p:scale>
        <p:origin x="245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9682371-DA02-495C-9FAE-94FE636A66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04974A-DCBB-4ACD-BF4F-7647135DE4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205D8-C257-458C-B6B3-FB5D66F019C9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32C217-F953-4B4E-A136-C7CF3E6884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7F3842-1EF9-473B-8509-98FF9F1170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98D9D-4DF7-4721-9060-A8AEF5445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3858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6D4BF-9F35-4E5B-B6EA-8EB22C0BD7A9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30475" y="1336675"/>
            <a:ext cx="24987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85BC4-B948-4F15-8C7A-375C2865B1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2530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84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14440" y="1621080"/>
            <a:ext cx="5829120" cy="1598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45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en-US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EC0678F-9D62-4C2A-A512-6F09A5430B36}" type="datetime">
              <a:rPr lang="fr-FR" sz="900" b="0" strike="noStrike" spc="-1">
                <a:solidFill>
                  <a:srgbClr val="8B8B8B"/>
                </a:solidFill>
                <a:latin typeface="Calibri"/>
              </a:rPr>
              <a:t>20/01/2023</a:t>
            </a:fld>
            <a:endParaRPr lang="fr-F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9A26181-6E70-485E-8DFB-C54938383B6F}" type="slidenum">
              <a:rPr lang="fr-FR" sz="9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e 13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42" name="Rectangle 33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3" name="Rectangle 34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4" name="Rectangle 5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Rectangle 35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46" name="Rectangle 42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Rectangle 36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48" name="Rectangle 41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Rectangle 38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Ellipse 37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1" name="Rectangle 11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2" name="Rectangle 4"/>
          <p:cNvSpPr/>
          <p:nvPr/>
        </p:nvSpPr>
        <p:spPr>
          <a:xfrm>
            <a:off x="2043000" y="51480"/>
            <a:ext cx="277164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 spc="-1">
                <a:solidFill>
                  <a:srgbClr val="FFFFFF"/>
                </a:solidFill>
                <a:latin typeface="Calibri"/>
              </a:rPr>
              <a:t>RETEX</a:t>
            </a:r>
            <a:endParaRPr lang="fr-FR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Calibri"/>
              </a:rPr>
              <a:t>Projet - PONG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53" name="Rectangle 10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55" name="PlaceHolder 1"/>
          <p:cNvSpPr>
            <a:spLocks noGrp="1"/>
          </p:cNvSpPr>
          <p:nvPr>
            <p:ph type="ftr"/>
          </p:nvPr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>
                <a:solidFill>
                  <a:srgbClr val="8B8B8B"/>
                </a:solidFill>
                <a:latin typeface="Calibri"/>
              </a:rPr>
              <a:t>Tanguy Decabrat</a:t>
            </a:r>
            <a:endParaRPr lang="fr-FR" sz="1400" b="0" strike="noStrike" spc="-1">
              <a:latin typeface="Times New Roman"/>
            </a:endParaRPr>
          </a:p>
        </p:txBody>
      </p:sp>
      <p:sp>
        <p:nvSpPr>
          <p:cNvPr id="56" name="Rectangle 9"/>
          <p:cNvSpPr/>
          <p:nvPr/>
        </p:nvSpPr>
        <p:spPr>
          <a:xfrm>
            <a:off x="93960" y="1728720"/>
            <a:ext cx="3284280" cy="19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Cahier des charges</a:t>
            </a:r>
            <a:endParaRPr lang="fr-FR" sz="2800" b="0" strike="noStrike" spc="-1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Produire le jeu pong</a:t>
            </a:r>
            <a:endParaRPr lang="fr-FR" sz="2400" b="0" strike="noStrike" spc="-1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Ajout d’obstacles</a:t>
            </a:r>
            <a:endParaRPr lang="fr-FR" sz="2400" b="0" strike="noStrike" spc="-1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Mode quatre joueurs</a:t>
            </a:r>
            <a:endParaRPr lang="fr-FR" sz="2400" b="0" strike="noStrike" spc="-1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Menu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57" name="Rectangle 12"/>
          <p:cNvSpPr/>
          <p:nvPr/>
        </p:nvSpPr>
        <p:spPr>
          <a:xfrm>
            <a:off x="3813480" y="1732680"/>
            <a:ext cx="2877480" cy="161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Livrables attendus</a:t>
            </a:r>
            <a:endParaRPr lang="fr-FR" sz="28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Code fonctionnel</a:t>
            </a:r>
            <a:endParaRPr lang="fr-FR" sz="24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Rapport PDF</a:t>
            </a:r>
            <a:endParaRPr lang="fr-F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58" name="Rectangle 28"/>
          <p:cNvSpPr/>
          <p:nvPr/>
        </p:nvSpPr>
        <p:spPr>
          <a:xfrm>
            <a:off x="61200" y="6273720"/>
            <a:ext cx="3291120" cy="313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Compétences </a:t>
            </a: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Acquises</a:t>
            </a:r>
            <a:endParaRPr lang="fr-FR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Formes en Processing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Notion d’objet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Notion de classes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Collisions entre objets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Création d’un interface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61" name="Rectangle 31"/>
          <p:cNvSpPr/>
          <p:nvPr/>
        </p:nvSpPr>
        <p:spPr>
          <a:xfrm>
            <a:off x="3524040" y="627768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Visuel Produit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62" name="Footer Placeholder 4"/>
          <p:cNvSpPr/>
          <p:nvPr/>
        </p:nvSpPr>
        <p:spPr>
          <a:xfrm>
            <a:off x="1766520" y="9556920"/>
            <a:ext cx="2046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8B8B8B"/>
                </a:solidFill>
                <a:latin typeface="Calibri"/>
              </a:rPr>
              <a:t>Tdecabrat@gmail.com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63" name="Rectangle 16"/>
          <p:cNvSpPr/>
          <p:nvPr/>
        </p:nvSpPr>
        <p:spPr>
          <a:xfrm>
            <a:off x="1769760" y="3913920"/>
            <a:ext cx="3317760" cy="234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Méthodes</a:t>
            </a:r>
            <a:endParaRPr lang="fr-F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     Langage : Processing</a:t>
            </a:r>
            <a:endParaRPr lang="fr-FR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             Découpage</a:t>
            </a:r>
            <a:endParaRPr lang="fr-FR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      en fonctions, classes</a:t>
            </a:r>
            <a:endParaRPr lang="fr-FR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              Utilisation </a:t>
            </a:r>
            <a:endParaRPr lang="fr-FR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             modulable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64" name="Image 8"/>
          <p:cNvPicPr/>
          <p:nvPr/>
        </p:nvPicPr>
        <p:blipFill>
          <a:blip r:embed="rId3"/>
          <a:stretch/>
        </p:blipFill>
        <p:spPr>
          <a:xfrm>
            <a:off x="3744720" y="6923520"/>
            <a:ext cx="2797920" cy="1929960"/>
          </a:xfrm>
          <a:prstGeom prst="rect">
            <a:avLst/>
          </a:prstGeom>
          <a:ln w="88900" cap="sq">
            <a:solidFill>
              <a:srgbClr val="663300"/>
            </a:solidFill>
            <a:miter/>
          </a:ln>
          <a:effectLst>
            <a:innerShdw blurRad="76200">
              <a:srgbClr val="000000"/>
            </a:innerShdw>
          </a:effectLst>
        </p:spPr>
      </p:pic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C5D7801B-8B13-4391-A8FA-064B54D245BC}"/>
              </a:ext>
            </a:extLst>
          </p:cNvPr>
          <p:cNvSpPr/>
          <p:nvPr/>
        </p:nvSpPr>
        <p:spPr>
          <a:xfrm>
            <a:off x="3903480" y="9556920"/>
            <a:ext cx="287064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Retour d’expérience sur projet</a:t>
            </a:r>
            <a:endParaRPr lang="fr-FR" sz="1400" spc="-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e 5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265" name="Rectangle 115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6" name="Rectangle 116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67" name="Rectangle 117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" name="Rectangle 118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269" name="Rectangle 119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" name="Rectangle 120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271" name="Rectangle 121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Rectangle 122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" name="Ellipse 5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4" name="Rectangle 123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5" name="Rectangle 124"/>
          <p:cNvSpPr/>
          <p:nvPr/>
        </p:nvSpPr>
        <p:spPr>
          <a:xfrm>
            <a:off x="170280" y="51480"/>
            <a:ext cx="652536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 spc="-1">
                <a:solidFill>
                  <a:srgbClr val="FFFFFF"/>
                </a:solidFill>
                <a:latin typeface="Calibri"/>
              </a:rPr>
              <a:t>RETEX</a:t>
            </a:r>
            <a:endParaRPr lang="fr-FR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Calibri"/>
              </a:rPr>
              <a:t>Projet – Application pour un client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276" name="Rectangle 125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78" name="Rectangle 127"/>
          <p:cNvSpPr/>
          <p:nvPr/>
        </p:nvSpPr>
        <p:spPr>
          <a:xfrm>
            <a:off x="32400" y="1752120"/>
            <a:ext cx="3284280" cy="3443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Cahier des charges</a:t>
            </a:r>
            <a:endParaRPr lang="fr-FR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Livraison d’une application avec entretien avec le « client »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Respecter 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l’évolution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des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demandes 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279" name="Rectangle 128"/>
          <p:cNvSpPr/>
          <p:nvPr/>
        </p:nvSpPr>
        <p:spPr>
          <a:xfrm>
            <a:off x="3749400" y="1752120"/>
            <a:ext cx="2877480" cy="3108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Livrables attendus</a:t>
            </a:r>
            <a:endParaRPr lang="fr-FR" sz="28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Rapport complet</a:t>
            </a:r>
            <a:endParaRPr lang="fr-FR" sz="24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Application</a:t>
            </a:r>
            <a:endParaRPr lang="fr-FR" sz="24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Présentation</a:t>
            </a:r>
            <a:endParaRPr lang="fr-F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  de l’application </a:t>
            </a:r>
            <a:endParaRPr lang="fr-F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	à 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ifférents 	intervalles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</a:t>
            </a:r>
          </a:p>
          <a:p>
            <a:pPr algn="just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               du projet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280" name="Rectangle 129"/>
          <p:cNvSpPr/>
          <p:nvPr/>
        </p:nvSpPr>
        <p:spPr>
          <a:xfrm>
            <a:off x="61200" y="6273720"/>
            <a:ext cx="3291120" cy="240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Compétences Acquises</a:t>
            </a:r>
            <a:endParaRPr lang="fr-FR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Analyse du besoin du client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Travail d’équipe sur un projet commun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282" name="Rectangle 131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Visuel Produit</a:t>
            </a:r>
            <a:endParaRPr lang="fr-FR" sz="2800" spc="-1" dirty="0"/>
          </a:p>
        </p:txBody>
      </p:sp>
      <p:sp>
        <p:nvSpPr>
          <p:cNvPr id="283" name="Rectangle 132"/>
          <p:cNvSpPr/>
          <p:nvPr/>
        </p:nvSpPr>
        <p:spPr>
          <a:xfrm>
            <a:off x="1769760" y="3913920"/>
            <a:ext cx="3317760" cy="23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Méthodes</a:t>
            </a: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Python, IPYNB,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Sqlite3, matplotlib,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Pandas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400" b="0" strike="noStrike" spc="-1">
              <a:latin typeface="Arial"/>
            </a:endParaRPr>
          </a:p>
        </p:txBody>
      </p:sp>
      <p:pic>
        <p:nvPicPr>
          <p:cNvPr id="287" name="Image 286"/>
          <p:cNvPicPr/>
          <p:nvPr/>
        </p:nvPicPr>
        <p:blipFill>
          <a:blip r:embed="rId2"/>
          <a:stretch/>
        </p:blipFill>
        <p:spPr>
          <a:xfrm>
            <a:off x="3780000" y="7175520"/>
            <a:ext cx="2805840" cy="1824480"/>
          </a:xfrm>
          <a:prstGeom prst="rect">
            <a:avLst/>
          </a:prstGeom>
          <a:ln w="76320">
            <a:solidFill>
              <a:srgbClr val="663300"/>
            </a:solidFill>
            <a:round/>
          </a:ln>
        </p:spPr>
      </p:pic>
      <p:sp>
        <p:nvSpPr>
          <p:cNvPr id="26" name="PlaceHolder 1">
            <a:extLst>
              <a:ext uri="{FF2B5EF4-FFF2-40B4-BE49-F238E27FC236}">
                <a16:creationId xmlns:a16="http://schemas.microsoft.com/office/drawing/2014/main" id="{088D9F18-6EE3-468E-9D43-154E172BE7B9}"/>
              </a:ext>
            </a:extLst>
          </p:cNvPr>
          <p:cNvSpPr txBox="1">
            <a:spLocks/>
          </p:cNvSpPr>
          <p:nvPr/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1400" b="1" spc="-1">
                <a:solidFill>
                  <a:srgbClr val="8B8B8B"/>
                </a:solidFill>
                <a:latin typeface="Calibri"/>
              </a:rPr>
              <a:t>Tanguy Decabrat</a:t>
            </a:r>
            <a:endParaRPr lang="fr-FR" sz="1400" spc="-1">
              <a:latin typeface="Times New Roman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90ED12E3-E40F-4B6D-9E7E-B9B5A8D3D60A}"/>
              </a:ext>
            </a:extLst>
          </p:cNvPr>
          <p:cNvSpPr/>
          <p:nvPr/>
        </p:nvSpPr>
        <p:spPr>
          <a:xfrm>
            <a:off x="1766520" y="9556920"/>
            <a:ext cx="2046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8B8B8B"/>
                </a:solidFill>
                <a:latin typeface="Calibri"/>
              </a:rPr>
              <a:t>Tdecabrat@gmail.com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93496FC3-AEEB-49AA-B6C6-2345C3A38B3C}"/>
              </a:ext>
            </a:extLst>
          </p:cNvPr>
          <p:cNvSpPr/>
          <p:nvPr/>
        </p:nvSpPr>
        <p:spPr>
          <a:xfrm>
            <a:off x="3903480" y="9556920"/>
            <a:ext cx="287064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Retour d’expérience sur projet</a:t>
            </a:r>
            <a:endParaRPr lang="fr-FR" sz="1400" spc="-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roupe 6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289" name="Rectangle 134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90" name="Rectangle 135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91" name="Rectangle 136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" name="Rectangle 137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293" name="Rectangle 138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" name="Rectangle 139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295" name="Rectangle 140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6" name="Rectangle 141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" name="Ellipse 6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8" name="Rectangle 142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9" name="Rectangle 143"/>
          <p:cNvSpPr/>
          <p:nvPr/>
        </p:nvSpPr>
        <p:spPr>
          <a:xfrm>
            <a:off x="2020680" y="51480"/>
            <a:ext cx="282528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 spc="-1">
                <a:solidFill>
                  <a:srgbClr val="FFFFFF"/>
                </a:solidFill>
                <a:latin typeface="Calibri"/>
              </a:rPr>
              <a:t>RETEX</a:t>
            </a:r>
            <a:endParaRPr lang="fr-FR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Calibri"/>
              </a:rPr>
              <a:t>Projet – Snake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300" name="Rectangle 144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302" name="Rectangle 146"/>
          <p:cNvSpPr/>
          <p:nvPr/>
        </p:nvSpPr>
        <p:spPr>
          <a:xfrm>
            <a:off x="32400" y="1752120"/>
            <a:ext cx="3284280" cy="271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Cahier des charges</a:t>
            </a:r>
            <a:endParaRPr lang="fr-FR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Préparation d’un snake programmable pour un novice dans le cadre de la journée Portes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Ouvertes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303" name="Rectangle 147"/>
          <p:cNvSpPr/>
          <p:nvPr/>
        </p:nvSpPr>
        <p:spPr>
          <a:xfrm>
            <a:off x="3749400" y="1752120"/>
            <a:ext cx="2877480" cy="161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Livrables attendus</a:t>
            </a:r>
            <a:endParaRPr lang="fr-FR" sz="2800" b="0" strike="noStrike" spc="-1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Rapport complet</a:t>
            </a:r>
            <a:endParaRPr lang="fr-FR" sz="2400" b="0" strike="noStrike" spc="-1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Application</a:t>
            </a:r>
            <a:endParaRPr lang="fr-FR" sz="2400" b="0" strike="noStrike" spc="-1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Sujet de travail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304" name="Rectangle 148"/>
          <p:cNvSpPr/>
          <p:nvPr/>
        </p:nvSpPr>
        <p:spPr>
          <a:xfrm>
            <a:off x="61200" y="6273720"/>
            <a:ext cx="3291120" cy="313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Compétences Acquises</a:t>
            </a:r>
            <a:endParaRPr lang="fr-FR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Explication d’un projet à un novice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Mise en place d’un projet amusant sur lequel débuter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Communication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306" name="Rectangle 150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Visuel Produit</a:t>
            </a:r>
            <a:endParaRPr lang="fr-FR" sz="2800" spc="-1" dirty="0"/>
          </a:p>
        </p:txBody>
      </p:sp>
      <p:sp>
        <p:nvSpPr>
          <p:cNvPr id="307" name="Rectangle 151"/>
          <p:cNvSpPr/>
          <p:nvPr/>
        </p:nvSpPr>
        <p:spPr>
          <a:xfrm>
            <a:off x="1769760" y="3913920"/>
            <a:ext cx="3317760" cy="161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Méthodes</a:t>
            </a: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Processing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400" b="0" strike="noStrike" spc="-1">
              <a:latin typeface="Arial"/>
            </a:endParaRPr>
          </a:p>
        </p:txBody>
      </p:sp>
      <p:pic>
        <p:nvPicPr>
          <p:cNvPr id="311" name="Image 310"/>
          <p:cNvPicPr/>
          <p:nvPr/>
        </p:nvPicPr>
        <p:blipFill>
          <a:blip r:embed="rId2"/>
          <a:stretch/>
        </p:blipFill>
        <p:spPr>
          <a:xfrm>
            <a:off x="4140000" y="7020000"/>
            <a:ext cx="2013120" cy="2160000"/>
          </a:xfrm>
          <a:prstGeom prst="rect">
            <a:avLst/>
          </a:prstGeom>
          <a:ln w="76320">
            <a:solidFill>
              <a:srgbClr val="663300"/>
            </a:solidFill>
            <a:round/>
          </a:ln>
        </p:spPr>
      </p:pic>
      <p:sp>
        <p:nvSpPr>
          <p:cNvPr id="26" name="PlaceHolder 1">
            <a:extLst>
              <a:ext uri="{FF2B5EF4-FFF2-40B4-BE49-F238E27FC236}">
                <a16:creationId xmlns:a16="http://schemas.microsoft.com/office/drawing/2014/main" id="{7ED7E717-0E70-4704-AD1A-8694E34EDF2C}"/>
              </a:ext>
            </a:extLst>
          </p:cNvPr>
          <p:cNvSpPr txBox="1">
            <a:spLocks/>
          </p:cNvSpPr>
          <p:nvPr/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1400" b="1" spc="-1">
                <a:solidFill>
                  <a:srgbClr val="8B8B8B"/>
                </a:solidFill>
                <a:latin typeface="Calibri"/>
              </a:rPr>
              <a:t>Tanguy Decabrat</a:t>
            </a:r>
            <a:endParaRPr lang="fr-FR" sz="1400" spc="-1">
              <a:latin typeface="Times New Roman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FAEFDE73-6608-4991-931C-EFFBDFFA09DC}"/>
              </a:ext>
            </a:extLst>
          </p:cNvPr>
          <p:cNvSpPr/>
          <p:nvPr/>
        </p:nvSpPr>
        <p:spPr>
          <a:xfrm>
            <a:off x="1766520" y="9556920"/>
            <a:ext cx="2046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8B8B8B"/>
                </a:solidFill>
                <a:latin typeface="Calibri"/>
              </a:rPr>
              <a:t>Tdecabrat@gmail.com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F0C739C0-8F12-4FFD-8717-0AF23C1A49D6}"/>
              </a:ext>
            </a:extLst>
          </p:cNvPr>
          <p:cNvSpPr/>
          <p:nvPr/>
        </p:nvSpPr>
        <p:spPr>
          <a:xfrm>
            <a:off x="3903480" y="9556920"/>
            <a:ext cx="287064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Retour d’expérience sur projet</a:t>
            </a:r>
            <a:endParaRPr lang="fr-FR" sz="1400" spc="-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roupe 54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313" name="Rectangle 55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14" name="Rectangle 56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15" name="Rectangle 57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Rectangle 58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317" name="Rectangle 59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Rectangle 60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319" name="Rectangle 61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" name="Rectangle 62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" name="Ellipse 63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22" name="Rectangle 11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3" name="Rectangle 4"/>
          <p:cNvSpPr/>
          <p:nvPr/>
        </p:nvSpPr>
        <p:spPr>
          <a:xfrm>
            <a:off x="726480" y="51480"/>
            <a:ext cx="540504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 spc="-1">
                <a:solidFill>
                  <a:srgbClr val="FFFFFF"/>
                </a:solidFill>
                <a:latin typeface="Calibri"/>
              </a:rPr>
              <a:t>RETEX</a:t>
            </a:r>
            <a:endParaRPr lang="fr-FR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Calibri"/>
              </a:rPr>
              <a:t>Projet personnel – OVERSEA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324" name="Rectangle 10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326" name="Rectangle 9"/>
          <p:cNvSpPr/>
          <p:nvPr/>
        </p:nvSpPr>
        <p:spPr>
          <a:xfrm>
            <a:off x="32400" y="1752120"/>
            <a:ext cx="3284280" cy="381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Cahier des charges</a:t>
            </a:r>
            <a:endParaRPr lang="fr-FR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Récupérer les données d’un serveur sous forme de JSON et trouver des données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    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spécifiques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-      Permettre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    l’utilisation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   des données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327" name="Rectangle 12"/>
          <p:cNvSpPr/>
          <p:nvPr/>
        </p:nvSpPr>
        <p:spPr>
          <a:xfrm>
            <a:off x="3749400" y="1752120"/>
            <a:ext cx="2877480" cy="421653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Livrables attendus</a:t>
            </a:r>
            <a:endParaRPr lang="fr-FR" sz="28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Récupération des données</a:t>
            </a:r>
            <a:endParaRPr lang="fr-FR" sz="24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Création visuel du nom</a:t>
            </a:r>
            <a:endParaRPr lang="fr-FR" sz="2400" spc="-1" dirty="0">
              <a:latin typeface="Aria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Arial"/>
              </a:rPr>
              <a:t>        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- Code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async</a:t>
            </a:r>
            <a:endParaRPr lang="fr-F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	- Stockage</a:t>
            </a:r>
            <a:r>
              <a:rPr lang="fr-FR" sz="2400" spc="-1" dirty="0">
                <a:latin typeface="Arial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fr-FR" sz="2400" spc="-1" dirty="0">
                <a:latin typeface="Arial"/>
              </a:rPr>
              <a:t>	  de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données</a:t>
            </a:r>
            <a:endParaRPr lang="fr-F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 p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our les</a:t>
            </a:r>
          </a:p>
          <a:p>
            <a:pPr algn="just">
              <a:lnSpc>
                <a:spcPct val="100000"/>
              </a:lnSpc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 utiliser sur</a:t>
            </a:r>
          </a:p>
          <a:p>
            <a:pPr algn="just">
              <a:lnSpc>
                <a:spcPct val="100000"/>
              </a:lnSpc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un bot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328" name="Rectangle 28"/>
          <p:cNvSpPr/>
          <p:nvPr/>
        </p:nvSpPr>
        <p:spPr>
          <a:xfrm>
            <a:off x="61200" y="6273720"/>
            <a:ext cx="3291120" cy="313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Compétences Acquises</a:t>
            </a:r>
            <a:endParaRPr lang="fr-FR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Renforcement bases PYTHON, découverte PANDAS, bots, …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Découverte de programmes asynchronisés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331" name="Rectangle 31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Visuel Produit</a:t>
            </a:r>
            <a:endParaRPr lang="fr-FR" sz="2800" spc="-1" dirty="0"/>
          </a:p>
        </p:txBody>
      </p:sp>
      <p:sp>
        <p:nvSpPr>
          <p:cNvPr id="332" name="Rectangle 16"/>
          <p:cNvSpPr/>
          <p:nvPr/>
        </p:nvSpPr>
        <p:spPr>
          <a:xfrm>
            <a:off x="1769760" y="3913920"/>
            <a:ext cx="3317760" cy="234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Méthodes</a:t>
            </a:r>
            <a:endParaRPr lang="fr-F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Langage : PYTHON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Requêtes : module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300" b="0" strike="noStrike" spc="-1" dirty="0">
                <a:solidFill>
                  <a:srgbClr val="000000"/>
                </a:solidFill>
                <a:latin typeface="Calibri"/>
              </a:rPr>
              <a:t>REQUESTS, Traitement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: PANDAS.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Ajout : ASYNC</a:t>
            </a:r>
            <a:endParaRPr lang="fr-FR" sz="2400" b="0" strike="noStrike" spc="-1" dirty="0">
              <a:latin typeface="Arial"/>
            </a:endParaRPr>
          </a:p>
        </p:txBody>
      </p:sp>
      <p:pic>
        <p:nvPicPr>
          <p:cNvPr id="338" name="Image 3"/>
          <p:cNvPicPr/>
          <p:nvPr/>
        </p:nvPicPr>
        <p:blipFill>
          <a:blip r:embed="rId2"/>
          <a:stretch/>
        </p:blipFill>
        <p:spPr>
          <a:xfrm>
            <a:off x="3681360" y="7089480"/>
            <a:ext cx="3013920" cy="1902600"/>
          </a:xfrm>
          <a:prstGeom prst="rect">
            <a:avLst/>
          </a:prstGeom>
          <a:ln w="88900">
            <a:solidFill>
              <a:srgbClr val="663300"/>
            </a:solidFill>
            <a:miter/>
          </a:ln>
        </p:spPr>
      </p:pic>
      <p:sp>
        <p:nvSpPr>
          <p:cNvPr id="32" name="PlaceHolder 1">
            <a:extLst>
              <a:ext uri="{FF2B5EF4-FFF2-40B4-BE49-F238E27FC236}">
                <a16:creationId xmlns:a16="http://schemas.microsoft.com/office/drawing/2014/main" id="{E0109F9C-9129-4C0D-8797-359A75EDB632}"/>
              </a:ext>
            </a:extLst>
          </p:cNvPr>
          <p:cNvSpPr txBox="1">
            <a:spLocks/>
          </p:cNvSpPr>
          <p:nvPr/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1400" b="1" spc="-1">
                <a:solidFill>
                  <a:srgbClr val="8B8B8B"/>
                </a:solidFill>
                <a:latin typeface="Calibri"/>
              </a:rPr>
              <a:t>Tanguy Decabrat</a:t>
            </a:r>
            <a:endParaRPr lang="fr-FR" sz="1400" spc="-1">
              <a:latin typeface="Times New Roman"/>
            </a:endParaRP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3097AC23-4D94-4BA0-8457-9D5530E6AAF5}"/>
              </a:ext>
            </a:extLst>
          </p:cNvPr>
          <p:cNvSpPr/>
          <p:nvPr/>
        </p:nvSpPr>
        <p:spPr>
          <a:xfrm>
            <a:off x="1766520" y="9556920"/>
            <a:ext cx="2046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8B8B8B"/>
                </a:solidFill>
                <a:latin typeface="Calibri"/>
              </a:rPr>
              <a:t>Tdecabrat@gmail.com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C477FA94-219B-420B-B36D-8A60067A5A79}"/>
              </a:ext>
            </a:extLst>
          </p:cNvPr>
          <p:cNvSpPr/>
          <p:nvPr/>
        </p:nvSpPr>
        <p:spPr>
          <a:xfrm>
            <a:off x="3903480" y="9556920"/>
            <a:ext cx="287064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Retour d’expérience sur projet</a:t>
            </a:r>
            <a:endParaRPr lang="fr-FR" sz="1400" spc="-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roupe 8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340" name="Rectangle 175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41" name="Rectangle 176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42" name="Rectangle 177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" name="Rectangle 178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344" name="Rectangle 179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" name="Rectangle 180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346" name="Rectangle 181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" name="Rectangle 182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" name="Ellipse 8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49" name="Rectangle 183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50" name="Rectangle 184"/>
          <p:cNvSpPr/>
          <p:nvPr/>
        </p:nvSpPr>
        <p:spPr>
          <a:xfrm>
            <a:off x="395640" y="51480"/>
            <a:ext cx="606672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 spc="-1">
                <a:solidFill>
                  <a:srgbClr val="FFFFFF"/>
                </a:solidFill>
                <a:latin typeface="Calibri"/>
              </a:rPr>
              <a:t>RETEX</a:t>
            </a:r>
            <a:endParaRPr lang="fr-FR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Calibri"/>
              </a:rPr>
              <a:t>Travail professionnel – Job d’été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351" name="Rectangle 185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352" name="Rectangle 187"/>
          <p:cNvSpPr/>
          <p:nvPr/>
        </p:nvSpPr>
        <p:spPr>
          <a:xfrm>
            <a:off x="32400" y="1752120"/>
            <a:ext cx="3384720" cy="3443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Travail demandé</a:t>
            </a:r>
            <a:endParaRPr lang="fr-FR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endParaRPr lang="fr-FR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Veiller à la bonne présentation du rayon (remplissage, esthétique, sanitaire...)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Service aux 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clients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353" name="Rectangle 188"/>
          <p:cNvSpPr/>
          <p:nvPr/>
        </p:nvSpPr>
        <p:spPr>
          <a:xfrm>
            <a:off x="3749400" y="1752120"/>
            <a:ext cx="3090600" cy="24314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Périodes effectuées</a:t>
            </a:r>
            <a:endParaRPr lang="fr-FR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fr-FR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  28/06/22 – 02/07/22</a:t>
            </a:r>
            <a:endParaRPr lang="fr-F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   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puis repris pour le</a:t>
            </a:r>
            <a:endParaRPr lang="fr-F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  12/07/22 – 06/08/22</a:t>
            </a:r>
            <a:endParaRPr lang="fr-F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354" name="Rectangle 189"/>
          <p:cNvSpPr/>
          <p:nvPr/>
        </p:nvSpPr>
        <p:spPr>
          <a:xfrm>
            <a:off x="61200" y="6273720"/>
            <a:ext cx="3291120" cy="313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Compétences Acquises</a:t>
            </a:r>
            <a:endParaRPr lang="fr-FR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Rapport au client amélioré, meilleure rapidité de travail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Première expérience sérieuse de travail en équipe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355" name="Rectangle 192"/>
          <p:cNvSpPr/>
          <p:nvPr/>
        </p:nvSpPr>
        <p:spPr>
          <a:xfrm>
            <a:off x="3524040" y="6283440"/>
            <a:ext cx="3229560" cy="277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Précisions</a:t>
            </a: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Equipe de 6-7 personnes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Horaires très variés :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6h30 - 21h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400" b="0" strike="noStrike" spc="-1">
              <a:latin typeface="Arial"/>
            </a:endParaRPr>
          </a:p>
        </p:txBody>
      </p:sp>
      <p:sp>
        <p:nvSpPr>
          <p:cNvPr id="356" name="Rectangle 193"/>
          <p:cNvSpPr/>
          <p:nvPr/>
        </p:nvSpPr>
        <p:spPr>
          <a:xfrm>
            <a:off x="1769760" y="3913920"/>
            <a:ext cx="3317760" cy="19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Informations</a:t>
            </a: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Travail : Poissonnier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Enseigne : E.Leclerc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Lieu de travail : Sarlat-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La-Canéda (24)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22" name="PlaceHolder 1">
            <a:extLst>
              <a:ext uri="{FF2B5EF4-FFF2-40B4-BE49-F238E27FC236}">
                <a16:creationId xmlns:a16="http://schemas.microsoft.com/office/drawing/2014/main" id="{D130CD17-41F2-42BF-833E-39636269802F}"/>
              </a:ext>
            </a:extLst>
          </p:cNvPr>
          <p:cNvSpPr txBox="1">
            <a:spLocks/>
          </p:cNvSpPr>
          <p:nvPr/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1400" b="1" spc="-1">
                <a:solidFill>
                  <a:srgbClr val="8B8B8B"/>
                </a:solidFill>
                <a:latin typeface="Calibri"/>
              </a:rPr>
              <a:t>Tanguy Decabrat</a:t>
            </a:r>
            <a:endParaRPr lang="fr-FR" sz="1400" spc="-1">
              <a:latin typeface="Times New Roman"/>
            </a:endParaRP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65C7F0A3-3E7F-43E2-8FCE-E06BBEC2B2C6}"/>
              </a:ext>
            </a:extLst>
          </p:cNvPr>
          <p:cNvSpPr/>
          <p:nvPr/>
        </p:nvSpPr>
        <p:spPr>
          <a:xfrm>
            <a:off x="1766520" y="9556920"/>
            <a:ext cx="2046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8B8B8B"/>
                </a:solidFill>
                <a:latin typeface="Calibri"/>
              </a:rPr>
              <a:t>Tdecabrat@gmail.com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FC50EE6D-0AEA-42EB-90D4-2D78E019C3F9}"/>
              </a:ext>
            </a:extLst>
          </p:cNvPr>
          <p:cNvSpPr/>
          <p:nvPr/>
        </p:nvSpPr>
        <p:spPr>
          <a:xfrm>
            <a:off x="3903480" y="9556920"/>
            <a:ext cx="287064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Retour d’expérience sur projet</a:t>
            </a:r>
            <a:endParaRPr lang="fr-FR" sz="1400" spc="-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roupe 54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313" name="Rectangle 55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14" name="Rectangle 56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15" name="Rectangle 57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Rectangle 58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317" name="Rectangle 59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Rectangle 60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319" name="Rectangle 61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" name="Rectangle 62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" name="Ellipse 63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22" name="Rectangle 11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3" name="Rectangle 4"/>
          <p:cNvSpPr/>
          <p:nvPr/>
        </p:nvSpPr>
        <p:spPr>
          <a:xfrm>
            <a:off x="-74101" y="51480"/>
            <a:ext cx="7006213" cy="12003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 spc="-1" dirty="0">
                <a:solidFill>
                  <a:srgbClr val="FFFFFF"/>
                </a:solidFill>
                <a:latin typeface="Calibri"/>
              </a:rPr>
              <a:t>RETEX</a:t>
            </a:r>
            <a:endParaRPr lang="fr-FR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 dirty="0">
                <a:solidFill>
                  <a:srgbClr val="FFFFFF"/>
                </a:solidFill>
                <a:latin typeface="Calibri"/>
              </a:rPr>
              <a:t>Projet – Site de découverte de séries</a:t>
            </a:r>
            <a:endParaRPr lang="fr-FR" sz="3600" b="0" strike="noStrike" spc="-1" dirty="0">
              <a:latin typeface="Arial"/>
            </a:endParaRPr>
          </a:p>
        </p:txBody>
      </p:sp>
      <p:sp>
        <p:nvSpPr>
          <p:cNvPr id="324" name="Rectangle 10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326" name="Rectangle 9"/>
          <p:cNvSpPr/>
          <p:nvPr/>
        </p:nvSpPr>
        <p:spPr>
          <a:xfrm>
            <a:off x="32400" y="1752120"/>
            <a:ext cx="3284280" cy="3108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Cahier des charges</a:t>
            </a:r>
            <a:endParaRPr lang="fr-FR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Réaliser un projet sous management agile sur 3 semaines</a:t>
            </a: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Compléte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r les User Story en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      réalisant des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     sprints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Rectangle 12"/>
          <p:cNvSpPr/>
          <p:nvPr/>
        </p:nvSpPr>
        <p:spPr>
          <a:xfrm>
            <a:off x="3749400" y="1752120"/>
            <a:ext cx="3004200" cy="38472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Livrables attendus</a:t>
            </a:r>
            <a:endParaRPr lang="fr-FR" sz="28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Site WEB  de recherches de 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séries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avec Front responsive et</a:t>
            </a:r>
          </a:p>
          <a:p>
            <a:pPr algn="just">
              <a:lnSpc>
                <a:spcPct val="100000"/>
              </a:lnSpc>
              <a:buClr>
                <a:srgbClr val="000000"/>
              </a:buClr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	Back.</a:t>
            </a:r>
          </a:p>
          <a:p>
            <a:pPr algn="just">
              <a:lnSpc>
                <a:spcPct val="100000"/>
              </a:lnSpc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	- Réalisation</a:t>
            </a:r>
          </a:p>
          <a:p>
            <a:pPr algn="just">
              <a:lnSpc>
                <a:spcPct val="100000"/>
              </a:lnSpc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	  de</a:t>
            </a:r>
          </a:p>
          <a:p>
            <a:pPr algn="just">
              <a:lnSpc>
                <a:spcPct val="100000"/>
              </a:lnSpc>
              <a:buClr>
                <a:srgbClr val="000000"/>
              </a:buClr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rétrospectives</a:t>
            </a:r>
          </a:p>
          <a:p>
            <a:pPr algn="just">
              <a:lnSpc>
                <a:spcPct val="100000"/>
              </a:lnSpc>
              <a:buClr>
                <a:srgbClr val="000000"/>
              </a:buClr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	  et de démos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328" name="Rectangle 28"/>
          <p:cNvSpPr/>
          <p:nvPr/>
        </p:nvSpPr>
        <p:spPr>
          <a:xfrm>
            <a:off x="61200" y="6273720"/>
            <a:ext cx="3291120" cy="317009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Compétences Acquises</a:t>
            </a:r>
            <a:endParaRPr lang="fr-FR" sz="2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Renforcement Front &amp; Back</a:t>
            </a: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Application pratique du système agile</a:t>
            </a: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Découverte de nouveaux packages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331" name="Rectangle 31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Visuel Produit</a:t>
            </a:r>
            <a:endParaRPr lang="fr-FR" sz="2800" spc="-1" dirty="0"/>
          </a:p>
        </p:txBody>
      </p:sp>
      <p:sp>
        <p:nvSpPr>
          <p:cNvPr id="332" name="Rectangle 16"/>
          <p:cNvSpPr/>
          <p:nvPr/>
        </p:nvSpPr>
        <p:spPr>
          <a:xfrm>
            <a:off x="1769760" y="3913920"/>
            <a:ext cx="3317760" cy="236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Méthodes</a:t>
            </a:r>
            <a:endParaRPr lang="fr-F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Langages : PHP, JS</a:t>
            </a:r>
          </a:p>
          <a:p>
            <a:pPr algn="ctr">
              <a:lnSpc>
                <a:spcPct val="100000"/>
              </a:lnSpc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Framework : Symfony</a:t>
            </a:r>
          </a:p>
          <a:p>
            <a:pPr algn="ctr">
              <a:lnSpc>
                <a:spcPct val="100000"/>
              </a:lnSpc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Packages :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Tailwind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,</a:t>
            </a:r>
          </a:p>
          <a:p>
            <a:pPr algn="ctr">
              <a:lnSpc>
                <a:spcPct val="100000"/>
              </a:lnSpc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Fake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r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npm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node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algn="ctr">
              <a:lnSpc>
                <a:spcPct val="100000"/>
              </a:lnSpc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32" name="PlaceHolder 1">
            <a:extLst>
              <a:ext uri="{FF2B5EF4-FFF2-40B4-BE49-F238E27FC236}">
                <a16:creationId xmlns:a16="http://schemas.microsoft.com/office/drawing/2014/main" id="{E0109F9C-9129-4C0D-8797-359A75EDB632}"/>
              </a:ext>
            </a:extLst>
          </p:cNvPr>
          <p:cNvSpPr txBox="1">
            <a:spLocks/>
          </p:cNvSpPr>
          <p:nvPr/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1400" b="1" spc="-1">
                <a:solidFill>
                  <a:srgbClr val="8B8B8B"/>
                </a:solidFill>
                <a:latin typeface="Calibri"/>
              </a:rPr>
              <a:t>Tanguy Decabrat</a:t>
            </a:r>
            <a:endParaRPr lang="fr-FR" sz="1400" spc="-1">
              <a:latin typeface="Times New Roman"/>
            </a:endParaRP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3097AC23-4D94-4BA0-8457-9D5530E6AAF5}"/>
              </a:ext>
            </a:extLst>
          </p:cNvPr>
          <p:cNvSpPr/>
          <p:nvPr/>
        </p:nvSpPr>
        <p:spPr>
          <a:xfrm>
            <a:off x="1766520" y="9556920"/>
            <a:ext cx="2046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8B8B8B"/>
                </a:solidFill>
                <a:latin typeface="Calibri"/>
              </a:rPr>
              <a:t>Tdecabrat@gmail.com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C477FA94-219B-420B-B36D-8A60067A5A79}"/>
              </a:ext>
            </a:extLst>
          </p:cNvPr>
          <p:cNvSpPr/>
          <p:nvPr/>
        </p:nvSpPr>
        <p:spPr>
          <a:xfrm>
            <a:off x="3903480" y="9556920"/>
            <a:ext cx="287064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Retour d’expérience sur projet</a:t>
            </a:r>
            <a:endParaRPr lang="fr-FR" sz="1400" spc="-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0C12968-9382-4408-B4D9-DABAE4402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636" y="7212615"/>
            <a:ext cx="3065768" cy="1476705"/>
          </a:xfrm>
          <a:prstGeom prst="rect">
            <a:avLst/>
          </a:prstGeom>
          <a:noFill/>
          <a:ln w="88900">
            <a:solidFill>
              <a:srgbClr val="663300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834560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roupe 9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360" name="Rectangle 186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61" name="Rectangle 190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62" name="Rectangle 191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" name="Rectangle 194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364" name="Rectangle 195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Rectangle 196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366" name="Rectangle 197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" name="Rectangle 198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8" name="Ellipse 9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9" name="Rectangle 199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70" name="Rectangle 200"/>
          <p:cNvSpPr/>
          <p:nvPr/>
        </p:nvSpPr>
        <p:spPr>
          <a:xfrm>
            <a:off x="1946160" y="51480"/>
            <a:ext cx="296532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 spc="-1">
                <a:solidFill>
                  <a:srgbClr val="FFFFFF"/>
                </a:solidFill>
                <a:latin typeface="Calibri"/>
              </a:rPr>
              <a:t>RETEX</a:t>
            </a:r>
            <a:endParaRPr lang="fr-FR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Calibri"/>
              </a:rPr>
              <a:t>Project - PONG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371" name="Rectangle 201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374" name="Rectangle 203"/>
          <p:cNvSpPr/>
          <p:nvPr/>
        </p:nvSpPr>
        <p:spPr>
          <a:xfrm>
            <a:off x="93960" y="1728720"/>
            <a:ext cx="3284280" cy="23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Specifications</a:t>
            </a:r>
            <a:endParaRPr lang="fr-FR" sz="2800" b="0" strike="noStrike" spc="-1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Producing the game « Pong »</a:t>
            </a:r>
            <a:endParaRPr lang="fr-FR" sz="2400" b="0" strike="noStrike" spc="-1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Adding obstacles</a:t>
            </a:r>
            <a:endParaRPr lang="fr-FR" sz="2400" b="0" strike="noStrike" spc="-1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Four player mode</a:t>
            </a:r>
            <a:endParaRPr lang="fr-FR" sz="2400" b="0" strike="noStrike" spc="-1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Menu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375" name="Rectangle 204"/>
          <p:cNvSpPr/>
          <p:nvPr/>
        </p:nvSpPr>
        <p:spPr>
          <a:xfrm>
            <a:off x="3813480" y="1732680"/>
            <a:ext cx="2877480" cy="124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Deliverables</a:t>
            </a:r>
            <a:endParaRPr lang="fr-FR" sz="2800" b="0" strike="noStrike" spc="-1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Functional code</a:t>
            </a:r>
            <a:endParaRPr lang="fr-FR" sz="2400" b="0" strike="noStrike" spc="-1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PDF Report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376" name="Rectangle 205"/>
          <p:cNvSpPr/>
          <p:nvPr/>
        </p:nvSpPr>
        <p:spPr>
          <a:xfrm>
            <a:off x="61200" y="6273720"/>
            <a:ext cx="3291120" cy="271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Acquired skills</a:t>
            </a:r>
            <a:endParaRPr lang="fr-FR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Processing’s shapes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Object concept 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Class concept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Collisions between objects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Interface creation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378" name="Rectangle 208"/>
          <p:cNvSpPr/>
          <p:nvPr/>
        </p:nvSpPr>
        <p:spPr>
          <a:xfrm>
            <a:off x="3524040" y="627768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Project picture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79" name="Rectangle 209"/>
          <p:cNvSpPr/>
          <p:nvPr/>
        </p:nvSpPr>
        <p:spPr>
          <a:xfrm>
            <a:off x="1769760" y="3913920"/>
            <a:ext cx="3317760" cy="19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Methods</a:t>
            </a:r>
            <a:endParaRPr lang="fr-F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    Language : Processing</a:t>
            </a:r>
            <a:endParaRPr lang="fr-FR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   Cutting into functions,   </a:t>
            </a:r>
            <a:endParaRPr lang="fr-FR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                 classes</a:t>
            </a:r>
            <a:endParaRPr lang="fr-FR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             Flexible use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380" name="Image 5"/>
          <p:cNvPicPr/>
          <p:nvPr/>
        </p:nvPicPr>
        <p:blipFill>
          <a:blip r:embed="rId2"/>
          <a:stretch/>
        </p:blipFill>
        <p:spPr>
          <a:xfrm>
            <a:off x="3744720" y="6923520"/>
            <a:ext cx="2797920" cy="1929960"/>
          </a:xfrm>
          <a:prstGeom prst="rect">
            <a:avLst/>
          </a:prstGeom>
          <a:ln w="88900" cap="sq">
            <a:solidFill>
              <a:srgbClr val="663300"/>
            </a:solidFill>
            <a:miter/>
          </a:ln>
          <a:effectLst>
            <a:innerShdw blurRad="76200">
              <a:srgbClr val="000000"/>
            </a:innerShdw>
          </a:effectLst>
        </p:spPr>
      </p:pic>
      <p:sp>
        <p:nvSpPr>
          <p:cNvPr id="25" name="PlaceHolder 1">
            <a:extLst>
              <a:ext uri="{FF2B5EF4-FFF2-40B4-BE49-F238E27FC236}">
                <a16:creationId xmlns:a16="http://schemas.microsoft.com/office/drawing/2014/main" id="{18EF1CBA-CD2E-44FD-9919-3BF2D3A9224B}"/>
              </a:ext>
            </a:extLst>
          </p:cNvPr>
          <p:cNvSpPr txBox="1">
            <a:spLocks/>
          </p:cNvSpPr>
          <p:nvPr/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1400" b="1" spc="-1">
                <a:solidFill>
                  <a:srgbClr val="8B8B8B"/>
                </a:solidFill>
                <a:latin typeface="Calibri"/>
              </a:rPr>
              <a:t>Tanguy Decabrat</a:t>
            </a:r>
            <a:endParaRPr lang="fr-FR" sz="1400" spc="-1">
              <a:latin typeface="Times New Roman"/>
            </a:endParaRP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A50386E-8612-4CE3-80DF-FDCFC2BAF3ED}"/>
              </a:ext>
            </a:extLst>
          </p:cNvPr>
          <p:cNvSpPr/>
          <p:nvPr/>
        </p:nvSpPr>
        <p:spPr>
          <a:xfrm>
            <a:off x="1766520" y="9556920"/>
            <a:ext cx="2046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8B8B8B"/>
                </a:solidFill>
                <a:latin typeface="Calibri"/>
              </a:rPr>
              <a:t>Tdecabrat@gmail.com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D7944-185D-4049-972B-0BB5D82134D9}"/>
              </a:ext>
            </a:extLst>
          </p:cNvPr>
          <p:cNvSpPr/>
          <p:nvPr/>
        </p:nvSpPr>
        <p:spPr>
          <a:xfrm>
            <a:off x="3903480" y="9556920"/>
            <a:ext cx="287064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Experience</a:t>
            </a:r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 return </a:t>
            </a:r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from</a:t>
            </a:r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 </a:t>
            </a:r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project</a:t>
            </a:r>
            <a:endParaRPr lang="fr-FR" sz="1400" spc="-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roupe 10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383" name="Rectangle 210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84" name="Rectangle 211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85" name="Rectangle 212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6" name="Rectangle 213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387" name="Rectangle 214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" name="Rectangle 215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389" name="Rectangle 216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0" name="Rectangle 217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1" name="Ellipse 10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2" name="Rectangle 218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93" name="Rectangle 219"/>
          <p:cNvSpPr/>
          <p:nvPr/>
        </p:nvSpPr>
        <p:spPr>
          <a:xfrm>
            <a:off x="121680" y="51480"/>
            <a:ext cx="661824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 spc="-1">
                <a:solidFill>
                  <a:srgbClr val="FFFFFF"/>
                </a:solidFill>
                <a:latin typeface="Calibri"/>
              </a:rPr>
              <a:t>RETEX</a:t>
            </a:r>
            <a:endParaRPr lang="fr-FR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Calibri"/>
              </a:rPr>
              <a:t>Project – Database creation course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394" name="Rectangle 220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396" name="Rectangle 222"/>
          <p:cNvSpPr/>
          <p:nvPr/>
        </p:nvSpPr>
        <p:spPr>
          <a:xfrm>
            <a:off x="93960" y="1727640"/>
            <a:ext cx="3284280" cy="236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Specifications</a:t>
            </a:r>
            <a:endParaRPr lang="fr-FR" sz="28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Creating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in 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working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context</a:t>
            </a:r>
            <a:endParaRPr lang="fr-FR" sz="24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Respecting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requests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of the client</a:t>
            </a:r>
            <a:endParaRPr lang="fr-F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397" name="Rectangle 223"/>
          <p:cNvSpPr/>
          <p:nvPr/>
        </p:nvSpPr>
        <p:spPr>
          <a:xfrm>
            <a:off x="3714840" y="1732680"/>
            <a:ext cx="3081240" cy="380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Deliverables</a:t>
            </a:r>
            <a:endParaRPr lang="fr-FR" sz="2800" b="0" strike="noStrike" spc="-1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Codes :</a:t>
            </a:r>
            <a:endParaRPr lang="fr-FR" sz="2400" b="0" strike="noStrike" spc="-1">
              <a:latin typeface="Arial"/>
            </a:endParaRPr>
          </a:p>
          <a:p>
            <a:pPr marL="914400" lvl="1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DB Creation</a:t>
            </a:r>
            <a:endParaRPr lang="fr-FR" sz="2400" b="0" strike="noStrike" spc="-1">
              <a:latin typeface="Arial"/>
            </a:endParaRPr>
          </a:p>
          <a:p>
            <a:pPr marL="914400" lvl="1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Filling the DB</a:t>
            </a:r>
            <a:endParaRPr lang="fr-FR" sz="2400" b="0" strike="noStrike" spc="-1">
              <a:latin typeface="Arial"/>
            </a:endParaRPr>
          </a:p>
          <a:p>
            <a:pPr marL="914400" lvl="1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Requests for application</a:t>
            </a:r>
            <a:endParaRPr lang="fr-FR" sz="2400" b="0" strike="noStrike" spc="-1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	   -    Models</a:t>
            </a:r>
            <a:endParaRPr lang="fr-FR" sz="2400" b="0" strike="noStrike" spc="-1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	     -    Visual</a:t>
            </a:r>
            <a:endParaRPr lang="fr-FR" sz="2400" b="0" strike="noStrike" spc="-1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	    -    Review</a:t>
            </a:r>
            <a:endParaRPr lang="fr-FR" sz="2400" b="0" strike="noStrike" spc="-1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lang="fr-FR" sz="2400" b="0" strike="noStrike" spc="-1">
              <a:latin typeface="Arial"/>
            </a:endParaRPr>
          </a:p>
        </p:txBody>
      </p:sp>
      <p:sp>
        <p:nvSpPr>
          <p:cNvPr id="398" name="Rectangle 224"/>
          <p:cNvSpPr/>
          <p:nvPr/>
        </p:nvSpPr>
        <p:spPr>
          <a:xfrm>
            <a:off x="-19080" y="6284520"/>
            <a:ext cx="3455280" cy="30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Acquired skills</a:t>
            </a:r>
            <a:endParaRPr lang="fr-FR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Design of an application model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Implementation of requests for the application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Following the client’s requests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401" name="Rectangle 227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Project picture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402" name="Rectangle 228"/>
          <p:cNvSpPr/>
          <p:nvPr/>
        </p:nvSpPr>
        <p:spPr>
          <a:xfrm>
            <a:off x="1769760" y="3913920"/>
            <a:ext cx="3317760" cy="219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Methods</a:t>
            </a: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200" b="0" strike="noStrike" spc="-1">
                <a:solidFill>
                  <a:srgbClr val="000000"/>
                </a:solidFill>
                <a:latin typeface="Calibri"/>
              </a:rPr>
              <a:t>Language : SQL</a:t>
            </a:r>
            <a:endParaRPr lang="fr-FR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200" b="0" strike="noStrike" spc="-1">
                <a:solidFill>
                  <a:srgbClr val="000000"/>
                </a:solidFill>
                <a:latin typeface="Calibri"/>
              </a:rPr>
              <a:t>Model maker : Figma</a:t>
            </a:r>
            <a:endParaRPr lang="fr-FR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200" b="0" strike="noStrike" spc="-1">
                <a:solidFill>
                  <a:srgbClr val="000000"/>
                </a:solidFill>
                <a:latin typeface="Calibri"/>
              </a:rPr>
              <a:t>Requests : </a:t>
            </a:r>
            <a:endParaRPr lang="fr-FR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200" b="0" strike="noStrike" spc="-1">
                <a:solidFill>
                  <a:srgbClr val="000000"/>
                </a:solidFill>
                <a:latin typeface="Calibri"/>
              </a:rPr>
              <a:t>Microsoft SQL</a:t>
            </a:r>
            <a:endParaRPr lang="fr-FR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200" b="0" strike="noStrike" spc="-1">
                <a:solidFill>
                  <a:srgbClr val="000000"/>
                </a:solidFill>
                <a:latin typeface="Calibri"/>
              </a:rPr>
              <a:t>Visual : Google docs</a:t>
            </a:r>
            <a:endParaRPr lang="fr-FR" sz="2200" b="0" strike="noStrike" spc="-1">
              <a:latin typeface="Arial"/>
            </a:endParaRPr>
          </a:p>
        </p:txBody>
      </p:sp>
      <p:pic>
        <p:nvPicPr>
          <p:cNvPr id="405" name="Image 6"/>
          <p:cNvPicPr/>
          <p:nvPr/>
        </p:nvPicPr>
        <p:blipFill>
          <a:blip r:embed="rId2"/>
          <a:stretch/>
        </p:blipFill>
        <p:spPr>
          <a:xfrm>
            <a:off x="3902040" y="6865560"/>
            <a:ext cx="2476800" cy="2479320"/>
          </a:xfrm>
          <a:prstGeom prst="rect">
            <a:avLst/>
          </a:prstGeom>
          <a:ln w="88900">
            <a:solidFill>
              <a:srgbClr val="663300"/>
            </a:solidFill>
            <a:miter/>
          </a:ln>
        </p:spPr>
      </p:pic>
      <p:sp>
        <p:nvSpPr>
          <p:cNvPr id="29" name="PlaceHolder 1">
            <a:extLst>
              <a:ext uri="{FF2B5EF4-FFF2-40B4-BE49-F238E27FC236}">
                <a16:creationId xmlns:a16="http://schemas.microsoft.com/office/drawing/2014/main" id="{3E4A057E-D3CC-4339-A914-F0F442C3A72C}"/>
              </a:ext>
            </a:extLst>
          </p:cNvPr>
          <p:cNvSpPr txBox="1">
            <a:spLocks/>
          </p:cNvSpPr>
          <p:nvPr/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1400" b="1" spc="-1">
                <a:solidFill>
                  <a:srgbClr val="8B8B8B"/>
                </a:solidFill>
                <a:latin typeface="Calibri"/>
              </a:rPr>
              <a:t>Tanguy Decabrat</a:t>
            </a:r>
            <a:endParaRPr lang="fr-FR" sz="1400" spc="-1">
              <a:latin typeface="Times New Roman"/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D5B5E6C3-D6A2-42C9-94F6-87012D4281C0}"/>
              </a:ext>
            </a:extLst>
          </p:cNvPr>
          <p:cNvSpPr/>
          <p:nvPr/>
        </p:nvSpPr>
        <p:spPr>
          <a:xfrm>
            <a:off x="1766520" y="9556920"/>
            <a:ext cx="2046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8B8B8B"/>
                </a:solidFill>
                <a:latin typeface="Calibri"/>
              </a:rPr>
              <a:t>Tdecabrat@gmail.com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00AB7697-F929-4851-AEDB-3D3CD2537069}"/>
              </a:ext>
            </a:extLst>
          </p:cNvPr>
          <p:cNvSpPr/>
          <p:nvPr/>
        </p:nvSpPr>
        <p:spPr>
          <a:xfrm>
            <a:off x="3903480" y="9556920"/>
            <a:ext cx="287064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Experience</a:t>
            </a:r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 return </a:t>
            </a:r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from</a:t>
            </a:r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 </a:t>
            </a:r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project</a:t>
            </a:r>
            <a:endParaRPr lang="fr-FR" sz="1400" spc="-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roupe 11"/>
          <p:cNvGrpSpPr/>
          <p:nvPr/>
        </p:nvGrpSpPr>
        <p:grpSpPr>
          <a:xfrm>
            <a:off x="-1440" y="1418040"/>
            <a:ext cx="6857640" cy="8051760"/>
            <a:chOff x="-1440" y="1418040"/>
            <a:chExt cx="6857640" cy="8051760"/>
          </a:xfrm>
        </p:grpSpPr>
        <p:sp>
          <p:nvSpPr>
            <p:cNvPr id="410" name="Rectangle 233"/>
            <p:cNvSpPr/>
            <p:nvPr/>
          </p:nvSpPr>
          <p:spPr>
            <a:xfrm>
              <a:off x="340308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11" name="Rectangle 234"/>
            <p:cNvSpPr/>
            <p:nvPr/>
          </p:nvSpPr>
          <p:spPr>
            <a:xfrm>
              <a:off x="341604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12" name="Rectangle 235"/>
            <p:cNvSpPr/>
            <p:nvPr/>
          </p:nvSpPr>
          <p:spPr>
            <a:xfrm>
              <a:off x="341208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3" name="Rectangle 236"/>
            <p:cNvSpPr/>
            <p:nvPr/>
          </p:nvSpPr>
          <p:spPr>
            <a:xfrm>
              <a:off x="-108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414" name="Rectangle 237"/>
            <p:cNvSpPr/>
            <p:nvPr/>
          </p:nvSpPr>
          <p:spPr>
            <a:xfrm>
              <a:off x="295200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5" name="Rectangle 238"/>
            <p:cNvSpPr/>
            <p:nvPr/>
          </p:nvSpPr>
          <p:spPr>
            <a:xfrm>
              <a:off x="-144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416" name="Rectangle 239"/>
            <p:cNvSpPr/>
            <p:nvPr/>
          </p:nvSpPr>
          <p:spPr>
            <a:xfrm>
              <a:off x="295200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7" name="Rectangle 240"/>
            <p:cNvSpPr/>
            <p:nvPr/>
          </p:nvSpPr>
          <p:spPr>
            <a:xfrm>
              <a:off x="-144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8" name="Ellipse 11"/>
            <p:cNvSpPr/>
            <p:nvPr/>
          </p:nvSpPr>
          <p:spPr>
            <a:xfrm>
              <a:off x="196956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19" name="Rectangle 241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0" name="Rectangle 242"/>
          <p:cNvSpPr/>
          <p:nvPr/>
        </p:nvSpPr>
        <p:spPr>
          <a:xfrm>
            <a:off x="720720" y="51480"/>
            <a:ext cx="541908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 spc="-1">
                <a:solidFill>
                  <a:srgbClr val="FFFFFF"/>
                </a:solidFill>
                <a:latin typeface="Calibri"/>
              </a:rPr>
              <a:t>RETEX</a:t>
            </a:r>
            <a:endParaRPr lang="fr-FR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Calibri"/>
              </a:rPr>
              <a:t>Project – Web page creation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421" name="Rectangle 243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423" name="Rectangle 245"/>
          <p:cNvSpPr/>
          <p:nvPr/>
        </p:nvSpPr>
        <p:spPr>
          <a:xfrm>
            <a:off x="32400" y="1752120"/>
            <a:ext cx="3284280" cy="307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Specifications</a:t>
            </a:r>
            <a:endParaRPr lang="fr-FR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Create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a web page for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company</a:t>
            </a:r>
            <a:endParaRPr lang="fr-FR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A persona</a:t>
            </a:r>
            <a:endParaRPr lang="fr-FR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5 pages</a:t>
            </a:r>
            <a:endParaRPr lang="fr-FR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Contact page</a:t>
            </a:r>
            <a:endParaRPr lang="fr-FR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Visual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-      Responsive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424" name="Rectangle 246"/>
          <p:cNvSpPr/>
          <p:nvPr/>
        </p:nvSpPr>
        <p:spPr>
          <a:xfrm>
            <a:off x="3749400" y="1752120"/>
            <a:ext cx="2877480" cy="236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Deliverables</a:t>
            </a:r>
            <a:endParaRPr lang="fr-FR" sz="28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Responsive pages</a:t>
            </a:r>
            <a:endParaRPr lang="fr-FR" sz="24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Persona</a:t>
            </a:r>
            <a:endParaRPr lang="fr-FR" sz="24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Visual for the home page</a:t>
            </a:r>
            <a:endParaRPr lang="fr-F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  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-   GIT repository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425" name="Rectangle 247"/>
          <p:cNvSpPr/>
          <p:nvPr/>
        </p:nvSpPr>
        <p:spPr>
          <a:xfrm>
            <a:off x="61200" y="6273720"/>
            <a:ext cx="3291120" cy="231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Acquired skills</a:t>
            </a:r>
            <a:endParaRPr lang="fr-FR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New skills in HTML and CSS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Persona concept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300" b="0" strike="noStrike" spc="-1">
                <a:solidFill>
                  <a:srgbClr val="000000"/>
                </a:solidFill>
                <a:latin typeface="Calibri"/>
              </a:rPr>
              <a:t>Application of responsive properties</a:t>
            </a:r>
            <a:endParaRPr lang="fr-FR" sz="2300" b="0" strike="noStrike" spc="-1">
              <a:latin typeface="Arial"/>
            </a:endParaRPr>
          </a:p>
        </p:txBody>
      </p:sp>
      <p:sp>
        <p:nvSpPr>
          <p:cNvPr id="428" name="Rectangle 250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Project </a:t>
            </a:r>
            <a:r>
              <a:rPr lang="fr-FR" sz="2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visual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429" name="Rectangle 251"/>
          <p:cNvSpPr/>
          <p:nvPr/>
        </p:nvSpPr>
        <p:spPr>
          <a:xfrm>
            <a:off x="1769760" y="3913920"/>
            <a:ext cx="3317760" cy="161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Methods</a:t>
            </a: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Languages : HTML,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CSS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Web visual : Figma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431" name="Image 7"/>
          <p:cNvPicPr/>
          <p:nvPr/>
        </p:nvPicPr>
        <p:blipFill>
          <a:blip r:embed="rId2"/>
          <a:stretch/>
        </p:blipFill>
        <p:spPr>
          <a:xfrm>
            <a:off x="3762720" y="7023240"/>
            <a:ext cx="2752200" cy="1843200"/>
          </a:xfrm>
          <a:prstGeom prst="rect">
            <a:avLst/>
          </a:prstGeom>
          <a:ln w="88900">
            <a:solidFill>
              <a:srgbClr val="663300"/>
            </a:solidFill>
            <a:miter/>
          </a:ln>
        </p:spPr>
      </p:pic>
      <p:sp>
        <p:nvSpPr>
          <p:cNvPr id="27" name="PlaceHolder 1">
            <a:extLst>
              <a:ext uri="{FF2B5EF4-FFF2-40B4-BE49-F238E27FC236}">
                <a16:creationId xmlns:a16="http://schemas.microsoft.com/office/drawing/2014/main" id="{3653E9B5-9EDD-4B29-AD96-102AD157555A}"/>
              </a:ext>
            </a:extLst>
          </p:cNvPr>
          <p:cNvSpPr txBox="1">
            <a:spLocks/>
          </p:cNvSpPr>
          <p:nvPr/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1400" b="1" spc="-1">
                <a:solidFill>
                  <a:srgbClr val="8B8B8B"/>
                </a:solidFill>
                <a:latin typeface="Calibri"/>
              </a:rPr>
              <a:t>Tanguy Decabrat</a:t>
            </a:r>
            <a:endParaRPr lang="fr-FR" sz="1400" spc="-1">
              <a:latin typeface="Times New Roman"/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2A4E56FC-4166-4BC9-96A5-DBB956D42094}"/>
              </a:ext>
            </a:extLst>
          </p:cNvPr>
          <p:cNvSpPr/>
          <p:nvPr/>
        </p:nvSpPr>
        <p:spPr>
          <a:xfrm>
            <a:off x="1766520" y="9556920"/>
            <a:ext cx="2046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8B8B8B"/>
                </a:solidFill>
                <a:latin typeface="Calibri"/>
              </a:rPr>
              <a:t>Tdecabrat@gmail.com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07C97F-9661-446E-89E7-12CE9062903D}"/>
              </a:ext>
            </a:extLst>
          </p:cNvPr>
          <p:cNvSpPr/>
          <p:nvPr/>
        </p:nvSpPr>
        <p:spPr>
          <a:xfrm>
            <a:off x="3903480" y="9556920"/>
            <a:ext cx="287064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Experience</a:t>
            </a:r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 return </a:t>
            </a:r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from</a:t>
            </a:r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 </a:t>
            </a:r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project</a:t>
            </a:r>
            <a:endParaRPr lang="fr-FR" sz="1400" spc="-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roupe 12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435" name="Rectangle 254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36" name="Rectangle 255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37" name="Rectangle 256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8" name="Rectangle 257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439" name="Rectangle 258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0" name="Rectangle 259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441" name="Rectangle 260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" name="Rectangle 261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3" name="Ellipse 12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4" name="Rectangle 262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45" name="Rectangle 263"/>
          <p:cNvSpPr/>
          <p:nvPr/>
        </p:nvSpPr>
        <p:spPr>
          <a:xfrm>
            <a:off x="-48240" y="51480"/>
            <a:ext cx="695520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 spc="-1">
                <a:solidFill>
                  <a:srgbClr val="FFFFFF"/>
                </a:solidFill>
                <a:latin typeface="Calibri"/>
              </a:rPr>
              <a:t>RETEX</a:t>
            </a:r>
            <a:endParaRPr lang="fr-FR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Calibri"/>
              </a:rPr>
              <a:t>Project – Installation of workstations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446" name="Rectangle 264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448" name="Rectangle 266"/>
          <p:cNvSpPr/>
          <p:nvPr/>
        </p:nvSpPr>
        <p:spPr>
          <a:xfrm>
            <a:off x="32400" y="1752120"/>
            <a:ext cx="3284280" cy="3477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Specifications</a:t>
            </a:r>
            <a:endParaRPr lang="fr-FR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Creating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virtual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machine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environment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for 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company</a:t>
            </a:r>
            <a:endParaRPr lang="fr-FR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Following the </a:t>
            </a:r>
            <a:endParaRPr lang="fr-FR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client’s</a:t>
            </a:r>
            <a:endParaRPr lang="fr-FR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demands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-     2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users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449" name="Rectangle 267"/>
          <p:cNvSpPr/>
          <p:nvPr/>
        </p:nvSpPr>
        <p:spPr>
          <a:xfrm>
            <a:off x="3749400" y="1752120"/>
            <a:ext cx="2877480" cy="3477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Deliverables</a:t>
            </a:r>
            <a:endParaRPr lang="fr-FR" sz="28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OS : Linux</a:t>
            </a:r>
            <a:endParaRPr lang="fr-FR" sz="24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Following</a:t>
            </a:r>
            <a:endParaRPr lang="fr-FR" sz="24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demands</a:t>
            </a:r>
            <a:endParaRPr lang="fr-FR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NIGHTLY RUST 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	  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preinstalled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   	-   Bash </a:t>
            </a:r>
            <a:endParaRPr lang="fr-FR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	 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prompt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with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	   git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status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450" name="Rectangle 268"/>
          <p:cNvSpPr/>
          <p:nvPr/>
        </p:nvSpPr>
        <p:spPr>
          <a:xfrm>
            <a:off x="61200" y="6273720"/>
            <a:ext cx="3291120" cy="23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Acquired skills</a:t>
            </a:r>
            <a:endParaRPr lang="fr-FR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Bashrc modification to modify the prompt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Setting up a work environment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300" b="0" strike="noStrike" spc="-1">
                <a:solidFill>
                  <a:srgbClr val="000000"/>
                </a:solidFill>
                <a:latin typeface="Calibri"/>
              </a:rPr>
              <a:t>Quick view of Rust</a:t>
            </a:r>
            <a:endParaRPr lang="fr-FR" sz="2300" b="0" strike="noStrike" spc="-1">
              <a:latin typeface="Arial"/>
            </a:endParaRPr>
          </a:p>
        </p:txBody>
      </p:sp>
      <p:sp>
        <p:nvSpPr>
          <p:cNvPr id="452" name="Rectangle 270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Project </a:t>
            </a:r>
            <a:r>
              <a:rPr lang="fr-FR" sz="2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visual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453" name="Rectangle 271"/>
          <p:cNvSpPr/>
          <p:nvPr/>
        </p:nvSpPr>
        <p:spPr>
          <a:xfrm>
            <a:off x="1769760" y="3913920"/>
            <a:ext cx="3317760" cy="23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Methods</a:t>
            </a: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Tool : CMD,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Key config, VMWARE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Presentation :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Powerpoint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300" b="0" strike="noStrike" spc="-1">
                <a:solidFill>
                  <a:srgbClr val="000000"/>
                </a:solidFill>
                <a:latin typeface="Calibri"/>
              </a:rPr>
              <a:t>RUST program</a:t>
            </a:r>
            <a:endParaRPr lang="fr-FR" sz="2300" b="0" strike="noStrike" spc="-1">
              <a:latin typeface="Arial"/>
            </a:endParaRPr>
          </a:p>
        </p:txBody>
      </p:sp>
      <p:pic>
        <p:nvPicPr>
          <p:cNvPr id="457" name="Image 9"/>
          <p:cNvPicPr/>
          <p:nvPr/>
        </p:nvPicPr>
        <p:blipFill>
          <a:blip r:embed="rId2"/>
          <a:stretch/>
        </p:blipFill>
        <p:spPr>
          <a:xfrm>
            <a:off x="3924720" y="6957720"/>
            <a:ext cx="2511360" cy="2050920"/>
          </a:xfrm>
          <a:prstGeom prst="rect">
            <a:avLst/>
          </a:prstGeom>
          <a:ln w="88900">
            <a:solidFill>
              <a:srgbClr val="ED7D31">
                <a:lumMod val="50000"/>
              </a:srgbClr>
            </a:solidFill>
            <a:miter/>
          </a:ln>
        </p:spPr>
      </p:pic>
      <p:sp>
        <p:nvSpPr>
          <p:cNvPr id="27" name="PlaceHolder 1">
            <a:extLst>
              <a:ext uri="{FF2B5EF4-FFF2-40B4-BE49-F238E27FC236}">
                <a16:creationId xmlns:a16="http://schemas.microsoft.com/office/drawing/2014/main" id="{7F9C1C24-634B-4132-A850-D40154062A1F}"/>
              </a:ext>
            </a:extLst>
          </p:cNvPr>
          <p:cNvSpPr txBox="1">
            <a:spLocks/>
          </p:cNvSpPr>
          <p:nvPr/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1400" b="1" spc="-1">
                <a:solidFill>
                  <a:srgbClr val="8B8B8B"/>
                </a:solidFill>
                <a:latin typeface="Calibri"/>
              </a:rPr>
              <a:t>Tanguy Decabrat</a:t>
            </a:r>
            <a:endParaRPr lang="fr-FR" sz="1400" spc="-1">
              <a:latin typeface="Times New Roman"/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18595D0-C1CF-4EC6-BFA6-91D562361BC7}"/>
              </a:ext>
            </a:extLst>
          </p:cNvPr>
          <p:cNvSpPr/>
          <p:nvPr/>
        </p:nvSpPr>
        <p:spPr>
          <a:xfrm>
            <a:off x="1766520" y="9556920"/>
            <a:ext cx="2046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8B8B8B"/>
                </a:solidFill>
                <a:latin typeface="Calibri"/>
              </a:rPr>
              <a:t>Tdecabrat@gmail.com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E984C554-F5C5-4843-B749-A95F006F3367}"/>
              </a:ext>
            </a:extLst>
          </p:cNvPr>
          <p:cNvSpPr/>
          <p:nvPr/>
        </p:nvSpPr>
        <p:spPr>
          <a:xfrm>
            <a:off x="3903480" y="9556920"/>
            <a:ext cx="287064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Experience</a:t>
            </a:r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 return </a:t>
            </a:r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from</a:t>
            </a:r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 </a:t>
            </a:r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project</a:t>
            </a:r>
            <a:endParaRPr lang="fr-FR" sz="1400" spc="-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roupe 14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460" name="Rectangle 274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61" name="Rectangle 275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62" name="Rectangle 276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3" name="Rectangle 277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464" name="Rectangle 278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5" name="Rectangle 279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466" name="Rectangle 280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7" name="Rectangle 281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8" name="Ellipse 13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69" name="Rectangle 282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70" name="Rectangle 283"/>
          <p:cNvSpPr/>
          <p:nvPr/>
        </p:nvSpPr>
        <p:spPr>
          <a:xfrm>
            <a:off x="1499760" y="51480"/>
            <a:ext cx="385848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 spc="-1">
                <a:solidFill>
                  <a:srgbClr val="FFFFFF"/>
                </a:solidFill>
                <a:latin typeface="Calibri"/>
              </a:rPr>
              <a:t>RETEX</a:t>
            </a:r>
            <a:endParaRPr lang="fr-FR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Calibri"/>
              </a:rPr>
              <a:t>Project – LOWATEM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471" name="Rectangle 284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473" name="Rectangle 286"/>
          <p:cNvSpPr/>
          <p:nvPr/>
        </p:nvSpPr>
        <p:spPr>
          <a:xfrm>
            <a:off x="32400" y="1752120"/>
            <a:ext cx="3284280" cy="271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Specifications</a:t>
            </a:r>
            <a:endParaRPr lang="fr-FR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Create the rules of a game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Create an AI able that can play 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the game 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intelligently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474" name="Rectangle 287"/>
          <p:cNvSpPr/>
          <p:nvPr/>
        </p:nvSpPr>
        <p:spPr>
          <a:xfrm>
            <a:off x="3749400" y="1752120"/>
            <a:ext cx="2877480" cy="161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Deliverables</a:t>
            </a:r>
            <a:endParaRPr lang="fr-FR" sz="2800" b="0" strike="noStrike" spc="-1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Rules code</a:t>
            </a:r>
            <a:endParaRPr lang="fr-FR" sz="2400" b="0" strike="noStrike" spc="-1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Creation of 2 AIs</a:t>
            </a:r>
            <a:endParaRPr lang="fr-FR" sz="2400" b="0" strike="noStrike" spc="-1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Summary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475" name="Rectangle 288"/>
          <p:cNvSpPr/>
          <p:nvPr/>
        </p:nvSpPr>
        <p:spPr>
          <a:xfrm>
            <a:off x="61200" y="6273720"/>
            <a:ext cx="3291120" cy="271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Acquired skills</a:t>
            </a:r>
            <a:endParaRPr lang="fr-FR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A new perception of JAVA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Discovery of algorithms linked to AIs &gt; Attempt minmax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Rules creation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477" name="Rectangle 290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Project </a:t>
            </a:r>
            <a:r>
              <a:rPr lang="fr-FR" sz="2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visual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478" name="Rectangle 291"/>
          <p:cNvSpPr/>
          <p:nvPr/>
        </p:nvSpPr>
        <p:spPr>
          <a:xfrm>
            <a:off x="1769760" y="3913920"/>
            <a:ext cx="3317760" cy="234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Methods</a:t>
            </a: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Language : JAVA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½ IA : Implementation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MINMAX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400" b="0" strike="noStrike" spc="-1">
              <a:latin typeface="Arial"/>
            </a:endParaRPr>
          </a:p>
        </p:txBody>
      </p:sp>
      <p:pic>
        <p:nvPicPr>
          <p:cNvPr id="481" name="Image 10"/>
          <p:cNvPicPr/>
          <p:nvPr/>
        </p:nvPicPr>
        <p:blipFill>
          <a:blip r:embed="rId2"/>
          <a:stretch/>
        </p:blipFill>
        <p:spPr>
          <a:xfrm>
            <a:off x="3881160" y="7122960"/>
            <a:ext cx="2489760" cy="1597680"/>
          </a:xfrm>
          <a:prstGeom prst="rect">
            <a:avLst/>
          </a:prstGeom>
          <a:ln w="88900">
            <a:solidFill>
              <a:srgbClr val="663300"/>
            </a:solidFill>
            <a:miter/>
          </a:ln>
        </p:spPr>
      </p:pic>
      <p:sp>
        <p:nvSpPr>
          <p:cNvPr id="26" name="PlaceHolder 1">
            <a:extLst>
              <a:ext uri="{FF2B5EF4-FFF2-40B4-BE49-F238E27FC236}">
                <a16:creationId xmlns:a16="http://schemas.microsoft.com/office/drawing/2014/main" id="{EC3402F6-3454-487A-B982-A4EAA24CC51F}"/>
              </a:ext>
            </a:extLst>
          </p:cNvPr>
          <p:cNvSpPr txBox="1">
            <a:spLocks/>
          </p:cNvSpPr>
          <p:nvPr/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1400" b="1" spc="-1">
                <a:solidFill>
                  <a:srgbClr val="8B8B8B"/>
                </a:solidFill>
                <a:latin typeface="Calibri"/>
              </a:rPr>
              <a:t>Tanguy Decabrat</a:t>
            </a:r>
            <a:endParaRPr lang="fr-FR" sz="1400" spc="-1">
              <a:latin typeface="Times New Roman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A5249291-964E-40E1-A3D4-483B5250C825}"/>
              </a:ext>
            </a:extLst>
          </p:cNvPr>
          <p:cNvSpPr/>
          <p:nvPr/>
        </p:nvSpPr>
        <p:spPr>
          <a:xfrm>
            <a:off x="1766520" y="9556920"/>
            <a:ext cx="2046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8B8B8B"/>
                </a:solidFill>
                <a:latin typeface="Calibri"/>
              </a:rPr>
              <a:t>Tdecabrat@gmail.com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D79FCA50-0A0A-4B3B-A710-A78FD7540452}"/>
              </a:ext>
            </a:extLst>
          </p:cNvPr>
          <p:cNvSpPr/>
          <p:nvPr/>
        </p:nvSpPr>
        <p:spPr>
          <a:xfrm>
            <a:off x="3903480" y="9556920"/>
            <a:ext cx="287064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Experience</a:t>
            </a:r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 return </a:t>
            </a:r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from</a:t>
            </a:r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 </a:t>
            </a:r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project</a:t>
            </a:r>
            <a:endParaRPr lang="fr-FR" sz="1400" spc="-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e 68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66" name="Rectangle 69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7" name="Rectangle 70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68" name="Rectangle 71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Rectangle 72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70" name="Rectangle 73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Rectangle 74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72" name="Rectangle 75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Rectangle 76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" name="Ellipse 77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5" name="Rectangle 11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6" name="Rectangle 4"/>
          <p:cNvSpPr/>
          <p:nvPr/>
        </p:nvSpPr>
        <p:spPr>
          <a:xfrm>
            <a:off x="196560" y="51480"/>
            <a:ext cx="646452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 spc="-1">
                <a:solidFill>
                  <a:srgbClr val="FFFFFF"/>
                </a:solidFill>
                <a:latin typeface="Calibri"/>
              </a:rPr>
              <a:t>RETEX</a:t>
            </a:r>
            <a:endParaRPr lang="fr-FR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Calibri"/>
              </a:rPr>
              <a:t>Projet - Création base de données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77" name="Rectangle 10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79" name="Rectangle 9"/>
          <p:cNvSpPr/>
          <p:nvPr/>
        </p:nvSpPr>
        <p:spPr>
          <a:xfrm>
            <a:off x="93960" y="1727640"/>
            <a:ext cx="3284280" cy="3108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Cahier des charges</a:t>
            </a:r>
            <a:endParaRPr lang="fr-FR" sz="28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Création d’une base de données dans un contexte de travail</a:t>
            </a:r>
            <a:endParaRPr lang="fr-FR" sz="24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Respect </a:t>
            </a:r>
            <a:endParaRPr lang="fr-F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    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demandes </a:t>
            </a:r>
            <a:endParaRPr lang="fr-FR" sz="24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    </a:t>
            </a:r>
            <a:r>
              <a:rPr lang="fr-FR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du client</a:t>
            </a:r>
            <a:endParaRPr lang="fr-F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80" name="Rectangle 12"/>
          <p:cNvSpPr/>
          <p:nvPr/>
        </p:nvSpPr>
        <p:spPr>
          <a:xfrm>
            <a:off x="3714840" y="1732680"/>
            <a:ext cx="3081240" cy="381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Livrables attendus</a:t>
            </a:r>
            <a:endParaRPr lang="fr-FR" sz="2800" b="0" strike="noStrike" spc="-1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Codes :</a:t>
            </a:r>
            <a:endParaRPr lang="fr-FR" sz="2400" b="0" strike="noStrike" spc="-1">
              <a:latin typeface="Arial"/>
            </a:endParaRPr>
          </a:p>
          <a:p>
            <a:pPr marL="914400" lvl="1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Création BD</a:t>
            </a:r>
            <a:endParaRPr lang="fr-FR" sz="2400" b="0" strike="noStrike" spc="-1">
              <a:latin typeface="Arial"/>
            </a:endParaRPr>
          </a:p>
          <a:p>
            <a:pPr marL="914400" lvl="1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Remplissage</a:t>
            </a:r>
            <a:endParaRPr lang="fr-FR" sz="2400" b="0" strike="noStrike" spc="-1">
              <a:latin typeface="Arial"/>
            </a:endParaRPr>
          </a:p>
          <a:p>
            <a:pPr marL="914400" lvl="1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Requêtes pour application</a:t>
            </a:r>
            <a:endParaRPr lang="fr-FR" sz="2400" b="0" strike="noStrike" spc="-1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	   -    Maquettes</a:t>
            </a:r>
            <a:endParaRPr lang="fr-FR" sz="2400" b="0" strike="noStrike" spc="-1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	     -    Visuel</a:t>
            </a:r>
            <a:endParaRPr lang="fr-FR" sz="2400" b="0" strike="noStrike" spc="-1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	    -    Bilan</a:t>
            </a:r>
            <a:endParaRPr lang="fr-FR" sz="2400" b="0" strike="noStrike" spc="-1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lang="fr-FR" sz="2400" b="0" strike="noStrike" spc="-1">
              <a:latin typeface="Arial"/>
            </a:endParaRPr>
          </a:p>
        </p:txBody>
      </p:sp>
      <p:sp>
        <p:nvSpPr>
          <p:cNvPr id="81" name="Rectangle 28"/>
          <p:cNvSpPr/>
          <p:nvPr/>
        </p:nvSpPr>
        <p:spPr>
          <a:xfrm>
            <a:off x="-19080" y="6284520"/>
            <a:ext cx="3455280" cy="313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Compétences </a:t>
            </a: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Acquises</a:t>
            </a:r>
            <a:endParaRPr lang="fr-FR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Conception d’une maquette d’application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Réalisation de requête pour une application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Respect des demandes d’un client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84" name="Rectangle 31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Visuel Produit</a:t>
            </a:r>
            <a:endParaRPr lang="fr-FR" sz="2800" spc="-1" dirty="0"/>
          </a:p>
        </p:txBody>
      </p:sp>
      <p:sp>
        <p:nvSpPr>
          <p:cNvPr id="85" name="Rectangle 16"/>
          <p:cNvSpPr/>
          <p:nvPr/>
        </p:nvSpPr>
        <p:spPr>
          <a:xfrm>
            <a:off x="1769760" y="3913920"/>
            <a:ext cx="3317760" cy="219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Méthodes</a:t>
            </a: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200" b="0" strike="noStrike" spc="-1">
                <a:solidFill>
                  <a:srgbClr val="000000"/>
                </a:solidFill>
                <a:latin typeface="Calibri"/>
              </a:rPr>
              <a:t>Langage : SQL</a:t>
            </a:r>
            <a:endParaRPr lang="fr-FR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200" b="0" strike="noStrike" spc="-1">
                <a:solidFill>
                  <a:srgbClr val="000000"/>
                </a:solidFill>
                <a:latin typeface="Calibri"/>
              </a:rPr>
              <a:t>Maquettes : Figma</a:t>
            </a:r>
            <a:endParaRPr lang="fr-FR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200" b="0" strike="noStrike" spc="-1">
                <a:solidFill>
                  <a:srgbClr val="000000"/>
                </a:solidFill>
                <a:latin typeface="Calibri"/>
              </a:rPr>
              <a:t>Requêtes : </a:t>
            </a:r>
            <a:endParaRPr lang="fr-FR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200" b="0" strike="noStrike" spc="-1">
                <a:solidFill>
                  <a:srgbClr val="000000"/>
                </a:solidFill>
                <a:latin typeface="Calibri"/>
              </a:rPr>
              <a:t>Microsoft SQL</a:t>
            </a:r>
            <a:endParaRPr lang="fr-FR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200" b="0" strike="noStrike" spc="-1">
                <a:solidFill>
                  <a:srgbClr val="000000"/>
                </a:solidFill>
                <a:latin typeface="Calibri"/>
              </a:rPr>
              <a:t>Visuel : Google docs</a:t>
            </a:r>
            <a:endParaRPr lang="fr-FR" sz="2200" b="0" strike="noStrike" spc="-1">
              <a:latin typeface="Arial"/>
            </a:endParaRPr>
          </a:p>
        </p:txBody>
      </p:sp>
      <p:pic>
        <p:nvPicPr>
          <p:cNvPr id="90" name="Image 2"/>
          <p:cNvPicPr/>
          <p:nvPr/>
        </p:nvPicPr>
        <p:blipFill>
          <a:blip r:embed="rId2"/>
          <a:stretch/>
        </p:blipFill>
        <p:spPr>
          <a:xfrm>
            <a:off x="3902040" y="6865560"/>
            <a:ext cx="2476800" cy="2479320"/>
          </a:xfrm>
          <a:prstGeom prst="rect">
            <a:avLst/>
          </a:prstGeom>
          <a:ln w="88900">
            <a:solidFill>
              <a:srgbClr val="663300"/>
            </a:solidFill>
            <a:miter/>
          </a:ln>
        </p:spPr>
      </p:pic>
      <p:sp>
        <p:nvSpPr>
          <p:cNvPr id="30" name="PlaceHolder 1">
            <a:extLst>
              <a:ext uri="{FF2B5EF4-FFF2-40B4-BE49-F238E27FC236}">
                <a16:creationId xmlns:a16="http://schemas.microsoft.com/office/drawing/2014/main" id="{BB46E766-0943-4058-A070-12EB539C4970}"/>
              </a:ext>
            </a:extLst>
          </p:cNvPr>
          <p:cNvSpPr txBox="1">
            <a:spLocks/>
          </p:cNvSpPr>
          <p:nvPr/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1400" b="1" spc="-1">
                <a:solidFill>
                  <a:srgbClr val="8B8B8B"/>
                </a:solidFill>
                <a:latin typeface="Calibri"/>
              </a:rPr>
              <a:t>Tanguy Decabrat</a:t>
            </a:r>
            <a:endParaRPr lang="fr-FR" sz="1400" spc="-1">
              <a:latin typeface="Times New Roman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EC45CEDC-0FB1-46A8-8499-4F3EC8DC762E}"/>
              </a:ext>
            </a:extLst>
          </p:cNvPr>
          <p:cNvSpPr/>
          <p:nvPr/>
        </p:nvSpPr>
        <p:spPr>
          <a:xfrm>
            <a:off x="1766520" y="9556920"/>
            <a:ext cx="2046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8B8B8B"/>
                </a:solidFill>
                <a:latin typeface="Calibri"/>
              </a:rPr>
              <a:t>Tdecabrat@gmail.com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9C58A46B-F43C-444E-A94A-8D6733C63E9F}"/>
              </a:ext>
            </a:extLst>
          </p:cNvPr>
          <p:cNvSpPr/>
          <p:nvPr/>
        </p:nvSpPr>
        <p:spPr>
          <a:xfrm>
            <a:off x="3903480" y="9556920"/>
            <a:ext cx="287064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Retour d’expérience sur projet</a:t>
            </a:r>
            <a:endParaRPr lang="fr-FR" sz="1400" spc="-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roupe 15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484" name="Rectangle 293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85" name="Rectangle 294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86" name="Rectangle 295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7" name="Rectangle 296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488" name="Rectangle 297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9" name="Rectangle 298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490" name="Rectangle 299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1" name="Rectangle 300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2" name="Ellipse 14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3" name="Rectangle 301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94" name="Rectangle 302"/>
          <p:cNvSpPr/>
          <p:nvPr/>
        </p:nvSpPr>
        <p:spPr>
          <a:xfrm>
            <a:off x="471960" y="51480"/>
            <a:ext cx="591876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 spc="-1">
                <a:solidFill>
                  <a:srgbClr val="FFFFFF"/>
                </a:solidFill>
                <a:latin typeface="Calibri"/>
              </a:rPr>
              <a:t>RETEX</a:t>
            </a:r>
            <a:endParaRPr lang="fr-FR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Calibri"/>
              </a:rPr>
              <a:t>Project – Setting up a company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495" name="Rectangle 303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497" name="Rectangle 305"/>
          <p:cNvSpPr/>
          <p:nvPr/>
        </p:nvSpPr>
        <p:spPr>
          <a:xfrm>
            <a:off x="32400" y="1752120"/>
            <a:ext cx="3284280" cy="30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Specifications</a:t>
            </a:r>
            <a:endParaRPr lang="fr-FR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Create a fictitious company and develop it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Imagine products, aids, campaigns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of communi-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cation...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498" name="Rectangle 306"/>
          <p:cNvSpPr/>
          <p:nvPr/>
        </p:nvSpPr>
        <p:spPr>
          <a:xfrm>
            <a:off x="3749400" y="1752120"/>
            <a:ext cx="2877480" cy="236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Deliverables</a:t>
            </a:r>
            <a:endParaRPr lang="fr-FR" sz="28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Full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summary</a:t>
            </a:r>
            <a:endParaRPr lang="fr-FR" sz="24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Evolution</a:t>
            </a:r>
            <a:endParaRPr lang="fr-FR" sz="24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graphs</a:t>
            </a:r>
            <a:endParaRPr lang="fr-FR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Marketing  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        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analysis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499" name="Rectangle 307"/>
          <p:cNvSpPr/>
          <p:nvPr/>
        </p:nvSpPr>
        <p:spPr>
          <a:xfrm>
            <a:off x="61200" y="6273720"/>
            <a:ext cx="3291120" cy="23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Acquired skills</a:t>
            </a:r>
            <a:endParaRPr lang="fr-FR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Understanding the prerequisites for a functional enterprise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Conducting a marketing analysis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501" name="Rectangle 309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Project </a:t>
            </a:r>
            <a:r>
              <a:rPr lang="fr-FR" sz="2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visual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502" name="Rectangle 310"/>
          <p:cNvSpPr/>
          <p:nvPr/>
        </p:nvSpPr>
        <p:spPr>
          <a:xfrm>
            <a:off x="1769760" y="3913920"/>
            <a:ext cx="3317760" cy="19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Methods</a:t>
            </a: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PESTEL analysis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SWOT analysis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400" b="0" strike="noStrike" spc="-1">
              <a:latin typeface="Arial"/>
            </a:endParaRPr>
          </a:p>
        </p:txBody>
      </p:sp>
      <p:pic>
        <p:nvPicPr>
          <p:cNvPr id="505" name="Image 11"/>
          <p:cNvPicPr/>
          <p:nvPr/>
        </p:nvPicPr>
        <p:blipFill>
          <a:blip r:embed="rId2"/>
          <a:stretch/>
        </p:blipFill>
        <p:spPr>
          <a:xfrm>
            <a:off x="3693960" y="7014240"/>
            <a:ext cx="2887200" cy="2124000"/>
          </a:xfrm>
          <a:prstGeom prst="rect">
            <a:avLst/>
          </a:prstGeom>
          <a:ln w="88900">
            <a:solidFill>
              <a:srgbClr val="663300"/>
            </a:solidFill>
            <a:miter/>
          </a:ln>
        </p:spPr>
      </p:pic>
      <p:sp>
        <p:nvSpPr>
          <p:cNvPr id="26" name="PlaceHolder 1">
            <a:extLst>
              <a:ext uri="{FF2B5EF4-FFF2-40B4-BE49-F238E27FC236}">
                <a16:creationId xmlns:a16="http://schemas.microsoft.com/office/drawing/2014/main" id="{CCE06314-C2DC-496E-9848-9F95335919FD}"/>
              </a:ext>
            </a:extLst>
          </p:cNvPr>
          <p:cNvSpPr txBox="1">
            <a:spLocks/>
          </p:cNvSpPr>
          <p:nvPr/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1400" b="1" spc="-1">
                <a:solidFill>
                  <a:srgbClr val="8B8B8B"/>
                </a:solidFill>
                <a:latin typeface="Calibri"/>
              </a:rPr>
              <a:t>Tanguy Decabrat</a:t>
            </a:r>
            <a:endParaRPr lang="fr-FR" sz="1400" spc="-1">
              <a:latin typeface="Times New Roman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2459710-C98F-4CEF-A231-48C462B2C5D0}"/>
              </a:ext>
            </a:extLst>
          </p:cNvPr>
          <p:cNvSpPr/>
          <p:nvPr/>
        </p:nvSpPr>
        <p:spPr>
          <a:xfrm>
            <a:off x="1766520" y="9556920"/>
            <a:ext cx="2046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8B8B8B"/>
                </a:solidFill>
                <a:latin typeface="Calibri"/>
              </a:rPr>
              <a:t>Tdecabrat@gmail.com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C7843060-8455-4ADD-9996-BE78B876830A}"/>
              </a:ext>
            </a:extLst>
          </p:cNvPr>
          <p:cNvSpPr/>
          <p:nvPr/>
        </p:nvSpPr>
        <p:spPr>
          <a:xfrm>
            <a:off x="3903480" y="9556920"/>
            <a:ext cx="287064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Experience</a:t>
            </a:r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 return </a:t>
            </a:r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from</a:t>
            </a:r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 </a:t>
            </a:r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project</a:t>
            </a:r>
            <a:endParaRPr lang="fr-FR" sz="1400" spc="-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roupe 16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508" name="Rectangle 312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09" name="Rectangle 313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510" name="Rectangle 314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1" name="Rectangle 315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512" name="Rectangle 316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" name="Rectangle 317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514" name="Rectangle 318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5" name="Rectangle 319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" name="Ellipse 15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17" name="Rectangle 320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8" name="Rectangle 321"/>
          <p:cNvSpPr/>
          <p:nvPr/>
        </p:nvSpPr>
        <p:spPr>
          <a:xfrm>
            <a:off x="1671120" y="51480"/>
            <a:ext cx="351540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 spc="-1">
                <a:solidFill>
                  <a:srgbClr val="FFFFFF"/>
                </a:solidFill>
                <a:latin typeface="Calibri"/>
              </a:rPr>
              <a:t>RETEX</a:t>
            </a:r>
            <a:endParaRPr lang="fr-FR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Calibri"/>
              </a:rPr>
              <a:t>Project - EbayBNB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519" name="Rectangle 322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521" name="Rectangle 324"/>
          <p:cNvSpPr/>
          <p:nvPr/>
        </p:nvSpPr>
        <p:spPr>
          <a:xfrm>
            <a:off x="32400" y="1752120"/>
            <a:ext cx="3284280" cy="380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Specifications</a:t>
            </a:r>
            <a:endParaRPr lang="fr-FR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Create an application based on the concept of Ebay and AirBNB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Management of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buyers,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sellers,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properties,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admins.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522" name="Rectangle 325"/>
          <p:cNvSpPr/>
          <p:nvPr/>
        </p:nvSpPr>
        <p:spPr>
          <a:xfrm>
            <a:off x="3749400" y="1752120"/>
            <a:ext cx="2877480" cy="2739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Deliverables</a:t>
            </a:r>
            <a:endParaRPr lang="fr-FR" sz="28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Full report</a:t>
            </a:r>
            <a:endParaRPr lang="fr-FR" sz="24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Administration panel</a:t>
            </a:r>
            <a:endParaRPr lang="fr-FR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Possibility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to put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goods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up for </a:t>
            </a:r>
            <a:endParaRPr lang="fr-FR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      sale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523" name="Rectangle 326"/>
          <p:cNvSpPr/>
          <p:nvPr/>
        </p:nvSpPr>
        <p:spPr>
          <a:xfrm>
            <a:off x="61200" y="6273720"/>
            <a:ext cx="3291120" cy="271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Acquired skills</a:t>
            </a:r>
            <a:endParaRPr lang="fr-FR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Manage multiple inputs and link to internal functions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Error handling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Understanding of the user interface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525" name="Rectangle 328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Project </a:t>
            </a:r>
            <a:r>
              <a:rPr lang="fr-FR" sz="2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visual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526" name="Rectangle 329"/>
          <p:cNvSpPr/>
          <p:nvPr/>
        </p:nvSpPr>
        <p:spPr>
          <a:xfrm>
            <a:off x="1769760" y="3913920"/>
            <a:ext cx="3317760" cy="19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Methods</a:t>
            </a: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Java,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Navigation menu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400" b="0" strike="noStrike" spc="-1">
              <a:latin typeface="Arial"/>
            </a:endParaRPr>
          </a:p>
        </p:txBody>
      </p:sp>
      <p:pic>
        <p:nvPicPr>
          <p:cNvPr id="529" name="Image 528"/>
          <p:cNvPicPr/>
          <p:nvPr/>
        </p:nvPicPr>
        <p:blipFill>
          <a:blip r:embed="rId2"/>
          <a:stretch/>
        </p:blipFill>
        <p:spPr>
          <a:xfrm>
            <a:off x="3777480" y="7380000"/>
            <a:ext cx="2836800" cy="1421640"/>
          </a:xfrm>
          <a:prstGeom prst="rect">
            <a:avLst/>
          </a:prstGeom>
          <a:ln w="76320">
            <a:solidFill>
              <a:srgbClr val="663300"/>
            </a:solidFill>
            <a:round/>
          </a:ln>
        </p:spPr>
      </p:pic>
      <p:sp>
        <p:nvSpPr>
          <p:cNvPr id="26" name="PlaceHolder 1">
            <a:extLst>
              <a:ext uri="{FF2B5EF4-FFF2-40B4-BE49-F238E27FC236}">
                <a16:creationId xmlns:a16="http://schemas.microsoft.com/office/drawing/2014/main" id="{523CB178-02DE-4E2F-9EBA-4AD164DEDF24}"/>
              </a:ext>
            </a:extLst>
          </p:cNvPr>
          <p:cNvSpPr txBox="1">
            <a:spLocks/>
          </p:cNvSpPr>
          <p:nvPr/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1400" b="1" spc="-1">
                <a:solidFill>
                  <a:srgbClr val="8B8B8B"/>
                </a:solidFill>
                <a:latin typeface="Calibri"/>
              </a:rPr>
              <a:t>Tanguy Decabrat</a:t>
            </a:r>
            <a:endParaRPr lang="fr-FR" sz="1400" spc="-1">
              <a:latin typeface="Times New Roman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EEC4965B-399A-4A8A-837F-B67943A87995}"/>
              </a:ext>
            </a:extLst>
          </p:cNvPr>
          <p:cNvSpPr/>
          <p:nvPr/>
        </p:nvSpPr>
        <p:spPr>
          <a:xfrm>
            <a:off x="1766520" y="9556920"/>
            <a:ext cx="2046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8B8B8B"/>
                </a:solidFill>
                <a:latin typeface="Calibri"/>
              </a:rPr>
              <a:t>Tdecabrat@gmail.com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03004891-D884-470D-BFE9-9A7D8F1119F9}"/>
              </a:ext>
            </a:extLst>
          </p:cNvPr>
          <p:cNvSpPr/>
          <p:nvPr/>
        </p:nvSpPr>
        <p:spPr>
          <a:xfrm>
            <a:off x="3903480" y="9556920"/>
            <a:ext cx="287064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Experience</a:t>
            </a:r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 return </a:t>
            </a:r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from</a:t>
            </a:r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 </a:t>
            </a:r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project</a:t>
            </a:r>
            <a:endParaRPr lang="fr-FR" sz="1400" spc="-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roupe 17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532" name="Rectangle 331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33" name="Rectangle 332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534" name="Rectangle 333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5" name="Rectangle 334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536" name="Rectangle 335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7" name="Rectangle 336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538" name="Rectangle 337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9" name="Rectangle 338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0" name="Ellipse 16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41" name="Rectangle 339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42" name="Rectangle 340"/>
          <p:cNvSpPr/>
          <p:nvPr/>
        </p:nvSpPr>
        <p:spPr>
          <a:xfrm>
            <a:off x="1632240" y="51480"/>
            <a:ext cx="359460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 spc="-1">
                <a:solidFill>
                  <a:srgbClr val="FFFFFF"/>
                </a:solidFill>
                <a:latin typeface="Calibri"/>
              </a:rPr>
              <a:t>RETEX</a:t>
            </a:r>
            <a:endParaRPr lang="fr-FR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Calibri"/>
              </a:rPr>
              <a:t>Project - Labyrinth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543" name="Rectangle 341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545" name="Rectangle 343"/>
          <p:cNvSpPr/>
          <p:nvPr/>
        </p:nvSpPr>
        <p:spPr>
          <a:xfrm>
            <a:off x="32400" y="1752120"/>
            <a:ext cx="3284280" cy="271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Specifications</a:t>
            </a:r>
            <a:endParaRPr lang="fr-FR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Create a video game where the game is to escape a maze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Have monsters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Be able to 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move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546" name="Rectangle 344"/>
          <p:cNvSpPr/>
          <p:nvPr/>
        </p:nvSpPr>
        <p:spPr>
          <a:xfrm>
            <a:off x="3749400" y="1752120"/>
            <a:ext cx="2877480" cy="19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Deliverables</a:t>
            </a:r>
            <a:endParaRPr lang="fr-FR" sz="2800" b="0" strike="noStrike" spc="-1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Full summary</a:t>
            </a:r>
            <a:endParaRPr lang="fr-FR" sz="2400" b="0" strike="noStrike" spc="-1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Code</a:t>
            </a:r>
            <a:endParaRPr lang="fr-FR" sz="2400" b="0" strike="noStrike" spc="-1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Smooth animations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547" name="Rectangle 345"/>
          <p:cNvSpPr/>
          <p:nvPr/>
        </p:nvSpPr>
        <p:spPr>
          <a:xfrm>
            <a:off x="61200" y="6273720"/>
            <a:ext cx="3291120" cy="19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Acquired skills</a:t>
            </a:r>
            <a:endParaRPr lang="fr-FR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Understanding the concept of moving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Understanding of smooth animations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549" name="Rectangle 347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Project </a:t>
            </a:r>
            <a:r>
              <a:rPr lang="fr-FR" sz="2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visual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550" name="Rectangle 348"/>
          <p:cNvSpPr/>
          <p:nvPr/>
        </p:nvSpPr>
        <p:spPr>
          <a:xfrm>
            <a:off x="1769760" y="3913920"/>
            <a:ext cx="3317760" cy="19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Methods</a:t>
            </a: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Java,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JavaFX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400" b="0" strike="noStrike" spc="-1">
              <a:latin typeface="Arial"/>
            </a:endParaRPr>
          </a:p>
        </p:txBody>
      </p:sp>
      <p:pic>
        <p:nvPicPr>
          <p:cNvPr id="553" name="Image 552"/>
          <p:cNvPicPr/>
          <p:nvPr/>
        </p:nvPicPr>
        <p:blipFill>
          <a:blip r:embed="rId2"/>
          <a:stretch/>
        </p:blipFill>
        <p:spPr>
          <a:xfrm>
            <a:off x="4140000" y="7039800"/>
            <a:ext cx="1980000" cy="1960200"/>
          </a:xfrm>
          <a:prstGeom prst="rect">
            <a:avLst/>
          </a:prstGeom>
          <a:ln w="76320">
            <a:solidFill>
              <a:srgbClr val="663300"/>
            </a:solidFill>
            <a:round/>
          </a:ln>
        </p:spPr>
      </p:pic>
      <p:sp>
        <p:nvSpPr>
          <p:cNvPr id="26" name="PlaceHolder 1">
            <a:extLst>
              <a:ext uri="{FF2B5EF4-FFF2-40B4-BE49-F238E27FC236}">
                <a16:creationId xmlns:a16="http://schemas.microsoft.com/office/drawing/2014/main" id="{EA381CB8-CA9B-4138-AC17-5AD68E0A371E}"/>
              </a:ext>
            </a:extLst>
          </p:cNvPr>
          <p:cNvSpPr txBox="1">
            <a:spLocks/>
          </p:cNvSpPr>
          <p:nvPr/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1400" b="1" spc="-1">
                <a:solidFill>
                  <a:srgbClr val="8B8B8B"/>
                </a:solidFill>
                <a:latin typeface="Calibri"/>
              </a:rPr>
              <a:t>Tanguy Decabrat</a:t>
            </a:r>
            <a:endParaRPr lang="fr-FR" sz="1400" spc="-1">
              <a:latin typeface="Times New Roman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2325289-3B39-4278-94F5-33DF8F92293B}"/>
              </a:ext>
            </a:extLst>
          </p:cNvPr>
          <p:cNvSpPr/>
          <p:nvPr/>
        </p:nvSpPr>
        <p:spPr>
          <a:xfrm>
            <a:off x="1766520" y="9556920"/>
            <a:ext cx="2046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8B8B8B"/>
                </a:solidFill>
                <a:latin typeface="Calibri"/>
              </a:rPr>
              <a:t>Tdecabrat@gmail.com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8C751C2E-82CE-431E-B728-33ADFF5B22AE}"/>
              </a:ext>
            </a:extLst>
          </p:cNvPr>
          <p:cNvSpPr/>
          <p:nvPr/>
        </p:nvSpPr>
        <p:spPr>
          <a:xfrm>
            <a:off x="3903480" y="9556920"/>
            <a:ext cx="287064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Experience</a:t>
            </a:r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 return </a:t>
            </a:r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from</a:t>
            </a:r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 </a:t>
            </a:r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project</a:t>
            </a:r>
            <a:endParaRPr lang="fr-FR" sz="1400" spc="-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roupe 18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556" name="Rectangle 350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57" name="Rectangle 351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558" name="Rectangle 352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9" name="Rectangle 353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560" name="Rectangle 354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1" name="Rectangle 355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562" name="Rectangle 356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3" name="Rectangle 357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4" name="Ellipse 17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65" name="Rectangle 358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66" name="Rectangle 359"/>
          <p:cNvSpPr/>
          <p:nvPr/>
        </p:nvSpPr>
        <p:spPr>
          <a:xfrm>
            <a:off x="1850040" y="51480"/>
            <a:ext cx="316044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 spc="-1">
                <a:solidFill>
                  <a:srgbClr val="FFFFFF"/>
                </a:solidFill>
                <a:latin typeface="Calibri"/>
              </a:rPr>
              <a:t>RETEX</a:t>
            </a:r>
            <a:endParaRPr lang="fr-FR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Calibri"/>
              </a:rPr>
              <a:t>Project - Graphs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567" name="Rectangle 360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569" name="Rectangle 362"/>
          <p:cNvSpPr/>
          <p:nvPr/>
        </p:nvSpPr>
        <p:spPr>
          <a:xfrm>
            <a:off x="32400" y="1752120"/>
            <a:ext cx="3284280" cy="3443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Specifications</a:t>
            </a:r>
            <a:endParaRPr lang="fr-FR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Have a Java application that allows the creation of nodes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To be able to 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search for 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300" b="0" strike="noStrike" spc="-1">
                <a:solidFill>
                  <a:srgbClr val="000000"/>
                </a:solidFill>
                <a:latin typeface="Calibri"/>
              </a:rPr>
              <a:t>shortest </a:t>
            </a:r>
            <a:endParaRPr lang="fr-FR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path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570" name="Rectangle 363"/>
          <p:cNvSpPr/>
          <p:nvPr/>
        </p:nvSpPr>
        <p:spPr>
          <a:xfrm>
            <a:off x="3749400" y="1752120"/>
            <a:ext cx="2877480" cy="19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Deliverables</a:t>
            </a:r>
            <a:endParaRPr lang="fr-FR" sz="28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Full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summary</a:t>
            </a:r>
            <a:endParaRPr lang="fr-FR" sz="24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Application</a:t>
            </a:r>
            <a:endParaRPr lang="fr-FR" sz="24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Different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research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algorithms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571" name="Rectangle 364"/>
          <p:cNvSpPr/>
          <p:nvPr/>
        </p:nvSpPr>
        <p:spPr>
          <a:xfrm>
            <a:off x="61200" y="6273720"/>
            <a:ext cx="3291120" cy="19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Acquired skills</a:t>
            </a:r>
            <a:endParaRPr lang="fr-FR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Search for a shortest path (BFS, Astar, ...)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Understanding of binary search trees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573" name="Rectangle 366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Project </a:t>
            </a:r>
            <a:r>
              <a:rPr lang="fr-FR" sz="2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visual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574" name="Rectangle 367"/>
          <p:cNvSpPr/>
          <p:nvPr/>
        </p:nvSpPr>
        <p:spPr>
          <a:xfrm>
            <a:off x="1769760" y="3913920"/>
            <a:ext cx="3317760" cy="23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Methods</a:t>
            </a: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Java,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Jframe, Jbutton,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listeners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400" b="0" strike="noStrike" spc="-1">
              <a:latin typeface="Arial"/>
            </a:endParaRPr>
          </a:p>
        </p:txBody>
      </p:sp>
      <p:pic>
        <p:nvPicPr>
          <p:cNvPr id="577" name="Image 576"/>
          <p:cNvPicPr/>
          <p:nvPr/>
        </p:nvPicPr>
        <p:blipFill>
          <a:blip r:embed="rId2"/>
          <a:stretch/>
        </p:blipFill>
        <p:spPr>
          <a:xfrm>
            <a:off x="3780000" y="7193880"/>
            <a:ext cx="2756520" cy="1580400"/>
          </a:xfrm>
          <a:prstGeom prst="rect">
            <a:avLst/>
          </a:prstGeom>
          <a:ln w="76320">
            <a:solidFill>
              <a:srgbClr val="663300"/>
            </a:solidFill>
            <a:round/>
          </a:ln>
        </p:spPr>
      </p:pic>
      <p:sp>
        <p:nvSpPr>
          <p:cNvPr id="26" name="PlaceHolder 1">
            <a:extLst>
              <a:ext uri="{FF2B5EF4-FFF2-40B4-BE49-F238E27FC236}">
                <a16:creationId xmlns:a16="http://schemas.microsoft.com/office/drawing/2014/main" id="{929788ED-8D86-4F6E-8166-E3430B6015B1}"/>
              </a:ext>
            </a:extLst>
          </p:cNvPr>
          <p:cNvSpPr txBox="1">
            <a:spLocks/>
          </p:cNvSpPr>
          <p:nvPr/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1400" b="1" spc="-1">
                <a:solidFill>
                  <a:srgbClr val="8B8B8B"/>
                </a:solidFill>
                <a:latin typeface="Calibri"/>
              </a:rPr>
              <a:t>Tanguy Decabrat</a:t>
            </a:r>
            <a:endParaRPr lang="fr-FR" sz="1400" spc="-1">
              <a:latin typeface="Times New Roman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77F4CBDE-12F1-40E3-A839-4D0837624942}"/>
              </a:ext>
            </a:extLst>
          </p:cNvPr>
          <p:cNvSpPr/>
          <p:nvPr/>
        </p:nvSpPr>
        <p:spPr>
          <a:xfrm>
            <a:off x="1766520" y="9556920"/>
            <a:ext cx="2046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8B8B8B"/>
                </a:solidFill>
                <a:latin typeface="Calibri"/>
              </a:rPr>
              <a:t>Tdecabrat@gmail.com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3EB1EB7-2714-4011-B437-379181F4498F}"/>
              </a:ext>
            </a:extLst>
          </p:cNvPr>
          <p:cNvSpPr/>
          <p:nvPr/>
        </p:nvSpPr>
        <p:spPr>
          <a:xfrm>
            <a:off x="3903480" y="9556920"/>
            <a:ext cx="287064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Experience</a:t>
            </a:r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 return </a:t>
            </a:r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from</a:t>
            </a:r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 </a:t>
            </a:r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project</a:t>
            </a:r>
            <a:endParaRPr lang="fr-FR" sz="1400" spc="-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roupe 19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580" name="Rectangle 369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81" name="Rectangle 370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582" name="Rectangle 371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3" name="Rectangle 372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584" name="Rectangle 373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" name="Rectangle 374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586" name="Rectangle 375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7" name="Rectangle 376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" name="Ellipse 18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89" name="Rectangle 377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90" name="Rectangle 378"/>
          <p:cNvSpPr/>
          <p:nvPr/>
        </p:nvSpPr>
        <p:spPr>
          <a:xfrm>
            <a:off x="329040" y="51480"/>
            <a:ext cx="621000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 spc="-1">
                <a:solidFill>
                  <a:srgbClr val="FFFFFF"/>
                </a:solidFill>
                <a:latin typeface="Calibri"/>
              </a:rPr>
              <a:t>RETEX</a:t>
            </a:r>
            <a:endParaRPr lang="fr-FR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Calibri"/>
              </a:rPr>
              <a:t>Project – Application for a client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591" name="Rectangle 379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593" name="Rectangle 381"/>
          <p:cNvSpPr/>
          <p:nvPr/>
        </p:nvSpPr>
        <p:spPr>
          <a:xfrm>
            <a:off x="32400" y="1752120"/>
            <a:ext cx="3284280" cy="307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Specifications</a:t>
            </a:r>
            <a:endParaRPr lang="fr-FR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Delivery of an application with an interview with the    « customer »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Respect the evolution of 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demands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594" name="Rectangle 382"/>
          <p:cNvSpPr/>
          <p:nvPr/>
        </p:nvSpPr>
        <p:spPr>
          <a:xfrm>
            <a:off x="3749400" y="1752120"/>
            <a:ext cx="2877480" cy="3108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Deliverables</a:t>
            </a:r>
            <a:endParaRPr lang="fr-FR" sz="28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Rapport complet</a:t>
            </a:r>
            <a:endParaRPr lang="fr-FR" sz="24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Application</a:t>
            </a:r>
            <a:endParaRPr lang="fr-FR" sz="24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Presentation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of</a:t>
            </a:r>
            <a:endParaRPr lang="fr-F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      the application</a:t>
            </a:r>
            <a:endParaRPr lang="fr-F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        at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different</a:t>
            </a:r>
            <a:endParaRPr lang="fr-FR" sz="24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     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Intervals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of</a:t>
            </a:r>
            <a:endParaRPr lang="fr-F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   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        the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project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595" name="Rectangle 383"/>
          <p:cNvSpPr/>
          <p:nvPr/>
        </p:nvSpPr>
        <p:spPr>
          <a:xfrm>
            <a:off x="61200" y="6273720"/>
            <a:ext cx="3291120" cy="19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Skills acquired</a:t>
            </a:r>
            <a:endParaRPr lang="fr-FR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Analysis of the client’s need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Teamwork on a common project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597" name="Rectangle 385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Project </a:t>
            </a:r>
            <a:r>
              <a:rPr lang="fr-FR" sz="2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visual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598" name="Rectangle 386"/>
          <p:cNvSpPr/>
          <p:nvPr/>
        </p:nvSpPr>
        <p:spPr>
          <a:xfrm>
            <a:off x="1769760" y="3913920"/>
            <a:ext cx="3317760" cy="23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Methods</a:t>
            </a:r>
            <a:endParaRPr lang="fr-F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Python, IPYNB,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Sqlite3,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matplotlib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,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Pandas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400" b="0" strike="noStrike" spc="-1" dirty="0">
              <a:latin typeface="Arial"/>
            </a:endParaRPr>
          </a:p>
        </p:txBody>
      </p:sp>
      <p:pic>
        <p:nvPicPr>
          <p:cNvPr id="601" name="Image 600"/>
          <p:cNvPicPr/>
          <p:nvPr/>
        </p:nvPicPr>
        <p:blipFill>
          <a:blip r:embed="rId2"/>
          <a:stretch/>
        </p:blipFill>
        <p:spPr>
          <a:xfrm>
            <a:off x="3780000" y="7175520"/>
            <a:ext cx="2805840" cy="1824480"/>
          </a:xfrm>
          <a:prstGeom prst="rect">
            <a:avLst/>
          </a:prstGeom>
          <a:ln w="76320">
            <a:solidFill>
              <a:srgbClr val="663300"/>
            </a:solidFill>
            <a:round/>
          </a:ln>
        </p:spPr>
      </p:pic>
      <p:sp>
        <p:nvSpPr>
          <p:cNvPr id="26" name="PlaceHolder 1">
            <a:extLst>
              <a:ext uri="{FF2B5EF4-FFF2-40B4-BE49-F238E27FC236}">
                <a16:creationId xmlns:a16="http://schemas.microsoft.com/office/drawing/2014/main" id="{C3463876-6C5B-463F-83F3-2CB97E82F292}"/>
              </a:ext>
            </a:extLst>
          </p:cNvPr>
          <p:cNvSpPr txBox="1">
            <a:spLocks/>
          </p:cNvSpPr>
          <p:nvPr/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1400" b="1" spc="-1">
                <a:solidFill>
                  <a:srgbClr val="8B8B8B"/>
                </a:solidFill>
                <a:latin typeface="Calibri"/>
              </a:rPr>
              <a:t>Tanguy Decabrat</a:t>
            </a:r>
            <a:endParaRPr lang="fr-FR" sz="1400" spc="-1">
              <a:latin typeface="Times New Roman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9A46E91C-D83C-498C-B1F3-5AF6901DE7B6}"/>
              </a:ext>
            </a:extLst>
          </p:cNvPr>
          <p:cNvSpPr/>
          <p:nvPr/>
        </p:nvSpPr>
        <p:spPr>
          <a:xfrm>
            <a:off x="1766520" y="9556920"/>
            <a:ext cx="2046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8B8B8B"/>
                </a:solidFill>
                <a:latin typeface="Calibri"/>
              </a:rPr>
              <a:t>Tdecabrat@gmail.com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85A4E9D3-DFF5-4949-B253-96F5B30654FB}"/>
              </a:ext>
            </a:extLst>
          </p:cNvPr>
          <p:cNvSpPr/>
          <p:nvPr/>
        </p:nvSpPr>
        <p:spPr>
          <a:xfrm>
            <a:off x="3903480" y="9556920"/>
            <a:ext cx="287064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Experience</a:t>
            </a:r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 return </a:t>
            </a:r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from</a:t>
            </a:r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 </a:t>
            </a:r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project</a:t>
            </a:r>
            <a:endParaRPr lang="fr-FR" sz="1400" spc="-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roupe 21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604" name="Rectangle 407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05" name="Rectangle 408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606" name="Rectangle 409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7" name="Rectangle 410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608" name="Rectangle 411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9" name="Rectangle 412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610" name="Rectangle 413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1" name="Rectangle 414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2" name="Ellipse 20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13" name="Rectangle 415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14" name="Rectangle 416"/>
          <p:cNvSpPr/>
          <p:nvPr/>
        </p:nvSpPr>
        <p:spPr>
          <a:xfrm>
            <a:off x="1923480" y="51480"/>
            <a:ext cx="302004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 spc="-1">
                <a:solidFill>
                  <a:srgbClr val="FFFFFF"/>
                </a:solidFill>
                <a:latin typeface="Calibri"/>
              </a:rPr>
              <a:t>RETEX</a:t>
            </a:r>
            <a:endParaRPr lang="fr-FR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Calibri"/>
              </a:rPr>
              <a:t>Project – Snake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615" name="Rectangle 417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617" name="Rectangle 419"/>
          <p:cNvSpPr/>
          <p:nvPr/>
        </p:nvSpPr>
        <p:spPr>
          <a:xfrm>
            <a:off x="32400" y="1752120"/>
            <a:ext cx="3284280" cy="19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Specifications</a:t>
            </a:r>
            <a:endParaRPr lang="fr-FR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Preparation of a programmable snake for novices for the Open Days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618" name="Rectangle 420"/>
          <p:cNvSpPr/>
          <p:nvPr/>
        </p:nvSpPr>
        <p:spPr>
          <a:xfrm>
            <a:off x="3749400" y="1752120"/>
            <a:ext cx="2877480" cy="161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Deliverables</a:t>
            </a:r>
            <a:endParaRPr lang="fr-FR" sz="28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Full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summary</a:t>
            </a:r>
            <a:endParaRPr lang="fr-FR" sz="24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Application</a:t>
            </a:r>
            <a:endParaRPr lang="fr-FR" sz="24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Topic of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work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619" name="Rectangle 421"/>
          <p:cNvSpPr/>
          <p:nvPr/>
        </p:nvSpPr>
        <p:spPr>
          <a:xfrm>
            <a:off x="61200" y="6273720"/>
            <a:ext cx="3291120" cy="23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Acquired skills</a:t>
            </a:r>
            <a:endParaRPr lang="fr-FR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Explaining a project to a novice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Setting up a fun project to start with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Communication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621" name="Rectangle 423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Project </a:t>
            </a:r>
            <a:r>
              <a:rPr lang="fr-FR" sz="2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visual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622" name="Rectangle 424"/>
          <p:cNvSpPr/>
          <p:nvPr/>
        </p:nvSpPr>
        <p:spPr>
          <a:xfrm>
            <a:off x="1769760" y="3913920"/>
            <a:ext cx="3317760" cy="161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Methods</a:t>
            </a: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Processing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400" b="0" strike="noStrike" spc="-1">
              <a:latin typeface="Arial"/>
            </a:endParaRPr>
          </a:p>
        </p:txBody>
      </p:sp>
      <p:pic>
        <p:nvPicPr>
          <p:cNvPr id="625" name="Image 624"/>
          <p:cNvPicPr/>
          <p:nvPr/>
        </p:nvPicPr>
        <p:blipFill>
          <a:blip r:embed="rId2"/>
          <a:stretch/>
        </p:blipFill>
        <p:spPr>
          <a:xfrm>
            <a:off x="4140000" y="7020000"/>
            <a:ext cx="2013120" cy="2160000"/>
          </a:xfrm>
          <a:prstGeom prst="rect">
            <a:avLst/>
          </a:prstGeom>
          <a:ln w="76320">
            <a:solidFill>
              <a:srgbClr val="663300"/>
            </a:solidFill>
            <a:round/>
          </a:ln>
        </p:spPr>
      </p:pic>
      <p:sp>
        <p:nvSpPr>
          <p:cNvPr id="26" name="PlaceHolder 1">
            <a:extLst>
              <a:ext uri="{FF2B5EF4-FFF2-40B4-BE49-F238E27FC236}">
                <a16:creationId xmlns:a16="http://schemas.microsoft.com/office/drawing/2014/main" id="{CE14B57B-2069-49BE-8879-3664D2A95883}"/>
              </a:ext>
            </a:extLst>
          </p:cNvPr>
          <p:cNvSpPr txBox="1">
            <a:spLocks/>
          </p:cNvSpPr>
          <p:nvPr/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1400" b="1" spc="-1">
                <a:solidFill>
                  <a:srgbClr val="8B8B8B"/>
                </a:solidFill>
                <a:latin typeface="Calibri"/>
              </a:rPr>
              <a:t>Tanguy Decabrat</a:t>
            </a:r>
            <a:endParaRPr lang="fr-FR" sz="1400" spc="-1">
              <a:latin typeface="Times New Roman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42CC84E1-5C1A-4B66-B0B7-A9279D30EC73}"/>
              </a:ext>
            </a:extLst>
          </p:cNvPr>
          <p:cNvSpPr/>
          <p:nvPr/>
        </p:nvSpPr>
        <p:spPr>
          <a:xfrm>
            <a:off x="1766520" y="9556920"/>
            <a:ext cx="2046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8B8B8B"/>
                </a:solidFill>
                <a:latin typeface="Calibri"/>
              </a:rPr>
              <a:t>Tdecabrat@gmail.com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FE8E7FE2-D90B-4693-BCC5-28CC800F3041}"/>
              </a:ext>
            </a:extLst>
          </p:cNvPr>
          <p:cNvSpPr/>
          <p:nvPr/>
        </p:nvSpPr>
        <p:spPr>
          <a:xfrm>
            <a:off x="3903480" y="9556920"/>
            <a:ext cx="287064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Experience</a:t>
            </a:r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 return </a:t>
            </a:r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from</a:t>
            </a:r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 </a:t>
            </a:r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project</a:t>
            </a:r>
            <a:endParaRPr lang="fr-FR" sz="1400" spc="-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roupe 22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628" name="Rectangle 426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29" name="Rectangle 427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630" name="Rectangle 428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1" name="Rectangle 429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632" name="Rectangle 430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3" name="Rectangle 431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634" name="Rectangle 432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5" name="Rectangle 433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6" name="Ellipse 21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37" name="Rectangle 434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38" name="Rectangle 435"/>
          <p:cNvSpPr/>
          <p:nvPr/>
        </p:nvSpPr>
        <p:spPr>
          <a:xfrm>
            <a:off x="759960" y="51480"/>
            <a:ext cx="534132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 spc="-1">
                <a:solidFill>
                  <a:srgbClr val="FFFFFF"/>
                </a:solidFill>
                <a:latin typeface="Calibri"/>
              </a:rPr>
              <a:t>RETEX</a:t>
            </a:r>
            <a:endParaRPr lang="fr-FR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Calibri"/>
              </a:rPr>
              <a:t>Personal project – OVERSEA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639" name="Rectangle 436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641" name="Rectangle 438"/>
          <p:cNvSpPr/>
          <p:nvPr/>
        </p:nvSpPr>
        <p:spPr>
          <a:xfrm>
            <a:off x="32400" y="1752120"/>
            <a:ext cx="3284280" cy="2739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Specifications</a:t>
            </a:r>
            <a:endParaRPr lang="fr-FR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Retrieve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data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from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a server as JSON and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find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specific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data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-     Enable the use of data for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other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works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642" name="Rectangle 439"/>
          <p:cNvSpPr/>
          <p:nvPr/>
        </p:nvSpPr>
        <p:spPr>
          <a:xfrm>
            <a:off x="3749400" y="1752120"/>
            <a:ext cx="2877480" cy="3477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Deliverables</a:t>
            </a:r>
            <a:endParaRPr lang="fr-FR" sz="28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Data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retrieval</a:t>
            </a:r>
            <a:endParaRPr lang="fr-FR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Visual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name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creation</a:t>
            </a:r>
            <a:endParaRPr lang="fr-FR" sz="2400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-    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Async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code</a:t>
            </a:r>
            <a:endParaRPr lang="fr-F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   	- Storage of</a:t>
            </a:r>
            <a:endParaRPr lang="fr-F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data</a:t>
            </a:r>
            <a:endParaRPr lang="fr-F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-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Bot to</a:t>
            </a:r>
            <a:endParaRPr lang="fr-F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	  use the data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643" name="Rectangle 440"/>
          <p:cNvSpPr/>
          <p:nvPr/>
        </p:nvSpPr>
        <p:spPr>
          <a:xfrm>
            <a:off x="61200" y="6273720"/>
            <a:ext cx="3291120" cy="30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Acquired skills</a:t>
            </a:r>
            <a:endParaRPr lang="fr-FR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Reinforcement of PYTHON bases,discovery of PANDAS, bots, ...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Discovery of asynchronous programs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646" name="Rectangle 443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Project </a:t>
            </a:r>
            <a:r>
              <a:rPr lang="fr-FR" sz="2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visual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647" name="Rectangle 444"/>
          <p:cNvSpPr/>
          <p:nvPr/>
        </p:nvSpPr>
        <p:spPr>
          <a:xfrm>
            <a:off x="1769760" y="3913920"/>
            <a:ext cx="3317760" cy="23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Methods</a:t>
            </a: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Language : PYTHON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Requests : </a:t>
            </a:r>
            <a:r>
              <a:rPr lang="fr-FR" sz="2300" b="0" strike="noStrike" spc="-1">
                <a:solidFill>
                  <a:srgbClr val="000000"/>
                </a:solidFill>
                <a:latin typeface="Calibri"/>
              </a:rPr>
              <a:t>REQUESTS</a:t>
            </a:r>
            <a:endParaRPr lang="fr-FR" sz="23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300" b="0" strike="noStrike" spc="-1">
                <a:solidFill>
                  <a:srgbClr val="000000"/>
                </a:solidFill>
                <a:latin typeface="Calibri"/>
              </a:rPr>
              <a:t>module, Processing </a:t>
            </a: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: PANDAS.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300" b="0" strike="noStrike" spc="-1">
                <a:solidFill>
                  <a:srgbClr val="000000"/>
                </a:solidFill>
                <a:latin typeface="Calibri"/>
              </a:rPr>
              <a:t>Addition : ASYNC</a:t>
            </a:r>
            <a:endParaRPr lang="fr-FR" sz="2300" b="0" strike="noStrike" spc="-1">
              <a:latin typeface="Arial"/>
            </a:endParaRPr>
          </a:p>
        </p:txBody>
      </p:sp>
      <p:pic>
        <p:nvPicPr>
          <p:cNvPr id="652" name="Image 12"/>
          <p:cNvPicPr/>
          <p:nvPr/>
        </p:nvPicPr>
        <p:blipFill>
          <a:blip r:embed="rId2"/>
          <a:stretch/>
        </p:blipFill>
        <p:spPr>
          <a:xfrm>
            <a:off x="3681360" y="7089480"/>
            <a:ext cx="3013920" cy="1902600"/>
          </a:xfrm>
          <a:prstGeom prst="rect">
            <a:avLst/>
          </a:prstGeom>
          <a:ln w="88900">
            <a:solidFill>
              <a:srgbClr val="663300"/>
            </a:solidFill>
            <a:miter/>
          </a:ln>
        </p:spPr>
      </p:pic>
      <p:sp>
        <p:nvSpPr>
          <p:cNvPr id="29" name="PlaceHolder 1">
            <a:extLst>
              <a:ext uri="{FF2B5EF4-FFF2-40B4-BE49-F238E27FC236}">
                <a16:creationId xmlns:a16="http://schemas.microsoft.com/office/drawing/2014/main" id="{4CF04557-CCAE-46A0-B1BB-889D462BE550}"/>
              </a:ext>
            </a:extLst>
          </p:cNvPr>
          <p:cNvSpPr txBox="1">
            <a:spLocks/>
          </p:cNvSpPr>
          <p:nvPr/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1400" b="1" spc="-1">
                <a:solidFill>
                  <a:srgbClr val="8B8B8B"/>
                </a:solidFill>
                <a:latin typeface="Calibri"/>
              </a:rPr>
              <a:t>Tanguy Decabrat</a:t>
            </a:r>
            <a:endParaRPr lang="fr-FR" sz="1400" spc="-1">
              <a:latin typeface="Times New Roman"/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B39F7E82-78F8-4331-B81F-5276F0DD7B29}"/>
              </a:ext>
            </a:extLst>
          </p:cNvPr>
          <p:cNvSpPr/>
          <p:nvPr/>
        </p:nvSpPr>
        <p:spPr>
          <a:xfrm>
            <a:off x="1766520" y="9556920"/>
            <a:ext cx="2046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8B8B8B"/>
                </a:solidFill>
                <a:latin typeface="Calibri"/>
              </a:rPr>
              <a:t>Tdecabrat@gmail.com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84F28F2-2BCD-457A-8AE4-C3ECBA4D2AE5}"/>
              </a:ext>
            </a:extLst>
          </p:cNvPr>
          <p:cNvSpPr/>
          <p:nvPr/>
        </p:nvSpPr>
        <p:spPr>
          <a:xfrm>
            <a:off x="3903480" y="9556920"/>
            <a:ext cx="287064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Experience</a:t>
            </a:r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 return </a:t>
            </a:r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from</a:t>
            </a:r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 </a:t>
            </a:r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project</a:t>
            </a:r>
            <a:endParaRPr lang="fr-FR" sz="1400" spc="-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Groupe 23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655" name="Rectangle 448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56" name="Rectangle 449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657" name="Rectangle 450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8" name="Rectangle 451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659" name="Rectangle 452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0" name="Rectangle 453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661" name="Rectangle 454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2" name="Rectangle 455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3" name="Ellipse 22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64" name="Rectangle 456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65" name="Rectangle 457"/>
          <p:cNvSpPr/>
          <p:nvPr/>
        </p:nvSpPr>
        <p:spPr>
          <a:xfrm>
            <a:off x="516240" y="51480"/>
            <a:ext cx="582912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 spc="-1">
                <a:solidFill>
                  <a:srgbClr val="FFFFFF"/>
                </a:solidFill>
                <a:latin typeface="Calibri"/>
              </a:rPr>
              <a:t>RETEX</a:t>
            </a:r>
            <a:endParaRPr lang="fr-FR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Calibri"/>
              </a:rPr>
              <a:t>Professional job – Summer job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666" name="Rectangle 458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667" name="Rectangle 459"/>
          <p:cNvSpPr/>
          <p:nvPr/>
        </p:nvSpPr>
        <p:spPr>
          <a:xfrm>
            <a:off x="32400" y="1752120"/>
            <a:ext cx="3384720" cy="35394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Work </a:t>
            </a:r>
            <a:r>
              <a:rPr lang="fr-FR" sz="2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required</a:t>
            </a:r>
            <a:endParaRPr lang="fr-FR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endParaRPr lang="fr-FR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Ensure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the good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presentation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of the shelf (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filling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asthetics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endParaRPr lang="fr-FR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sanitation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, ...</a:t>
            </a:r>
            <a:endParaRPr lang="fr-FR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Customer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      service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668" name="Rectangle 460"/>
          <p:cNvSpPr/>
          <p:nvPr/>
        </p:nvSpPr>
        <p:spPr>
          <a:xfrm>
            <a:off x="3749400" y="1752120"/>
            <a:ext cx="3090600" cy="234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Periods worked</a:t>
            </a:r>
            <a:endParaRPr lang="fr-F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fr-F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   28/06/22 – 02/07/22</a:t>
            </a:r>
            <a:endParaRPr lang="fr-FR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   then re-employed for</a:t>
            </a:r>
            <a:endParaRPr lang="fr-FR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   12/07/22 – 06/08/22</a:t>
            </a:r>
            <a:endParaRPr lang="fr-FR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fr-FR" sz="2400" b="0" strike="noStrike" spc="-1">
              <a:latin typeface="Arial"/>
            </a:endParaRPr>
          </a:p>
        </p:txBody>
      </p:sp>
      <p:sp>
        <p:nvSpPr>
          <p:cNvPr id="669" name="Rectangle 461"/>
          <p:cNvSpPr/>
          <p:nvPr/>
        </p:nvSpPr>
        <p:spPr>
          <a:xfrm>
            <a:off x="61200" y="6273720"/>
            <a:ext cx="3291120" cy="271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Acquired skills</a:t>
            </a:r>
            <a:endParaRPr lang="fr-FR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Improved relationship with the client, better speed of work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First serious experience of working as a team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670" name="Rectangle 462"/>
          <p:cNvSpPr/>
          <p:nvPr/>
        </p:nvSpPr>
        <p:spPr>
          <a:xfrm>
            <a:off x="3524040" y="6283440"/>
            <a:ext cx="3229560" cy="277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Details</a:t>
            </a: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Team of 6-7 people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A wide range of timetables :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6:30 AM – 9:00 PM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400" b="0" strike="noStrike" spc="-1">
              <a:latin typeface="Arial"/>
            </a:endParaRPr>
          </a:p>
        </p:txBody>
      </p:sp>
      <p:sp>
        <p:nvSpPr>
          <p:cNvPr id="671" name="Rectangle 463"/>
          <p:cNvSpPr/>
          <p:nvPr/>
        </p:nvSpPr>
        <p:spPr>
          <a:xfrm>
            <a:off x="1769760" y="3913920"/>
            <a:ext cx="3317760" cy="19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Informations</a:t>
            </a:r>
            <a:endParaRPr lang="fr-F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Work : Fish seller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Store : E.Leclerc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Workplace : Sarlat-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La-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Canéda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(24)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22" name="PlaceHolder 1">
            <a:extLst>
              <a:ext uri="{FF2B5EF4-FFF2-40B4-BE49-F238E27FC236}">
                <a16:creationId xmlns:a16="http://schemas.microsoft.com/office/drawing/2014/main" id="{C45F4D54-6C34-4045-8BA4-6B35EE22D859}"/>
              </a:ext>
            </a:extLst>
          </p:cNvPr>
          <p:cNvSpPr txBox="1">
            <a:spLocks/>
          </p:cNvSpPr>
          <p:nvPr/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1400" b="1" spc="-1">
                <a:solidFill>
                  <a:srgbClr val="8B8B8B"/>
                </a:solidFill>
                <a:latin typeface="Calibri"/>
              </a:rPr>
              <a:t>Tanguy Decabrat</a:t>
            </a:r>
            <a:endParaRPr lang="fr-FR" sz="1400" spc="-1">
              <a:latin typeface="Times New Roman"/>
            </a:endParaRP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5B3A8FFA-F87D-4936-93DA-E1BAB9730CC5}"/>
              </a:ext>
            </a:extLst>
          </p:cNvPr>
          <p:cNvSpPr/>
          <p:nvPr/>
        </p:nvSpPr>
        <p:spPr>
          <a:xfrm>
            <a:off x="1766520" y="9556920"/>
            <a:ext cx="2046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8B8B8B"/>
                </a:solidFill>
                <a:latin typeface="Calibri"/>
              </a:rPr>
              <a:t>Tdecabrat@gmail.com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7AB399E0-4D73-44F3-880F-543374AD25BA}"/>
              </a:ext>
            </a:extLst>
          </p:cNvPr>
          <p:cNvSpPr/>
          <p:nvPr/>
        </p:nvSpPr>
        <p:spPr>
          <a:xfrm>
            <a:off x="3903480" y="9556920"/>
            <a:ext cx="287064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Experience</a:t>
            </a:r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 return </a:t>
            </a:r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from</a:t>
            </a:r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 </a:t>
            </a:r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project</a:t>
            </a:r>
            <a:endParaRPr lang="fr-FR" sz="1400" spc="-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roupe 22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628" name="Rectangle 426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29" name="Rectangle 427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630" name="Rectangle 428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1" name="Rectangle 429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632" name="Rectangle 430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3" name="Rectangle 431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634" name="Rectangle 432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5" name="Rectangle 433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6" name="Ellipse 21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37" name="Rectangle 434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38" name="Rectangle 435"/>
          <p:cNvSpPr/>
          <p:nvPr/>
        </p:nvSpPr>
        <p:spPr>
          <a:xfrm>
            <a:off x="310247" y="51480"/>
            <a:ext cx="6240747" cy="12003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 spc="-1" dirty="0">
                <a:solidFill>
                  <a:srgbClr val="FFFFFF"/>
                </a:solidFill>
                <a:latin typeface="Calibri"/>
              </a:rPr>
              <a:t>RETEX</a:t>
            </a:r>
            <a:endParaRPr lang="fr-FR" sz="3600" spc="-1" dirty="0"/>
          </a:p>
          <a:p>
            <a:pPr algn="ctr">
              <a:lnSpc>
                <a:spcPct val="100000"/>
              </a:lnSpc>
            </a:pPr>
            <a:r>
              <a:rPr lang="fr-FR" sz="3600" b="0" strike="noStrike" spc="-1" dirty="0">
                <a:solidFill>
                  <a:srgbClr val="FFFFFF"/>
                </a:solidFill>
                <a:latin typeface="Calibri"/>
              </a:rPr>
              <a:t>Projet – </a:t>
            </a:r>
            <a:r>
              <a:rPr lang="fr-FR" sz="3600" b="0" strike="noStrike" spc="-1" dirty="0" err="1">
                <a:solidFill>
                  <a:srgbClr val="FFFFFF"/>
                </a:solidFill>
                <a:latin typeface="Calibri"/>
              </a:rPr>
              <a:t>Series</a:t>
            </a:r>
            <a:r>
              <a:rPr lang="fr-FR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3600" b="0" strike="noStrike" spc="-1" dirty="0" err="1">
                <a:solidFill>
                  <a:srgbClr val="FFFFFF"/>
                </a:solidFill>
                <a:latin typeface="Calibri"/>
              </a:rPr>
              <a:t>browsing</a:t>
            </a:r>
            <a:r>
              <a:rPr lang="fr-FR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3600" b="0" strike="noStrike" spc="-1" dirty="0" err="1">
                <a:solidFill>
                  <a:srgbClr val="FFFFFF"/>
                </a:solidFill>
                <a:latin typeface="Calibri"/>
              </a:rPr>
              <a:t>website</a:t>
            </a:r>
            <a:endParaRPr lang="fr-FR" sz="3600" spc="-1" dirty="0"/>
          </a:p>
        </p:txBody>
      </p:sp>
      <p:sp>
        <p:nvSpPr>
          <p:cNvPr id="639" name="Rectangle 436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641" name="Rectangle 438"/>
          <p:cNvSpPr/>
          <p:nvPr/>
        </p:nvSpPr>
        <p:spPr>
          <a:xfrm>
            <a:off x="32400" y="1752120"/>
            <a:ext cx="3284280" cy="3477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Specifications</a:t>
            </a:r>
            <a:endParaRPr lang="fr-FR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Carry out a project under agile management over 3 weeks</a:t>
            </a: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Complete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User Stories by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     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making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     sprints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2" name="Rectangle 439"/>
          <p:cNvSpPr/>
          <p:nvPr/>
        </p:nvSpPr>
        <p:spPr>
          <a:xfrm>
            <a:off x="3749400" y="1752120"/>
            <a:ext cx="3116520" cy="3477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Deliverables</a:t>
            </a:r>
            <a:endParaRPr lang="fr-FR" sz="28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Series search website with responsive front and back.</a:t>
            </a:r>
          </a:p>
          <a:p>
            <a:pPr algn="just">
              <a:lnSpc>
                <a:spcPct val="100000"/>
              </a:lnSpc>
              <a:buClr>
                <a:srgbClr val="000000"/>
              </a:buClr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	- Production</a:t>
            </a:r>
          </a:p>
          <a:p>
            <a:pPr algn="just">
              <a:lnSpc>
                <a:spcPct val="100000"/>
              </a:lnSpc>
              <a:buClr>
                <a:srgbClr val="000000"/>
              </a:buClr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	  of</a:t>
            </a:r>
          </a:p>
          <a:p>
            <a:pPr algn="just">
              <a:lnSpc>
                <a:spcPct val="100000"/>
              </a:lnSpc>
              <a:buClr>
                <a:srgbClr val="000000"/>
              </a:buClr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	  retrospectives</a:t>
            </a:r>
          </a:p>
          <a:p>
            <a:pPr algn="just">
              <a:lnSpc>
                <a:spcPct val="100000"/>
              </a:lnSpc>
              <a:buClr>
                <a:srgbClr val="000000"/>
              </a:buClr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	   and demos</a:t>
            </a:r>
            <a:endParaRPr lang="fr-FR" sz="2400" spc="-1" dirty="0"/>
          </a:p>
        </p:txBody>
      </p:sp>
      <p:sp>
        <p:nvSpPr>
          <p:cNvPr id="643" name="Rectangle 440"/>
          <p:cNvSpPr/>
          <p:nvPr/>
        </p:nvSpPr>
        <p:spPr>
          <a:xfrm>
            <a:off x="61200" y="6273720"/>
            <a:ext cx="3291120" cy="2739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Acquired</a:t>
            </a: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2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skills</a:t>
            </a:r>
            <a:endParaRPr lang="fr-FR" sz="2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Front &amp; Back reinforcement</a:t>
            </a: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Practical application of the agile system</a:t>
            </a: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Discovery of new packages</a:t>
            </a:r>
          </a:p>
        </p:txBody>
      </p:sp>
      <p:sp>
        <p:nvSpPr>
          <p:cNvPr id="646" name="Rectangle 443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Project </a:t>
            </a:r>
            <a:r>
              <a:rPr lang="fr-FR" sz="2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visual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647" name="Rectangle 444"/>
          <p:cNvSpPr/>
          <p:nvPr/>
        </p:nvSpPr>
        <p:spPr>
          <a:xfrm>
            <a:off x="1769760" y="3913920"/>
            <a:ext cx="3317760" cy="200054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Methods</a:t>
            </a:r>
            <a:endParaRPr lang="fr-F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Langages : PHP, JS</a:t>
            </a:r>
          </a:p>
          <a:p>
            <a:pPr algn="ctr">
              <a:lnSpc>
                <a:spcPct val="100000"/>
              </a:lnSpc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Framework : Symfony</a:t>
            </a:r>
          </a:p>
          <a:p>
            <a:pPr algn="ctr">
              <a:lnSpc>
                <a:spcPct val="100000"/>
              </a:lnSpc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Packages :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Tailwind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,</a:t>
            </a:r>
          </a:p>
          <a:p>
            <a:pPr algn="ctr">
              <a:lnSpc>
                <a:spcPct val="100000"/>
              </a:lnSpc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Fake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r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npm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node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)</a:t>
            </a:r>
          </a:p>
        </p:txBody>
      </p:sp>
      <p:sp>
        <p:nvSpPr>
          <p:cNvPr id="29" name="PlaceHolder 1">
            <a:extLst>
              <a:ext uri="{FF2B5EF4-FFF2-40B4-BE49-F238E27FC236}">
                <a16:creationId xmlns:a16="http://schemas.microsoft.com/office/drawing/2014/main" id="{4CF04557-CCAE-46A0-B1BB-889D462BE550}"/>
              </a:ext>
            </a:extLst>
          </p:cNvPr>
          <p:cNvSpPr txBox="1">
            <a:spLocks/>
          </p:cNvSpPr>
          <p:nvPr/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1400" b="1" spc="-1">
                <a:solidFill>
                  <a:srgbClr val="8B8B8B"/>
                </a:solidFill>
                <a:latin typeface="Calibri"/>
              </a:rPr>
              <a:t>Tanguy Decabrat</a:t>
            </a:r>
            <a:endParaRPr lang="fr-FR" sz="1400" spc="-1">
              <a:latin typeface="Times New Roman"/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B39F7E82-78F8-4331-B81F-5276F0DD7B29}"/>
              </a:ext>
            </a:extLst>
          </p:cNvPr>
          <p:cNvSpPr/>
          <p:nvPr/>
        </p:nvSpPr>
        <p:spPr>
          <a:xfrm>
            <a:off x="1766520" y="9556920"/>
            <a:ext cx="2046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8B8B8B"/>
                </a:solidFill>
                <a:latin typeface="Calibri"/>
              </a:rPr>
              <a:t>Tdecabrat@gmail.com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84F28F2-2BCD-457A-8AE4-C3ECBA4D2AE5}"/>
              </a:ext>
            </a:extLst>
          </p:cNvPr>
          <p:cNvSpPr/>
          <p:nvPr/>
        </p:nvSpPr>
        <p:spPr>
          <a:xfrm>
            <a:off x="3903480" y="9556920"/>
            <a:ext cx="287064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Experience</a:t>
            </a:r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 return </a:t>
            </a:r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from</a:t>
            </a:r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 </a:t>
            </a:r>
            <a:r>
              <a:rPr lang="fr-FR" sz="1400" b="1" spc="-1" dirty="0" err="1">
                <a:solidFill>
                  <a:srgbClr val="8B8B8B"/>
                </a:solidFill>
                <a:latin typeface="Calibri"/>
              </a:rPr>
              <a:t>project</a:t>
            </a:r>
            <a:endParaRPr lang="fr-FR" sz="1400" spc="-1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C2B8D08-EA6B-4593-9225-4D9DA1A88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636" y="7212615"/>
            <a:ext cx="3065768" cy="1476705"/>
          </a:xfrm>
          <a:prstGeom prst="rect">
            <a:avLst/>
          </a:prstGeom>
          <a:noFill/>
          <a:ln w="88900">
            <a:solidFill>
              <a:srgbClr val="663300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27026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e 54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94" name="Rectangle 55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5" name="Rectangle 56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96" name="Rectangle 57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Rectangle 58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98" name="Rectangle 59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Rectangle 60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100" name="Rectangle 61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Rectangle 62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Ellipse 63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3" name="Rectangle 11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4" name="Rectangle 4"/>
          <p:cNvSpPr/>
          <p:nvPr/>
        </p:nvSpPr>
        <p:spPr>
          <a:xfrm>
            <a:off x="492840" y="51480"/>
            <a:ext cx="587160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 spc="-1">
                <a:solidFill>
                  <a:srgbClr val="FFFFFF"/>
                </a:solidFill>
                <a:latin typeface="Calibri"/>
              </a:rPr>
              <a:t>RETEX</a:t>
            </a:r>
            <a:endParaRPr lang="fr-FR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Calibri"/>
              </a:rPr>
              <a:t>Projet - Création de pages web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105" name="Rectangle 10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107" name="Rectangle 9"/>
          <p:cNvSpPr/>
          <p:nvPr/>
        </p:nvSpPr>
        <p:spPr>
          <a:xfrm>
            <a:off x="32400" y="1752120"/>
            <a:ext cx="3284280" cy="381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Cahier des charges</a:t>
            </a:r>
            <a:endParaRPr lang="fr-FR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Produire une page web pour notre entreprise</a:t>
            </a:r>
            <a:endParaRPr lang="fr-FR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Un persona</a:t>
            </a:r>
            <a:endParaRPr lang="fr-FR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5 pages</a:t>
            </a:r>
            <a:endParaRPr lang="fr-FR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Page de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    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contact</a:t>
            </a:r>
            <a:endParaRPr lang="fr-FR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Maquette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-     Responsive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108" name="Rectangle 12"/>
          <p:cNvSpPr/>
          <p:nvPr/>
        </p:nvSpPr>
        <p:spPr>
          <a:xfrm>
            <a:off x="3749400" y="1752120"/>
            <a:ext cx="2877480" cy="236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Livrables attendus</a:t>
            </a:r>
            <a:endParaRPr lang="fr-FR" sz="28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Pages responsive</a:t>
            </a:r>
            <a:endParaRPr lang="fr-FR" sz="24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Respect persona</a:t>
            </a:r>
            <a:endParaRPr lang="fr-FR" sz="24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Maquette page d’accueil</a:t>
            </a:r>
            <a:endParaRPr lang="fr-F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- Dépôt GIT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109" name="Rectangle 28"/>
          <p:cNvSpPr/>
          <p:nvPr/>
        </p:nvSpPr>
        <p:spPr>
          <a:xfrm>
            <a:off x="61200" y="6273720"/>
            <a:ext cx="3291120" cy="310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Compétences Acquises</a:t>
            </a:r>
            <a:endParaRPr lang="fr-FR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Nouvelles compétences en HTML et CSS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Concept des personas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300" b="0" strike="noStrike" spc="-1">
                <a:solidFill>
                  <a:srgbClr val="000000"/>
                </a:solidFill>
                <a:latin typeface="Calibri"/>
              </a:rPr>
              <a:t>Application de propriétés responsives</a:t>
            </a:r>
            <a:endParaRPr lang="fr-FR" sz="2300" b="0" strike="noStrike" spc="-1">
              <a:latin typeface="Arial"/>
            </a:endParaRPr>
          </a:p>
        </p:txBody>
      </p:sp>
      <p:sp>
        <p:nvSpPr>
          <p:cNvPr id="112" name="Rectangle 31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Visuel Produit</a:t>
            </a:r>
            <a:endParaRPr lang="fr-FR" sz="2800" spc="-1" dirty="0"/>
          </a:p>
        </p:txBody>
      </p:sp>
      <p:sp>
        <p:nvSpPr>
          <p:cNvPr id="113" name="Rectangle 16"/>
          <p:cNvSpPr/>
          <p:nvPr/>
        </p:nvSpPr>
        <p:spPr>
          <a:xfrm>
            <a:off x="1769760" y="3913920"/>
            <a:ext cx="3317760" cy="161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Méthodes</a:t>
            </a:r>
            <a:endParaRPr lang="fr-F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Langage : HTML,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CSS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Maquette web :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Figma</a:t>
            </a:r>
            <a:endParaRPr lang="fr-FR" sz="2400" b="0" strike="noStrike" spc="-1" dirty="0">
              <a:latin typeface="Arial"/>
            </a:endParaRPr>
          </a:p>
        </p:txBody>
      </p:sp>
      <p:pic>
        <p:nvPicPr>
          <p:cNvPr id="116" name="Image 2"/>
          <p:cNvPicPr/>
          <p:nvPr/>
        </p:nvPicPr>
        <p:blipFill>
          <a:blip r:embed="rId2"/>
          <a:stretch/>
        </p:blipFill>
        <p:spPr>
          <a:xfrm>
            <a:off x="3762720" y="7023240"/>
            <a:ext cx="2752200" cy="1843200"/>
          </a:xfrm>
          <a:prstGeom prst="rect">
            <a:avLst/>
          </a:prstGeom>
          <a:ln w="88900">
            <a:solidFill>
              <a:srgbClr val="663300"/>
            </a:solidFill>
            <a:miter/>
          </a:ln>
        </p:spPr>
      </p:pic>
      <p:sp>
        <p:nvSpPr>
          <p:cNvPr id="28" name="PlaceHolder 1">
            <a:extLst>
              <a:ext uri="{FF2B5EF4-FFF2-40B4-BE49-F238E27FC236}">
                <a16:creationId xmlns:a16="http://schemas.microsoft.com/office/drawing/2014/main" id="{E07621F1-E5B1-4683-9071-DB5325560CB8}"/>
              </a:ext>
            </a:extLst>
          </p:cNvPr>
          <p:cNvSpPr txBox="1">
            <a:spLocks/>
          </p:cNvSpPr>
          <p:nvPr/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1400" b="1" spc="-1">
                <a:solidFill>
                  <a:srgbClr val="8B8B8B"/>
                </a:solidFill>
                <a:latin typeface="Calibri"/>
              </a:rPr>
              <a:t>Tanguy Decabrat</a:t>
            </a:r>
            <a:endParaRPr lang="fr-FR" sz="1400" spc="-1">
              <a:latin typeface="Times New Roman"/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F609C1C1-8A1F-43D3-A2C4-02B459900812}"/>
              </a:ext>
            </a:extLst>
          </p:cNvPr>
          <p:cNvSpPr/>
          <p:nvPr/>
        </p:nvSpPr>
        <p:spPr>
          <a:xfrm>
            <a:off x="1766520" y="9556920"/>
            <a:ext cx="2046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8B8B8B"/>
                </a:solidFill>
                <a:latin typeface="Calibri"/>
              </a:rPr>
              <a:t>Tdecabrat@gmail.com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FA2777FC-0FE1-4471-AEA8-6F5AFDA24DD3}"/>
              </a:ext>
            </a:extLst>
          </p:cNvPr>
          <p:cNvSpPr/>
          <p:nvPr/>
        </p:nvSpPr>
        <p:spPr>
          <a:xfrm>
            <a:off x="3903480" y="9556920"/>
            <a:ext cx="287064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Retour d’expérience sur projet</a:t>
            </a:r>
            <a:endParaRPr lang="fr-FR" sz="1400" spc="-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e 54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120" name="Rectangle 55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1" name="Rectangle 56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22" name="Rectangle 57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Rectangle 58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124" name="Rectangle 59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Rectangle 60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126" name="Rectangle 61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Rectangle 62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Ellipse 63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9" name="Rectangle 11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0" name="Rectangle 4"/>
          <p:cNvSpPr/>
          <p:nvPr/>
        </p:nvSpPr>
        <p:spPr>
          <a:xfrm>
            <a:off x="678960" y="51480"/>
            <a:ext cx="549972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 spc="-1">
                <a:solidFill>
                  <a:srgbClr val="FFFFFF"/>
                </a:solidFill>
                <a:latin typeface="Calibri"/>
              </a:rPr>
              <a:t>RETEX</a:t>
            </a:r>
            <a:endParaRPr lang="fr-FR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Calibri"/>
              </a:rPr>
              <a:t>Projet – Installation de poste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131" name="Rectangle 10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133" name="Rectangle 9"/>
          <p:cNvSpPr/>
          <p:nvPr/>
        </p:nvSpPr>
        <p:spPr>
          <a:xfrm>
            <a:off x="32400" y="1752120"/>
            <a:ext cx="3284280" cy="344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Cahier des charges</a:t>
            </a:r>
            <a:endParaRPr lang="fr-FR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Créer une machine virtuelle dans le cadre de travail d’une entreprise</a:t>
            </a:r>
            <a:endParaRPr lang="fr-FR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Respect des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       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demandes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       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du client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-     </a:t>
            </a:r>
            <a:r>
              <a:rPr lang="fr-FR" sz="2100" b="0" strike="noStrike" spc="-1" dirty="0">
                <a:solidFill>
                  <a:srgbClr val="000000"/>
                </a:solidFill>
                <a:latin typeface="Calibri"/>
              </a:rPr>
              <a:t>2 utilisateurs</a:t>
            </a:r>
            <a:endParaRPr lang="fr-FR" sz="2100" b="0" strike="noStrike" spc="-1" dirty="0">
              <a:latin typeface="Arial"/>
            </a:endParaRPr>
          </a:p>
        </p:txBody>
      </p:sp>
      <p:sp>
        <p:nvSpPr>
          <p:cNvPr id="134" name="Rectangle 12"/>
          <p:cNvSpPr/>
          <p:nvPr/>
        </p:nvSpPr>
        <p:spPr>
          <a:xfrm>
            <a:off x="3749400" y="1752120"/>
            <a:ext cx="2877480" cy="3477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Livrables attendus</a:t>
            </a:r>
            <a:endParaRPr lang="fr-FR" sz="28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OS : Linux</a:t>
            </a:r>
            <a:endParaRPr lang="fr-FR" sz="24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Respect demandes</a:t>
            </a:r>
            <a:endParaRPr lang="fr-FR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NIGHTLY RUST 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	   préinstallé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   	-  Prompt  </a:t>
            </a:r>
          </a:p>
          <a:p>
            <a:pPr>
              <a:lnSpc>
                <a:spcPct val="100000"/>
              </a:lnSpc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	 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BASH avec 	   statuts GIT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135" name="Rectangle 28"/>
          <p:cNvSpPr/>
          <p:nvPr/>
        </p:nvSpPr>
        <p:spPr>
          <a:xfrm>
            <a:off x="61200" y="6273720"/>
            <a:ext cx="3291120" cy="312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Compétences Acquises</a:t>
            </a:r>
            <a:endParaRPr lang="fr-FR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Modification du bashrc pour le prompt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Mise en place d’un environnement de travail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300" b="0" strike="noStrike" spc="-1">
                <a:solidFill>
                  <a:srgbClr val="000000"/>
                </a:solidFill>
                <a:latin typeface="Calibri"/>
              </a:rPr>
              <a:t>Découverte rapide rust</a:t>
            </a:r>
            <a:endParaRPr lang="fr-FR" sz="2300" b="0" strike="noStrike" spc="-1">
              <a:latin typeface="Arial"/>
            </a:endParaRPr>
          </a:p>
        </p:txBody>
      </p:sp>
      <p:sp>
        <p:nvSpPr>
          <p:cNvPr id="137" name="Rectangle 31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Visuel Produit</a:t>
            </a:r>
            <a:endParaRPr lang="fr-FR" sz="2800" spc="-1" dirty="0"/>
          </a:p>
        </p:txBody>
      </p:sp>
      <p:sp>
        <p:nvSpPr>
          <p:cNvPr id="138" name="Rectangle 16"/>
          <p:cNvSpPr/>
          <p:nvPr/>
        </p:nvSpPr>
        <p:spPr>
          <a:xfrm>
            <a:off x="1769760" y="3913920"/>
            <a:ext cx="3317760" cy="23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Méthodes</a:t>
            </a: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Outil : CMD,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Key config, VMWARE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Présentation :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Powerpoint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300" b="0" strike="noStrike" spc="-1">
                <a:solidFill>
                  <a:srgbClr val="000000"/>
                </a:solidFill>
                <a:latin typeface="Calibri"/>
              </a:rPr>
              <a:t>Programme RUST</a:t>
            </a:r>
            <a:endParaRPr lang="fr-FR" sz="2300" b="0" strike="noStrike" spc="-1">
              <a:latin typeface="Arial"/>
            </a:endParaRPr>
          </a:p>
        </p:txBody>
      </p:sp>
      <p:pic>
        <p:nvPicPr>
          <p:cNvPr id="143" name="Image 27"/>
          <p:cNvPicPr/>
          <p:nvPr/>
        </p:nvPicPr>
        <p:blipFill>
          <a:blip r:embed="rId2"/>
          <a:stretch/>
        </p:blipFill>
        <p:spPr>
          <a:xfrm>
            <a:off x="3924720" y="6957720"/>
            <a:ext cx="2511360" cy="2050920"/>
          </a:xfrm>
          <a:prstGeom prst="rect">
            <a:avLst/>
          </a:prstGeom>
          <a:ln w="88900">
            <a:solidFill>
              <a:srgbClr val="ED7D31">
                <a:lumMod val="50000"/>
              </a:srgbClr>
            </a:solidFill>
            <a:miter/>
          </a:ln>
        </p:spPr>
      </p:pic>
      <p:sp>
        <p:nvSpPr>
          <p:cNvPr id="30" name="PlaceHolder 1">
            <a:extLst>
              <a:ext uri="{FF2B5EF4-FFF2-40B4-BE49-F238E27FC236}">
                <a16:creationId xmlns:a16="http://schemas.microsoft.com/office/drawing/2014/main" id="{39F55730-9003-4B26-8995-FD96C325FAAB}"/>
              </a:ext>
            </a:extLst>
          </p:cNvPr>
          <p:cNvSpPr txBox="1">
            <a:spLocks/>
          </p:cNvSpPr>
          <p:nvPr/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1400" b="1" spc="-1">
                <a:solidFill>
                  <a:srgbClr val="8B8B8B"/>
                </a:solidFill>
                <a:latin typeface="Calibri"/>
              </a:rPr>
              <a:t>Tanguy Decabrat</a:t>
            </a:r>
            <a:endParaRPr lang="fr-FR" sz="1400" spc="-1">
              <a:latin typeface="Times New Roman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4DA0759B-5479-4910-9F0A-AC86BED72467}"/>
              </a:ext>
            </a:extLst>
          </p:cNvPr>
          <p:cNvSpPr/>
          <p:nvPr/>
        </p:nvSpPr>
        <p:spPr>
          <a:xfrm>
            <a:off x="1766520" y="9556920"/>
            <a:ext cx="2046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8B8B8B"/>
                </a:solidFill>
                <a:latin typeface="Calibri"/>
              </a:rPr>
              <a:t>Tdecabrat@gmail.com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8D204A8A-279A-48D8-875A-275435F7AC87}"/>
              </a:ext>
            </a:extLst>
          </p:cNvPr>
          <p:cNvSpPr/>
          <p:nvPr/>
        </p:nvSpPr>
        <p:spPr>
          <a:xfrm>
            <a:off x="3903480" y="9556920"/>
            <a:ext cx="287064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Retour d’expérience sur projet</a:t>
            </a:r>
            <a:endParaRPr lang="fr-FR" sz="1400" spc="-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e 54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145" name="Rectangle 55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46" name="Rectangle 56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47" name="Rectangle 57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Rectangle 58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149" name="Rectangle 59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Rectangle 60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151" name="Rectangle 61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Rectangle 62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Ellipse 63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4" name="Rectangle 11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5" name="Rectangle 4"/>
          <p:cNvSpPr/>
          <p:nvPr/>
        </p:nvSpPr>
        <p:spPr>
          <a:xfrm>
            <a:off x="1596600" y="51480"/>
            <a:ext cx="366480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 spc="-1">
                <a:solidFill>
                  <a:srgbClr val="FFFFFF"/>
                </a:solidFill>
                <a:latin typeface="Calibri"/>
              </a:rPr>
              <a:t>RETEX</a:t>
            </a:r>
            <a:endParaRPr lang="fr-FR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Calibri"/>
              </a:rPr>
              <a:t>Projet – LOWATEM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156" name="Rectangle 10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158" name="Rectangle 9"/>
          <p:cNvSpPr/>
          <p:nvPr/>
        </p:nvSpPr>
        <p:spPr>
          <a:xfrm>
            <a:off x="32400" y="1752120"/>
            <a:ext cx="3284280" cy="307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Cahier des charges</a:t>
            </a:r>
            <a:endParaRPr lang="fr-FR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Créer un jeu ainsi que les règles données</a:t>
            </a:r>
            <a:endParaRPr lang="fr-FR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Créer une IA capable de jouer au jeu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    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de manière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    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intelligente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159" name="Rectangle 12"/>
          <p:cNvSpPr/>
          <p:nvPr/>
        </p:nvSpPr>
        <p:spPr>
          <a:xfrm>
            <a:off x="3749400" y="1752120"/>
            <a:ext cx="2877480" cy="19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Livrables attendus</a:t>
            </a:r>
            <a:endParaRPr lang="fr-FR" sz="2800" b="0" strike="noStrike" spc="-1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Code des règles</a:t>
            </a:r>
            <a:endParaRPr lang="fr-FR" sz="2400" b="0" strike="noStrike" spc="-1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Création de deux IA</a:t>
            </a:r>
            <a:endParaRPr lang="fr-FR" sz="2400" b="0" strike="noStrike" spc="-1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Rapport 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60" name="Rectangle 28"/>
          <p:cNvSpPr/>
          <p:nvPr/>
        </p:nvSpPr>
        <p:spPr>
          <a:xfrm>
            <a:off x="61200" y="6273720"/>
            <a:ext cx="3291120" cy="313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Compétences Acquises</a:t>
            </a:r>
            <a:endParaRPr lang="fr-FR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Une nouvelle perception de JAVA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Découverte d’algorithmes liés aux IA &gt; Tentative minmax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Créations de règles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62" name="Rectangle 31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Visuel Produit</a:t>
            </a:r>
            <a:endParaRPr lang="fr-FR" sz="2800" spc="-1" dirty="0"/>
          </a:p>
        </p:txBody>
      </p:sp>
      <p:sp>
        <p:nvSpPr>
          <p:cNvPr id="163" name="Rectangle 16"/>
          <p:cNvSpPr/>
          <p:nvPr/>
        </p:nvSpPr>
        <p:spPr>
          <a:xfrm>
            <a:off x="1769760" y="3913920"/>
            <a:ext cx="3317760" cy="234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Méthodes</a:t>
            </a: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Langage : JAVA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½ IA : Implémentation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MINMAX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400" b="0" strike="noStrike" spc="-1">
              <a:latin typeface="Arial"/>
            </a:endParaRPr>
          </a:p>
        </p:txBody>
      </p:sp>
      <p:pic>
        <p:nvPicPr>
          <p:cNvPr id="167" name="Image 1"/>
          <p:cNvPicPr/>
          <p:nvPr/>
        </p:nvPicPr>
        <p:blipFill>
          <a:blip r:embed="rId2"/>
          <a:stretch/>
        </p:blipFill>
        <p:spPr>
          <a:xfrm>
            <a:off x="3881160" y="7122960"/>
            <a:ext cx="2489760" cy="1597680"/>
          </a:xfrm>
          <a:prstGeom prst="rect">
            <a:avLst/>
          </a:prstGeom>
          <a:ln w="88900">
            <a:solidFill>
              <a:srgbClr val="663300"/>
            </a:solidFill>
            <a:miter/>
          </a:ln>
        </p:spPr>
      </p:pic>
      <p:sp>
        <p:nvSpPr>
          <p:cNvPr id="26" name="PlaceHolder 1">
            <a:extLst>
              <a:ext uri="{FF2B5EF4-FFF2-40B4-BE49-F238E27FC236}">
                <a16:creationId xmlns:a16="http://schemas.microsoft.com/office/drawing/2014/main" id="{03136384-D600-42C6-8DA3-475C85B18D22}"/>
              </a:ext>
            </a:extLst>
          </p:cNvPr>
          <p:cNvSpPr txBox="1">
            <a:spLocks/>
          </p:cNvSpPr>
          <p:nvPr/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1400" b="1" spc="-1">
                <a:solidFill>
                  <a:srgbClr val="8B8B8B"/>
                </a:solidFill>
                <a:latin typeface="Calibri"/>
              </a:rPr>
              <a:t>Tanguy Decabrat</a:t>
            </a:r>
            <a:endParaRPr lang="fr-FR" sz="1400" spc="-1">
              <a:latin typeface="Times New Roman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A2FE6C5-994D-463F-89D9-48102F338B08}"/>
              </a:ext>
            </a:extLst>
          </p:cNvPr>
          <p:cNvSpPr/>
          <p:nvPr/>
        </p:nvSpPr>
        <p:spPr>
          <a:xfrm>
            <a:off x="1766520" y="9556920"/>
            <a:ext cx="2046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8B8B8B"/>
                </a:solidFill>
                <a:latin typeface="Calibri"/>
              </a:rPr>
              <a:t>Tdecabrat@gmail.com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68327B3B-7B4B-4BF0-906C-E3E5E98C3AB4}"/>
              </a:ext>
            </a:extLst>
          </p:cNvPr>
          <p:cNvSpPr/>
          <p:nvPr/>
        </p:nvSpPr>
        <p:spPr>
          <a:xfrm>
            <a:off x="3903480" y="9556920"/>
            <a:ext cx="287064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Retour d’expérience sur projet</a:t>
            </a:r>
            <a:endParaRPr lang="fr-FR" sz="1400" spc="-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e 54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169" name="Rectangle 55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70" name="Rectangle 56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71" name="Rectangle 57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Rectangle 58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173" name="Rectangle 59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Rectangle 60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175" name="Rectangle 61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Rectangle 62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Ellipse 63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8" name="Rectangle 11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9" name="Rectangle 4"/>
          <p:cNvSpPr/>
          <p:nvPr/>
        </p:nvSpPr>
        <p:spPr>
          <a:xfrm>
            <a:off x="649080" y="51480"/>
            <a:ext cx="555912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 spc="-1">
                <a:solidFill>
                  <a:srgbClr val="FFFFFF"/>
                </a:solidFill>
                <a:latin typeface="Calibri"/>
              </a:rPr>
              <a:t>RETEX</a:t>
            </a:r>
            <a:endParaRPr lang="fr-FR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Calibri"/>
              </a:rPr>
              <a:t>Projet - Création d’entreprise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180" name="Rectangle 10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182" name="Rectangle 9"/>
          <p:cNvSpPr/>
          <p:nvPr/>
        </p:nvSpPr>
        <p:spPr>
          <a:xfrm>
            <a:off x="32400" y="1752120"/>
            <a:ext cx="3284280" cy="381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Cahier des charges</a:t>
            </a:r>
            <a:endParaRPr lang="fr-FR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Créer une entreprise fictive et réaliser son développement</a:t>
            </a:r>
            <a:endParaRPr lang="fr-FR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Imaginer produits, aides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      nécessaires,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    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campagnes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    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de com.,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    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…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183" name="Rectangle 12"/>
          <p:cNvSpPr/>
          <p:nvPr/>
        </p:nvSpPr>
        <p:spPr>
          <a:xfrm>
            <a:off x="3749400" y="1752120"/>
            <a:ext cx="2877480" cy="234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Livrables attendus</a:t>
            </a:r>
            <a:endParaRPr lang="fr-FR" sz="2800" b="0" strike="noStrike" spc="-1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Rapport complet</a:t>
            </a:r>
            <a:endParaRPr lang="fr-FR" sz="2400" b="0" strike="noStrike" spc="-1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Graphiques d’évolution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Analyse</a:t>
            </a:r>
            <a:endParaRPr lang="fr-F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	  marketing, …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84" name="Rectangle 28"/>
          <p:cNvSpPr/>
          <p:nvPr/>
        </p:nvSpPr>
        <p:spPr>
          <a:xfrm>
            <a:off x="61200" y="6273720"/>
            <a:ext cx="3291120" cy="313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Compétences Acquises</a:t>
            </a:r>
            <a:endParaRPr lang="fr-FR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Compréhension des prérequis pour une entreprise fonctionnelle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Faire une analyse marketing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86" name="Rectangle 31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Visuel Produit</a:t>
            </a:r>
            <a:endParaRPr lang="fr-FR" sz="2800" spc="-1" dirty="0"/>
          </a:p>
        </p:txBody>
      </p:sp>
      <p:sp>
        <p:nvSpPr>
          <p:cNvPr id="187" name="Rectangle 16"/>
          <p:cNvSpPr/>
          <p:nvPr/>
        </p:nvSpPr>
        <p:spPr>
          <a:xfrm>
            <a:off x="1769760" y="3913920"/>
            <a:ext cx="3317760" cy="19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Méthodes</a:t>
            </a: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Analyse PESTEL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Analyse SWOT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400" b="0" strike="noStrike" spc="-1">
              <a:latin typeface="Arial"/>
            </a:endParaRPr>
          </a:p>
        </p:txBody>
      </p:sp>
      <p:pic>
        <p:nvPicPr>
          <p:cNvPr id="191" name="Image 3"/>
          <p:cNvPicPr/>
          <p:nvPr/>
        </p:nvPicPr>
        <p:blipFill>
          <a:blip r:embed="rId2"/>
          <a:stretch/>
        </p:blipFill>
        <p:spPr>
          <a:xfrm>
            <a:off x="3693960" y="7014240"/>
            <a:ext cx="2887200" cy="2124000"/>
          </a:xfrm>
          <a:prstGeom prst="rect">
            <a:avLst/>
          </a:prstGeom>
          <a:ln w="88900">
            <a:solidFill>
              <a:srgbClr val="663300"/>
            </a:solidFill>
            <a:miter/>
          </a:ln>
        </p:spPr>
      </p:pic>
      <p:sp>
        <p:nvSpPr>
          <p:cNvPr id="29" name="PlaceHolder 1">
            <a:extLst>
              <a:ext uri="{FF2B5EF4-FFF2-40B4-BE49-F238E27FC236}">
                <a16:creationId xmlns:a16="http://schemas.microsoft.com/office/drawing/2014/main" id="{215A2A65-B92A-4090-917F-D8D7482CC700}"/>
              </a:ext>
            </a:extLst>
          </p:cNvPr>
          <p:cNvSpPr txBox="1">
            <a:spLocks/>
          </p:cNvSpPr>
          <p:nvPr/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1400" b="1" spc="-1">
                <a:solidFill>
                  <a:srgbClr val="8B8B8B"/>
                </a:solidFill>
                <a:latin typeface="Calibri"/>
              </a:rPr>
              <a:t>Tanguy Decabrat</a:t>
            </a:r>
            <a:endParaRPr lang="fr-FR" sz="1400" spc="-1">
              <a:latin typeface="Times New Roman"/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6DF821F2-E507-4ECD-9491-F0E12500AA1E}"/>
              </a:ext>
            </a:extLst>
          </p:cNvPr>
          <p:cNvSpPr/>
          <p:nvPr/>
        </p:nvSpPr>
        <p:spPr>
          <a:xfrm>
            <a:off x="1766520" y="9556920"/>
            <a:ext cx="2046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8B8B8B"/>
                </a:solidFill>
                <a:latin typeface="Calibri"/>
              </a:rPr>
              <a:t>Tdecabrat@gmail.com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CFE3407-B6C0-483D-8285-9E38ABE60DE7}"/>
              </a:ext>
            </a:extLst>
          </p:cNvPr>
          <p:cNvSpPr/>
          <p:nvPr/>
        </p:nvSpPr>
        <p:spPr>
          <a:xfrm>
            <a:off x="3903480" y="9556920"/>
            <a:ext cx="287064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Retour d’expérience sur projet</a:t>
            </a:r>
            <a:endParaRPr lang="fr-FR" sz="1400" spc="-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e 1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193" name="Rectangle 1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94" name="Rectangle 2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95" name="Rectangle 3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Rectangle 6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197" name="Rectangle 7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Rectangle 8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199" name="Rectangle 13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Rectangle 15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" name="Ellipse 1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2" name="Rectangle 17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3" name="Rectangle 18"/>
          <p:cNvSpPr/>
          <p:nvPr/>
        </p:nvSpPr>
        <p:spPr>
          <a:xfrm>
            <a:off x="1768680" y="51480"/>
            <a:ext cx="332028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 spc="-1">
                <a:solidFill>
                  <a:srgbClr val="FFFFFF"/>
                </a:solidFill>
                <a:latin typeface="Calibri"/>
              </a:rPr>
              <a:t>RETEX</a:t>
            </a:r>
            <a:endParaRPr lang="fr-FR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Calibri"/>
              </a:rPr>
              <a:t>Projet - EbayBNB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204" name="Rectangle 19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06" name="Rectangle 21"/>
          <p:cNvSpPr/>
          <p:nvPr/>
        </p:nvSpPr>
        <p:spPr>
          <a:xfrm>
            <a:off x="32400" y="1752120"/>
            <a:ext cx="3284280" cy="380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Cahier des charges</a:t>
            </a:r>
            <a:endParaRPr lang="fr-FR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Créer une application reprenant le concept d’Ebay et d’AirBNB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Gestion des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acheteurs,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vendeurs,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propriétés,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admins.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207" name="Rectangle 22"/>
          <p:cNvSpPr/>
          <p:nvPr/>
        </p:nvSpPr>
        <p:spPr>
          <a:xfrm>
            <a:off x="3749400" y="1752120"/>
            <a:ext cx="2877480" cy="2739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Livrables attendus</a:t>
            </a:r>
            <a:endParaRPr lang="fr-FR" sz="28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Rapport complet</a:t>
            </a:r>
            <a:endParaRPr lang="fr-FR" sz="24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Panel d’Administration</a:t>
            </a:r>
            <a:endParaRPr lang="fr-FR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Possibilité de</a:t>
            </a:r>
            <a:endParaRPr lang="fr-FR" sz="2400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Arial"/>
              </a:rPr>
              <a:t>     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mettre des biens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en vente 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208" name="Rectangle 23"/>
          <p:cNvSpPr/>
          <p:nvPr/>
        </p:nvSpPr>
        <p:spPr>
          <a:xfrm>
            <a:off x="61200" y="6273720"/>
            <a:ext cx="3291120" cy="313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Compétences Acquises</a:t>
            </a:r>
            <a:endParaRPr lang="fr-FR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Gestion de nombreux inputs et associer à des fonctions internes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Gestion d’erreurs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Compréhension de l’interface utilisateur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210" name="Rectangle 32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Visuel Produit</a:t>
            </a:r>
            <a:endParaRPr lang="fr-FR" sz="2800" spc="-1" dirty="0"/>
          </a:p>
        </p:txBody>
      </p:sp>
      <p:sp>
        <p:nvSpPr>
          <p:cNvPr id="211" name="Rectangle 37"/>
          <p:cNvSpPr/>
          <p:nvPr/>
        </p:nvSpPr>
        <p:spPr>
          <a:xfrm>
            <a:off x="1769760" y="3913920"/>
            <a:ext cx="3317760" cy="19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Méthodes</a:t>
            </a:r>
            <a:endParaRPr lang="fr-F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Java,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Menu de navigation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400" b="0" strike="noStrike" spc="-1" dirty="0">
              <a:latin typeface="Arial"/>
            </a:endParaRPr>
          </a:p>
        </p:txBody>
      </p:sp>
      <p:pic>
        <p:nvPicPr>
          <p:cNvPr id="215" name="Image 214"/>
          <p:cNvPicPr/>
          <p:nvPr/>
        </p:nvPicPr>
        <p:blipFill>
          <a:blip r:embed="rId2"/>
          <a:stretch/>
        </p:blipFill>
        <p:spPr>
          <a:xfrm>
            <a:off x="3777480" y="7380000"/>
            <a:ext cx="2836800" cy="1421640"/>
          </a:xfrm>
          <a:prstGeom prst="rect">
            <a:avLst/>
          </a:prstGeom>
          <a:ln w="76320">
            <a:solidFill>
              <a:srgbClr val="663300"/>
            </a:solidFill>
            <a:round/>
          </a:ln>
        </p:spPr>
      </p:pic>
      <p:sp>
        <p:nvSpPr>
          <p:cNvPr id="26" name="PlaceHolder 1">
            <a:extLst>
              <a:ext uri="{FF2B5EF4-FFF2-40B4-BE49-F238E27FC236}">
                <a16:creationId xmlns:a16="http://schemas.microsoft.com/office/drawing/2014/main" id="{074DA8F0-CB80-4A81-8D78-813FA8EE9B0D}"/>
              </a:ext>
            </a:extLst>
          </p:cNvPr>
          <p:cNvSpPr txBox="1">
            <a:spLocks/>
          </p:cNvSpPr>
          <p:nvPr/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1400" b="1" spc="-1">
                <a:solidFill>
                  <a:srgbClr val="8B8B8B"/>
                </a:solidFill>
                <a:latin typeface="Calibri"/>
              </a:rPr>
              <a:t>Tanguy Decabrat</a:t>
            </a:r>
            <a:endParaRPr lang="fr-FR" sz="1400" spc="-1">
              <a:latin typeface="Times New Roman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943CC502-B884-4092-9254-2B108A617CA8}"/>
              </a:ext>
            </a:extLst>
          </p:cNvPr>
          <p:cNvSpPr/>
          <p:nvPr/>
        </p:nvSpPr>
        <p:spPr>
          <a:xfrm>
            <a:off x="1766520" y="9556920"/>
            <a:ext cx="2046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8B8B8B"/>
                </a:solidFill>
                <a:latin typeface="Calibri"/>
              </a:rPr>
              <a:t>Tdecabrat@gmail.com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4A63939C-7FBD-41E5-BFEA-BD61C8DFA2EE}"/>
              </a:ext>
            </a:extLst>
          </p:cNvPr>
          <p:cNvSpPr/>
          <p:nvPr/>
        </p:nvSpPr>
        <p:spPr>
          <a:xfrm>
            <a:off x="3903480" y="9556920"/>
            <a:ext cx="287064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Retour d’expérience sur projet</a:t>
            </a:r>
            <a:endParaRPr lang="fr-FR" sz="1400" spc="-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e 2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217" name="Rectangle 40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18" name="Rectangle 43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19" name="Rectangle 44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Rectangle 45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221" name="Rectangle 46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Rectangle 47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223" name="Rectangle 48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Rectangle 49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Ellipse 2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6" name="Rectangle 50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7" name="Rectangle 51"/>
          <p:cNvSpPr/>
          <p:nvPr/>
        </p:nvSpPr>
        <p:spPr>
          <a:xfrm>
            <a:off x="1617120" y="51480"/>
            <a:ext cx="362520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 spc="-1">
                <a:solidFill>
                  <a:srgbClr val="FFFFFF"/>
                </a:solidFill>
                <a:latin typeface="Calibri"/>
              </a:rPr>
              <a:t>RETEX</a:t>
            </a:r>
            <a:endParaRPr lang="fr-FR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Calibri"/>
              </a:rPr>
              <a:t>Projet - Labyrinthe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228" name="Rectangle 52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30" name="Rectangle 54"/>
          <p:cNvSpPr/>
          <p:nvPr/>
        </p:nvSpPr>
        <p:spPr>
          <a:xfrm>
            <a:off x="32400" y="1752120"/>
            <a:ext cx="3284280" cy="271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Cahier des charges</a:t>
            </a:r>
            <a:endParaRPr lang="fr-FR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Créer un jeu vidéo dont le but est de sortir d’un labyrinthe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Avoir des monstres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Pouvoir se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déplacer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231" name="Rectangle 63"/>
          <p:cNvSpPr/>
          <p:nvPr/>
        </p:nvSpPr>
        <p:spPr>
          <a:xfrm>
            <a:off x="3749400" y="1752120"/>
            <a:ext cx="2877480" cy="19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Livrables attendus</a:t>
            </a:r>
            <a:endParaRPr lang="fr-FR" sz="2800" b="0" strike="noStrike" spc="-1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Rapport complet</a:t>
            </a:r>
            <a:endParaRPr lang="fr-FR" sz="2400" b="0" strike="noStrike" spc="-1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Code attendu</a:t>
            </a:r>
            <a:endParaRPr lang="fr-FR" sz="2400" b="0" strike="noStrike" spc="-1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Animations fluides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232" name="Rectangle 64"/>
          <p:cNvSpPr/>
          <p:nvPr/>
        </p:nvSpPr>
        <p:spPr>
          <a:xfrm>
            <a:off x="61200" y="6273720"/>
            <a:ext cx="3291120" cy="313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Compétences Acquises</a:t>
            </a:r>
            <a:endParaRPr lang="fr-FR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Compréhension du concept de déplacement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Compréhension des animations fluides (par pixel)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234" name="Rectangle 66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Visuel Produit</a:t>
            </a:r>
            <a:endParaRPr lang="fr-FR" sz="2800" spc="-1" dirty="0"/>
          </a:p>
        </p:txBody>
      </p:sp>
      <p:sp>
        <p:nvSpPr>
          <p:cNvPr id="235" name="Rectangle 67"/>
          <p:cNvSpPr/>
          <p:nvPr/>
        </p:nvSpPr>
        <p:spPr>
          <a:xfrm>
            <a:off x="1769760" y="3913920"/>
            <a:ext cx="3317760" cy="19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Méthodes</a:t>
            </a: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Java,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JavaFX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400" b="0" strike="noStrike" spc="-1">
              <a:latin typeface="Arial"/>
            </a:endParaRPr>
          </a:p>
        </p:txBody>
      </p:sp>
      <p:pic>
        <p:nvPicPr>
          <p:cNvPr id="239" name="Image 238"/>
          <p:cNvPicPr/>
          <p:nvPr/>
        </p:nvPicPr>
        <p:blipFill>
          <a:blip r:embed="rId2"/>
          <a:stretch/>
        </p:blipFill>
        <p:spPr>
          <a:xfrm>
            <a:off x="4140000" y="7039800"/>
            <a:ext cx="1980000" cy="1960200"/>
          </a:xfrm>
          <a:prstGeom prst="rect">
            <a:avLst/>
          </a:prstGeom>
          <a:ln w="76320">
            <a:solidFill>
              <a:srgbClr val="663300"/>
            </a:solidFill>
            <a:round/>
          </a:ln>
        </p:spPr>
      </p:pic>
      <p:sp>
        <p:nvSpPr>
          <p:cNvPr id="26" name="PlaceHolder 1">
            <a:extLst>
              <a:ext uri="{FF2B5EF4-FFF2-40B4-BE49-F238E27FC236}">
                <a16:creationId xmlns:a16="http://schemas.microsoft.com/office/drawing/2014/main" id="{D6E502B0-D451-41F5-B11C-AD7842C07033}"/>
              </a:ext>
            </a:extLst>
          </p:cNvPr>
          <p:cNvSpPr txBox="1">
            <a:spLocks/>
          </p:cNvSpPr>
          <p:nvPr/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1400" b="1" spc="-1">
                <a:solidFill>
                  <a:srgbClr val="8B8B8B"/>
                </a:solidFill>
                <a:latin typeface="Calibri"/>
              </a:rPr>
              <a:t>Tanguy Decabrat</a:t>
            </a:r>
            <a:endParaRPr lang="fr-FR" sz="1400" spc="-1">
              <a:latin typeface="Times New Roman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E0860B3C-8A06-48D0-8F85-3646B2B13C12}"/>
              </a:ext>
            </a:extLst>
          </p:cNvPr>
          <p:cNvSpPr/>
          <p:nvPr/>
        </p:nvSpPr>
        <p:spPr>
          <a:xfrm>
            <a:off x="1766520" y="9556920"/>
            <a:ext cx="2046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8B8B8B"/>
                </a:solidFill>
                <a:latin typeface="Calibri"/>
              </a:rPr>
              <a:t>Tdecabrat@gmail.com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85A5D1C0-675E-4708-9FF2-D9F17E2B9449}"/>
              </a:ext>
            </a:extLst>
          </p:cNvPr>
          <p:cNvSpPr/>
          <p:nvPr/>
        </p:nvSpPr>
        <p:spPr>
          <a:xfrm>
            <a:off x="3903480" y="9556920"/>
            <a:ext cx="287064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Retour d’expérience sur projet</a:t>
            </a:r>
            <a:endParaRPr lang="fr-FR" sz="1400" spc="-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e 3"/>
          <p:cNvGrpSpPr/>
          <p:nvPr/>
        </p:nvGrpSpPr>
        <p:grpSpPr>
          <a:xfrm>
            <a:off x="0" y="1418040"/>
            <a:ext cx="6857640" cy="8051760"/>
            <a:chOff x="0" y="1418040"/>
            <a:chExt cx="6857640" cy="8051760"/>
          </a:xfrm>
        </p:grpSpPr>
        <p:sp>
          <p:nvSpPr>
            <p:cNvPr id="241" name="Rectangle 77"/>
            <p:cNvSpPr/>
            <p:nvPr/>
          </p:nvSpPr>
          <p:spPr>
            <a:xfrm>
              <a:off x="3404520" y="5744880"/>
              <a:ext cx="3451680" cy="3724920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42" name="Rectangle 78"/>
            <p:cNvSpPr/>
            <p:nvPr/>
          </p:nvSpPr>
          <p:spPr>
            <a:xfrm>
              <a:off x="3417480" y="1418040"/>
              <a:ext cx="3440160" cy="4341960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43" name="Rectangle 79"/>
            <p:cNvSpPr/>
            <p:nvPr/>
          </p:nvSpPr>
          <p:spPr>
            <a:xfrm>
              <a:off x="3413520" y="5319720"/>
              <a:ext cx="3443400" cy="949680"/>
            </a:xfrm>
            <a:prstGeom prst="rect">
              <a:avLst/>
            </a:prstGeom>
            <a:gradFill rotWithShape="0">
              <a:gsLst>
                <a:gs pos="0">
                  <a:srgbClr val="FFD583"/>
                </a:gs>
                <a:gs pos="100000">
                  <a:srgbClr val="E08566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Rectangle 80"/>
            <p:cNvSpPr/>
            <p:nvPr/>
          </p:nvSpPr>
          <p:spPr>
            <a:xfrm>
              <a:off x="360" y="5760000"/>
              <a:ext cx="3417120" cy="3709440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245" name="Rectangle 81"/>
            <p:cNvSpPr/>
            <p:nvPr/>
          </p:nvSpPr>
          <p:spPr>
            <a:xfrm>
              <a:off x="2953440" y="505044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F6BBA0"/>
                </a:gs>
                <a:gs pos="100000">
                  <a:srgbClr val="E08566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Rectangle 82"/>
            <p:cNvSpPr/>
            <p:nvPr/>
          </p:nvSpPr>
          <p:spPr>
            <a:xfrm>
              <a:off x="0" y="1418040"/>
              <a:ext cx="3417120" cy="4349520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247" name="Rectangle 83"/>
            <p:cNvSpPr/>
            <p:nvPr/>
          </p:nvSpPr>
          <p:spPr>
            <a:xfrm>
              <a:off x="2953440" y="1425960"/>
              <a:ext cx="950040" cy="4419360"/>
            </a:xfrm>
            <a:prstGeom prst="rect">
              <a:avLst/>
            </a:prstGeom>
            <a:gradFill rotWithShape="0">
              <a:gsLst>
                <a:gs pos="0">
                  <a:srgbClr val="A5CC90"/>
                </a:gs>
                <a:gs pos="100000">
                  <a:srgbClr val="FFD583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Rectangle 84"/>
            <p:cNvSpPr/>
            <p:nvPr/>
          </p:nvSpPr>
          <p:spPr>
            <a:xfrm>
              <a:off x="0" y="5316120"/>
              <a:ext cx="3412440" cy="949680"/>
            </a:xfrm>
            <a:prstGeom prst="rect">
              <a:avLst/>
            </a:prstGeom>
            <a:gradFill rotWithShape="0">
              <a:gsLst>
                <a:gs pos="0">
                  <a:srgbClr val="A3CC90"/>
                </a:gs>
                <a:gs pos="100000">
                  <a:srgbClr val="F6BAA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Ellipse 3"/>
            <p:cNvSpPr/>
            <p:nvPr/>
          </p:nvSpPr>
          <p:spPr>
            <a:xfrm>
              <a:off x="1971000" y="3611160"/>
              <a:ext cx="2916360" cy="2916360"/>
            </a:xfrm>
            <a:prstGeom prst="ellipse">
              <a:avLst/>
            </a:prstGeom>
            <a:gradFill rotWithShape="0">
              <a:gsLst>
                <a:gs pos="0">
                  <a:srgbClr val="B5D2EC"/>
                </a:gs>
                <a:gs pos="100000">
                  <a:srgbClr val="CEE1F2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50" name="Rectangle 85"/>
          <p:cNvSpPr/>
          <p:nvPr/>
        </p:nvSpPr>
        <p:spPr>
          <a:xfrm>
            <a:off x="0" y="0"/>
            <a:ext cx="6857640" cy="1251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1" name="Rectangle 86"/>
          <p:cNvSpPr/>
          <p:nvPr/>
        </p:nvSpPr>
        <p:spPr>
          <a:xfrm>
            <a:off x="1834560" y="51480"/>
            <a:ext cx="319104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 spc="-1">
                <a:solidFill>
                  <a:srgbClr val="FFFFFF"/>
                </a:solidFill>
                <a:latin typeface="Calibri"/>
              </a:rPr>
              <a:t>RETEX</a:t>
            </a:r>
            <a:endParaRPr lang="fr-FR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Calibri"/>
              </a:rPr>
              <a:t>Projet - Graphes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252" name="Rectangle 87"/>
          <p:cNvSpPr/>
          <p:nvPr/>
        </p:nvSpPr>
        <p:spPr>
          <a:xfrm>
            <a:off x="0" y="1259280"/>
            <a:ext cx="6857640" cy="1584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54" name="Rectangle 89"/>
          <p:cNvSpPr/>
          <p:nvPr/>
        </p:nvSpPr>
        <p:spPr>
          <a:xfrm>
            <a:off x="32400" y="1752120"/>
            <a:ext cx="3284280" cy="344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Cahier des charges</a:t>
            </a:r>
            <a:endParaRPr lang="fr-FR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Avoir une application Java permettant la création de nœuds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Pouvoir effectuer une recherche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sur le </a:t>
            </a:r>
            <a:r>
              <a:rPr lang="fr-FR" sz="2300" b="0" strike="noStrike" spc="-1">
                <a:solidFill>
                  <a:srgbClr val="000000"/>
                </a:solidFill>
                <a:latin typeface="Calibri"/>
              </a:rPr>
              <a:t>chemin</a:t>
            </a:r>
            <a:endParaRPr lang="fr-FR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le plus </a:t>
            </a:r>
            <a:endParaRPr lang="fr-FR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court 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255" name="Rectangle 90"/>
          <p:cNvSpPr/>
          <p:nvPr/>
        </p:nvSpPr>
        <p:spPr>
          <a:xfrm>
            <a:off x="3749400" y="1752120"/>
            <a:ext cx="2877480" cy="236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Livrables attendus</a:t>
            </a:r>
            <a:endParaRPr lang="fr-FR" sz="28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Rapport complet</a:t>
            </a:r>
            <a:endParaRPr lang="fr-FR" sz="24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Application</a:t>
            </a:r>
            <a:endParaRPr lang="fr-FR" sz="24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Différents algorithmes de</a:t>
            </a:r>
            <a:endParaRPr lang="fr-F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recherche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256" name="Rectangle 91"/>
          <p:cNvSpPr/>
          <p:nvPr/>
        </p:nvSpPr>
        <p:spPr>
          <a:xfrm>
            <a:off x="61200" y="6273720"/>
            <a:ext cx="3291120" cy="313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Compétences Acquises</a:t>
            </a:r>
            <a:endParaRPr lang="fr-FR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Recherche d’un chemin le plus court (BFS, Astar, …)</a:t>
            </a: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Compréhension des arbres binaires de recherche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258" name="Rectangle 93"/>
          <p:cNvSpPr/>
          <p:nvPr/>
        </p:nvSpPr>
        <p:spPr>
          <a:xfrm>
            <a:off x="3524040" y="6283440"/>
            <a:ext cx="32295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Visuel Produit</a:t>
            </a:r>
            <a:endParaRPr lang="fr-FR" sz="2800" spc="-1" dirty="0"/>
          </a:p>
        </p:txBody>
      </p:sp>
      <p:sp>
        <p:nvSpPr>
          <p:cNvPr id="259" name="Rectangle 94"/>
          <p:cNvSpPr/>
          <p:nvPr/>
        </p:nvSpPr>
        <p:spPr>
          <a:xfrm>
            <a:off x="1769760" y="3913920"/>
            <a:ext cx="3317760" cy="23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u="sng" strike="noStrike" spc="-1">
                <a:solidFill>
                  <a:srgbClr val="000000"/>
                </a:solidFill>
                <a:uFillTx/>
                <a:latin typeface="Calibri"/>
              </a:rPr>
              <a:t>Méthodes</a:t>
            </a: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Java,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Jframe, Jbutton,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listeners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400" b="0" strike="noStrike" spc="-1">
              <a:latin typeface="Arial"/>
            </a:endParaRPr>
          </a:p>
        </p:txBody>
      </p:sp>
      <p:pic>
        <p:nvPicPr>
          <p:cNvPr id="263" name="Image 262"/>
          <p:cNvPicPr/>
          <p:nvPr/>
        </p:nvPicPr>
        <p:blipFill>
          <a:blip r:embed="rId2"/>
          <a:stretch/>
        </p:blipFill>
        <p:spPr>
          <a:xfrm>
            <a:off x="3780000" y="7193880"/>
            <a:ext cx="2756520" cy="1580400"/>
          </a:xfrm>
          <a:prstGeom prst="rect">
            <a:avLst/>
          </a:prstGeom>
          <a:ln w="76320">
            <a:solidFill>
              <a:srgbClr val="663300"/>
            </a:solidFill>
            <a:round/>
          </a:ln>
        </p:spPr>
      </p:pic>
      <p:sp>
        <p:nvSpPr>
          <p:cNvPr id="29" name="PlaceHolder 1">
            <a:extLst>
              <a:ext uri="{FF2B5EF4-FFF2-40B4-BE49-F238E27FC236}">
                <a16:creationId xmlns:a16="http://schemas.microsoft.com/office/drawing/2014/main" id="{DE9670CA-66D7-4AB2-A54B-095438A20E54}"/>
              </a:ext>
            </a:extLst>
          </p:cNvPr>
          <p:cNvSpPr txBox="1">
            <a:spLocks/>
          </p:cNvSpPr>
          <p:nvPr/>
        </p:nvSpPr>
        <p:spPr>
          <a:xfrm>
            <a:off x="83880" y="9556920"/>
            <a:ext cx="1472760" cy="269280"/>
          </a:xfrm>
          <a:prstGeom prst="rect">
            <a:avLst/>
          </a:prstGeom>
          <a:noFill/>
          <a:ln w="0">
            <a:solidFill>
              <a:srgbClr val="D9D9D9"/>
            </a:solidFill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1400" b="1" spc="-1">
                <a:solidFill>
                  <a:srgbClr val="8B8B8B"/>
                </a:solidFill>
                <a:latin typeface="Calibri"/>
              </a:rPr>
              <a:t>Tanguy Decabrat</a:t>
            </a:r>
            <a:endParaRPr lang="fr-FR" sz="1400" spc="-1">
              <a:latin typeface="Times New Roman"/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35A3E9A0-4275-40B1-B7AA-9AF57E6EB2DA}"/>
              </a:ext>
            </a:extLst>
          </p:cNvPr>
          <p:cNvSpPr/>
          <p:nvPr/>
        </p:nvSpPr>
        <p:spPr>
          <a:xfrm>
            <a:off x="1766520" y="9556920"/>
            <a:ext cx="204696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8B8B8B"/>
                </a:solidFill>
                <a:latin typeface="Calibri"/>
              </a:rPr>
              <a:t>Tdecabrat@gmail.com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9A18D08D-D8F6-48D8-9CAE-9295A59C2CDF}"/>
              </a:ext>
            </a:extLst>
          </p:cNvPr>
          <p:cNvSpPr/>
          <p:nvPr/>
        </p:nvSpPr>
        <p:spPr>
          <a:xfrm>
            <a:off x="3903480" y="9556920"/>
            <a:ext cx="2870640" cy="269280"/>
          </a:xfrm>
          <a:prstGeom prst="rect">
            <a:avLst/>
          </a:prstGeom>
          <a:noFill/>
          <a:ln w="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fr-FR" sz="1400" b="1" spc="-1" dirty="0">
                <a:solidFill>
                  <a:srgbClr val="8B8B8B"/>
                </a:solidFill>
                <a:latin typeface="Calibri"/>
              </a:rPr>
              <a:t>Retour d’expérience sur projet</a:t>
            </a:r>
            <a:endParaRPr lang="fr-FR" sz="1400" spc="-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</TotalTime>
  <Words>2258</Words>
  <Application>Microsoft Office PowerPoint</Application>
  <PresentationFormat>Format A4 (210 x 297 mm)</PresentationFormat>
  <Paragraphs>723</Paragraphs>
  <Slides>28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DejaVu Sans</vt:lpstr>
      <vt:lpstr>StarSymbol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Tanguy Decabrat</dc:creator>
  <dc:description/>
  <cp:lastModifiedBy>Tanguy Decabrat</cp:lastModifiedBy>
  <cp:revision>56</cp:revision>
  <cp:lastPrinted>2023-01-20T08:48:36Z</cp:lastPrinted>
  <dcterms:created xsi:type="dcterms:W3CDTF">2022-03-18T10:12:35Z</dcterms:created>
  <dcterms:modified xsi:type="dcterms:W3CDTF">2023-01-20T09:01:31Z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Format A4 (210 x 297 mm)</vt:lpwstr>
  </property>
  <property fmtid="{D5CDD505-2E9C-101B-9397-08002B2CF9AE}" pid="3" name="Slides">
    <vt:i4>7</vt:i4>
  </property>
</Properties>
</file>