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8566"/>
    <a:srgbClr val="F6BBA0"/>
    <a:srgbClr val="A5CC90"/>
    <a:srgbClr val="FFD583"/>
    <a:srgbClr val="A9CE98"/>
    <a:srgbClr val="FFDC9A"/>
    <a:srgbClr val="B3D4A4"/>
    <a:srgbClr val="A3CC8F"/>
    <a:srgbClr val="FFD689"/>
    <a:srgbClr val="FFD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0E78-D29E-4D9A-A902-957BCC765EF8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C600-44A4-428A-ACB5-B8AE86F353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630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0E78-D29E-4D9A-A902-957BCC765EF8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C600-44A4-428A-ACB5-B8AE86F353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62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0E78-D29E-4D9A-A902-957BCC765EF8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C600-44A4-428A-ACB5-B8AE86F353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177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0E78-D29E-4D9A-A902-957BCC765EF8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C600-44A4-428A-ACB5-B8AE86F353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82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0E78-D29E-4D9A-A902-957BCC765EF8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C600-44A4-428A-ACB5-B8AE86F353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50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0E78-D29E-4D9A-A902-957BCC765EF8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C600-44A4-428A-ACB5-B8AE86F353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80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0E78-D29E-4D9A-A902-957BCC765EF8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C600-44A4-428A-ACB5-B8AE86F353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01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0E78-D29E-4D9A-A902-957BCC765EF8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C600-44A4-428A-ACB5-B8AE86F353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14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0E78-D29E-4D9A-A902-957BCC765EF8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C600-44A4-428A-ACB5-B8AE86F353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91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0E78-D29E-4D9A-A902-957BCC765EF8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C600-44A4-428A-ACB5-B8AE86F353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37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0E78-D29E-4D9A-A902-957BCC765EF8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C600-44A4-428A-ACB5-B8AE86F353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64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30E78-D29E-4D9A-A902-957BCC765EF8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8C600-44A4-428A-ACB5-B8AE86F353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39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/>
          <p:cNvGrpSpPr/>
          <p:nvPr/>
        </p:nvGrpSpPr>
        <p:grpSpPr>
          <a:xfrm>
            <a:off x="0" y="1417982"/>
            <a:ext cx="6858000" cy="8052148"/>
            <a:chOff x="0" y="1417982"/>
            <a:chExt cx="6858000" cy="8052148"/>
          </a:xfrm>
        </p:grpSpPr>
        <p:sp>
          <p:nvSpPr>
            <p:cNvPr id="34" name="Rectangle 33"/>
            <p:cNvSpPr/>
            <p:nvPr/>
          </p:nvSpPr>
          <p:spPr>
            <a:xfrm>
              <a:off x="3404657" y="5744738"/>
              <a:ext cx="3452120" cy="3725391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417570" y="1417982"/>
              <a:ext cx="3440430" cy="4342195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13619" y="5319862"/>
              <a:ext cx="3443673" cy="950106"/>
            </a:xfrm>
            <a:prstGeom prst="rect">
              <a:avLst/>
            </a:prstGeom>
            <a:gradFill flip="none" rotWithShape="1">
              <a:gsLst>
                <a:gs pos="28000">
                  <a:srgbClr val="FFD583"/>
                </a:gs>
                <a:gs pos="73000">
                  <a:srgbClr val="E0856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49" y="5760177"/>
              <a:ext cx="3417575" cy="3709953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953446" y="5050506"/>
              <a:ext cx="950400" cy="4419624"/>
            </a:xfrm>
            <a:prstGeom prst="rect">
              <a:avLst/>
            </a:prstGeom>
            <a:gradFill flip="none" rotWithShape="1">
              <a:gsLst>
                <a:gs pos="20000">
                  <a:srgbClr val="F6BBA0">
                    <a:lumMod val="100000"/>
                  </a:srgbClr>
                </a:gs>
                <a:gs pos="80000">
                  <a:srgbClr val="E08566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0" y="1417982"/>
              <a:ext cx="3417570" cy="4349807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953446" y="1425912"/>
              <a:ext cx="950400" cy="4419624"/>
            </a:xfrm>
            <a:prstGeom prst="rect">
              <a:avLst/>
            </a:prstGeom>
            <a:gradFill flip="none" rotWithShape="1">
              <a:gsLst>
                <a:gs pos="19000">
                  <a:srgbClr val="A5CC90"/>
                </a:gs>
                <a:gs pos="81000">
                  <a:srgbClr val="FFD58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0" y="5316083"/>
              <a:ext cx="3412911" cy="950106"/>
            </a:xfrm>
            <a:prstGeom prst="rect">
              <a:avLst/>
            </a:prstGeom>
            <a:gradFill flip="none" rotWithShape="1">
              <a:gsLst>
                <a:gs pos="23000">
                  <a:srgbClr val="A3CC90"/>
                </a:gs>
                <a:gs pos="77000">
                  <a:srgbClr val="F6BAA0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/>
            <p:cNvSpPr/>
            <p:nvPr/>
          </p:nvSpPr>
          <p:spPr>
            <a:xfrm>
              <a:off x="1970984" y="3611225"/>
              <a:ext cx="2916551" cy="291655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62000"/>
                  </a:schemeClr>
                </a:gs>
                <a:gs pos="34000">
                  <a:schemeClr val="accent1">
                    <a:lumMod val="45000"/>
                    <a:lumOff val="55000"/>
                  </a:schemeClr>
                </a:gs>
                <a:gs pos="6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0" y="1"/>
            <a:ext cx="6858000" cy="12517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031182" y="51415"/>
            <a:ext cx="279563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RETEX</a:t>
            </a:r>
          </a:p>
          <a:p>
            <a:pPr algn="ctr"/>
            <a:r>
              <a:rPr lang="fr-FR" sz="36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Projet </a:t>
            </a:r>
            <a:r>
              <a:rPr lang="fr-FR" sz="36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 PONG</a:t>
            </a:r>
            <a:endParaRPr lang="fr-FR" sz="360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259359"/>
            <a:ext cx="6858000" cy="15862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6025006" y="2659574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981" y="9556751"/>
            <a:ext cx="1473199" cy="269525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fr-FR" sz="1400" b="1" dirty="0" smtClean="0"/>
              <a:t>Tanguy Decabrat</a:t>
            </a:r>
            <a:endParaRPr lang="fr-FR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93902" y="1728839"/>
            <a:ext cx="3284607" cy="20005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Cahier des charges</a:t>
            </a:r>
          </a:p>
          <a:p>
            <a:pPr marL="457200" indent="-457200" algn="just">
              <a:buFontTx/>
              <a:buChar char="-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Produire le jeu </a:t>
            </a:r>
            <a:r>
              <a:rPr lang="fr-FR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pong</a:t>
            </a:r>
            <a:endParaRPr lang="fr-FR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just">
              <a:buFontTx/>
              <a:buChar char="-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Ajout d’obstacles</a:t>
            </a:r>
          </a:p>
          <a:p>
            <a:pPr marL="457200" indent="-457200" algn="just">
              <a:buFontTx/>
              <a:buChar char="-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 quatre joueurs</a:t>
            </a:r>
          </a:p>
          <a:p>
            <a:pPr marL="457200" indent="-457200" algn="just">
              <a:buFontTx/>
              <a:buChar char="-"/>
            </a:pPr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13469" y="1732543"/>
            <a:ext cx="2877889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Livrables attendus</a:t>
            </a:r>
          </a:p>
          <a:p>
            <a:pPr marL="457200" indent="-457200" algn="just">
              <a:buFontTx/>
              <a:buChar char="-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fonctionnel</a:t>
            </a:r>
          </a:p>
          <a:p>
            <a:pPr marL="457200" indent="-457200" algn="just">
              <a:buFontTx/>
              <a:buChar char="-"/>
            </a:pPr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Rapport PDF</a:t>
            </a:r>
          </a:p>
          <a:p>
            <a:pPr algn="just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: livré</a:t>
            </a:r>
            <a:endParaRPr lang="fr-FR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026" y="6273804"/>
            <a:ext cx="3291567" cy="31700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Compétences </a:t>
            </a:r>
          </a:p>
          <a:p>
            <a:pPr algn="ctr"/>
            <a:r>
              <a:rPr lang="fr-FR" sz="28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Acquises</a:t>
            </a:r>
          </a:p>
          <a:p>
            <a:pPr marL="342900" indent="-342900">
              <a:buFontTx/>
              <a:buChar char="-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Formes en </a:t>
            </a:r>
            <a:r>
              <a:rPr lang="fr-FR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Processing</a:t>
            </a:r>
            <a:endParaRPr lang="fr-FR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Tx/>
              <a:buChar char="-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Notion d’objet</a:t>
            </a:r>
          </a:p>
          <a:p>
            <a:pPr marL="342900" indent="-342900">
              <a:buFontTx/>
              <a:buChar char="-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Notion de classes</a:t>
            </a:r>
          </a:p>
          <a:p>
            <a:pPr marL="342900" indent="-342900">
              <a:buFontTx/>
              <a:buChar char="-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Collisions entre objets</a:t>
            </a:r>
          </a:p>
          <a:p>
            <a:pPr marL="342900" indent="-342900">
              <a:buFontTx/>
              <a:buChar char="-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Création d’un interface</a:t>
            </a:r>
            <a:endParaRPr lang="fr-FR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80778" y="2293067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3887686" y="2759771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3524148" y="6277714"/>
            <a:ext cx="322998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du projet</a:t>
            </a:r>
            <a:endParaRPr lang="fr-FR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Footer Placeholder 4"/>
          <p:cNvSpPr txBox="1">
            <a:spLocks/>
          </p:cNvSpPr>
          <p:nvPr/>
        </p:nvSpPr>
        <p:spPr>
          <a:xfrm>
            <a:off x="2159269" y="9563103"/>
            <a:ext cx="4594860" cy="2695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dirty="0" smtClean="0"/>
              <a:t>Etudiant à l’IUT d’Informatique de l’université de Bordeaux</a:t>
            </a:r>
            <a:endParaRPr lang="fr-FR" sz="1400" b="1" dirty="0"/>
          </a:p>
        </p:txBody>
      </p:sp>
      <p:sp>
        <p:nvSpPr>
          <p:cNvPr id="17" name="Rectangle 16"/>
          <p:cNvSpPr/>
          <p:nvPr/>
        </p:nvSpPr>
        <p:spPr>
          <a:xfrm>
            <a:off x="1769596" y="3913955"/>
            <a:ext cx="3318100" cy="236988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Méthodes</a:t>
            </a:r>
          </a:p>
          <a:p>
            <a:pPr algn="just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Langage : </a:t>
            </a:r>
            <a:r>
              <a:rPr lang="fr-FR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Processing</a:t>
            </a:r>
            <a:endParaRPr lang="fr-FR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Découpage</a:t>
            </a:r>
          </a:p>
          <a:p>
            <a:pPr algn="just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en fonctions, classes</a:t>
            </a:r>
          </a:p>
          <a:p>
            <a:pPr algn="just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</a:t>
            </a:r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Utilisation </a:t>
            </a:r>
          </a:p>
          <a:p>
            <a:pPr algn="just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modulable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711" y="6923360"/>
            <a:ext cx="2798219" cy="1930444"/>
          </a:xfrm>
          <a:prstGeom prst="rect">
            <a:avLst/>
          </a:prstGeom>
          <a:ln w="88900" cap="sq" cmpd="thickThin">
            <a:solidFill>
              <a:srgbClr val="6633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6502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e 68"/>
          <p:cNvGrpSpPr/>
          <p:nvPr/>
        </p:nvGrpSpPr>
        <p:grpSpPr>
          <a:xfrm>
            <a:off x="0" y="1417982"/>
            <a:ext cx="6858000" cy="8052148"/>
            <a:chOff x="0" y="1417982"/>
            <a:chExt cx="6858000" cy="8052148"/>
          </a:xfrm>
        </p:grpSpPr>
        <p:sp>
          <p:nvSpPr>
            <p:cNvPr id="70" name="Rectangle 69"/>
            <p:cNvSpPr/>
            <p:nvPr/>
          </p:nvSpPr>
          <p:spPr>
            <a:xfrm>
              <a:off x="3404657" y="5744738"/>
              <a:ext cx="3452120" cy="3725391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417570" y="1417982"/>
              <a:ext cx="3440430" cy="4342195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413619" y="5319862"/>
              <a:ext cx="3443673" cy="950106"/>
            </a:xfrm>
            <a:prstGeom prst="rect">
              <a:avLst/>
            </a:prstGeom>
            <a:gradFill flip="none" rotWithShape="1">
              <a:gsLst>
                <a:gs pos="28000">
                  <a:srgbClr val="FFD583"/>
                </a:gs>
                <a:gs pos="73000">
                  <a:srgbClr val="E0856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49" y="5760177"/>
              <a:ext cx="3417575" cy="3709953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953446" y="5050506"/>
              <a:ext cx="950400" cy="4419624"/>
            </a:xfrm>
            <a:prstGeom prst="rect">
              <a:avLst/>
            </a:prstGeom>
            <a:gradFill flip="none" rotWithShape="1">
              <a:gsLst>
                <a:gs pos="20000">
                  <a:srgbClr val="F6BBA0">
                    <a:lumMod val="100000"/>
                  </a:srgbClr>
                </a:gs>
                <a:gs pos="80000">
                  <a:srgbClr val="E08566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0" y="1417982"/>
              <a:ext cx="3417570" cy="4349807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953446" y="1425912"/>
              <a:ext cx="950400" cy="4419624"/>
            </a:xfrm>
            <a:prstGeom prst="rect">
              <a:avLst/>
            </a:prstGeom>
            <a:gradFill flip="none" rotWithShape="1">
              <a:gsLst>
                <a:gs pos="19000">
                  <a:srgbClr val="A5CC90"/>
                </a:gs>
                <a:gs pos="81000">
                  <a:srgbClr val="FFD58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0" y="5316083"/>
              <a:ext cx="3412911" cy="950106"/>
            </a:xfrm>
            <a:prstGeom prst="rect">
              <a:avLst/>
            </a:prstGeom>
            <a:gradFill flip="none" rotWithShape="1">
              <a:gsLst>
                <a:gs pos="23000">
                  <a:srgbClr val="A3CC90"/>
                </a:gs>
                <a:gs pos="77000">
                  <a:srgbClr val="F6BAA0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Ellipse 77"/>
            <p:cNvSpPr/>
            <p:nvPr/>
          </p:nvSpPr>
          <p:spPr>
            <a:xfrm>
              <a:off x="1970984" y="3611225"/>
              <a:ext cx="2916551" cy="291655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62000"/>
                  </a:schemeClr>
                </a:gs>
                <a:gs pos="34000">
                  <a:schemeClr val="accent1">
                    <a:lumMod val="45000"/>
                    <a:lumOff val="55000"/>
                  </a:schemeClr>
                </a:gs>
                <a:gs pos="6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0" y="1"/>
            <a:ext cx="6858000" cy="12517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68887" y="51415"/>
            <a:ext cx="652024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RETEX</a:t>
            </a:r>
          </a:p>
          <a:p>
            <a:pPr algn="ctr"/>
            <a:r>
              <a:rPr lang="fr-FR" sz="36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Projet - Création base de données</a:t>
            </a:r>
            <a:endParaRPr lang="fr-FR" sz="360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259359"/>
            <a:ext cx="6858000" cy="15862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6273238" y="2669416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93902" y="1727530"/>
            <a:ext cx="3284607" cy="31085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Cahier des charges</a:t>
            </a:r>
          </a:p>
          <a:p>
            <a:pPr marL="457200" indent="-457200" algn="just">
              <a:buFontTx/>
              <a:buChar char="-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Création d’une base de données dans un contexte de travail</a:t>
            </a:r>
          </a:p>
          <a:p>
            <a:pPr marL="457200" indent="-457200" algn="just">
              <a:buFontTx/>
              <a:buChar char="-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Respect </a:t>
            </a:r>
          </a:p>
          <a:p>
            <a:pPr algn="just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demandes </a:t>
            </a:r>
          </a:p>
          <a:p>
            <a:pPr algn="just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du client</a:t>
            </a:r>
          </a:p>
          <a:p>
            <a:pPr marL="457200" indent="-457200" algn="just">
              <a:buFontTx/>
              <a:buChar char="-"/>
            </a:pPr>
            <a:endParaRPr lang="fr-FR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14875" y="1732543"/>
            <a:ext cx="3081431" cy="38472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Livrables attendus</a:t>
            </a:r>
          </a:p>
          <a:p>
            <a:pPr marL="457200" indent="-457200" algn="just">
              <a:buFontTx/>
              <a:buChar char="-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Codes :</a:t>
            </a:r>
          </a:p>
          <a:p>
            <a:pPr marL="914400" lvl="1" indent="-457200" algn="just">
              <a:buFontTx/>
              <a:buChar char="-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Création BD</a:t>
            </a:r>
          </a:p>
          <a:p>
            <a:pPr marL="914400" lvl="1" indent="-457200" algn="just">
              <a:buFontTx/>
              <a:buChar char="-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Remplissage</a:t>
            </a:r>
          </a:p>
          <a:p>
            <a:pPr marL="914400" lvl="1" indent="-457200" algn="just">
              <a:buFontTx/>
              <a:buChar char="-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Requêtes pour application</a:t>
            </a:r>
            <a:endParaRPr lang="fr-F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 algn="just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  -    Maquettes</a:t>
            </a:r>
            <a:endParaRPr lang="fr-F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 algn="just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    -    Visuel</a:t>
            </a:r>
          </a:p>
          <a:p>
            <a:pPr lvl="1" algn="just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-    Bilan</a:t>
            </a:r>
          </a:p>
          <a:p>
            <a:pPr lvl="1" algn="just"/>
            <a:endParaRPr lang="fr-F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19068" y="6284352"/>
            <a:ext cx="3455494" cy="31700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Compétences </a:t>
            </a:r>
          </a:p>
          <a:p>
            <a:pPr algn="ctr"/>
            <a:r>
              <a:rPr lang="fr-FR" sz="28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Acquises</a:t>
            </a:r>
          </a:p>
          <a:p>
            <a:pPr marL="342900" indent="-342900">
              <a:buFontTx/>
              <a:buChar char="-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Conception d’une maquette d’application</a:t>
            </a:r>
          </a:p>
          <a:p>
            <a:pPr marL="342900" indent="-342900">
              <a:buFontTx/>
              <a:buChar char="-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Réalisation de requête pour une application</a:t>
            </a:r>
          </a:p>
          <a:p>
            <a:pPr marL="342900" indent="-342900">
              <a:buFontTx/>
              <a:buChar char="-"/>
            </a:pPr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Respect des demandes d’un client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20826" y="3048175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6251665" y="4483791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3524148" y="6283522"/>
            <a:ext cx="322998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du projet</a:t>
            </a:r>
            <a:endParaRPr lang="fr-FR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69596" y="3913955"/>
            <a:ext cx="3318100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Méthodes</a:t>
            </a:r>
          </a:p>
          <a:p>
            <a:pPr algn="ctr"/>
            <a:r>
              <a:rPr lang="fr-FR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Langage : SQL</a:t>
            </a:r>
          </a:p>
          <a:p>
            <a:pPr algn="ctr"/>
            <a:r>
              <a:rPr lang="fr-FR" sz="2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Maquettes : </a:t>
            </a:r>
            <a:r>
              <a:rPr lang="fr-FR" sz="2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Figma</a:t>
            </a:r>
            <a:endParaRPr lang="fr-FR" sz="22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fr-FR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Requêtes : </a:t>
            </a:r>
          </a:p>
          <a:p>
            <a:pPr algn="ctr"/>
            <a:r>
              <a:rPr lang="fr-FR" sz="2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Microsoft SQL</a:t>
            </a:r>
            <a:endParaRPr lang="fr-FR" sz="2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fr-FR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Visuel : Google docs</a:t>
            </a:r>
            <a:endParaRPr lang="fr-FR" sz="22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33008" y="4868885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6169600" y="3739831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4937340" y="5211622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5081448" y="5050433"/>
            <a:ext cx="9164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livré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189" y="6865436"/>
            <a:ext cx="2477009" cy="2479673"/>
          </a:xfrm>
          <a:prstGeom prst="rect">
            <a:avLst/>
          </a:prstGeom>
          <a:ln w="88900" cap="flat" cmpd="thickThin">
            <a:solidFill>
              <a:srgbClr val="663300"/>
            </a:solidFill>
            <a:miter lim="800000"/>
          </a:ln>
        </p:spPr>
      </p:pic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981" y="9556751"/>
            <a:ext cx="1473199" cy="269525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fr-FR" sz="1400" b="1" dirty="0" smtClean="0"/>
              <a:t>Tanguy Decabrat</a:t>
            </a:r>
            <a:endParaRPr lang="fr-FR" sz="1400" b="1" dirty="0"/>
          </a:p>
        </p:txBody>
      </p:sp>
      <p:sp>
        <p:nvSpPr>
          <p:cNvPr id="37" name="Footer Placeholder 4"/>
          <p:cNvSpPr txBox="1">
            <a:spLocks/>
          </p:cNvSpPr>
          <p:nvPr/>
        </p:nvSpPr>
        <p:spPr>
          <a:xfrm>
            <a:off x="2159269" y="9563103"/>
            <a:ext cx="4594860" cy="2695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dirty="0" smtClean="0"/>
              <a:t>Etudiant à l’IUT d’Informatique de l’université de Bordeaux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396357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>
            <a:off x="0" y="1417982"/>
            <a:ext cx="6858000" cy="8052148"/>
            <a:chOff x="0" y="1417982"/>
            <a:chExt cx="6858000" cy="8052148"/>
          </a:xfrm>
        </p:grpSpPr>
        <p:sp>
          <p:nvSpPr>
            <p:cNvPr id="56" name="Rectangle 55"/>
            <p:cNvSpPr/>
            <p:nvPr/>
          </p:nvSpPr>
          <p:spPr>
            <a:xfrm>
              <a:off x="3404657" y="5744738"/>
              <a:ext cx="3452120" cy="3725391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417570" y="1417982"/>
              <a:ext cx="3440430" cy="4342195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413619" y="5319862"/>
              <a:ext cx="3443673" cy="950106"/>
            </a:xfrm>
            <a:prstGeom prst="rect">
              <a:avLst/>
            </a:prstGeom>
            <a:gradFill flip="none" rotWithShape="1">
              <a:gsLst>
                <a:gs pos="28000">
                  <a:srgbClr val="FFD583"/>
                </a:gs>
                <a:gs pos="73000">
                  <a:srgbClr val="E0856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9" y="5760177"/>
              <a:ext cx="3417575" cy="3709953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953446" y="5050506"/>
              <a:ext cx="950400" cy="4419624"/>
            </a:xfrm>
            <a:prstGeom prst="rect">
              <a:avLst/>
            </a:prstGeom>
            <a:gradFill flip="none" rotWithShape="1">
              <a:gsLst>
                <a:gs pos="20000">
                  <a:srgbClr val="F6BBA0">
                    <a:lumMod val="100000"/>
                  </a:srgbClr>
                </a:gs>
                <a:gs pos="80000">
                  <a:srgbClr val="E08566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0" y="1417982"/>
              <a:ext cx="3417570" cy="4349807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953446" y="1425912"/>
              <a:ext cx="950400" cy="4419624"/>
            </a:xfrm>
            <a:prstGeom prst="rect">
              <a:avLst/>
            </a:prstGeom>
            <a:gradFill flip="none" rotWithShape="1">
              <a:gsLst>
                <a:gs pos="19000">
                  <a:srgbClr val="A5CC90"/>
                </a:gs>
                <a:gs pos="81000">
                  <a:srgbClr val="FFD58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0" y="5316083"/>
              <a:ext cx="3412911" cy="950106"/>
            </a:xfrm>
            <a:prstGeom prst="rect">
              <a:avLst/>
            </a:prstGeom>
            <a:gradFill flip="none" rotWithShape="1">
              <a:gsLst>
                <a:gs pos="23000">
                  <a:srgbClr val="A3CC90"/>
                </a:gs>
                <a:gs pos="77000">
                  <a:srgbClr val="F6BAA0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Ellipse 63"/>
            <p:cNvSpPr/>
            <p:nvPr/>
          </p:nvSpPr>
          <p:spPr>
            <a:xfrm>
              <a:off x="1970984" y="3611225"/>
              <a:ext cx="2916551" cy="291655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62000"/>
                  </a:schemeClr>
                </a:gs>
                <a:gs pos="34000">
                  <a:schemeClr val="accent1">
                    <a:lumMod val="45000"/>
                    <a:lumOff val="55000"/>
                  </a:schemeClr>
                </a:gs>
                <a:gs pos="6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0" y="1"/>
            <a:ext cx="6858000" cy="12517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57177" y="51415"/>
            <a:ext cx="614367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RETEX</a:t>
            </a:r>
          </a:p>
          <a:p>
            <a:pPr algn="ctr"/>
            <a:r>
              <a:rPr lang="fr-FR" sz="36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Projet - Création de pages web</a:t>
            </a:r>
            <a:endParaRPr lang="fr-FR" sz="360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259359"/>
            <a:ext cx="6858000" cy="15862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6420487" y="2679504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32269" y="1752092"/>
            <a:ext cx="3284607" cy="38472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Cahier des charges</a:t>
            </a:r>
          </a:p>
          <a:p>
            <a:pPr marL="457200" indent="-457200">
              <a:buFontTx/>
              <a:buChar char="-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Produire une page web pour notre entreprise</a:t>
            </a:r>
          </a:p>
          <a:p>
            <a:pPr marL="457200" indent="-457200">
              <a:buFontTx/>
              <a:buChar char="-"/>
            </a:pPr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 persona</a:t>
            </a:r>
          </a:p>
          <a:p>
            <a:pPr marL="457200" indent="-457200">
              <a:buFontTx/>
              <a:buChar char="-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pages</a:t>
            </a:r>
          </a:p>
          <a:p>
            <a:pPr marL="457200" indent="-457200">
              <a:buFontTx/>
              <a:buChar char="-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Page de</a:t>
            </a:r>
          </a:p>
          <a:p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contact</a:t>
            </a:r>
            <a:endParaRPr lang="fr-F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Tx/>
              <a:buChar char="-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Maquette</a:t>
            </a:r>
          </a:p>
          <a:p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	Responsive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49445" y="1752092"/>
            <a:ext cx="2877889" cy="27392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Livrables attendus</a:t>
            </a:r>
          </a:p>
          <a:p>
            <a:pPr marL="457200" indent="-457200" algn="just">
              <a:buFontTx/>
              <a:buChar char="-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Pages responsive</a:t>
            </a:r>
          </a:p>
          <a:p>
            <a:pPr marL="457200" indent="-457200" algn="just">
              <a:buFontTx/>
              <a:buChar char="-"/>
            </a:pPr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Respect persona</a:t>
            </a:r>
          </a:p>
          <a:p>
            <a:pPr marL="457200" indent="-457200" algn="just">
              <a:buFontTx/>
              <a:buChar char="-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Maquette page d’accueil</a:t>
            </a:r>
            <a:endParaRPr lang="fr-FR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		-   Dépôt GIT</a:t>
            </a:r>
          </a:p>
          <a:p>
            <a:pPr algn="just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: livré</a:t>
            </a:r>
            <a:endParaRPr lang="fr-FR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026" y="6273804"/>
            <a:ext cx="3291567" cy="313932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Compétences Acquises</a:t>
            </a:r>
          </a:p>
          <a:p>
            <a:pPr marL="342900" indent="-342900">
              <a:buFontTx/>
              <a:buChar char="-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Nouvelles compétences en HTML et CSS</a:t>
            </a:r>
          </a:p>
          <a:p>
            <a:pPr marL="342900" indent="-342900">
              <a:buFontTx/>
              <a:buChar char="-"/>
            </a:pPr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Concept des persona</a:t>
            </a:r>
          </a:p>
          <a:p>
            <a:pPr marL="342900" indent="-342900">
              <a:buFontTx/>
              <a:buChar char="-"/>
            </a:pPr>
            <a:r>
              <a:rPr lang="fr-FR" sz="23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de propriétés responsives</a:t>
            </a:r>
            <a:endParaRPr lang="fr-FR" sz="23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483783" y="2319634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5456911" y="3417946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3524148" y="6283522"/>
            <a:ext cx="322998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du projet</a:t>
            </a:r>
            <a:endParaRPr lang="fr-FR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69596" y="3913955"/>
            <a:ext cx="3318100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Méthodes</a:t>
            </a:r>
          </a:p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Langage : HTML,</a:t>
            </a:r>
          </a:p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</a:p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Maquette web : </a:t>
            </a:r>
            <a:r>
              <a:rPr lang="fr-FR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Figma</a:t>
            </a:r>
            <a:endParaRPr lang="fr-FR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366792" y="3794183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4967966" y="4158404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775" y="7023268"/>
            <a:ext cx="2752725" cy="1843470"/>
          </a:xfrm>
          <a:prstGeom prst="rect">
            <a:avLst/>
          </a:prstGeom>
          <a:ln w="88900" cmpd="thickThin">
            <a:solidFill>
              <a:srgbClr val="663300"/>
            </a:solidFill>
            <a:miter lim="800000"/>
          </a:ln>
        </p:spPr>
      </p:pic>
      <p:sp>
        <p:nvSpPr>
          <p:cNvPr id="3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981" y="9556751"/>
            <a:ext cx="1473199" cy="269525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fr-FR" sz="1400" b="1" dirty="0" smtClean="0"/>
              <a:t>Tanguy Decabrat</a:t>
            </a:r>
            <a:endParaRPr lang="fr-FR" sz="1400" b="1" dirty="0"/>
          </a:p>
        </p:txBody>
      </p:sp>
      <p:sp>
        <p:nvSpPr>
          <p:cNvPr id="35" name="Footer Placeholder 4"/>
          <p:cNvSpPr txBox="1">
            <a:spLocks/>
          </p:cNvSpPr>
          <p:nvPr/>
        </p:nvSpPr>
        <p:spPr>
          <a:xfrm>
            <a:off x="2159269" y="9563103"/>
            <a:ext cx="4594860" cy="2695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dirty="0" smtClean="0"/>
              <a:t>Etudiant à l’IUT d’Informatique de l’université de Bordeaux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25699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>
            <a:off x="0" y="1417982"/>
            <a:ext cx="6858000" cy="8052148"/>
            <a:chOff x="0" y="1417982"/>
            <a:chExt cx="6858000" cy="8052148"/>
          </a:xfrm>
        </p:grpSpPr>
        <p:sp>
          <p:nvSpPr>
            <p:cNvPr id="56" name="Rectangle 55"/>
            <p:cNvSpPr/>
            <p:nvPr/>
          </p:nvSpPr>
          <p:spPr>
            <a:xfrm>
              <a:off x="3404657" y="5744738"/>
              <a:ext cx="3452120" cy="3725391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417570" y="1417982"/>
              <a:ext cx="3440430" cy="4342195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413619" y="5319862"/>
              <a:ext cx="3443673" cy="950106"/>
            </a:xfrm>
            <a:prstGeom prst="rect">
              <a:avLst/>
            </a:prstGeom>
            <a:gradFill flip="none" rotWithShape="1">
              <a:gsLst>
                <a:gs pos="28000">
                  <a:srgbClr val="FFD583"/>
                </a:gs>
                <a:gs pos="73000">
                  <a:srgbClr val="E0856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9" y="5760177"/>
              <a:ext cx="3417575" cy="3709953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953446" y="5050506"/>
              <a:ext cx="950400" cy="4419624"/>
            </a:xfrm>
            <a:prstGeom prst="rect">
              <a:avLst/>
            </a:prstGeom>
            <a:gradFill flip="none" rotWithShape="1">
              <a:gsLst>
                <a:gs pos="20000">
                  <a:srgbClr val="F6BBA0">
                    <a:lumMod val="100000"/>
                  </a:srgbClr>
                </a:gs>
                <a:gs pos="80000">
                  <a:srgbClr val="E08566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0" y="1417982"/>
              <a:ext cx="3417570" cy="4349807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953446" y="1425912"/>
              <a:ext cx="950400" cy="4419624"/>
            </a:xfrm>
            <a:prstGeom prst="rect">
              <a:avLst/>
            </a:prstGeom>
            <a:gradFill flip="none" rotWithShape="1">
              <a:gsLst>
                <a:gs pos="19000">
                  <a:srgbClr val="A5CC90"/>
                </a:gs>
                <a:gs pos="81000">
                  <a:srgbClr val="FFD58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0" y="5316083"/>
              <a:ext cx="3412911" cy="950106"/>
            </a:xfrm>
            <a:prstGeom prst="rect">
              <a:avLst/>
            </a:prstGeom>
            <a:gradFill flip="none" rotWithShape="1">
              <a:gsLst>
                <a:gs pos="23000">
                  <a:srgbClr val="A3CC90"/>
                </a:gs>
                <a:gs pos="77000">
                  <a:srgbClr val="F6BAA0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Ellipse 63"/>
            <p:cNvSpPr/>
            <p:nvPr/>
          </p:nvSpPr>
          <p:spPr>
            <a:xfrm>
              <a:off x="1970984" y="3611225"/>
              <a:ext cx="2916551" cy="291655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62000"/>
                  </a:schemeClr>
                </a:gs>
                <a:gs pos="34000">
                  <a:schemeClr val="accent1">
                    <a:lumMod val="45000"/>
                    <a:lumOff val="55000"/>
                  </a:schemeClr>
                </a:gs>
                <a:gs pos="6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0" y="1"/>
            <a:ext cx="6858000" cy="12517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655627" y="51415"/>
            <a:ext cx="554677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RETEX</a:t>
            </a:r>
          </a:p>
          <a:p>
            <a:pPr algn="ctr"/>
            <a:r>
              <a:rPr lang="fr-FR" sz="36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Projet – Installation de poste</a:t>
            </a:r>
            <a:endParaRPr lang="fr-FR" sz="360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259359"/>
            <a:ext cx="6858000" cy="15862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5671163" y="2883203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32269" y="1752092"/>
            <a:ext cx="3284607" cy="34778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Cahier des charges</a:t>
            </a:r>
          </a:p>
          <a:p>
            <a:pPr marL="457200" indent="-457200">
              <a:buFontTx/>
              <a:buChar char="-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Créer une machine virtuelle dans le cadre de travail d’une entreprise</a:t>
            </a:r>
          </a:p>
          <a:p>
            <a:pPr marL="457200" indent="-457200">
              <a:buFontTx/>
              <a:buChar char="-"/>
            </a:pPr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Respect des</a:t>
            </a:r>
          </a:p>
          <a:p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d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emandes</a:t>
            </a:r>
          </a:p>
          <a:p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 client</a:t>
            </a:r>
          </a:p>
          <a:p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	2 </a:t>
            </a:r>
            <a:r>
              <a:rPr lang="fr-FR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</a:t>
            </a:r>
            <a:endParaRPr lang="fr-FR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49445" y="1752092"/>
            <a:ext cx="2877889" cy="34778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Livrables attendus</a:t>
            </a:r>
          </a:p>
          <a:p>
            <a:pPr marL="457200" indent="-457200" algn="just">
              <a:buFontTx/>
              <a:buChar char="-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 : Linux</a:t>
            </a:r>
          </a:p>
          <a:p>
            <a:pPr marL="457200" indent="-457200" algn="just">
              <a:buFontTx/>
              <a:buChar char="-"/>
            </a:pPr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Respect demandes</a:t>
            </a:r>
          </a:p>
          <a:p>
            <a:pPr marL="457200" indent="-457200">
              <a:buFontTx/>
              <a:buChar char="-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NIGHTLY RUST </a:t>
            </a:r>
          </a:p>
          <a:p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  </a:t>
            </a:r>
            <a:r>
              <a:rPr lang="fr-FR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pré-installé</a:t>
            </a:r>
            <a:endParaRPr lang="fr-FR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		-   Prompt 			  BASH avec 			</a:t>
            </a:r>
            <a:r>
              <a:rPr lang="fr-FR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status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GIT</a:t>
            </a:r>
            <a:endParaRPr lang="fr-FR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026" y="6273804"/>
            <a:ext cx="3291567" cy="31700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Compétences Acquises</a:t>
            </a:r>
          </a:p>
          <a:p>
            <a:pPr marL="342900" indent="-342900">
              <a:buFontTx/>
              <a:buChar char="-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Modification du </a:t>
            </a:r>
            <a:r>
              <a:rPr lang="fr-FR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bashrc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pour le prompt</a:t>
            </a:r>
          </a:p>
          <a:p>
            <a:pPr marL="342900" indent="-342900">
              <a:buFontTx/>
              <a:buChar char="-"/>
            </a:pPr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Mise en </a:t>
            </a:r>
            <a:r>
              <a:rPr lang="fr-FR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plce</a:t>
            </a:r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d’un environnement de travail</a:t>
            </a:r>
            <a:endParaRPr lang="fr-FR" sz="23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Tx/>
              <a:buChar char="-"/>
            </a:pPr>
            <a:r>
              <a:rPr lang="fr-FR" sz="23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Découverte rapide </a:t>
            </a:r>
            <a:r>
              <a:rPr lang="fr-FR" sz="23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rust</a:t>
            </a:r>
            <a:endParaRPr lang="fr-FR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74897" y="2344589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3524148" y="6283522"/>
            <a:ext cx="322998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du projet</a:t>
            </a:r>
            <a:endParaRPr lang="fr-FR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69596" y="3913955"/>
            <a:ext cx="3318100" cy="236988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Méthodes</a:t>
            </a:r>
          </a:p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Outil : CMD,</a:t>
            </a:r>
          </a:p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 config, VMWARE</a:t>
            </a:r>
          </a:p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Présentation :</a:t>
            </a:r>
          </a:p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Powerpoint</a:t>
            </a:r>
          </a:p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Programme</a:t>
            </a:r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r-FR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rust</a:t>
            </a:r>
            <a:endParaRPr lang="fr-FR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75812" y="3820321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6490227" y="4882233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981" y="9556751"/>
            <a:ext cx="1473199" cy="269525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fr-FR" sz="1400" b="1" dirty="0" smtClean="0"/>
              <a:t>Tanguy Decabrat</a:t>
            </a:r>
            <a:endParaRPr lang="fr-FR" sz="1400" b="1" dirty="0"/>
          </a:p>
        </p:txBody>
      </p:sp>
      <p:sp>
        <p:nvSpPr>
          <p:cNvPr id="35" name="Footer Placeholder 4"/>
          <p:cNvSpPr txBox="1">
            <a:spLocks/>
          </p:cNvSpPr>
          <p:nvPr/>
        </p:nvSpPr>
        <p:spPr>
          <a:xfrm>
            <a:off x="2159269" y="9563103"/>
            <a:ext cx="4594860" cy="2695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dirty="0" smtClean="0"/>
              <a:t>Etudiant à l’IUT d’Informatique de l’université de Bordeaux</a:t>
            </a:r>
            <a:endParaRPr lang="fr-FR" sz="1400" b="1" dirty="0"/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924773" y="6957700"/>
            <a:ext cx="2511818" cy="2051241"/>
          </a:xfrm>
          <a:prstGeom prst="rect">
            <a:avLst/>
          </a:prstGeom>
          <a:noFill/>
          <a:ln w="88900" cmpd="thickThin">
            <a:solidFill>
              <a:schemeClr val="accent2">
                <a:lumMod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58227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>
            <a:off x="0" y="1417982"/>
            <a:ext cx="6858000" cy="8052148"/>
            <a:chOff x="0" y="1417982"/>
            <a:chExt cx="6858000" cy="8052148"/>
          </a:xfrm>
        </p:grpSpPr>
        <p:sp>
          <p:nvSpPr>
            <p:cNvPr id="56" name="Rectangle 55"/>
            <p:cNvSpPr/>
            <p:nvPr/>
          </p:nvSpPr>
          <p:spPr>
            <a:xfrm>
              <a:off x="3404657" y="5744738"/>
              <a:ext cx="3452120" cy="3725391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417570" y="1417982"/>
              <a:ext cx="3440430" cy="4342195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413619" y="5319862"/>
              <a:ext cx="3443673" cy="950106"/>
            </a:xfrm>
            <a:prstGeom prst="rect">
              <a:avLst/>
            </a:prstGeom>
            <a:gradFill flip="none" rotWithShape="1">
              <a:gsLst>
                <a:gs pos="28000">
                  <a:srgbClr val="FFD583"/>
                </a:gs>
                <a:gs pos="73000">
                  <a:srgbClr val="E0856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9" y="5760177"/>
              <a:ext cx="3417575" cy="3709953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953446" y="5050506"/>
              <a:ext cx="950400" cy="4419624"/>
            </a:xfrm>
            <a:prstGeom prst="rect">
              <a:avLst/>
            </a:prstGeom>
            <a:gradFill flip="none" rotWithShape="1">
              <a:gsLst>
                <a:gs pos="20000">
                  <a:srgbClr val="F6BBA0">
                    <a:lumMod val="100000"/>
                  </a:srgbClr>
                </a:gs>
                <a:gs pos="80000">
                  <a:srgbClr val="E08566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0" y="1417982"/>
              <a:ext cx="3417570" cy="4349807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953446" y="1425912"/>
              <a:ext cx="950400" cy="4419624"/>
            </a:xfrm>
            <a:prstGeom prst="rect">
              <a:avLst/>
            </a:prstGeom>
            <a:gradFill flip="none" rotWithShape="1">
              <a:gsLst>
                <a:gs pos="19000">
                  <a:srgbClr val="A5CC90"/>
                </a:gs>
                <a:gs pos="81000">
                  <a:srgbClr val="FFD58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0" y="5316083"/>
              <a:ext cx="3412911" cy="950106"/>
            </a:xfrm>
            <a:prstGeom prst="rect">
              <a:avLst/>
            </a:prstGeom>
            <a:gradFill flip="none" rotWithShape="1">
              <a:gsLst>
                <a:gs pos="23000">
                  <a:srgbClr val="A3CC90"/>
                </a:gs>
                <a:gs pos="77000">
                  <a:srgbClr val="F6BAA0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Ellipse 63"/>
            <p:cNvSpPr/>
            <p:nvPr/>
          </p:nvSpPr>
          <p:spPr>
            <a:xfrm>
              <a:off x="1970984" y="3611225"/>
              <a:ext cx="2916551" cy="291655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62000"/>
                  </a:schemeClr>
                </a:gs>
                <a:gs pos="34000">
                  <a:schemeClr val="accent1">
                    <a:lumMod val="45000"/>
                    <a:lumOff val="55000"/>
                  </a:schemeClr>
                </a:gs>
                <a:gs pos="6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0" y="1"/>
            <a:ext cx="6858000" cy="12517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579157" y="51415"/>
            <a:ext cx="369973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RETEX</a:t>
            </a:r>
          </a:p>
          <a:p>
            <a:pPr algn="ctr"/>
            <a:r>
              <a:rPr lang="fr-FR" sz="36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Projet – LOWATEM</a:t>
            </a:r>
            <a:endParaRPr lang="fr-FR" sz="360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259359"/>
            <a:ext cx="6858000" cy="15862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4669033" y="3046210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32269" y="1752092"/>
            <a:ext cx="3284607" cy="31085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Cahier des charges</a:t>
            </a:r>
          </a:p>
          <a:p>
            <a:pPr marL="457200" indent="-457200">
              <a:buFontTx/>
              <a:buChar char="-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Créer un jeu ainsi que les règles données</a:t>
            </a:r>
          </a:p>
          <a:p>
            <a:pPr marL="457200" indent="-457200">
              <a:buFontTx/>
              <a:buChar char="-"/>
            </a:pPr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Créer une IA capable de jouer au jeu</a:t>
            </a:r>
          </a:p>
          <a:p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de manière</a:t>
            </a:r>
          </a:p>
          <a:p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intelligente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49445" y="1752092"/>
            <a:ext cx="2877889" cy="20005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Livrables attendus</a:t>
            </a:r>
          </a:p>
          <a:p>
            <a:pPr marL="457200" indent="-457200" algn="just">
              <a:buFontTx/>
              <a:buChar char="-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des règles</a:t>
            </a:r>
          </a:p>
          <a:p>
            <a:pPr marL="457200" indent="-457200" algn="just">
              <a:buFontTx/>
              <a:buChar char="-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Création de deux IA</a:t>
            </a:r>
          </a:p>
          <a:p>
            <a:pPr marL="457200" indent="-457200" algn="just">
              <a:buFontTx/>
              <a:buChar char="-"/>
            </a:pPr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Rapport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1026" y="6273804"/>
            <a:ext cx="3291567" cy="31547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Compétences Acquises</a:t>
            </a:r>
          </a:p>
          <a:p>
            <a:pPr marL="342900" indent="-342900">
              <a:buFontTx/>
              <a:buChar char="-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Une nouvelle perception de JAVA</a:t>
            </a:r>
          </a:p>
          <a:p>
            <a:pPr marL="342900" indent="-342900">
              <a:buFontTx/>
              <a:buChar char="-"/>
            </a:pPr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Découverte d’algorithmes liés aux IA &gt; Tentative </a:t>
            </a:r>
            <a:r>
              <a:rPr lang="fr-FR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minmax</a:t>
            </a:r>
            <a:endParaRPr lang="fr-FR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Tx/>
              <a:buChar char="-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Créations de règles</a:t>
            </a:r>
            <a:endParaRPr lang="fr-FR" sz="23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324220" y="2331297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3524148" y="6283522"/>
            <a:ext cx="322998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du projet</a:t>
            </a:r>
            <a:endParaRPr lang="fr-FR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69596" y="3913955"/>
            <a:ext cx="3318100" cy="236988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Méthodes</a:t>
            </a:r>
          </a:p>
          <a:p>
            <a:pPr algn="ctr"/>
            <a:endParaRPr lang="fr-FR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Langage : JAVA</a:t>
            </a:r>
          </a:p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½ IA : Implémentation</a:t>
            </a:r>
          </a:p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MINMAX</a:t>
            </a:r>
          </a:p>
          <a:p>
            <a:pPr algn="ctr"/>
            <a:endParaRPr lang="fr-FR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92435" y="3401812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981" y="9556751"/>
            <a:ext cx="1473199" cy="269525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fr-FR" sz="1400" b="1" dirty="0" smtClean="0"/>
              <a:t>Tanguy Decabrat</a:t>
            </a:r>
            <a:endParaRPr lang="fr-FR" sz="1400" b="1" dirty="0"/>
          </a:p>
        </p:txBody>
      </p:sp>
      <p:sp>
        <p:nvSpPr>
          <p:cNvPr id="35" name="Footer Placeholder 4"/>
          <p:cNvSpPr txBox="1">
            <a:spLocks/>
          </p:cNvSpPr>
          <p:nvPr/>
        </p:nvSpPr>
        <p:spPr>
          <a:xfrm>
            <a:off x="2159269" y="9563103"/>
            <a:ext cx="4594860" cy="2695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dirty="0" smtClean="0"/>
              <a:t>Etudiant à l’IUT d’Informatique de l’université de Bordeaux</a:t>
            </a:r>
            <a:endParaRPr lang="fr-FR" sz="1400"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991" y="7123026"/>
            <a:ext cx="2490030" cy="1598027"/>
          </a:xfrm>
          <a:prstGeom prst="rect">
            <a:avLst/>
          </a:prstGeom>
          <a:ln w="88900" cmpd="thickThin">
            <a:solidFill>
              <a:srgbClr val="663300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70830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>
            <a:off x="0" y="1417982"/>
            <a:ext cx="6858000" cy="8052148"/>
            <a:chOff x="0" y="1417982"/>
            <a:chExt cx="6858000" cy="8052148"/>
          </a:xfrm>
        </p:grpSpPr>
        <p:sp>
          <p:nvSpPr>
            <p:cNvPr id="56" name="Rectangle 55"/>
            <p:cNvSpPr/>
            <p:nvPr/>
          </p:nvSpPr>
          <p:spPr>
            <a:xfrm>
              <a:off x="3404657" y="5744738"/>
              <a:ext cx="3452120" cy="3725391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417570" y="1417982"/>
              <a:ext cx="3440430" cy="4342195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413619" y="5319862"/>
              <a:ext cx="3443673" cy="950106"/>
            </a:xfrm>
            <a:prstGeom prst="rect">
              <a:avLst/>
            </a:prstGeom>
            <a:gradFill flip="none" rotWithShape="1">
              <a:gsLst>
                <a:gs pos="28000">
                  <a:srgbClr val="FFD583"/>
                </a:gs>
                <a:gs pos="73000">
                  <a:srgbClr val="E0856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9" y="5760177"/>
              <a:ext cx="3417575" cy="3709953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953446" y="5050506"/>
              <a:ext cx="950400" cy="4419624"/>
            </a:xfrm>
            <a:prstGeom prst="rect">
              <a:avLst/>
            </a:prstGeom>
            <a:gradFill flip="none" rotWithShape="1">
              <a:gsLst>
                <a:gs pos="20000">
                  <a:srgbClr val="F6BBA0">
                    <a:lumMod val="100000"/>
                  </a:srgbClr>
                </a:gs>
                <a:gs pos="80000">
                  <a:srgbClr val="E08566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0" y="1417982"/>
              <a:ext cx="3417570" cy="4349807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953446" y="1425912"/>
              <a:ext cx="950400" cy="4419624"/>
            </a:xfrm>
            <a:prstGeom prst="rect">
              <a:avLst/>
            </a:prstGeom>
            <a:gradFill flip="none" rotWithShape="1">
              <a:gsLst>
                <a:gs pos="19000">
                  <a:srgbClr val="A5CC90"/>
                </a:gs>
                <a:gs pos="81000">
                  <a:srgbClr val="FFD58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0" y="5316083"/>
              <a:ext cx="3412911" cy="950106"/>
            </a:xfrm>
            <a:prstGeom prst="rect">
              <a:avLst/>
            </a:prstGeom>
            <a:gradFill flip="none" rotWithShape="1">
              <a:gsLst>
                <a:gs pos="23000">
                  <a:srgbClr val="A3CC90"/>
                </a:gs>
                <a:gs pos="77000">
                  <a:srgbClr val="F6BAA0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Ellipse 63"/>
            <p:cNvSpPr/>
            <p:nvPr/>
          </p:nvSpPr>
          <p:spPr>
            <a:xfrm>
              <a:off x="1970984" y="3611225"/>
              <a:ext cx="2916551" cy="291655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62000"/>
                  </a:schemeClr>
                </a:gs>
                <a:gs pos="34000">
                  <a:schemeClr val="accent1">
                    <a:lumMod val="45000"/>
                    <a:lumOff val="55000"/>
                  </a:schemeClr>
                </a:gs>
                <a:gs pos="6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0" y="1"/>
            <a:ext cx="6858000" cy="12517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626453" y="51415"/>
            <a:ext cx="560512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RETEX</a:t>
            </a:r>
          </a:p>
          <a:p>
            <a:pPr algn="ctr"/>
            <a:r>
              <a:rPr lang="fr-FR" sz="36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Projet - Création </a:t>
            </a:r>
            <a:r>
              <a:rPr lang="fr-FR" sz="36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d’entreprise</a:t>
            </a:r>
            <a:endParaRPr lang="fr-FR" sz="360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259359"/>
            <a:ext cx="6858000" cy="15862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5836287" y="2894084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32269" y="1752092"/>
            <a:ext cx="3284607" cy="38472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Cahier des charges</a:t>
            </a:r>
          </a:p>
          <a:p>
            <a:pPr marL="457200" indent="-457200">
              <a:buFontTx/>
              <a:buChar char="-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Créer une entreprise fictive et réaliser son développement</a:t>
            </a:r>
          </a:p>
          <a:p>
            <a:pPr marL="457200" indent="-457200">
              <a:buFontTx/>
              <a:buChar char="-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Imaginer produits, aides</a:t>
            </a:r>
          </a:p>
          <a:p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fr-FR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nécéssaires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r>
              <a:rPr lang="fr-F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campagnes</a:t>
            </a:r>
          </a:p>
          <a:p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com.,</a:t>
            </a:r>
          </a:p>
          <a:p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49445" y="1752092"/>
            <a:ext cx="2877889" cy="236988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Livrables attendus</a:t>
            </a:r>
          </a:p>
          <a:p>
            <a:pPr marL="457200" indent="-457200" algn="just">
              <a:buFontTx/>
              <a:buChar char="-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Rapport complet</a:t>
            </a:r>
          </a:p>
          <a:p>
            <a:pPr marL="457200" indent="-457200" algn="just">
              <a:buFontTx/>
              <a:buChar char="-"/>
            </a:pPr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Graphiques d’évolution</a:t>
            </a:r>
          </a:p>
          <a:p>
            <a:pPr marL="457200" indent="-457200">
              <a:buFontTx/>
              <a:buChar char="-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</a:t>
            </a:r>
          </a:p>
          <a:p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marketing, 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fr-FR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026" y="6273804"/>
            <a:ext cx="3291567" cy="31700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Compétences Acquises</a:t>
            </a:r>
          </a:p>
          <a:p>
            <a:pPr marL="342900" indent="-342900">
              <a:buFontTx/>
              <a:buChar char="-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Compréhension des prérequis pour une entreprise fonctionnelle</a:t>
            </a:r>
          </a:p>
          <a:p>
            <a:pPr marL="342900" indent="-342900">
              <a:buFontTx/>
              <a:buChar char="-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Faire une analyse marketing</a:t>
            </a:r>
            <a:endParaRPr lang="fr-FR" sz="23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483783" y="2319634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3524148" y="6283522"/>
            <a:ext cx="322998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du projet</a:t>
            </a:r>
            <a:endParaRPr lang="fr-FR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69596" y="3913955"/>
            <a:ext cx="3318100" cy="20005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Méthodes</a:t>
            </a:r>
          </a:p>
          <a:p>
            <a:pPr algn="ctr"/>
            <a:endParaRPr lang="fr-FR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 PESTEL</a:t>
            </a:r>
          </a:p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</a:t>
            </a:r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lyse SWOT</a:t>
            </a:r>
          </a:p>
          <a:p>
            <a:pPr algn="ctr"/>
            <a:endParaRPr lang="fr-FR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97441" y="3767143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981" y="9556751"/>
            <a:ext cx="1473199" cy="269525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fr-FR" sz="1400" b="1" dirty="0" smtClean="0"/>
              <a:t>Tanguy Decabrat</a:t>
            </a:r>
            <a:endParaRPr lang="fr-FR" sz="1400" b="1" dirty="0"/>
          </a:p>
        </p:txBody>
      </p:sp>
      <p:sp>
        <p:nvSpPr>
          <p:cNvPr id="35" name="Footer Placeholder 4"/>
          <p:cNvSpPr txBox="1">
            <a:spLocks/>
          </p:cNvSpPr>
          <p:nvPr/>
        </p:nvSpPr>
        <p:spPr>
          <a:xfrm>
            <a:off x="2159269" y="9563103"/>
            <a:ext cx="4594860" cy="2695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dirty="0" smtClean="0"/>
              <a:t>Etudiant à l’IUT d’Informatique de l’université de Bordeaux</a:t>
            </a:r>
            <a:endParaRPr lang="fr-FR" sz="1400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954" y="7014237"/>
            <a:ext cx="2887662" cy="2124257"/>
          </a:xfrm>
          <a:prstGeom prst="rect">
            <a:avLst/>
          </a:prstGeom>
          <a:ln w="88900" cmpd="thickThin">
            <a:solidFill>
              <a:srgbClr val="663300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63250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>
            <a:off x="0" y="1417982"/>
            <a:ext cx="6858000" cy="8052148"/>
            <a:chOff x="0" y="1417982"/>
            <a:chExt cx="6858000" cy="8052148"/>
          </a:xfrm>
        </p:grpSpPr>
        <p:sp>
          <p:nvSpPr>
            <p:cNvPr id="56" name="Rectangle 55"/>
            <p:cNvSpPr/>
            <p:nvPr/>
          </p:nvSpPr>
          <p:spPr>
            <a:xfrm>
              <a:off x="3404657" y="5744738"/>
              <a:ext cx="3452120" cy="3725391"/>
            </a:xfrm>
            <a:prstGeom prst="rect">
              <a:avLst/>
            </a:prstGeom>
            <a:solidFill>
              <a:srgbClr val="CC3300">
                <a:alpha val="60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417570" y="1417982"/>
              <a:ext cx="3440430" cy="4342195"/>
            </a:xfrm>
            <a:prstGeom prst="rect">
              <a:avLst/>
            </a:prstGeom>
            <a:solidFill>
              <a:srgbClr val="FFD583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413619" y="5319862"/>
              <a:ext cx="3443673" cy="950106"/>
            </a:xfrm>
            <a:prstGeom prst="rect">
              <a:avLst/>
            </a:prstGeom>
            <a:gradFill flip="none" rotWithShape="1">
              <a:gsLst>
                <a:gs pos="28000">
                  <a:srgbClr val="FFD583"/>
                </a:gs>
                <a:gs pos="73000">
                  <a:srgbClr val="E0856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9" y="5760177"/>
              <a:ext cx="3417575" cy="3709953"/>
            </a:xfrm>
            <a:prstGeom prst="rect">
              <a:avLst/>
            </a:prstGeom>
            <a:solidFill>
              <a:srgbClr val="F6BBA0"/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953446" y="5050506"/>
              <a:ext cx="950400" cy="4419624"/>
            </a:xfrm>
            <a:prstGeom prst="rect">
              <a:avLst/>
            </a:prstGeom>
            <a:gradFill flip="none" rotWithShape="1">
              <a:gsLst>
                <a:gs pos="20000">
                  <a:srgbClr val="F6BBA0">
                    <a:lumMod val="100000"/>
                  </a:srgbClr>
                </a:gs>
                <a:gs pos="80000">
                  <a:srgbClr val="E08566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0" y="1417982"/>
              <a:ext cx="3417570" cy="4349807"/>
            </a:xfrm>
            <a:prstGeom prst="rect">
              <a:avLst/>
            </a:prstGeom>
            <a:solidFill>
              <a:srgbClr val="A5CC90"/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953446" y="1425912"/>
              <a:ext cx="950400" cy="4419624"/>
            </a:xfrm>
            <a:prstGeom prst="rect">
              <a:avLst/>
            </a:prstGeom>
            <a:gradFill flip="none" rotWithShape="1">
              <a:gsLst>
                <a:gs pos="19000">
                  <a:srgbClr val="A5CC90"/>
                </a:gs>
                <a:gs pos="81000">
                  <a:srgbClr val="FFD58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0" y="5316083"/>
              <a:ext cx="3412911" cy="950106"/>
            </a:xfrm>
            <a:prstGeom prst="rect">
              <a:avLst/>
            </a:prstGeom>
            <a:gradFill flip="none" rotWithShape="1">
              <a:gsLst>
                <a:gs pos="23000">
                  <a:srgbClr val="A3CC90"/>
                </a:gs>
                <a:gs pos="77000">
                  <a:srgbClr val="F6BAA0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Ellipse 63"/>
            <p:cNvSpPr/>
            <p:nvPr/>
          </p:nvSpPr>
          <p:spPr>
            <a:xfrm>
              <a:off x="1970984" y="3611225"/>
              <a:ext cx="2916551" cy="291655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62000"/>
                  </a:schemeClr>
                </a:gs>
                <a:gs pos="34000">
                  <a:schemeClr val="accent1">
                    <a:lumMod val="45000"/>
                    <a:lumOff val="55000"/>
                  </a:schemeClr>
                </a:gs>
                <a:gs pos="6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0" y="1"/>
            <a:ext cx="6858000" cy="12517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702563" y="51415"/>
            <a:ext cx="545290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RETEX</a:t>
            </a:r>
          </a:p>
          <a:p>
            <a:pPr algn="ctr"/>
            <a:r>
              <a:rPr lang="fr-FR" sz="36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Projet personnel – OVERSEA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1259359"/>
            <a:ext cx="6858000" cy="15862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6420487" y="2679504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32269" y="1752092"/>
            <a:ext cx="3284607" cy="38472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Cahier des charges</a:t>
            </a:r>
          </a:p>
          <a:p>
            <a:pPr marL="457200" indent="-457200">
              <a:buFontTx/>
              <a:buChar char="-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Récupérer les données d’un serveur sous forme de JSON et trouver des données</a:t>
            </a:r>
          </a:p>
          <a:p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spécifiques</a:t>
            </a:r>
          </a:p>
          <a:p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	Permettre</a:t>
            </a:r>
          </a:p>
          <a:p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l</a:t>
            </a:r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’utilisation</a:t>
            </a:r>
          </a:p>
          <a:p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des données</a:t>
            </a:r>
            <a:endParaRPr lang="fr-FR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49445" y="1752092"/>
            <a:ext cx="2877889" cy="38472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Livrables attendus</a:t>
            </a:r>
          </a:p>
          <a:p>
            <a:pPr marL="457200" indent="-457200" algn="just">
              <a:buFontTx/>
              <a:buChar char="-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Récupération des données</a:t>
            </a:r>
          </a:p>
          <a:p>
            <a:pPr marL="457200" indent="-457200" algn="just">
              <a:buFontTx/>
              <a:buChar char="-"/>
            </a:pPr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Création visuel du nom</a:t>
            </a:r>
          </a:p>
          <a:p>
            <a:pPr algn="just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-	Code </a:t>
            </a:r>
            <a:r>
              <a:rPr lang="fr-FR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async</a:t>
            </a:r>
            <a:endParaRPr lang="fr-FR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		-	Stockage</a:t>
            </a:r>
          </a:p>
          <a:p>
            <a:pPr algn="just"/>
            <a:r>
              <a:rPr lang="fr-F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données</a:t>
            </a:r>
          </a:p>
          <a:p>
            <a:pPr algn="just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- bot pour</a:t>
            </a:r>
          </a:p>
          <a:p>
            <a:pPr algn="just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les utiliser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1026" y="6273804"/>
            <a:ext cx="3291567" cy="31700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Compétences Acquises</a:t>
            </a:r>
          </a:p>
          <a:p>
            <a:pPr marL="342900" indent="-342900">
              <a:buFontTx/>
              <a:buChar char="-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Renforcement bases PYTHON, découverte PANDAS, bots, …</a:t>
            </a:r>
          </a:p>
          <a:p>
            <a:pPr marL="342900" indent="-342900">
              <a:buFontTx/>
              <a:buChar char="-"/>
            </a:pPr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Découverte de programmes </a:t>
            </a:r>
            <a:r>
              <a:rPr lang="fr-FR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asynchronisés</a:t>
            </a:r>
            <a:endParaRPr lang="fr-FR" sz="23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456910" y="2700465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4961663" y="3418542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3524148" y="6283522"/>
            <a:ext cx="322998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du projet</a:t>
            </a:r>
            <a:endParaRPr lang="fr-FR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69596" y="3913955"/>
            <a:ext cx="3318100" cy="236988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Méthodes</a:t>
            </a:r>
          </a:p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Langage : PYTHON</a:t>
            </a:r>
            <a:endParaRPr lang="fr-FR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Requêtes : module</a:t>
            </a:r>
          </a:p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REQUESTS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fr-FR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Traiment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PANDAS.</a:t>
            </a:r>
          </a:p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Ajout : ASYNC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227954" y="3794183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6372239" y="4398302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981" y="9556751"/>
            <a:ext cx="1473199" cy="269525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fr-FR" sz="1400" b="1" dirty="0" smtClean="0"/>
              <a:t>Tanguy Decabrat</a:t>
            </a:r>
            <a:endParaRPr lang="fr-FR" sz="1400" b="1" dirty="0"/>
          </a:p>
        </p:txBody>
      </p:sp>
      <p:sp>
        <p:nvSpPr>
          <p:cNvPr id="35" name="Footer Placeholder 4"/>
          <p:cNvSpPr txBox="1">
            <a:spLocks/>
          </p:cNvSpPr>
          <p:nvPr/>
        </p:nvSpPr>
        <p:spPr>
          <a:xfrm>
            <a:off x="2159269" y="9563103"/>
            <a:ext cx="4594860" cy="2695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dirty="0" smtClean="0"/>
              <a:t>Etudiant à l’IUT d’Informatique de l’université de Bordeaux</a:t>
            </a:r>
            <a:endParaRPr lang="fr-FR" sz="1400" b="1" dirty="0"/>
          </a:p>
        </p:txBody>
      </p:sp>
      <p:sp>
        <p:nvSpPr>
          <p:cNvPr id="28" name="Rectangle 27"/>
          <p:cNvSpPr/>
          <p:nvPr/>
        </p:nvSpPr>
        <p:spPr>
          <a:xfrm>
            <a:off x="6320540" y="5249510"/>
            <a:ext cx="192533" cy="18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238" y="7089630"/>
            <a:ext cx="3014302" cy="1903115"/>
          </a:xfrm>
          <a:prstGeom prst="rect">
            <a:avLst/>
          </a:prstGeom>
          <a:ln w="88900" cmpd="thickThin">
            <a:solidFill>
              <a:srgbClr val="663300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42108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433</TotalTime>
  <Words>621</Words>
  <Application>Microsoft Office PowerPoint</Application>
  <PresentationFormat>Format A4 (210 x 297 mm)</PresentationFormat>
  <Paragraphs>185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IUT de Bordeaux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 Decabrat</dc:creator>
  <cp:lastModifiedBy>Tanguy Decabrat</cp:lastModifiedBy>
  <cp:revision>34</cp:revision>
  <cp:lastPrinted>2022-04-14T14:33:50Z</cp:lastPrinted>
  <dcterms:created xsi:type="dcterms:W3CDTF">2022-03-18T10:12:35Z</dcterms:created>
  <dcterms:modified xsi:type="dcterms:W3CDTF">2022-04-14T17:19:24Z</dcterms:modified>
</cp:coreProperties>
</file>