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4" r:id="rId2"/>
    <p:sldId id="271" r:id="rId3"/>
    <p:sldId id="273" r:id="rId4"/>
    <p:sldId id="277" r:id="rId5"/>
    <p:sldId id="278" r:id="rId6"/>
    <p:sldId id="275" r:id="rId7"/>
    <p:sldId id="280" r:id="rId8"/>
    <p:sldId id="274" r:id="rId9"/>
    <p:sldId id="276" r:id="rId10"/>
    <p:sldId id="282" r:id="rId11"/>
    <p:sldId id="284" r:id="rId12"/>
    <p:sldId id="285" r:id="rId13"/>
    <p:sldId id="286" r:id="rId14"/>
    <p:sldId id="287" r:id="rId1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EA962221-4453-4403-A7AE-812EA58877E4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A3ADC1F3-F718-4069-8EE7-4BC05C392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22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49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45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5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4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2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19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0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4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00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30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C6D2-F270-4036-9557-BC38B8A8495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1B-4E63-454B-B877-D2ED5C752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5657"/>
            <a:ext cx="10691813" cy="95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Atelier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Socioéconomie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réseaux sociaux : inégalités, cohésion, pouvoir"</a:t>
            </a:r>
            <a:endParaRPr lang="fr-FR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1008522" y="1768642"/>
            <a:ext cx="8674768" cy="18889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transformations du système financier français :  le réseau élitaire des inspecteurs généraux des finances en action</a:t>
            </a:r>
            <a:endParaRPr lang="fr-FR" sz="24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008522" y="4477899"/>
            <a:ext cx="86988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Nicolas Bédu</a:t>
            </a:r>
          </a:p>
          <a:p>
            <a:pPr algn="ctr"/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d’Artois, LEM UMR CNRS 9221</a:t>
            </a:r>
          </a:p>
          <a:p>
            <a:pPr algn="ctr">
              <a:spcBef>
                <a:spcPts val="600"/>
              </a:spcBef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Thibaud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Deguilhem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de Paris, 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LADYSS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UMR CNRS 7533</a:t>
            </a:r>
          </a:p>
          <a:p>
            <a:pPr lvl="0" algn="ctr">
              <a:spcBef>
                <a:spcPts val="600"/>
              </a:spcBef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Caroline </a:t>
            </a:r>
            <a:r>
              <a:rPr lang="fr-FR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Granier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fr-FR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Chaire Énergie et Prospérité</a:t>
            </a:r>
          </a:p>
        </p:txBody>
      </p:sp>
    </p:spTree>
    <p:extLst>
      <p:ext uri="{BB962C8B-B14F-4D97-AF65-F5344CB8AC3E}">
        <p14:creationId xmlns:p14="http://schemas.microsoft.com/office/powerpoint/2010/main" val="210192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218" y="1894217"/>
            <a:ext cx="9203375" cy="535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just"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L’Inspection Générale des Finances 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 des trois corps de l’État avec la Cour des Comptes et le Conseil d’État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Créée en 1816 comme service de contrôle du ministère des Finances, puis progressivement contrôle des administrations et des organes publics (caisses d’épargne, chemins de fer) + conseiller du ministre des Finances (Carré de Malberg, 2016)</a:t>
            </a:r>
          </a:p>
          <a:p>
            <a:pPr marL="266700" lvl="1" algn="just">
              <a:spcAft>
                <a:spcPts val="600"/>
              </a:spcAft>
              <a:buClr>
                <a:srgbClr val="01167D"/>
              </a:buClr>
              <a:defRPr/>
            </a:pPr>
            <a:r>
              <a:rPr lang="fr-F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[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Désigne aussi un « corps de fonctionnaires » (inspecteurs généraux des finances et inspecteurs des finances) dont une partie travaille au sein du service de l’IGF]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Concours créé en 1885 pour recruter des personnes hors ministère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Devient un </a:t>
            </a:r>
            <a:r>
              <a:rPr lang="fr-FR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vecteur d’alliances entre les finances et le développement économique 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 la nomination d’inspecteurs des Finances aux postes de direction du ministère à partir du Second Empire, puis aux postes de direction des grandes entreprises industrielles et des grandes banques (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Rouban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2002)</a:t>
            </a:r>
          </a:p>
          <a:p>
            <a:pPr marL="266700" lvl="1" algn="just">
              <a:spcAft>
                <a:spcPts val="600"/>
              </a:spcAft>
              <a:buClr>
                <a:srgbClr val="01167D"/>
              </a:buClr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IGF en 2017 (Rapport du Sénat, 2018)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service = environ 100 personnes, corps de l’IGF = 205 personnes 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 plupart des inspecteurs sont passés par l’ENA (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Rouban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2002; Rousseaux et Alet, 2017)</a:t>
            </a:r>
          </a:p>
          <a:p>
            <a:pPr marL="723900" lvl="2" algn="just">
              <a:spcAft>
                <a:spcPts val="600"/>
              </a:spcAft>
              <a:buClr>
                <a:srgbClr val="01167D"/>
              </a:buClr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23900" lvl="2" algn="just">
              <a:spcAft>
                <a:spcPts val="600"/>
              </a:spcAft>
              <a:buClr>
                <a:srgbClr val="01167D"/>
              </a:buClr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2450" lvl="1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2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4704" y="1143344"/>
            <a:ext cx="9203375" cy="535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just"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 dynamique institutionnelle de l’IGF : une adaptation de son pouvoir (</a:t>
            </a:r>
            <a:r>
              <a:rPr lang="fr-FR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Rouban</a:t>
            </a: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2010)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Attrait de la carrière à l’IGF ne réside pas dans les émoluments offerts mais dans l’accès assuré au grade d’inspecteur généra et plus encore dans les possibilités de départ ouvertes » (Carré de Malberg, 2016)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Plusieurs modèles de pantouflage (de l’IGF au privé) et de rétro-pantouflage (du privé au public)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Trajectoire avant 2000 : 1) entrer dans un grand corps, 2) se former dans un cabinet, 3) directeur dans un ministère, 4) partir dans le privé en tant que directeur général voire P.-D.G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Trajectoire après 2000 : 1) entrer dans un grand corps, 2) partir dans le privé en tant que cadres, dans certains cas 3) revenir dans le public (postes administratifs ou d’état-major)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pantouflage a concerné 62 % des 578 inspecteurs des Finances composant le corps de l’IGF entre 1958 et 2009 : 52 % sont allés dans le secteur financier et immobilier, 5 % dans les assurances, 36 % dans les entreprises industrielles, 8 % à la retraite</a:t>
            </a:r>
          </a:p>
          <a:p>
            <a:pPr marL="266700" lvl="1" algn="just">
              <a:spcAft>
                <a:spcPts val="600"/>
              </a:spcAft>
              <a:buClr>
                <a:srgbClr val="01167D"/>
              </a:buClr>
              <a:defRPr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Selon Rousseaux et Alet (2017)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des 115 inspecteurs passés par le secteur bancaire entre 1976 et 2016 ont travaillé à BNP Paribas 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cinquantaine ont travaillé dans l’un des quatre banques françaises (BNP Paribas, Société générale, Crédit agricole, BPCE)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dizaine ont travaillé dans les banques d’affaires (Lazard, Rothschild)</a:t>
            </a:r>
          </a:p>
          <a:p>
            <a:pPr marL="552450" lvl="1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Hausse du pantouflage en direction de l’industrie sur la période 1998 – 2008 (fonctions financières et d’investissement)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Stratégies de pantouflage qui interviennent de plus en plus tôt dans la carrière des inspecteurs et se préparent au moment des études : il ne s’agit plus d’avoir un carnet d’adresses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lvl="2" algn="just">
              <a:spcAft>
                <a:spcPts val="600"/>
              </a:spcAft>
              <a:buClr>
                <a:srgbClr val="01167D"/>
              </a:buClr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2450" lvl="1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537" y="1859441"/>
            <a:ext cx="10278737" cy="47896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1" indent="-285750" algn="just">
              <a:spcAft>
                <a:spcPts val="12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Importance des relations dans la circulation des ressources au sein des groupes élitaires : relations sociales et accès aux positions sociales dominantes (Khan, 2012)</a:t>
            </a:r>
          </a:p>
          <a:p>
            <a:pPr marL="5524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Bourdieu (1980) : capital social</a:t>
            </a:r>
            <a:endParaRPr lang="fr-FR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24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Tholen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et al. (2013) : contexte de construction des relations</a:t>
            </a:r>
            <a:endParaRPr lang="fr-FR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24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fr-FR" sz="16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uelle</a:t>
            </a:r>
            <a:r>
              <a:rPr kumimoji="0" lang="fr-FR" sz="1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relation entre les liens interpersonnels construits par les IGF, le pantouflage et la transformation du système financier (« financiarisation à la française ») ? </a:t>
            </a:r>
          </a:p>
          <a:p>
            <a:pPr marL="2857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1167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1167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Stratégie empirique (proposition méthodologique) : analyse des réseaux multiniveaux</a:t>
            </a:r>
            <a:endParaRPr lang="fr-FR" sz="16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24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Bimodal Social Network </a:t>
            </a:r>
            <a:r>
              <a:rPr lang="fr-FR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fr-FR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Brailly &amp; </a:t>
            </a:r>
            <a:r>
              <a:rPr lang="fr-FR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Lazega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(2012), </a:t>
            </a:r>
            <a:r>
              <a:rPr lang="fr-FR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Bathelt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fr-FR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Glückler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(2014), Brailly et al. (2016)</a:t>
            </a:r>
          </a:p>
          <a:p>
            <a:pPr marL="5524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inter-individuelles des IGF (acteurs) se transforment plus tard en recrutements à l’échelle inter-organisationnelle / inter-administration (organisations)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Niveau inter-individuel : </a:t>
            </a:r>
            <a:r>
              <a:rPr lang="fr-FR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réseaux de relations interpersonnelles contextualisées à l’IGF ou durant la formation antérieure : Sciences Po, ENA…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Niveau inter-organisationnel : </a:t>
            </a:r>
            <a:r>
              <a:rPr lang="fr-FR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réseaux des relations </a:t>
            </a: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recrutement dans les organisations/administrations hors IGF</a:t>
            </a:r>
          </a:p>
          <a:p>
            <a:pPr marL="266700" lvl="1" algn="just">
              <a:spcAft>
                <a:spcPts val="600"/>
              </a:spcAft>
              <a:buClr>
                <a:srgbClr val="01167D"/>
              </a:buClr>
              <a:defRPr/>
            </a:pPr>
            <a:endParaRPr lang="fr-FR" sz="1600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2450" lvl="1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2450" lvl="1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4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0DC426-E5F8-41EF-A612-32F92585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66" y="1270935"/>
            <a:ext cx="8286479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4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97C087-DED3-446A-A9EB-E199ABE0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7" y="1562057"/>
            <a:ext cx="4098698" cy="56468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36AC2A1-A015-4DAB-9D10-B3989ADF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610" y="2384546"/>
            <a:ext cx="4098699" cy="50956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BC1C00-045D-4E45-825F-938151CC5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337" y="1492983"/>
            <a:ext cx="3774352" cy="14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7804"/>
            <a:ext cx="10691813" cy="95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 anchor="ctr" anchorCtr="0">
            <a:spAutoFit/>
          </a:bodyPr>
          <a:lstStyle/>
          <a:p>
            <a:pPr lvl="0" algn="ctr"/>
            <a:r>
              <a:rPr lang="fr-FR" sz="2400" b="1" cap="small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transformations du système financier français :  le réseau élitaire des inspecteurs généraux des finances en action</a:t>
            </a:r>
            <a:endParaRPr lang="fr-FR" sz="2400" cap="small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0" y="943108"/>
            <a:ext cx="10691813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spcBef>
                <a:spcPts val="488"/>
              </a:spcBef>
              <a:spcAft>
                <a:spcPts val="488"/>
              </a:spcAft>
            </a:pP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de la présentation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32585" y="1956261"/>
            <a:ext cx="862664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2400"/>
              </a:spcAft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just">
              <a:spcAft>
                <a:spcPts val="2400"/>
              </a:spcAft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pPr marL="457200" indent="-457200" algn="just">
              <a:spcAft>
                <a:spcPts val="2400"/>
              </a:spcAft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</a:p>
          <a:p>
            <a:pPr marL="457200" indent="-457200" algn="just">
              <a:spcAft>
                <a:spcPts val="2400"/>
              </a:spcAft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Dictionnaire historique des IGF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»</a:t>
            </a:r>
          </a:p>
          <a:p>
            <a:pPr marL="457200" indent="-457200" algn="just">
              <a:spcAft>
                <a:spcPts val="2400"/>
              </a:spcAft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721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218" y="1318161"/>
            <a:ext cx="9203375" cy="535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just">
              <a:spcBef>
                <a:spcPts val="0"/>
              </a:spcBef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Système et secteur financiers français : éléments de contexte</a:t>
            </a:r>
          </a:p>
          <a:p>
            <a:pPr marL="533400" lvl="1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 secteur financier français est fortement concentré et dominé par des grandes firmes financières de niveau mondial (« global leaders »)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Secteur bancaire (2019) : BNP Paribas (9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), Groupe Crédit Agricole (10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), Société Générale (17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 et Groupe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BCPE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(19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Secteur assurantiel (2018) : AXA (3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Secteur de la gestion d’actifs (2018) : Amundi (8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), AXA (10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), BNP Paribas (16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), Natixis (21</a:t>
            </a:r>
            <a:r>
              <a:rPr lang="fr-FR" sz="1600" baseline="30000" dirty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33400" lvl="1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 système financier français est considéré comme un système reposant sur les banques (</a:t>
            </a:r>
            <a:r>
              <a:rPr lang="fr-FR" sz="1600" i="1" dirty="0" err="1">
                <a:latin typeface="Times New Roman" pitchFamily="18" charset="0"/>
                <a:cs typeface="Times New Roman" pitchFamily="18" charset="0"/>
              </a:rPr>
              <a:t>bank-based</a:t>
            </a:r>
            <a:r>
              <a:rPr lang="fr-FR" sz="1600" i="1" dirty="0">
                <a:latin typeface="Times New Roman" pitchFamily="18" charset="0"/>
                <a:cs typeface="Times New Roman" pitchFamily="18" charset="0"/>
              </a:rPr>
              <a:t> system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lvl="1" algn="just">
              <a:spcBef>
                <a:spcPts val="0"/>
              </a:spcBef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Définitions et éléments de cadrage : </a:t>
            </a:r>
          </a:p>
          <a:p>
            <a:pPr marL="533400" lvl="1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Système financier </a:t>
            </a:r>
            <a:r>
              <a:rPr lang="fr-FR" sz="1600" i="1" dirty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. secteur financier</a:t>
            </a:r>
          </a:p>
          <a:p>
            <a:pPr marL="990600" lvl="2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Un système financier est constitué d’acteurs à capacité de financement et d’acteurs à besoin de financement (</a:t>
            </a:r>
            <a:r>
              <a:rPr lang="fr-FR" sz="1600" b="1" i="1" dirty="0">
                <a:latin typeface="Times New Roman" pitchFamily="18" charset="0"/>
                <a:cs typeface="Times New Roman" pitchFamily="18" charset="0"/>
              </a:rPr>
              <a:t>focus sur les fonctions de la finance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90600" lvl="2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Un secteur financier est constitué d’entreprises (unités d’organisation et de décisions) aux comportements stratégiques (</a:t>
            </a:r>
            <a:r>
              <a:rPr lang="fr-FR" sz="1600" b="1" i="1" dirty="0">
                <a:latin typeface="Times New Roman" pitchFamily="18" charset="0"/>
                <a:cs typeface="Times New Roman" pitchFamily="18" charset="0"/>
              </a:rPr>
              <a:t>focus sur les acteurs de la finance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33400" lvl="1" indent="-266700" algn="just"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 définition du système financier et du secteur financier : le rôle central des pouvoirs publics</a:t>
            </a:r>
          </a:p>
          <a:p>
            <a:pPr marL="990600" lvl="2" indent="-2667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Les pouvoirs publics nationaux et supranationaux définissent le cadre institutionnel (liberté des mouvements de capitaux par exemple) et régulent l’industrie de la finance (sélection des acteurs par exemple)</a:t>
            </a:r>
          </a:p>
        </p:txBody>
      </p:sp>
    </p:spTree>
    <p:extLst>
      <p:ext uri="{BB962C8B-B14F-4D97-AF65-F5344CB8AC3E}">
        <p14:creationId xmlns:p14="http://schemas.microsoft.com/office/powerpoint/2010/main" val="112942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218" y="1318161"/>
            <a:ext cx="9203375" cy="535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990600" lvl="2" indent="-2667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Les évolutions des systèmes financiers reflètent les transformations du secteur financier consécutives à l’action de l’État.</a:t>
            </a:r>
          </a:p>
          <a:p>
            <a:pPr marL="0" lvl="1" algn="just">
              <a:spcBef>
                <a:spcPts val="0"/>
              </a:spcBef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Le travail d’influence des acteurs du secteur financier pour définir le système financier</a:t>
            </a:r>
          </a:p>
          <a:p>
            <a:pPr marL="533400" lvl="1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Les risques</a:t>
            </a:r>
          </a:p>
          <a:p>
            <a:pPr marL="990600" lvl="2" indent="-266700" algn="just"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Conflit d’intérêts : les intérêts des acteurs de la finance (enrichissement privé par exemple) passent avant l’intérêt général (besoins de stabilité financière et de financement de la sphère réelle par exemple) </a:t>
            </a:r>
          </a:p>
          <a:p>
            <a:pPr marL="990600" lvl="2" indent="-266700" algn="just"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Capture règlementaire : capacité d’un acteur à influencer le régulateur dans son propre intérêt (Stigler, 1971)</a:t>
            </a:r>
          </a:p>
          <a:p>
            <a:pPr marL="533400" lvl="1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Les pratiques 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Pantouflage « traditionnel » : « forme de retraite dorée marquant le sommet d’une carrière réussie au sein de l’administration publique » (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Collombat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, 2018)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« Nouveau » pantouflage ou </a:t>
            </a:r>
            <a:r>
              <a:rPr lang="fr-FR" sz="1600" i="1" dirty="0">
                <a:latin typeface="Times New Roman" pitchFamily="18" charset="0"/>
                <a:cs typeface="Times New Roman" pitchFamily="18" charset="0"/>
              </a:rPr>
              <a:t>Revolving </a:t>
            </a:r>
            <a:r>
              <a:rPr lang="fr-FR" sz="1600" i="1" dirty="0" err="1">
                <a:latin typeface="Times New Roman" pitchFamily="18" charset="0"/>
                <a:cs typeface="Times New Roman" pitchFamily="18" charset="0"/>
              </a:rPr>
              <a:t>door</a:t>
            </a:r>
            <a:r>
              <a:rPr lang="fr-FR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Départ précoce suivi d’un retour dans le corps administratif d’origine 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Passage du régulé vers le régulateur</a:t>
            </a:r>
          </a:p>
          <a:p>
            <a:pPr marL="533400" lvl="1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Exemples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b="1" i="1" dirty="0">
                <a:latin typeface="Times New Roman" pitchFamily="18" charset="0"/>
                <a:cs typeface="Times New Roman" pitchFamily="18" charset="0"/>
              </a:rPr>
              <a:t>Robert Rubin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, secrétaire au Trésor américain lors de l’abrogation du </a:t>
            </a:r>
            <a:r>
              <a:rPr lang="fr-FR" sz="1600" i="1" dirty="0">
                <a:latin typeface="Times New Roman" pitchFamily="18" charset="0"/>
                <a:cs typeface="Times New Roman" pitchFamily="18" charset="0"/>
              </a:rPr>
              <a:t>Glass-Steagall </a:t>
            </a:r>
            <a:r>
              <a:rPr lang="fr-FR" sz="1600" i="1" dirty="0" err="1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fr-FR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de 1933 et la promulgation du </a:t>
            </a:r>
            <a:r>
              <a:rPr lang="fr-FR" sz="1600" i="1" dirty="0">
                <a:latin typeface="Times New Roman" pitchFamily="18" charset="0"/>
                <a:cs typeface="Times New Roman" pitchFamily="18" charset="0"/>
              </a:rPr>
              <a:t>Gramm-Leach-</a:t>
            </a:r>
            <a:r>
              <a:rPr lang="fr-FR" sz="1600" i="1" dirty="0" err="1">
                <a:latin typeface="Times New Roman" pitchFamily="18" charset="0"/>
                <a:cs typeface="Times New Roman" pitchFamily="18" charset="0"/>
              </a:rPr>
              <a:t>Bliley</a:t>
            </a:r>
            <a:r>
              <a:rPr lang="fr-FR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i="1" dirty="0" err="1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fr-FR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en 1999 qui autorise la création de banques universelles telles que Citigroup qu’il rejoint la même année. 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5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218" y="1318161"/>
            <a:ext cx="9203375" cy="535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Les « </a:t>
            </a:r>
            <a:r>
              <a:rPr lang="fr-FR" sz="1600" b="1" i="1" dirty="0">
                <a:latin typeface="Times New Roman" pitchFamily="18" charset="0"/>
                <a:cs typeface="Times New Roman" pitchFamily="18" charset="0"/>
              </a:rPr>
              <a:t>Goldman Sachs boys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 » : </a:t>
            </a:r>
            <a:r>
              <a:rPr lang="nb-NO" sz="1600" dirty="0">
                <a:latin typeface="Times New Roman" pitchFamily="18" charset="0"/>
                <a:cs typeface="Times New Roman" pitchFamily="18" charset="0"/>
              </a:rPr>
              <a:t>Henry Paulson (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secrétaire au Trésor américain en 2006),</a:t>
            </a:r>
            <a:r>
              <a:rPr lang="nb-NO" sz="1600" dirty="0">
                <a:latin typeface="Times New Roman" pitchFamily="18" charset="0"/>
                <a:cs typeface="Times New Roman" pitchFamily="18" charset="0"/>
              </a:rPr>
              <a:t> Steven Mnuchin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(secrétaire au Trésor américain en 2016), Mario Draghi (gouverneur de la banque d’Italie en 2006, puis président de la BCE en 2011), etc.</a:t>
            </a: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En France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François Bloch-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Lainé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IF(1936), Directeur du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Trésor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(1947-1952)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PDG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du Crédit Lyonnais (1967-1974).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Claude Pierre-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Brossolette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IF (1953), Directeur du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Trésor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(1971-1974)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PDG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du Crédit Lyonnais (1976-1982)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Marc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Viénot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IF (1953),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Chef du service des Activités financières à la direction du Trésor (1967-1970)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PDG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la Société Générale (1977-1997). 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Jean-Yves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Haberer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IF (1959), Directeur du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Trésor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(1978-1982),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PDG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Paribas (1982-1986)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puis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du Crédit Lyonnais (1988-1993). 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Michel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Pébereau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(1967),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Directeur adjoint du Trésor (1979-1982),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PDG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BNP (1993-2000) et de BNP Paribas (2000-2003),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Président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BNP Paribas (2003-2011).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Daniel Bouton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IF (1973), </a:t>
            </a:r>
            <a:r>
              <a:rPr lang="en-US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PDG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 la Société Générale (1997-2008).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Baudin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Prot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IF (1976),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administrateur-directeur général (2000-2011)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puis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Président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BNP Paribas (2011-2014).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Jean </a:t>
            </a:r>
            <a:r>
              <a:rPr lang="en-US" sz="16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Lemierre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IF (1976),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Directeur du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Trésor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(1995-2000),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Président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Administrateur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 BNP Paribas (2014-?).</a:t>
            </a:r>
          </a:p>
          <a:p>
            <a:pPr marL="1466850" lvl="3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Frédéric </a:t>
            </a:r>
            <a:r>
              <a:rPr lang="en-US" sz="16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Oudéa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IF (1987), </a:t>
            </a:r>
            <a:r>
              <a:rPr lang="en-US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PDG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(2009-2015) </a:t>
            </a:r>
            <a:r>
              <a:rPr lang="en-US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puis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DG de la Société Générale (2015-?). </a:t>
            </a:r>
          </a:p>
        </p:txBody>
      </p:sp>
    </p:spTree>
    <p:extLst>
      <p:ext uri="{BB962C8B-B14F-4D97-AF65-F5344CB8AC3E}">
        <p14:creationId xmlns:p14="http://schemas.microsoft.com/office/powerpoint/2010/main" val="96292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218" y="1318161"/>
            <a:ext cx="9203375" cy="535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just"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Transformations des banques : des banques sous tutelle publique à la création d’un secteur oligopolistique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fr-FR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spécialisation 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et la </a:t>
            </a:r>
            <a:r>
              <a:rPr lang="fr-FR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nationalisation des banques de détail 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(1945-1946)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Les prémices de la </a:t>
            </a:r>
            <a:r>
              <a:rPr lang="fr-FR" sz="1600" b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banque</a:t>
            </a: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fr-FR" sz="1600" b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universelle</a:t>
            </a: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(Lois Debré de 1966 et 1967)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La </a:t>
            </a:r>
            <a:r>
              <a:rPr lang="fr-FR" sz="1600" b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nationalisation des banques d’affaires </a:t>
            </a: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(Paribas et Suez) au début des années 1980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L’avènement de la banque universelle  : le </a:t>
            </a:r>
            <a:r>
              <a:rPr lang="fr-FR" sz="1600" b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statut d’établissement de crédit</a:t>
            </a: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(1984)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La </a:t>
            </a:r>
            <a:r>
              <a:rPr lang="fr-FR" sz="1600" b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privatisation</a:t>
            </a: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des grands </a:t>
            </a:r>
            <a:r>
              <a:rPr lang="fr-FR" sz="1600" b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groupes bancaires </a:t>
            </a: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(1986-1988 et 1993-1995)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La </a:t>
            </a:r>
            <a:r>
              <a:rPr lang="fr-FR" sz="1600" b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vague de fusions </a:t>
            </a: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à la fin des années 1990, début des années 2000</a:t>
            </a:r>
          </a:p>
          <a:p>
            <a:pPr marL="0" lvl="1" algn="just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ct val="80000"/>
              <a:defRPr/>
            </a:pPr>
            <a:r>
              <a:rPr lang="fr-FR" b="1" i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Enjeux de la modernisation du système bancaire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B</a:t>
            </a: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esoin important de financement pour la reconstruction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Assurer le financement des entreprises françaises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Intérêts géopolitiques de la modernisation du système bancaire</a:t>
            </a:r>
          </a:p>
          <a:p>
            <a:pPr marL="1066800" lvl="2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Développer l’attractivité de la place financière de Paris</a:t>
            </a:r>
          </a:p>
          <a:p>
            <a:pPr marL="1066800" lvl="2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Renforcer la compétitivité des banques françaises à l’international </a:t>
            </a:r>
          </a:p>
          <a:p>
            <a:pPr marL="0" lvl="1" algn="just"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L’introduction de la gestion d’actifs : l’adaptation d’un mode de financement « </a:t>
            </a:r>
            <a:r>
              <a:rPr lang="fr-FR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market-based</a:t>
            </a: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» dans un système « </a:t>
            </a:r>
            <a:r>
              <a:rPr lang="fr-FR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bank-based</a:t>
            </a: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»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Hybridation de l’organisation de la gestion d’actif : la création d’un modèle captif autour des banques universelles</a:t>
            </a:r>
            <a:endParaRPr lang="fr-FR" sz="1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266700" lvl="1" algn="just">
              <a:spcAft>
                <a:spcPts val="600"/>
              </a:spcAft>
              <a:buClr>
                <a:srgbClr val="01167D"/>
              </a:buClr>
              <a:defRPr/>
            </a:pPr>
            <a:endParaRPr lang="fr-FR" sz="1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1066800" lvl="2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endParaRPr lang="fr-FR" sz="1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endParaRPr lang="fr-FR" sz="1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1524000" lvl="3" indent="-34290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2450" lvl="1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9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218" y="1318161"/>
            <a:ext cx="9203375" cy="535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Les grandes étapes de l’hybridation du système financier (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Granier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Bédu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2019) </a:t>
            </a:r>
            <a:endParaRPr lang="fr-FR" sz="1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723900" lvl="2" algn="just">
              <a:spcAft>
                <a:spcPts val="600"/>
              </a:spcAft>
              <a:buClr>
                <a:srgbClr val="01167D"/>
              </a:buClr>
              <a:defRPr/>
            </a:pPr>
            <a:endParaRPr lang="fr-FR" sz="1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1009650" lvl="2" indent="-28575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endParaRPr lang="fr-FR" sz="1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1524000" lvl="3" indent="-342900" algn="just">
              <a:spcAft>
                <a:spcPts val="600"/>
              </a:spcAft>
              <a:buClr>
                <a:srgbClr val="01167D"/>
              </a:buClr>
              <a:buFont typeface="Arial" panose="020B0604020202020204" pitchFamily="34" charset="0"/>
              <a:buChar char="•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2450" lvl="1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CDC9B63-C863-4EC7-9EFB-76C4795E8488}"/>
              </a:ext>
            </a:extLst>
          </p:cNvPr>
          <p:cNvCxnSpPr>
            <a:cxnSpLocks/>
          </p:cNvCxnSpPr>
          <p:nvPr/>
        </p:nvCxnSpPr>
        <p:spPr>
          <a:xfrm>
            <a:off x="871566" y="1813461"/>
            <a:ext cx="0" cy="5476345"/>
          </a:xfrm>
          <a:prstGeom prst="line">
            <a:avLst/>
          </a:prstGeom>
          <a:ln w="76200"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/>
            <a:tailEnd type="triangl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6CDD9AAF-20DA-4423-B323-C1062C03A753}"/>
              </a:ext>
            </a:extLst>
          </p:cNvPr>
          <p:cNvSpPr txBox="1"/>
          <p:nvPr/>
        </p:nvSpPr>
        <p:spPr>
          <a:xfrm>
            <a:off x="0" y="1936571"/>
            <a:ext cx="842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A6AF77-B4CF-4266-9C05-4DEF82187612}"/>
              </a:ext>
            </a:extLst>
          </p:cNvPr>
          <p:cNvSpPr txBox="1"/>
          <p:nvPr/>
        </p:nvSpPr>
        <p:spPr>
          <a:xfrm>
            <a:off x="871565" y="1813461"/>
            <a:ext cx="9688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plan de modernisation et d’équipement : la finance de marché (actions, obligations) est pensée comme un mode de financement des entreprises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88365A-0970-42A4-8140-0E74039539F0}"/>
              </a:ext>
            </a:extLst>
          </p:cNvPr>
          <p:cNvSpPr txBox="1"/>
          <p:nvPr/>
        </p:nvSpPr>
        <p:spPr>
          <a:xfrm>
            <a:off x="0" y="2568107"/>
            <a:ext cx="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1957-1963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8D93F1-66A6-4764-976F-D717B9A7E0EE}"/>
              </a:ext>
            </a:extLst>
          </p:cNvPr>
          <p:cNvSpPr txBox="1"/>
          <p:nvPr/>
        </p:nvSpPr>
        <p:spPr>
          <a:xfrm>
            <a:off x="900138" y="2568108"/>
            <a:ext cx="9688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des </a:t>
            </a:r>
            <a:r>
              <a:rPr lang="fr-F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funds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la française, SICAV et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FCP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(1957-1963) :  faciliter l’épargne financière des petits épargnants.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CD5549-1522-404D-AD6E-D65DE4CBE44A}"/>
              </a:ext>
            </a:extLst>
          </p:cNvPr>
          <p:cNvSpPr txBox="1"/>
          <p:nvPr/>
        </p:nvSpPr>
        <p:spPr>
          <a:xfrm>
            <a:off x="1207333" y="3143464"/>
            <a:ext cx="9073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 « clé » : Maurice </a:t>
            </a:r>
            <a:r>
              <a:rPr lang="fr-FR" sz="1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Lorain</a:t>
            </a:r>
            <a:r>
              <a:rPr lang="fr-FR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(1921),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DG (1943-1958) </a:t>
            </a:r>
            <a:r>
              <a:rPr lang="en-US" sz="14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puis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Président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du CA de la Société Générale (1958-1967)</a:t>
            </a:r>
            <a:r>
              <a:rPr lang="fr-FR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1B0E13-5F43-4844-863A-B1FB2EBBE1F5}"/>
              </a:ext>
            </a:extLst>
          </p:cNvPr>
          <p:cNvSpPr txBox="1"/>
          <p:nvPr/>
        </p:nvSpPr>
        <p:spPr>
          <a:xfrm>
            <a:off x="-1" y="3445864"/>
            <a:ext cx="842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1966 -1967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F4AACB-80B6-4951-84BE-2333217445AC}"/>
              </a:ext>
            </a:extLst>
          </p:cNvPr>
          <p:cNvSpPr txBox="1"/>
          <p:nvPr/>
        </p:nvSpPr>
        <p:spPr>
          <a:xfrm>
            <a:off x="900138" y="3445864"/>
            <a:ext cx="9688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Lois Debré : fin de la spécialisation banque de dépôts / banque d’investissement et possibilité pour les banques d’effectuer des activités de marché et création de la Commission des Opérations de bourse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DB151A-812D-4E63-92B8-DC004892E403}"/>
              </a:ext>
            </a:extLst>
          </p:cNvPr>
          <p:cNvSpPr txBox="1"/>
          <p:nvPr/>
        </p:nvSpPr>
        <p:spPr>
          <a:xfrm>
            <a:off x="1207333" y="4026597"/>
            <a:ext cx="9073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 « clé » : Jean-Yves Haberer, IF (1959), PDG de Paribas (1982-1986) puis du Crédit Lyonnais (1988-1993)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F3717C-A12E-4171-A5AA-310937F2ED70}"/>
              </a:ext>
            </a:extLst>
          </p:cNvPr>
          <p:cNvSpPr txBox="1"/>
          <p:nvPr/>
        </p:nvSpPr>
        <p:spPr>
          <a:xfrm>
            <a:off x="0" y="4323621"/>
            <a:ext cx="842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1978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665C9A-A7A4-48B8-A50B-930007D1AFCE}"/>
              </a:ext>
            </a:extLst>
          </p:cNvPr>
          <p:cNvSpPr txBox="1"/>
          <p:nvPr/>
        </p:nvSpPr>
        <p:spPr>
          <a:xfrm>
            <a:off x="900138" y="4334374"/>
            <a:ext cx="968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Loi Monory : favoriser le financement des entreprises françaises par le marché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18FA17-004B-450B-9240-EE22BCE83FE6}"/>
              </a:ext>
            </a:extLst>
          </p:cNvPr>
          <p:cNvSpPr txBox="1"/>
          <p:nvPr/>
        </p:nvSpPr>
        <p:spPr>
          <a:xfrm>
            <a:off x="1207333" y="4672928"/>
            <a:ext cx="9073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 « clé » : 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Michel </a:t>
            </a:r>
            <a:r>
              <a:rPr lang="en-US" sz="14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Pébereau</a:t>
            </a:r>
            <a:r>
              <a:rPr lang="fr-FR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(1967),</a:t>
            </a:r>
            <a:r>
              <a:rPr lang="fr-FR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PDG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(1993-2003), </a:t>
            </a:r>
            <a:r>
              <a:rPr lang="en-US" sz="14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Président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de BNP/BNP Paribas (2003-2011)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18EBF6-E4F4-4FD4-85CD-164B3A65C304}"/>
              </a:ext>
            </a:extLst>
          </p:cNvPr>
          <p:cNvSpPr txBox="1"/>
          <p:nvPr/>
        </p:nvSpPr>
        <p:spPr>
          <a:xfrm>
            <a:off x="0" y="4969952"/>
            <a:ext cx="842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8217A8-AC39-48CF-92F7-7BC62CDB545A}"/>
              </a:ext>
            </a:extLst>
          </p:cNvPr>
          <p:cNvSpPr txBox="1"/>
          <p:nvPr/>
        </p:nvSpPr>
        <p:spPr>
          <a:xfrm>
            <a:off x="900138" y="4980705"/>
            <a:ext cx="968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Loi bancaire : début de la marchéisation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CFE2463-6C06-4775-9720-15752FA5B856}"/>
              </a:ext>
            </a:extLst>
          </p:cNvPr>
          <p:cNvSpPr txBox="1"/>
          <p:nvPr/>
        </p:nvSpPr>
        <p:spPr>
          <a:xfrm>
            <a:off x="0" y="5308506"/>
            <a:ext cx="842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6A1F3F-BD4D-4807-95F7-52D8E4D79349}"/>
              </a:ext>
            </a:extLst>
          </p:cNvPr>
          <p:cNvSpPr txBox="1"/>
          <p:nvPr/>
        </p:nvSpPr>
        <p:spPr>
          <a:xfrm>
            <a:off x="900138" y="5319259"/>
            <a:ext cx="968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des titres de créances négociables : la France se dote d’un marché monétaire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BA39C7-7A24-43FC-A995-B11BE70190CA}"/>
              </a:ext>
            </a:extLst>
          </p:cNvPr>
          <p:cNvSpPr txBox="1"/>
          <p:nvPr/>
        </p:nvSpPr>
        <p:spPr>
          <a:xfrm>
            <a:off x="0" y="5652600"/>
            <a:ext cx="842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1987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E1FBD7-25F6-4F72-9D07-03167BB2A8F6}"/>
              </a:ext>
            </a:extLst>
          </p:cNvPr>
          <p:cNvSpPr txBox="1"/>
          <p:nvPr/>
        </p:nvSpPr>
        <p:spPr>
          <a:xfrm>
            <a:off x="900138" y="5663353"/>
            <a:ext cx="968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du MATIF et du MONEP : la France se dote d’un marché des produits dérivés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C885920-5DB9-4129-A0ED-5E8597559295}"/>
              </a:ext>
            </a:extLst>
          </p:cNvPr>
          <p:cNvSpPr txBox="1"/>
          <p:nvPr/>
        </p:nvSpPr>
        <p:spPr>
          <a:xfrm>
            <a:off x="-1" y="6130557"/>
            <a:ext cx="842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E34D06-C6C7-4630-A79D-B373F82FB592}"/>
              </a:ext>
            </a:extLst>
          </p:cNvPr>
          <p:cNvSpPr txBox="1"/>
          <p:nvPr/>
        </p:nvSpPr>
        <p:spPr>
          <a:xfrm>
            <a:off x="900138" y="6007447"/>
            <a:ext cx="9688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Loi de Modernisation des Activités Financières : les banques et le compagnies d’assurance peuvent effectuer de la gestion d’épargne pour compte de tiers au sein d’une filiale distincte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A31B50A-B8E5-463B-A9B7-8B150EFB3B28}"/>
              </a:ext>
            </a:extLst>
          </p:cNvPr>
          <p:cNvSpPr txBox="1"/>
          <p:nvPr/>
        </p:nvSpPr>
        <p:spPr>
          <a:xfrm>
            <a:off x="1207333" y="6592222"/>
            <a:ext cx="907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 « clé » : 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Gérard de la </a:t>
            </a:r>
            <a:r>
              <a:rPr lang="en-US" sz="14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Martinière</a:t>
            </a:r>
            <a:r>
              <a:rPr lang="fr-FR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(1969),</a:t>
            </a:r>
            <a:r>
              <a:rPr lang="fr-FR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DG chargé des holdings et des fonctions centrales </a:t>
            </a:r>
            <a:r>
              <a:rPr lang="en-US" sz="1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(1993-1997) </a:t>
            </a:r>
            <a:r>
              <a:rPr lang="en-US" sz="14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d’AXA</a:t>
            </a:r>
            <a:endParaRPr lang="en-US" sz="1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218" y="1318161"/>
            <a:ext cx="9203375" cy="535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just">
              <a:spcBef>
                <a:spcPts val="0"/>
              </a:spcBef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Un système financier reposant sur les banques ou sur les marchés financiers ? </a:t>
            </a:r>
          </a:p>
          <a:p>
            <a:pPr marL="533400" lvl="1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L’approche en termes d’efficacité des systèmes financiers</a:t>
            </a:r>
          </a:p>
          <a:p>
            <a:pPr marL="990600" lvl="2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Les deux types de système sont susceptibles de soutenir la croissance économique (Levine, 2002)</a:t>
            </a:r>
          </a:p>
          <a:p>
            <a:pPr marL="990600" lvl="2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 modèle </a:t>
            </a:r>
            <a:r>
              <a:rPr lang="fr-FR" sz="1600" i="1" dirty="0" err="1">
                <a:latin typeface="Times New Roman" pitchFamily="18" charset="0"/>
                <a:cs typeface="Times New Roman" pitchFamily="18" charset="0"/>
              </a:rPr>
              <a:t>market-based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est plus efficace pour allouer les capitaux (Allen et Gale, 2001) =&gt; convergence des systèmes financiers</a:t>
            </a:r>
          </a:p>
          <a:p>
            <a:pPr marL="990600" lvl="2" indent="-266700" algn="just">
              <a:spcBef>
                <a:spcPts val="0"/>
              </a:spcBef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 « bon fonctionnement » d’un système financier importe davantage que sa nature pour soutenir la croissance économique (Levine, 2005)</a:t>
            </a:r>
          </a:p>
          <a:p>
            <a:pPr marL="533400" lvl="1" indent="-266700" algn="just"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L’approche en termes de tradition juridique (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Laporta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et al., 1998, 1999)</a:t>
            </a:r>
          </a:p>
          <a:p>
            <a:pPr marL="990600" lvl="2" indent="-2667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Les marchés financiers sont plus développés dans les pays de </a:t>
            </a:r>
            <a:r>
              <a:rPr lang="fr-FR" sz="1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fr-FR" sz="1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fr-FR" sz="1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que dans les pays de </a:t>
            </a:r>
            <a:r>
              <a:rPr lang="fr-FR" sz="1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civil </a:t>
            </a:r>
            <a:r>
              <a:rPr lang="fr-FR" sz="1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endParaRPr lang="fr-FR" sz="16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2" indent="-2667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Les juridictions de </a:t>
            </a:r>
            <a:r>
              <a:rPr lang="fr-FR" sz="1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fr-FR" sz="1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fr-FR" sz="1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protègent mieux les intérêts des investisseurs</a:t>
            </a:r>
          </a:p>
          <a:p>
            <a:pPr marL="533400" lvl="1" indent="-266700" algn="just">
              <a:spcAft>
                <a:spcPts val="600"/>
              </a:spcAft>
              <a:buClr>
                <a:srgbClr val="01167D"/>
              </a:buClr>
              <a:buFont typeface="Wingdings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L’approche en termes de complémentarités institutionnelles </a:t>
            </a:r>
            <a:r>
              <a:rPr lang="nb-NO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(Hall et Soskice, 2001 ; Amable 2005) </a:t>
            </a: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2" indent="-2667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Dans les économies libérales de marché, complémentarité institutionnelle entre des marchés du travail flexibles et des marchés financiers développés</a:t>
            </a:r>
          </a:p>
          <a:p>
            <a:pPr marL="990600" lvl="2" indent="-2667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Dans les économies coordonnées de marché, complémentarité institutionnelle entre des marchés du travail rigides et des financements par les banques</a:t>
            </a:r>
          </a:p>
          <a:p>
            <a:pPr marL="552450" lvl="1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L’approche par les fonctions assurées par les acteurs financiers </a:t>
            </a:r>
          </a:p>
          <a:p>
            <a:pPr marL="1066800" lvl="2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Les « banques acteurs de la globalisation financière » (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Plihon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et al., 2006)</a:t>
            </a:r>
          </a:p>
          <a:p>
            <a:pPr marL="1066800" lvl="2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L’approche en termes </a:t>
            </a:r>
            <a:r>
              <a:rPr lang="fr-FR" sz="1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market-based</a:t>
            </a:r>
            <a:r>
              <a:rPr lang="fr-FR" sz="1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banking</a:t>
            </a:r>
            <a:r>
              <a:rPr lang="fr-FR" sz="1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(Hardie et 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Howarth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2013)</a:t>
            </a:r>
          </a:p>
          <a:p>
            <a:pPr marL="723900" lvl="2" algn="just">
              <a:spcAft>
                <a:spcPts val="600"/>
              </a:spcAft>
              <a:buClr>
                <a:srgbClr val="01167D"/>
              </a:buClr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2" indent="-2667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9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0" y="-26207"/>
            <a:ext cx="10691813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 d’évolution et de structuration du système financier français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 et convergence des systèmes financiers : retours critiques sur les cadres théoriques et analytiques existants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méthodologique : analyse des réseaux multiniveaux des IGF reconstruits à partir du  « Dictionnaire historique des IGF »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4218" y="1327686"/>
            <a:ext cx="9203375" cy="53522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just"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Limites des approches typologiques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Elles ne permettent pas d’expliquer le niveau de développement de l’industrie financière française. 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 décennie 1980 comme point de basculement : l’histoire longue de la transformation du système financier français ne corrobore pas la thèse dominante de la libéralisation financière des années 1980 comme point de départ.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Surestimation de la dynamique exogène (libéralisation et globalisation financières) et sous-estimation de la dynamique endogène de la transformation (comportements stratégiques des acteurs financiers)</a:t>
            </a:r>
          </a:p>
          <a:p>
            <a:pPr marL="0" lvl="1" algn="just">
              <a:spcAft>
                <a:spcPts val="1200"/>
              </a:spcAft>
              <a:buClr>
                <a:srgbClr val="01167D"/>
              </a:buClr>
              <a:defRPr/>
            </a:pPr>
            <a:r>
              <a:rPr lang="fr-FR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Comment expliquer la transformation des systèmes financiers ?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 transformation est davantage un processus d’hybridation que de convergence</a:t>
            </a:r>
          </a:p>
          <a:p>
            <a:pPr marL="1066800" lvl="2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L’hybridation est un « processus largement 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inintentionnel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à travers lequel les tentatives d’imitation ou d’implantation d’une institution ayant fait les preuves de son effectivité sur un autre espace débouche sur une configuration originale » (Boyer, 2003)</a:t>
            </a:r>
          </a:p>
          <a:p>
            <a:pPr marL="1066800" lvl="2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L’hybridation du système financier semble largement intentionnelle (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Granier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Bédu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2019)</a:t>
            </a: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Constat du rôle de certains IGF dans l’évolution libérale du système financier français </a:t>
            </a:r>
          </a:p>
          <a:p>
            <a:pPr marL="1066800" lvl="2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Prise de pouvoir des IGF au sein de la direction du Trésor (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Quennouëlle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-Corre, 2000) suivi du remplacement des IGF « conservateurs » par des IGF « libéraux » (Lemoine, 2013, 2016 ; 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Granier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Bédu</a:t>
            </a: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2019)</a:t>
            </a:r>
          </a:p>
          <a:p>
            <a:pPr marL="1066800" lvl="2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ü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Quel est le pouvoir et l’influence spécifiques de l’IF et des IGF sur l’évolution libérale du système financier français ?</a:t>
            </a:r>
          </a:p>
          <a:p>
            <a:pPr marL="723900" lvl="2" algn="just">
              <a:spcAft>
                <a:spcPts val="600"/>
              </a:spcAft>
              <a:buClr>
                <a:srgbClr val="01167D"/>
              </a:buClr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lvl="1" indent="-34290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2450" lvl="1" indent="-285750" algn="just">
              <a:spcAft>
                <a:spcPts val="600"/>
              </a:spcAft>
              <a:buClr>
                <a:srgbClr val="01167D"/>
              </a:buClr>
              <a:buFont typeface="Wingdings" panose="05000000000000000000" pitchFamily="2" charset="2"/>
              <a:buChar char="Ø"/>
              <a:defRPr/>
            </a:pPr>
            <a:endParaRPr lang="fr-FR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51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2913</Words>
  <Application>Microsoft Office PowerPoint</Application>
  <PresentationFormat>Personnalisé</PresentationFormat>
  <Paragraphs>221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Bédu</dc:creator>
  <cp:lastModifiedBy>thibaud DEGUILHEM</cp:lastModifiedBy>
  <cp:revision>228</cp:revision>
  <dcterms:created xsi:type="dcterms:W3CDTF">2020-05-26T08:35:34Z</dcterms:created>
  <dcterms:modified xsi:type="dcterms:W3CDTF">2021-06-30T06:12:27Z</dcterms:modified>
</cp:coreProperties>
</file>