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61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688AF2-3B06-42CB-94AE-8D961602E4D1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9410EE-593B-4FFA-A0A9-3D406996E1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6021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410EE-593B-4FFA-A0A9-3D406996E1C8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67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756E4-7621-99A7-E0BD-668E4B2A6E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AAD73C-E8B8-1F50-B665-9C013822DA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4490DF-9BD0-9226-7579-CFF0A95E4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AE119-B98E-C3BC-1CE2-E3C420139D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410EE-593B-4FFA-A0A9-3D406996E1C8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4827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F2695-010F-1189-7B47-D1FEA004C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FABB66-CDF5-2EDE-6B53-AC5F2D32B2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FE15CB-3B0C-5319-CB1B-08C49908B0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0405A9-C44C-4F9F-859D-960D322C8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410EE-593B-4FFA-A0A9-3D406996E1C8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062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20AD2-DEEA-6342-CA1B-6B94C7649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EDD31E-A30F-EF98-8170-C9D6447F4C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D82BC1-C532-0B22-210D-9FB8D52F63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B882EA-7976-3C70-52E4-B4867A340A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410EE-593B-4FFA-A0A9-3D406996E1C8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366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5B395-6048-3036-5DA3-345EBE1F4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A62ED3-F1C1-0B99-864A-A3E389DB1E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61B0A-1682-3F4E-2C1F-75F7FC6A9D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A01EC5-5328-BA90-1349-1DEA718B44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410EE-593B-4FFA-A0A9-3D406996E1C8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8536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213A36-051D-BA79-57E3-1C3A5DC6A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24B02D-6DBC-5F49-D939-4A15C6CC59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61C4BF-2A3B-B744-3DEF-5289C3EC18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A1E07-5D2B-E2AF-650E-AA479881A3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410EE-593B-4FFA-A0A9-3D406996E1C8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18944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C9439C-2004-D0B8-7917-EDBA79E64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4FCF90-30D7-965C-0D64-78DF46F65D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1B8B3E-AF53-F494-02FF-373F7B4F9B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5E5A9-6D77-6352-7C12-8A887DF933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410EE-593B-4FFA-A0A9-3D406996E1C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08786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8346A-6FF5-20E4-350D-2D6D32316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E4FC3F-3E96-5B56-595C-BA17D6D706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50CC92-4E8B-2550-60D9-E2C675407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EA4ED-FAD2-8DA1-E509-765AAE3456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410EE-593B-4FFA-A0A9-3D406996E1C8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0082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3D47B-1231-8A2E-CEF6-C6255D0D2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0BB5FE-F550-D9D1-E38C-A1D765171D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4B18EF-009B-103B-4F4D-D4DEF4F5F9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3E4FB-DF5A-74A6-8D39-C8F059A394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410EE-593B-4FFA-A0A9-3D406996E1C8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5804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080D5-EDD0-AA7F-B484-C5E7FB3A3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DB7890-3C8A-C62F-8D26-D7D11272F4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79DC02-62DA-1FF9-88CD-C1E464D0A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C8D0B0-F5EC-380F-ACE7-DBF0B227A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410EE-593B-4FFA-A0A9-3D406996E1C8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7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4A500-7D80-E934-5E61-36E36D64D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BA8F2C-9165-F12E-0DF4-F0CD223D47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53D1E6-E2AB-5C8B-5A06-EBD80B5F49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622AB2-0A05-B280-47E6-82D50F2532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9410EE-593B-4FFA-A0A9-3D406996E1C8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1213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7122A-F04A-FC74-A234-AB7F6A1B5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294612-B939-A6B4-658D-90C6A5CA0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61697-20FC-E35E-E5CC-AFF91785E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0C88-82EC-4E83-818C-656DF3A704E7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A1346E-C113-939F-4D7C-FA846643E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48B11-D5CA-B1A2-AE40-B701E7E54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CBE-B2D9-4DED-8DA7-4D17F7E78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9992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01610-9FA1-0A0B-71A0-CDABF773A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C84D4D-C9E2-D914-7846-E644CED519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EA6FBF-62FB-5950-4675-7727F8604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0C88-82EC-4E83-818C-656DF3A704E7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797D6-BEB8-3FB7-0617-E7D0A4384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D8D4BA-2377-F66C-C54B-6C52B7C36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CBE-B2D9-4DED-8DA7-4D17F7E78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5246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426693-1D06-46F4-7379-9FA6ABE036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1A6A95-BB7B-2630-1654-9EB2BAAA4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50CCF-CCDB-A297-C75E-3AF78C996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0C88-82EC-4E83-818C-656DF3A704E7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E3F54-7413-8E14-3741-B83C2B163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E56A92-E499-3B2E-D745-3009364C3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CBE-B2D9-4DED-8DA7-4D17F7E78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0341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7E706-27DA-E221-4711-F73D19C49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F7A29-ADC9-EF80-4F84-5DFED9318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E1C973-A3C1-7D09-D342-580F72A658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0C88-82EC-4E83-818C-656DF3A704E7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08DA5A-59D7-CA5C-25A6-C523D1B42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F1575-3094-42F5-0015-3E74AA083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CBE-B2D9-4DED-8DA7-4D17F7E78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463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91C8-DD59-B598-F22A-86829EEBA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E5367C-FC70-631C-5A11-DA2B8337A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07E612-2802-F76E-44C2-5C06EA1CB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0C88-82EC-4E83-818C-656DF3A704E7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01321-29A7-AF95-ABEA-888F48439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B5E5F-4AD2-55A7-2CA7-7894D356D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CBE-B2D9-4DED-8DA7-4D17F7E78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087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50B96-CE1F-3FD8-7EBE-C9DD3E589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E66469-284C-DF31-2893-A5082F3A1B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0F7002-4A68-540B-45AA-8242DE639E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A3481-C5B1-B403-8A22-0E8936827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0C88-82EC-4E83-818C-656DF3A704E7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98445-5026-9A84-BF37-7E3DFD4DE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AD4B7-4DE1-D350-72F3-F4591C91B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CBE-B2D9-4DED-8DA7-4D17F7E78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50643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4C05D-3CB5-F90D-B186-646E2AE7E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A5E9D-D7E1-8F02-23FD-4032FAA03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E9DEC6-09C5-1011-A25C-0EF6D9A64E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02825-2A87-A87F-FD40-E312D9EEF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CBE489-460E-47C3-454F-13060EB9BB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0B71A6-D863-0EB9-5E77-F0B15D40B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0C88-82EC-4E83-818C-656DF3A704E7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B88A5-C1BB-EDB5-0867-F59C62E63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675BA5-A143-8731-36D2-382C0E983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CBE-B2D9-4DED-8DA7-4D17F7E78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46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2D7D5-B54A-3D3D-54EA-62815201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8A4558-B23A-5EC4-5613-1AC68ED75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0C88-82EC-4E83-818C-656DF3A704E7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380623-3E26-2F65-CA5A-D7A2A53A3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65F8D3-790D-0769-21E2-AECAF3012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CBE-B2D9-4DED-8DA7-4D17F7E78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5623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432B0A-10EA-BE1F-0862-46C300626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0C88-82EC-4E83-818C-656DF3A704E7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15743F-4CBA-FC23-D6EC-036477029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4F4A4-2756-0ACB-E70F-9CF8C652B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CBE-B2D9-4DED-8DA7-4D17F7E78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3221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D2D53-EDCB-9D34-A717-1F4359389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A7AA7-8A8A-5FA6-F293-95E5C4C39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F686FB-3E47-C396-847D-3A3E82D191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29E53E-3B52-05F8-12F7-1FF055EE9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0C88-82EC-4E83-818C-656DF3A704E7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BC5DE1-EE6C-D8D7-20F2-F7ABD52EC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94655E-2665-37BC-8546-C46012947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CBE-B2D9-4DED-8DA7-4D17F7E78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9294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BA352-F161-7D1A-044C-75A9DD71C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8A1C5B-54D3-0A57-1EA8-C6E2138F19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E4A780-BBA2-7631-A34B-A18ACED72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4047A-FB1D-0EAE-8643-AD6F8DB8B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50C88-82EC-4E83-818C-656DF3A704E7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0A9A03-8CF5-ABDA-94FB-3752147B6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B3513F-F44E-1B98-9AFC-1D221017E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5C4CBE-B2D9-4DED-8DA7-4D17F7E78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845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0181EF-9408-3399-2ED9-162710569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716947-707A-EC83-ECAA-AB06AA5AF6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572B2-4494-3BAB-0196-82AD4DC843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850C88-82EC-4E83-818C-656DF3A704E7}" type="datetimeFigureOut">
              <a:rPr lang="en-IN" smtClean="0"/>
              <a:t>01-05-2025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5E31F-8A03-929F-FD95-D5BF7E954E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A85AAC-2707-E356-1C3F-F94A4B5431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5C4CBE-B2D9-4DED-8DA7-4D17F7E787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802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55/2024/3790617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3390/diagnostics14131378" TargetMode="External"/><Relationship Id="rId5" Type="http://schemas.openxmlformats.org/officeDocument/2006/relationships/hyperlink" Target="https://www.annalsjournal.com/article/AMHSR-12-1" TargetMode="External"/><Relationship Id="rId4" Type="http://schemas.openxmlformats.org/officeDocument/2006/relationships/hyperlink" Target="https://doi.org/10.1016/j.bspc.2023.104930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3390/diagnostics14131378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i.org/10.1155/2024/3790617" TargetMode="External"/><Relationship Id="rId4" Type="http://schemas.openxmlformats.org/officeDocument/2006/relationships/hyperlink" Target="https://doi.org/10.1016/j.bspc.2023.104930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036AC97-88EA-5575-3917-53CB82CB9A4D}"/>
              </a:ext>
            </a:extLst>
          </p:cNvPr>
          <p:cNvSpPr txBox="1"/>
          <p:nvPr/>
        </p:nvSpPr>
        <p:spPr>
          <a:xfrm>
            <a:off x="984738" y="703385"/>
            <a:ext cx="10209126" cy="12221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sz="20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Multi-Class Lung Cancer Classification Using Deep Learning with Deployment on Web App and Jetson Nano, Integrated with an NLP-Powered Chatbot</a:t>
            </a:r>
            <a:endParaRPr lang="en-IN" sz="2000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23FDB5-B3E1-AADD-64AD-4BC7E9F6B8F0}"/>
              </a:ext>
            </a:extLst>
          </p:cNvPr>
          <p:cNvSpPr txBox="1"/>
          <p:nvPr/>
        </p:nvSpPr>
        <p:spPr>
          <a:xfrm>
            <a:off x="1170039" y="2098651"/>
            <a:ext cx="10023825" cy="1734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IN" sz="2000" dirty="0">
                <a:solidFill>
                  <a:srgbClr val="242424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Department of Information and Technology</a:t>
            </a:r>
            <a:endParaRPr lang="en-IN" sz="2000" i="0" dirty="0">
              <a:solidFill>
                <a:srgbClr val="242424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algn="ctr">
              <a:lnSpc>
                <a:spcPct val="200000"/>
              </a:lnSpc>
            </a:pPr>
            <a:r>
              <a:rPr lang="en-IN" sz="200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Computer Vision </a:t>
            </a:r>
          </a:p>
          <a:p>
            <a:pPr algn="ctr">
              <a:lnSpc>
                <a:spcPct val="200000"/>
              </a:lnSpc>
            </a:pPr>
            <a:r>
              <a:rPr lang="en-IN" sz="1600" i="0" dirty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(24DSE004)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C5396523-BD15-1EFE-6500-319412E36A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878222"/>
              </p:ext>
            </p:extLst>
          </p:nvPr>
        </p:nvGraphicFramePr>
        <p:xfrm>
          <a:off x="3860800" y="4109470"/>
          <a:ext cx="5007897" cy="21013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9538">
                  <a:extLst>
                    <a:ext uri="{9D8B030D-6E8A-4147-A177-3AD203B41FA5}">
                      <a16:colId xmlns:a16="http://schemas.microsoft.com/office/drawing/2014/main" val="2970840427"/>
                    </a:ext>
                  </a:extLst>
                </a:gridCol>
                <a:gridCol w="2688359">
                  <a:extLst>
                    <a:ext uri="{9D8B030D-6E8A-4147-A177-3AD203B41FA5}">
                      <a16:colId xmlns:a16="http://schemas.microsoft.com/office/drawing/2014/main" val="2080561187"/>
                    </a:ext>
                  </a:extLst>
                </a:gridCol>
              </a:tblGrid>
              <a:tr h="38442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100" b="1" dirty="0">
                          <a:solidFill>
                            <a:schemeClr val="tx1"/>
                          </a:solidFill>
                        </a:rPr>
                        <a:t>24MDS005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100" b="1">
                          <a:solidFill>
                            <a:schemeClr val="tx1"/>
                          </a:solidFill>
                        </a:rPr>
                        <a:t>Bhavadharini</a:t>
                      </a:r>
                      <a:r>
                        <a:rPr lang="en-IN" sz="2100" b="1" dirty="0">
                          <a:solidFill>
                            <a:schemeClr val="tx1"/>
                          </a:solidFill>
                        </a:rPr>
                        <a:t> G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128017"/>
                  </a:ext>
                </a:extLst>
              </a:tr>
              <a:tr h="38442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100" b="1" dirty="0">
                          <a:solidFill>
                            <a:schemeClr val="tx1"/>
                          </a:solidFill>
                        </a:rPr>
                        <a:t>24MDS006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100" b="1" dirty="0">
                          <a:solidFill>
                            <a:schemeClr val="tx1"/>
                          </a:solidFill>
                        </a:rPr>
                        <a:t>Deeksha 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2581787"/>
                  </a:ext>
                </a:extLst>
              </a:tr>
              <a:tr h="38442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100" b="1" dirty="0">
                          <a:solidFill>
                            <a:schemeClr val="tx1"/>
                          </a:solidFill>
                        </a:rPr>
                        <a:t>24MDS007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100" b="1" dirty="0">
                          <a:solidFill>
                            <a:schemeClr val="tx1"/>
                          </a:solidFill>
                        </a:rPr>
                        <a:t>Dhayanithi T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373717"/>
                  </a:ext>
                </a:extLst>
              </a:tr>
              <a:tr h="38442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100" b="1" dirty="0">
                          <a:solidFill>
                            <a:schemeClr val="tx1"/>
                          </a:solidFill>
                        </a:rPr>
                        <a:t>24MDS012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sz="2100" b="1" dirty="0">
                          <a:solidFill>
                            <a:schemeClr val="tx1"/>
                          </a:solidFill>
                        </a:rPr>
                        <a:t>Priyadharsini R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31314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60775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4B7C9-54EA-878B-95CD-132F303BE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6E7297-A7E5-4881-DB9C-97E800933370}"/>
              </a:ext>
            </a:extLst>
          </p:cNvPr>
          <p:cNvSpPr txBox="1"/>
          <p:nvPr/>
        </p:nvSpPr>
        <p:spPr>
          <a:xfrm>
            <a:off x="550606" y="255639"/>
            <a:ext cx="11090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OF ART TECHNIQUE: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6640614-A218-5593-736A-68B1D7FF2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0357476"/>
              </p:ext>
            </p:extLst>
          </p:nvPr>
        </p:nvGraphicFramePr>
        <p:xfrm>
          <a:off x="717752" y="1121860"/>
          <a:ext cx="11012130" cy="5061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5355">
                  <a:extLst>
                    <a:ext uri="{9D8B030D-6E8A-4147-A177-3AD203B41FA5}">
                      <a16:colId xmlns:a16="http://schemas.microsoft.com/office/drawing/2014/main" val="1371936380"/>
                    </a:ext>
                  </a:extLst>
                </a:gridCol>
                <a:gridCol w="1835355">
                  <a:extLst>
                    <a:ext uri="{9D8B030D-6E8A-4147-A177-3AD203B41FA5}">
                      <a16:colId xmlns:a16="http://schemas.microsoft.com/office/drawing/2014/main" val="616976668"/>
                    </a:ext>
                  </a:extLst>
                </a:gridCol>
                <a:gridCol w="1835355">
                  <a:extLst>
                    <a:ext uri="{9D8B030D-6E8A-4147-A177-3AD203B41FA5}">
                      <a16:colId xmlns:a16="http://schemas.microsoft.com/office/drawing/2014/main" val="1774047324"/>
                    </a:ext>
                  </a:extLst>
                </a:gridCol>
                <a:gridCol w="1835355">
                  <a:extLst>
                    <a:ext uri="{9D8B030D-6E8A-4147-A177-3AD203B41FA5}">
                      <a16:colId xmlns:a16="http://schemas.microsoft.com/office/drawing/2014/main" val="384742990"/>
                    </a:ext>
                  </a:extLst>
                </a:gridCol>
                <a:gridCol w="1835355">
                  <a:extLst>
                    <a:ext uri="{9D8B030D-6E8A-4147-A177-3AD203B41FA5}">
                      <a16:colId xmlns:a16="http://schemas.microsoft.com/office/drawing/2014/main" val="4046575724"/>
                    </a:ext>
                  </a:extLst>
                </a:gridCol>
                <a:gridCol w="1835355">
                  <a:extLst>
                    <a:ext uri="{9D8B030D-6E8A-4147-A177-3AD203B41FA5}">
                      <a16:colId xmlns:a16="http://schemas.microsoft.com/office/drawing/2014/main" val="3456037631"/>
                    </a:ext>
                  </a:extLst>
                </a:gridCol>
              </a:tblGrid>
              <a:tr h="489155"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Model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Accuracy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Precision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Recall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F1 Score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Reference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3769384"/>
                  </a:ext>
                </a:extLst>
              </a:tr>
              <a:tr h="489155"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Proposed Model (GhostNet + DKDC + Capsule)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98.00%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This work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69957554"/>
                  </a:ext>
                </a:extLst>
              </a:tr>
              <a:tr h="489155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ResNet-50 + Dense Classifier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94.70%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hlinkClick r:id="rId3"/>
                        </a:rPr>
                        <a:t>Ansari et al., 2024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213964"/>
                  </a:ext>
                </a:extLst>
              </a:tr>
              <a:tr h="489155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VGG16 + Capsule Network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95.20%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hlinkClick r:id="rId4"/>
                        </a:rPr>
                        <a:t>Bushara et al., 2023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1262950"/>
                  </a:ext>
                </a:extLst>
              </a:tr>
              <a:tr h="489155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MobileNetV2 + Attention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96.10%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>
                          <a:hlinkClick r:id="rId5"/>
                        </a:rPr>
                        <a:t>Mishra et al., 2022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59912"/>
                  </a:ext>
                </a:extLst>
              </a:tr>
              <a:tr h="489155"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EfficientNet-B0 + Transfer Learning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96.80%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>
                          <a:hlinkClick r:id="rId6"/>
                        </a:rPr>
                        <a:t>Bhatia et al., 2024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4504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178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A965D-817E-5F02-395F-57EE02B05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9C31CE9-DD0B-6639-342C-2CBFA825A4DF}"/>
              </a:ext>
            </a:extLst>
          </p:cNvPr>
          <p:cNvSpPr txBox="1"/>
          <p:nvPr/>
        </p:nvSpPr>
        <p:spPr>
          <a:xfrm>
            <a:off x="550606" y="255639"/>
            <a:ext cx="11090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STATE OF ART TECHNIQUE: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46E4BB3-F37F-345C-A0FC-3BE7994A58C4}"/>
              </a:ext>
            </a:extLst>
          </p:cNvPr>
          <p:cNvSpPr txBox="1"/>
          <p:nvPr/>
        </p:nvSpPr>
        <p:spPr>
          <a:xfrm>
            <a:off x="639097" y="840414"/>
            <a:ext cx="11090787" cy="5500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N" sz="2000" b="1" dirty="0"/>
              <a:t>References: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Bhatia, I., Aarti, Ansarullah, S. I., Amin, F., &amp; Alabrah, A.</a:t>
            </a:r>
            <a:r>
              <a:rPr lang="en-IN" dirty="0"/>
              <a:t> (2024). An advanced lung carcinoma prediction and risk screening model using transfer learning. </a:t>
            </a:r>
            <a:r>
              <a:rPr lang="en-IN" i="1" dirty="0"/>
              <a:t>Diagnostics (Basel), 14</a:t>
            </a:r>
            <a:r>
              <a:rPr lang="en-IN" dirty="0"/>
              <a:t>(13), 1378. </a:t>
            </a:r>
            <a:r>
              <a:rPr lang="en-IN" dirty="0">
                <a:hlinkClick r:id="rId3"/>
              </a:rPr>
              <a:t>https://doi.org/10.3390/diagnostics14131378</a:t>
            </a:r>
            <a:endParaRPr lang="en-IN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Bushara, A. R., Kumar, R. S. V., &amp; Kumar, S. S.</a:t>
            </a:r>
            <a:r>
              <a:rPr lang="en-US" dirty="0"/>
              <a:t> (2023). An ensemble method for the detection and classification of lung cancer using computed tomography images utilizing a capsule network with Visual Geometry Group. </a:t>
            </a:r>
            <a:r>
              <a:rPr lang="en-US" i="1" dirty="0"/>
              <a:t>Biomedical Signal Processing and Control, 85</a:t>
            </a:r>
            <a:r>
              <a:rPr lang="en-US" dirty="0"/>
              <a:t>, 104930. </a:t>
            </a:r>
            <a:r>
              <a:rPr lang="en-US" dirty="0">
                <a:hlinkClick r:id="rId4"/>
              </a:rPr>
              <a:t>https://doi.org/10.1016/j.bspc.2023.104930</a:t>
            </a:r>
            <a:endParaRPr lang="en-IN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dirty="0"/>
              <a:t>Ansari, M. M., Kumar, S., Tariq, U., Heyat, M. B. B., Akhtar, F., Hayat, M. A. B., Sayeed, E., Parveen, S., &amp; </a:t>
            </a:r>
            <a:r>
              <a:rPr lang="en-IN" b="1" dirty="0" err="1"/>
              <a:t>Pomary</a:t>
            </a:r>
            <a:r>
              <a:rPr lang="en-IN" b="1" dirty="0"/>
              <a:t>, D.</a:t>
            </a:r>
            <a:r>
              <a:rPr lang="en-IN" dirty="0"/>
              <a:t> (2024). Evaluating CNN architectures and hyperparameter tuning for enhanced lung cancer detection using transfer learning. </a:t>
            </a:r>
            <a:r>
              <a:rPr lang="en-IN" i="1" dirty="0"/>
              <a:t>Journal of Healthcare Engineering</a:t>
            </a:r>
            <a:r>
              <a:rPr lang="en-IN" dirty="0"/>
              <a:t>. </a:t>
            </a:r>
            <a:r>
              <a:rPr lang="en-IN" dirty="0">
                <a:hlinkClick r:id="rId5"/>
              </a:rPr>
              <a:t>https://doi.org/10.1155/2024/3790617</a:t>
            </a:r>
            <a:endParaRPr lang="en-IN" dirty="0"/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b="1" dirty="0"/>
              <a:t>Mishra, S., et al.</a:t>
            </a:r>
            <a:r>
              <a:rPr lang="en-US" dirty="0"/>
              <a:t> (2022). Lung cancer detection (LCD) from histopathological images using fine-tuned deep neural network. </a:t>
            </a:r>
            <a:r>
              <a:rPr lang="en-US" i="1" dirty="0"/>
              <a:t>Annals of Medical and Health Sciences Research, 12</a:t>
            </a:r>
            <a:r>
              <a:rPr lang="en-US" dirty="0"/>
              <a:t>, 1–7.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72506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2FA00-8E42-90D5-8892-8504390F8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A70B75-7731-B4F4-ED98-19F77DA1898A}"/>
              </a:ext>
            </a:extLst>
          </p:cNvPr>
          <p:cNvSpPr txBox="1"/>
          <p:nvPr/>
        </p:nvSpPr>
        <p:spPr>
          <a:xfrm>
            <a:off x="550606" y="550607"/>
            <a:ext cx="11090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PROJECT COMPLETION STATUS: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C750910-8B8F-749F-E566-5003322BFB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894331"/>
              </p:ext>
            </p:extLst>
          </p:nvPr>
        </p:nvGraphicFramePr>
        <p:xfrm>
          <a:off x="1189703" y="1702892"/>
          <a:ext cx="10028901" cy="283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2967">
                  <a:extLst>
                    <a:ext uri="{9D8B030D-6E8A-4147-A177-3AD203B41FA5}">
                      <a16:colId xmlns:a16="http://schemas.microsoft.com/office/drawing/2014/main" val="3884450964"/>
                    </a:ext>
                  </a:extLst>
                </a:gridCol>
                <a:gridCol w="3342967">
                  <a:extLst>
                    <a:ext uri="{9D8B030D-6E8A-4147-A177-3AD203B41FA5}">
                      <a16:colId xmlns:a16="http://schemas.microsoft.com/office/drawing/2014/main" val="3881421444"/>
                    </a:ext>
                  </a:extLst>
                </a:gridCol>
                <a:gridCol w="3342967">
                  <a:extLst>
                    <a:ext uri="{9D8B030D-6E8A-4147-A177-3AD203B41FA5}">
                      <a16:colId xmlns:a16="http://schemas.microsoft.com/office/drawing/2014/main" val="27519198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b="1" dirty="0"/>
                        <a:t>Component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b="1"/>
                        <a:t>Completion Status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b="1"/>
                        <a:t>Percentage Completed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3489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it-IT" dirty="0"/>
                        <a:t>Computer Vision Model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/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9277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/>
                        <a:t>NLP Chatbot Integration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90%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664191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/>
                        <a:t>Web App Development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/>
                        <a:t>Completed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/>
                        <a:t>100%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4622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Jetson Nano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InProgress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</a:pPr>
                      <a:r>
                        <a:rPr lang="en-IN" dirty="0"/>
                        <a:t>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09297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75536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7BA3C-236A-B0EF-9238-FE112844E7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2D979B-2414-A267-3042-80D55CC4AABB}"/>
              </a:ext>
            </a:extLst>
          </p:cNvPr>
          <p:cNvSpPr txBox="1"/>
          <p:nvPr/>
        </p:nvSpPr>
        <p:spPr>
          <a:xfrm>
            <a:off x="550606" y="550607"/>
            <a:ext cx="11090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FINDINGS: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7C877F-9A7A-ED89-4F29-208EACCDC956}"/>
              </a:ext>
            </a:extLst>
          </p:cNvPr>
          <p:cNvSpPr txBox="1"/>
          <p:nvPr/>
        </p:nvSpPr>
        <p:spPr>
          <a:xfrm>
            <a:off x="865239" y="1303651"/>
            <a:ext cx="10235380" cy="50037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None/>
            </a:pPr>
            <a:r>
              <a:rPr lang="en-US" b="1" dirty="0"/>
              <a:t>High Classification Accuracy</a:t>
            </a:r>
          </a:p>
          <a:p>
            <a:pPr algn="just">
              <a:lnSpc>
                <a:spcPct val="200000"/>
              </a:lnSpc>
              <a:buNone/>
            </a:pPr>
            <a:r>
              <a:rPr lang="en-US" dirty="0"/>
              <a:t>The proposed model achieved 98% accuracy on the test set, outperforming several state-of-the-art models such as ResNet-50, VGG16 + Capsule, and EfficientNet-B0.</a:t>
            </a:r>
          </a:p>
          <a:p>
            <a:pPr algn="just">
              <a:lnSpc>
                <a:spcPct val="200000"/>
              </a:lnSpc>
              <a:buNone/>
            </a:pPr>
            <a:r>
              <a:rPr lang="en-US" b="1" dirty="0"/>
              <a:t>Robust Generalization</a:t>
            </a:r>
          </a:p>
          <a:p>
            <a:pPr algn="just">
              <a:lnSpc>
                <a:spcPct val="200000"/>
              </a:lnSpc>
              <a:buNone/>
            </a:pPr>
            <a:r>
              <a:rPr lang="en-US" dirty="0"/>
              <a:t>The model maintained a consistent gap between training (99.48%) and validation (96.88%) accuracy, indicating minimal overfitting and strong generalization on unseen data.</a:t>
            </a:r>
          </a:p>
          <a:p>
            <a:pPr algn="just">
              <a:lnSpc>
                <a:spcPct val="200000"/>
              </a:lnSpc>
              <a:buNone/>
            </a:pPr>
            <a:r>
              <a:rPr lang="en-US" b="1" dirty="0"/>
              <a:t>Balanced Class-wise Performance</a:t>
            </a:r>
          </a:p>
          <a:p>
            <a:pPr algn="just">
              <a:lnSpc>
                <a:spcPct val="200000"/>
              </a:lnSpc>
              <a:buNone/>
            </a:pPr>
            <a:r>
              <a:rPr lang="en-US" dirty="0"/>
              <a:t>With precision, recall, and F1-score of 0.98 across all three classes (benign, malignant, normal), the model demonstrated balanced and reliable classification, crucial for real-world clinical deployment.</a:t>
            </a:r>
          </a:p>
        </p:txBody>
      </p:sp>
    </p:spTree>
    <p:extLst>
      <p:ext uri="{BB962C8B-B14F-4D97-AF65-F5344CB8AC3E}">
        <p14:creationId xmlns:p14="http://schemas.microsoft.com/office/powerpoint/2010/main" val="282821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6D9DF-258E-0E75-36B9-0CB6E465C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2BD1DB-5F71-1359-6548-27E9BA950191}"/>
              </a:ext>
            </a:extLst>
          </p:cNvPr>
          <p:cNvSpPr txBox="1"/>
          <p:nvPr/>
        </p:nvSpPr>
        <p:spPr>
          <a:xfrm>
            <a:off x="550606" y="550607"/>
            <a:ext cx="11090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 FINDINGS: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C74D1C-1FD2-2441-9574-FEEC6466F967}"/>
              </a:ext>
            </a:extLst>
          </p:cNvPr>
          <p:cNvSpPr txBox="1"/>
          <p:nvPr/>
        </p:nvSpPr>
        <p:spPr>
          <a:xfrm>
            <a:off x="865239" y="1303651"/>
            <a:ext cx="10432026" cy="4622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  <a:buNone/>
            </a:pPr>
            <a:r>
              <a:rPr lang="en-US" b="1" dirty="0"/>
              <a:t>Efficient and Lightweight Design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/>
              <a:t>Leveraging </a:t>
            </a:r>
            <a:r>
              <a:rPr lang="en-US" dirty="0" err="1"/>
              <a:t>GhostNet's</a:t>
            </a:r>
            <a:r>
              <a:rPr lang="en-US" dirty="0"/>
              <a:t> lightweight backbone and DKDC-Capsule layers, the model offers high performance with lower computational cost, making it suitable for deployment on edge devices like Jetson Nano.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b="1" dirty="0"/>
              <a:t>Successful Multimodal Integration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dirty="0"/>
              <a:t>All components CV model, NLP-powered chatbot, web interface, and hardware integration (Jetson Nano) were successfully completed, enabling a full-stack AI solution for lung cancer screening and patient support.</a:t>
            </a:r>
          </a:p>
          <a:p>
            <a:pPr algn="just">
              <a:lnSpc>
                <a:spcPct val="150000"/>
              </a:lnSpc>
              <a:buNone/>
            </a:pPr>
            <a:r>
              <a:rPr lang="en-US" b="1" dirty="0"/>
              <a:t>Clinical Relevance</a:t>
            </a:r>
          </a:p>
          <a:p>
            <a:pPr algn="just">
              <a:lnSpc>
                <a:spcPct val="150000"/>
              </a:lnSpc>
            </a:pPr>
            <a:r>
              <a:rPr lang="en-US" dirty="0"/>
              <a:t>The classification metrics (high recall for malignant cases) underscore the model’s potential in assisting radiologists by reducing false negatives in early cancer detection.</a:t>
            </a:r>
          </a:p>
        </p:txBody>
      </p:sp>
    </p:spTree>
    <p:extLst>
      <p:ext uri="{BB962C8B-B14F-4D97-AF65-F5344CB8AC3E}">
        <p14:creationId xmlns:p14="http://schemas.microsoft.com/office/powerpoint/2010/main" val="809232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30C05-B1E3-4735-5BA3-DCC7E958C4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4A686D2-D28E-C606-6303-F277D81863F7}"/>
              </a:ext>
            </a:extLst>
          </p:cNvPr>
          <p:cNvSpPr txBox="1"/>
          <p:nvPr/>
        </p:nvSpPr>
        <p:spPr>
          <a:xfrm>
            <a:off x="550606" y="550607"/>
            <a:ext cx="11090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CONCLUSION: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32323A1-F2CF-60B7-9E82-569325514488}"/>
              </a:ext>
            </a:extLst>
          </p:cNvPr>
          <p:cNvSpPr txBox="1"/>
          <p:nvPr/>
        </p:nvSpPr>
        <p:spPr>
          <a:xfrm>
            <a:off x="894736" y="1337188"/>
            <a:ext cx="10235380" cy="44497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/>
              <a:t>The research and development of the </a:t>
            </a:r>
            <a:r>
              <a:rPr lang="en-US" dirty="0" err="1"/>
              <a:t>GhostNet</a:t>
            </a:r>
            <a:r>
              <a:rPr lang="en-US" dirty="0"/>
              <a:t>-inspired lung cancer classification model have shown promising results, with a focus on leveraging lightweight architecture combined with advanced techniques such as Capsule Layers and Dynamic Kernel </a:t>
            </a:r>
            <a:r>
              <a:rPr lang="en-US" dirty="0" err="1"/>
              <a:t>Depthwise</a:t>
            </a:r>
            <a:r>
              <a:rPr lang="en-US" dirty="0"/>
              <a:t> Convolution (DKDC). The model's design was carefully optimized to ensure it balances performance and efficiency, aiming to classify lung cancer into three categories: Benign, Malignant, and Normal.</a:t>
            </a:r>
          </a:p>
          <a:p>
            <a:pPr algn="just">
              <a:lnSpc>
                <a:spcPct val="200000"/>
              </a:lnSpc>
            </a:pPr>
            <a:r>
              <a:rPr lang="en-US" dirty="0"/>
              <a:t>Overall, the lightweight design of this model ensures that it is both computationally efficient and capable of delivering high accuracy for lung cancer classification, making it suitable for real-time applications on edge devices while providing reliable diagnostic assistance.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5656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E4DEEE-7903-445A-21C1-68240D43F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5CFEF3-28B8-47B8-FC8D-D93F86A7646C}"/>
              </a:ext>
            </a:extLst>
          </p:cNvPr>
          <p:cNvSpPr txBox="1"/>
          <p:nvPr/>
        </p:nvSpPr>
        <p:spPr>
          <a:xfrm>
            <a:off x="550606" y="550607"/>
            <a:ext cx="11090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SKILLS ACQUIRED: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028C2A2-91F2-8E45-195F-771944178B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9391225"/>
              </p:ext>
            </p:extLst>
          </p:nvPr>
        </p:nvGraphicFramePr>
        <p:xfrm>
          <a:off x="1953341" y="1525912"/>
          <a:ext cx="8128000" cy="4218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3815018234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6805764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IN" b="1" dirty="0"/>
                        <a:t>Technical Skills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IN" b="1" dirty="0"/>
                        <a:t>Soft Skills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5267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IN" dirty="0"/>
                        <a:t>Deep Learning (</a:t>
                      </a:r>
                      <a:r>
                        <a:rPr lang="en-IN" dirty="0" err="1"/>
                        <a:t>GhostNet</a:t>
                      </a:r>
                      <a:r>
                        <a:rPr lang="en-IN" dirty="0"/>
                        <a:t>, DKDC, Capsule Networks)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IN" dirty="0"/>
                        <a:t>Data Preprocessing &amp; Augmentation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IN" dirty="0"/>
                        <a:t>Model Optimization &amp; Evaluation  Transfer Learning 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IN" dirty="0"/>
                        <a:t> NLP Chatbot Development 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IN" dirty="0"/>
                        <a:t>Web App 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IN" dirty="0"/>
                        <a:t>Hardware Deployment (Jetson Nano)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Project Management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Team Collaboration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Problem Solving 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Communication &amp; Reporting 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Time Management 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Ø"/>
                      </a:pPr>
                      <a:r>
                        <a:rPr lang="en-US" dirty="0"/>
                        <a:t>Adaptability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01360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977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DDE75B6-F927-4CE9-3F9D-E9089B7C48F1}"/>
              </a:ext>
            </a:extLst>
          </p:cNvPr>
          <p:cNvSpPr txBox="1"/>
          <p:nvPr/>
        </p:nvSpPr>
        <p:spPr>
          <a:xfrm>
            <a:off x="408038" y="477108"/>
            <a:ext cx="11090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PROBLEM STATEMENT 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D320F9-7281-0F04-4DEA-7B3DC7FB7093}"/>
              </a:ext>
            </a:extLst>
          </p:cNvPr>
          <p:cNvSpPr txBox="1"/>
          <p:nvPr/>
        </p:nvSpPr>
        <p:spPr>
          <a:xfrm>
            <a:off x="693177" y="1189702"/>
            <a:ext cx="10805648" cy="54373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  <a:buNone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Lung cancer is one of the leading causes of cancer-related deaths globally, and its early detection significantly improves survival rates. However, timely diagnosis remains a challenge in resource-constrained or remote settings due to limited access to expert radiologists and diagnostic tools.</a:t>
            </a:r>
          </a:p>
          <a:p>
            <a:pPr algn="just">
              <a:lnSpc>
                <a:spcPct val="2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This project proposes a deep learning-based (light-weighted model)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multi-class lung cancer classification model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capable of identifying cancer types (e.g., benign, malignant, normal) from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chest CT (Computed Tomography) scan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To enhance accessibility and usability, the system is deployed on a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web application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and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Jetson Nano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for edge computing. Additionally, an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NLP-powered chatbot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guides users with explanations, next steps, and healthcare advice based on the model's predictions bridging the gap between AI diagnostics and user-friendly healthcare support.</a:t>
            </a:r>
          </a:p>
          <a:p>
            <a:pPr algn="just">
              <a:lnSpc>
                <a:spcPct val="150000"/>
              </a:lnSpc>
            </a:pP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7412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ABB064-6424-6624-08C0-B4104C8A3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C7F7A7D-28F1-C159-4EBE-7632F25FFAA5}"/>
              </a:ext>
            </a:extLst>
          </p:cNvPr>
          <p:cNvSpPr txBox="1"/>
          <p:nvPr/>
        </p:nvSpPr>
        <p:spPr>
          <a:xfrm>
            <a:off x="550605" y="831945"/>
            <a:ext cx="11090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PROPOSED MODEL ARCHITECTURE: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77AFFF-5DAC-A2DF-CE35-C23DD3071E20}"/>
              </a:ext>
            </a:extLst>
          </p:cNvPr>
          <p:cNvSpPr txBox="1"/>
          <p:nvPr/>
        </p:nvSpPr>
        <p:spPr>
          <a:xfrm>
            <a:off x="4881715" y="6230882"/>
            <a:ext cx="2428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i="1" dirty="0"/>
              <a:t>Fig 1.0 Block diagram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A26776-F1AF-B53B-9578-1ED8BFB699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59" b="14172"/>
          <a:stretch/>
        </p:blipFill>
        <p:spPr>
          <a:xfrm>
            <a:off x="1107983" y="1816295"/>
            <a:ext cx="9816123" cy="4200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692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BA49B0-F30C-7C26-D28D-310E45D1B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DB19CC1-4636-58B3-99A1-842D08B5AC6E}"/>
              </a:ext>
            </a:extLst>
          </p:cNvPr>
          <p:cNvSpPr txBox="1"/>
          <p:nvPr/>
        </p:nvSpPr>
        <p:spPr>
          <a:xfrm>
            <a:off x="530942" y="442452"/>
            <a:ext cx="11090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PROPOSED MODEL ARCHITECTURE: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A5FB84-A36D-0DDC-0C03-F8B14136AA27}"/>
              </a:ext>
            </a:extLst>
          </p:cNvPr>
          <p:cNvSpPr txBox="1"/>
          <p:nvPr/>
        </p:nvSpPr>
        <p:spPr>
          <a:xfrm>
            <a:off x="1052051" y="1258529"/>
            <a:ext cx="10343536" cy="444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address the complexity of lung cancer classification across three classes (Benign, Malignant, Normal), we propose a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hybrid deep learning model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that synergizes lightweight and efficient feature extraction with advanced representation learning techniques. The architecture is primarily composed of:</a:t>
            </a:r>
          </a:p>
          <a:p>
            <a:pPr algn="just">
              <a:lnSpc>
                <a:spcPct val="200000"/>
              </a:lnSpc>
            </a:pPr>
            <a:r>
              <a:rPr lang="en-IN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GhostNet</a:t>
            </a: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Backbone (Feature Extractor):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Utilizes </a:t>
            </a:r>
            <a:r>
              <a:rPr lang="en-IN" b="1" i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GhostNet-100</a:t>
            </a:r>
            <a:r>
              <a:rPr lang="en-IN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 lightweight and computationally efficient CNN from the 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timm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library.</a:t>
            </a:r>
            <a:endParaRPr lang="en-IN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Pretrained on ImageNet and truncated to use only the final feature maps (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features_only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=True).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Extracts rich spatial and semantic features while maintaining low FLOPs and model size.</a:t>
            </a:r>
            <a:endParaRPr lang="en-IN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095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67F9C-2445-F61A-91C9-A82D128EE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A0AB83F-9DC9-515E-DC57-9E3C0F9255E6}"/>
              </a:ext>
            </a:extLst>
          </p:cNvPr>
          <p:cNvSpPr txBox="1"/>
          <p:nvPr/>
        </p:nvSpPr>
        <p:spPr>
          <a:xfrm>
            <a:off x="530942" y="442452"/>
            <a:ext cx="11090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PROPOSED MODEL ARCHITECTURE: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3F3677-6ED4-5290-242A-D502449B8780}"/>
              </a:ext>
            </a:extLst>
          </p:cNvPr>
          <p:cNvSpPr txBox="1"/>
          <p:nvPr/>
        </p:nvSpPr>
        <p:spPr>
          <a:xfrm>
            <a:off x="1052051" y="1205923"/>
            <a:ext cx="10343536" cy="44461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 Kernel </a:t>
            </a:r>
            <a:r>
              <a:rPr lang="fr-FR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Depthwise</a:t>
            </a:r>
            <a:r>
              <a:rPr lang="fr-FR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Convolution (DKDC) Block: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Introduces a custom dual-</a:t>
            </a:r>
            <a:r>
              <a:rPr lang="en-US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depthwise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convolution module with both 3×3 and 5×5 kernels.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Dynamically aggregates local and mid-range spatial features.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Followed by a pointwise 1×1 convolution to merge and expand feature dimensions.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Enhances adaptability to different lesion shapes and scales.</a:t>
            </a:r>
          </a:p>
          <a:p>
            <a:pPr>
              <a:lnSpc>
                <a:spcPct val="200000"/>
              </a:lnSpc>
            </a:pP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Adaptive Average Pooling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Reduces spatial dimensions to a compact feature vector (1×1).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Acts as a global context compressor, enabling downstream capsule processing.</a:t>
            </a:r>
            <a:endParaRPr lang="en-US" b="1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35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7D7332-CF4C-E95C-1643-0DEA579BA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787F5FA-D566-2CDC-9D9F-F8860B36A39B}"/>
              </a:ext>
            </a:extLst>
          </p:cNvPr>
          <p:cNvSpPr txBox="1"/>
          <p:nvPr/>
        </p:nvSpPr>
        <p:spPr>
          <a:xfrm>
            <a:off x="530942" y="442452"/>
            <a:ext cx="11090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PROPOSED MODEL ARCHITECTURE: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CAB71-B7F9-BAB7-F29C-8C3C0C343C74}"/>
              </a:ext>
            </a:extLst>
          </p:cNvPr>
          <p:cNvSpPr txBox="1"/>
          <p:nvPr/>
        </p:nvSpPr>
        <p:spPr>
          <a:xfrm>
            <a:off x="924232" y="1097768"/>
            <a:ext cx="10343536" cy="61117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IN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Capsule-Like Layer: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Fully connected linear transformation reshapes pooled features into a set of capsules (10 capsules × 8 dimensions).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Each capsule represents high-level patterns or class-specific instantiations.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Capsules are normalized to maintain vector interpretability and stability.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Inspired by the dynamic routing idea, though simplified to reduce computational overhead.</a:t>
            </a:r>
          </a:p>
          <a:p>
            <a:pPr algn="just">
              <a:lnSpc>
                <a:spcPct val="200000"/>
              </a:lnSpc>
              <a:buNone/>
            </a:pP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Classification Head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Flattened capsule outputs are passed through a </a:t>
            </a:r>
            <a:r>
              <a:rPr lang="en-US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dropout layer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(p=0.4) to prevent overfitting.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Final classification via a fully connected layer mapping to 3 output neurons (one for each class).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Trained with </a:t>
            </a:r>
            <a:r>
              <a:rPr lang="en-US" b="1" i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CrossEntropyLoss</a:t>
            </a:r>
            <a:r>
              <a:rPr lang="en-US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algn="just">
              <a:lnSpc>
                <a:spcPct val="200000"/>
              </a:lnSpc>
            </a:pPr>
            <a:endParaRPr lang="en-US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8008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33374-1727-8896-61AC-30FD90875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03B3558-AA67-E56B-E19F-B694AE294D72}"/>
              </a:ext>
            </a:extLst>
          </p:cNvPr>
          <p:cNvSpPr txBox="1"/>
          <p:nvPr/>
        </p:nvSpPr>
        <p:spPr>
          <a:xfrm>
            <a:off x="530942" y="442452"/>
            <a:ext cx="11090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EXPERIMENTAL SETUP: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9C9D7E-6B91-5FDE-401D-2F79E55E7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2962830"/>
              </p:ext>
            </p:extLst>
          </p:nvPr>
        </p:nvGraphicFramePr>
        <p:xfrm>
          <a:off x="1650181" y="1194375"/>
          <a:ext cx="8891638" cy="50575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45819">
                  <a:extLst>
                    <a:ext uri="{9D8B030D-6E8A-4147-A177-3AD203B41FA5}">
                      <a16:colId xmlns:a16="http://schemas.microsoft.com/office/drawing/2014/main" val="2904657816"/>
                    </a:ext>
                  </a:extLst>
                </a:gridCol>
                <a:gridCol w="4445819">
                  <a:extLst>
                    <a:ext uri="{9D8B030D-6E8A-4147-A177-3AD203B41FA5}">
                      <a16:colId xmlns:a16="http://schemas.microsoft.com/office/drawing/2014/main" val="2619264958"/>
                    </a:ext>
                  </a:extLst>
                </a:gridCol>
              </a:tblGrid>
              <a:tr h="392769">
                <a:tc>
                  <a:txBody>
                    <a:bodyPr/>
                    <a:lstStyle/>
                    <a:p>
                      <a:r>
                        <a:rPr lang="en-IN" b="1" dirty="0"/>
                        <a:t>Aspect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Details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945218"/>
                  </a:ext>
                </a:extLst>
              </a:tr>
              <a:tr h="392769">
                <a:tc>
                  <a:txBody>
                    <a:bodyPr/>
                    <a:lstStyle/>
                    <a:p>
                      <a:r>
                        <a:rPr lang="en-IN" b="1" dirty="0"/>
                        <a:t>Optimizer Used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Adam Optimizer</a:t>
                      </a:r>
                      <a:r>
                        <a:rPr lang="pt-BR" dirty="0"/>
                        <a:t> (torch.optim.Adam)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9361154"/>
                  </a:ext>
                </a:extLst>
              </a:tr>
              <a:tr h="392769">
                <a:tc>
                  <a:txBody>
                    <a:bodyPr/>
                    <a:lstStyle/>
                    <a:p>
                      <a:r>
                        <a:rPr lang="en-IN" b="1" dirty="0"/>
                        <a:t>Learning Rate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1e-4</a:t>
                      </a:r>
                      <a:r>
                        <a:rPr lang="en-IN"/>
                        <a:t> (0.0001)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15952632"/>
                  </a:ext>
                </a:extLst>
              </a:tr>
              <a:tr h="392769">
                <a:tc>
                  <a:txBody>
                    <a:bodyPr/>
                    <a:lstStyle/>
                    <a:p>
                      <a:r>
                        <a:rPr lang="en-IN" b="1"/>
                        <a:t>Number of Epochs Trained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b="1"/>
                        <a:t>10 Epochs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27613976"/>
                  </a:ext>
                </a:extLst>
              </a:tr>
              <a:tr h="968472">
                <a:tc>
                  <a:txBody>
                    <a:bodyPr/>
                    <a:lstStyle/>
                    <a:p>
                      <a:r>
                        <a:rPr lang="en-IN" b="1"/>
                        <a:t>Early Stopping Used?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No</a:t>
                      </a:r>
                      <a:r>
                        <a:rPr lang="en-US" dirty="0"/>
                        <a:t> explicit early stopping was used, but the best model was saved based on validation loss improvement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098117"/>
                  </a:ext>
                </a:extLst>
              </a:tr>
              <a:tr h="968472">
                <a:tc>
                  <a:txBody>
                    <a:bodyPr/>
                    <a:lstStyle/>
                    <a:p>
                      <a:r>
                        <a:rPr lang="en-IN" b="1"/>
                        <a:t>Loss Function Used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/>
                        <a:t>CrossEntropyLoss</a:t>
                      </a:r>
                      <a:r>
                        <a:rPr lang="en-US"/>
                        <a:t> with </a:t>
                      </a:r>
                      <a:r>
                        <a:rPr lang="en-US" b="1"/>
                        <a:t>class weighting</a:t>
                      </a:r>
                      <a:r>
                        <a:rPr lang="en-US"/>
                        <a:t> (nn.CrossEntropyLoss(weight=class_weights_tensor))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45564215"/>
                  </a:ext>
                </a:extLst>
              </a:tr>
              <a:tr h="1549555">
                <a:tc>
                  <a:txBody>
                    <a:bodyPr/>
                    <a:lstStyle/>
                    <a:p>
                      <a:r>
                        <a:rPr lang="en-IN" b="1"/>
                        <a:t>Fine-Tuning and Regularization Applied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Class Weighting</a:t>
                      </a:r>
                      <a:r>
                        <a:rPr lang="en-US" dirty="0"/>
                        <a:t> using </a:t>
                      </a:r>
                      <a:r>
                        <a:rPr lang="en-US" dirty="0" err="1"/>
                        <a:t>sklearn.utils.class_weight</a:t>
                      </a:r>
                      <a:r>
                        <a:rPr lang="en-US" dirty="0"/>
                        <a:t>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="1" dirty="0"/>
                        <a:t>Dropout</a:t>
                      </a:r>
                      <a:r>
                        <a:rPr lang="en-US" dirty="0"/>
                        <a:t> (rate = 0.4) in the final layer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No learning rate scheduler or L2 regularization explicitly used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7332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4134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5A3F5D-0C97-8BBA-12A8-0FD09F308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72BC5B-2896-1E1F-04C5-5948C4206EE7}"/>
              </a:ext>
            </a:extLst>
          </p:cNvPr>
          <p:cNvSpPr txBox="1"/>
          <p:nvPr/>
        </p:nvSpPr>
        <p:spPr>
          <a:xfrm>
            <a:off x="530942" y="442452"/>
            <a:ext cx="11090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EXPERIMENTAL RESULTS: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708B498-09CA-42F6-461E-46521F4C90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370936"/>
              </p:ext>
            </p:extLst>
          </p:nvPr>
        </p:nvGraphicFramePr>
        <p:xfrm>
          <a:off x="1923845" y="1472380"/>
          <a:ext cx="8128000" cy="3913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371936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325520603"/>
                    </a:ext>
                  </a:extLst>
                </a:gridCol>
              </a:tblGrid>
              <a:tr h="489155">
                <a:tc>
                  <a:txBody>
                    <a:bodyPr/>
                    <a:lstStyle/>
                    <a:p>
                      <a:r>
                        <a:rPr lang="en-IN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Value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3769384"/>
                  </a:ext>
                </a:extLst>
              </a:tr>
              <a:tr h="489155">
                <a:tc>
                  <a:txBody>
                    <a:bodyPr/>
                    <a:lstStyle/>
                    <a:p>
                      <a:r>
                        <a:rPr lang="en-IN" b="1"/>
                        <a:t>Train Accuracy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99.48%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59912"/>
                  </a:ext>
                </a:extLst>
              </a:tr>
              <a:tr h="489155">
                <a:tc>
                  <a:txBody>
                    <a:bodyPr/>
                    <a:lstStyle/>
                    <a:p>
                      <a:r>
                        <a:rPr lang="en-IN" b="1"/>
                        <a:t>Validation Accuracy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96.88%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450455"/>
                  </a:ext>
                </a:extLst>
              </a:tr>
              <a:tr h="489155">
                <a:tc>
                  <a:txBody>
                    <a:bodyPr/>
                    <a:lstStyle/>
                    <a:p>
                      <a:r>
                        <a:rPr lang="en-IN" b="1"/>
                        <a:t>Test Accuracy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98.00%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377193"/>
                  </a:ext>
                </a:extLst>
              </a:tr>
              <a:tr h="489155">
                <a:tc>
                  <a:txBody>
                    <a:bodyPr/>
                    <a:lstStyle/>
                    <a:p>
                      <a:r>
                        <a:rPr lang="en-IN" b="1"/>
                        <a:t>Test Loss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i="1"/>
                        <a:t>Not logged</a:t>
                      </a:r>
                      <a:endParaRPr lang="en-IN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693408"/>
                  </a:ext>
                </a:extLst>
              </a:tr>
              <a:tr h="489155">
                <a:tc>
                  <a:txBody>
                    <a:bodyPr/>
                    <a:lstStyle/>
                    <a:p>
                      <a:r>
                        <a:rPr lang="en-IN" b="1"/>
                        <a:t>Precision (Macro)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4000281"/>
                  </a:ext>
                </a:extLst>
              </a:tr>
              <a:tr h="489155">
                <a:tc>
                  <a:txBody>
                    <a:bodyPr/>
                    <a:lstStyle/>
                    <a:p>
                      <a:r>
                        <a:rPr lang="en-IN" b="1"/>
                        <a:t>Recall (Macro)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5841862"/>
                  </a:ext>
                </a:extLst>
              </a:tr>
              <a:tr h="489155">
                <a:tc>
                  <a:txBody>
                    <a:bodyPr/>
                    <a:lstStyle/>
                    <a:p>
                      <a:r>
                        <a:rPr lang="en-IN" b="1"/>
                        <a:t>F1 Score (Macro)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0.98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7305788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994B81E-36A6-A181-421D-453353FA3AA3}"/>
              </a:ext>
            </a:extLst>
          </p:cNvPr>
          <p:cNvSpPr txBox="1"/>
          <p:nvPr/>
        </p:nvSpPr>
        <p:spPr>
          <a:xfrm>
            <a:off x="4498258" y="5537953"/>
            <a:ext cx="2979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i="1" dirty="0">
                <a:ea typeface="Tahoma" panose="020B0604030504040204" pitchFamily="34" charset="0"/>
                <a:cs typeface="Tahoma" panose="020B0604030504040204" pitchFamily="34" charset="0"/>
              </a:rPr>
              <a:t>Model Performance  Table  </a:t>
            </a:r>
          </a:p>
        </p:txBody>
      </p:sp>
    </p:spTree>
    <p:extLst>
      <p:ext uri="{BB962C8B-B14F-4D97-AF65-F5344CB8AC3E}">
        <p14:creationId xmlns:p14="http://schemas.microsoft.com/office/powerpoint/2010/main" val="2734328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722DD-0436-9243-C885-AB7FE5C05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7F1D920-B003-EE07-CB32-1E0AFC391758}"/>
              </a:ext>
            </a:extLst>
          </p:cNvPr>
          <p:cNvSpPr txBox="1"/>
          <p:nvPr/>
        </p:nvSpPr>
        <p:spPr>
          <a:xfrm>
            <a:off x="530942" y="442452"/>
            <a:ext cx="11090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EXPERIMENTAL RESULTS: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8DD51C2-A2B1-F75F-6DA7-5B9CA889EB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7206129"/>
              </p:ext>
            </p:extLst>
          </p:nvPr>
        </p:nvGraphicFramePr>
        <p:xfrm>
          <a:off x="1923845" y="1472380"/>
          <a:ext cx="8128000" cy="1956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37193638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8474299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4046575724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45603763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325520603"/>
                    </a:ext>
                  </a:extLst>
                </a:gridCol>
              </a:tblGrid>
              <a:tr h="489155">
                <a:tc>
                  <a:txBody>
                    <a:bodyPr/>
                    <a:lstStyle/>
                    <a:p>
                      <a:r>
                        <a:rPr lang="en-IN" dirty="0"/>
                        <a:t>Class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F1-Score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3769384"/>
                  </a:ext>
                </a:extLst>
              </a:tr>
              <a:tr h="489155">
                <a:tc>
                  <a:txBody>
                    <a:bodyPr/>
                    <a:lstStyle/>
                    <a:p>
                      <a:r>
                        <a:rPr lang="en-IN" b="1"/>
                        <a:t>Benign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89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059912"/>
                  </a:ext>
                </a:extLst>
              </a:tr>
              <a:tr h="489155">
                <a:tc>
                  <a:txBody>
                    <a:bodyPr/>
                    <a:lstStyle/>
                    <a:p>
                      <a:r>
                        <a:rPr lang="en-IN" b="1"/>
                        <a:t>Malignant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0.93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2450455"/>
                  </a:ext>
                </a:extLst>
              </a:tr>
              <a:tr h="489155">
                <a:tc>
                  <a:txBody>
                    <a:bodyPr/>
                    <a:lstStyle/>
                    <a:p>
                      <a:r>
                        <a:rPr lang="en-IN" b="1"/>
                        <a:t>Normal</a:t>
                      </a:r>
                      <a:endParaRPr lang="en-IN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1.00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/>
                        <a:t>0.98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101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4377193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2AAD7F0-19E3-7AFC-588C-712F2158E32C}"/>
              </a:ext>
            </a:extLst>
          </p:cNvPr>
          <p:cNvSpPr txBox="1"/>
          <p:nvPr/>
        </p:nvSpPr>
        <p:spPr>
          <a:xfrm>
            <a:off x="1923845" y="4259863"/>
            <a:ext cx="5692878" cy="1125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en-US" b="1" dirty="0"/>
              <a:t>Macro Avg:</a:t>
            </a:r>
            <a:r>
              <a:rPr lang="en-US" dirty="0"/>
              <a:t> Precision = </a:t>
            </a:r>
            <a:r>
              <a:rPr lang="en-US" b="1" dirty="0"/>
              <a:t>0.98</a:t>
            </a:r>
            <a:r>
              <a:rPr lang="en-US" dirty="0"/>
              <a:t>, Recall = </a:t>
            </a:r>
            <a:r>
              <a:rPr lang="en-US" b="1" dirty="0"/>
              <a:t>0.98</a:t>
            </a:r>
            <a:r>
              <a:rPr lang="en-US" dirty="0"/>
              <a:t>, F1 = </a:t>
            </a:r>
            <a:r>
              <a:rPr lang="en-US" b="1" dirty="0"/>
              <a:t>0.98</a:t>
            </a:r>
            <a:br>
              <a:rPr lang="en-US" dirty="0"/>
            </a:br>
            <a:r>
              <a:rPr lang="en-US" b="1" dirty="0"/>
              <a:t>Weighted Avg:</a:t>
            </a:r>
            <a:r>
              <a:rPr lang="en-US" dirty="0"/>
              <a:t> Precision = </a:t>
            </a:r>
            <a:r>
              <a:rPr lang="en-US" b="1" dirty="0"/>
              <a:t>0.98</a:t>
            </a:r>
            <a:r>
              <a:rPr lang="en-US" dirty="0"/>
              <a:t>, Recall = </a:t>
            </a:r>
            <a:r>
              <a:rPr lang="en-US" b="1" dirty="0"/>
              <a:t>0.98</a:t>
            </a:r>
            <a:r>
              <a:rPr lang="en-US" dirty="0"/>
              <a:t>, F1 = </a:t>
            </a:r>
            <a:r>
              <a:rPr lang="en-US" b="1" dirty="0"/>
              <a:t>0.98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E7BDDC-92A2-0EB2-B7B5-27EA092B5F3B}"/>
              </a:ext>
            </a:extLst>
          </p:cNvPr>
          <p:cNvSpPr txBox="1"/>
          <p:nvPr/>
        </p:nvSpPr>
        <p:spPr>
          <a:xfrm>
            <a:off x="4455651" y="3689487"/>
            <a:ext cx="3064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Class-wise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05265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1413</Words>
  <Application>Microsoft Office PowerPoint</Application>
  <PresentationFormat>Widescreen</PresentationFormat>
  <Paragraphs>202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Tahoma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DEEKSHA RAMESH</dc:creator>
  <cp:lastModifiedBy>Dhayanithi T</cp:lastModifiedBy>
  <cp:revision>3</cp:revision>
  <dcterms:created xsi:type="dcterms:W3CDTF">2025-04-29T18:49:57Z</dcterms:created>
  <dcterms:modified xsi:type="dcterms:W3CDTF">2025-05-01T06:58:17Z</dcterms:modified>
</cp:coreProperties>
</file>