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58" r:id="rId4"/>
    <p:sldId id="259" r:id="rId5"/>
    <p:sldId id="263"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D00999-C90D-4F13-93B8-7C500321587D}"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F1AFB0-A0B0-4EAC-93AA-F9E1748B0530}" type="slidenum">
              <a:rPr lang="en-IN" smtClean="0"/>
              <a:t>‹#›</a:t>
            </a:fld>
            <a:endParaRPr lang="en-IN"/>
          </a:p>
        </p:txBody>
      </p:sp>
    </p:spTree>
    <p:extLst>
      <p:ext uri="{BB962C8B-B14F-4D97-AF65-F5344CB8AC3E}">
        <p14:creationId xmlns:p14="http://schemas.microsoft.com/office/powerpoint/2010/main" val="106739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D00999-C90D-4F13-93B8-7C500321587D}"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F1AFB0-A0B0-4EAC-93AA-F9E1748B0530}" type="slidenum">
              <a:rPr lang="en-IN" smtClean="0"/>
              <a:t>‹#›</a:t>
            </a:fld>
            <a:endParaRPr lang="en-IN"/>
          </a:p>
        </p:txBody>
      </p:sp>
    </p:spTree>
    <p:extLst>
      <p:ext uri="{BB962C8B-B14F-4D97-AF65-F5344CB8AC3E}">
        <p14:creationId xmlns:p14="http://schemas.microsoft.com/office/powerpoint/2010/main" val="75564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D00999-C90D-4F13-93B8-7C500321587D}"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F1AFB0-A0B0-4EAC-93AA-F9E1748B053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1155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D00999-C90D-4F13-93B8-7C500321587D}"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F1AFB0-A0B0-4EAC-93AA-F9E1748B0530}" type="slidenum">
              <a:rPr lang="en-IN" smtClean="0"/>
              <a:t>‹#›</a:t>
            </a:fld>
            <a:endParaRPr lang="en-IN"/>
          </a:p>
        </p:txBody>
      </p:sp>
    </p:spTree>
    <p:extLst>
      <p:ext uri="{BB962C8B-B14F-4D97-AF65-F5344CB8AC3E}">
        <p14:creationId xmlns:p14="http://schemas.microsoft.com/office/powerpoint/2010/main" val="4096760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D00999-C90D-4F13-93B8-7C500321587D}"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F1AFB0-A0B0-4EAC-93AA-F9E1748B053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0716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D00999-C90D-4F13-93B8-7C500321587D}"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F1AFB0-A0B0-4EAC-93AA-F9E1748B0530}" type="slidenum">
              <a:rPr lang="en-IN" smtClean="0"/>
              <a:t>‹#›</a:t>
            </a:fld>
            <a:endParaRPr lang="en-IN"/>
          </a:p>
        </p:txBody>
      </p:sp>
    </p:spTree>
    <p:extLst>
      <p:ext uri="{BB962C8B-B14F-4D97-AF65-F5344CB8AC3E}">
        <p14:creationId xmlns:p14="http://schemas.microsoft.com/office/powerpoint/2010/main" val="1131654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D00999-C90D-4F13-93B8-7C500321587D}"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F1AFB0-A0B0-4EAC-93AA-F9E1748B0530}" type="slidenum">
              <a:rPr lang="en-IN" smtClean="0"/>
              <a:t>‹#›</a:t>
            </a:fld>
            <a:endParaRPr lang="en-IN"/>
          </a:p>
        </p:txBody>
      </p:sp>
    </p:spTree>
    <p:extLst>
      <p:ext uri="{BB962C8B-B14F-4D97-AF65-F5344CB8AC3E}">
        <p14:creationId xmlns:p14="http://schemas.microsoft.com/office/powerpoint/2010/main" val="3795320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D00999-C90D-4F13-93B8-7C500321587D}"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F1AFB0-A0B0-4EAC-93AA-F9E1748B0530}" type="slidenum">
              <a:rPr lang="en-IN" smtClean="0"/>
              <a:t>‹#›</a:t>
            </a:fld>
            <a:endParaRPr lang="en-IN"/>
          </a:p>
        </p:txBody>
      </p:sp>
    </p:spTree>
    <p:extLst>
      <p:ext uri="{BB962C8B-B14F-4D97-AF65-F5344CB8AC3E}">
        <p14:creationId xmlns:p14="http://schemas.microsoft.com/office/powerpoint/2010/main" val="295820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D00999-C90D-4F13-93B8-7C500321587D}"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F1AFB0-A0B0-4EAC-93AA-F9E1748B0530}" type="slidenum">
              <a:rPr lang="en-IN" smtClean="0"/>
              <a:t>‹#›</a:t>
            </a:fld>
            <a:endParaRPr lang="en-IN"/>
          </a:p>
        </p:txBody>
      </p:sp>
    </p:spTree>
    <p:extLst>
      <p:ext uri="{BB962C8B-B14F-4D97-AF65-F5344CB8AC3E}">
        <p14:creationId xmlns:p14="http://schemas.microsoft.com/office/powerpoint/2010/main" val="537620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D00999-C90D-4F13-93B8-7C500321587D}"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F1AFB0-A0B0-4EAC-93AA-F9E1748B0530}" type="slidenum">
              <a:rPr lang="en-IN" smtClean="0"/>
              <a:t>‹#›</a:t>
            </a:fld>
            <a:endParaRPr lang="en-IN"/>
          </a:p>
        </p:txBody>
      </p:sp>
    </p:spTree>
    <p:extLst>
      <p:ext uri="{BB962C8B-B14F-4D97-AF65-F5344CB8AC3E}">
        <p14:creationId xmlns:p14="http://schemas.microsoft.com/office/powerpoint/2010/main" val="979022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D00999-C90D-4F13-93B8-7C500321587D}" type="datetimeFigureOut">
              <a:rPr lang="en-IN" smtClean="0"/>
              <a:t>23-02-2025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F1AFB0-A0B0-4EAC-93AA-F9E1748B0530}" type="slidenum">
              <a:rPr lang="en-IN" smtClean="0"/>
              <a:t>‹#›</a:t>
            </a:fld>
            <a:endParaRPr lang="en-IN"/>
          </a:p>
        </p:txBody>
      </p:sp>
    </p:spTree>
    <p:extLst>
      <p:ext uri="{BB962C8B-B14F-4D97-AF65-F5344CB8AC3E}">
        <p14:creationId xmlns:p14="http://schemas.microsoft.com/office/powerpoint/2010/main" val="3142262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D00999-C90D-4F13-93B8-7C500321587D}" type="datetimeFigureOut">
              <a:rPr lang="en-IN" smtClean="0"/>
              <a:t>23-02-2025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F1AFB0-A0B0-4EAC-93AA-F9E1748B0530}" type="slidenum">
              <a:rPr lang="en-IN" smtClean="0"/>
              <a:t>‹#›</a:t>
            </a:fld>
            <a:endParaRPr lang="en-IN"/>
          </a:p>
        </p:txBody>
      </p:sp>
    </p:spTree>
    <p:extLst>
      <p:ext uri="{BB962C8B-B14F-4D97-AF65-F5344CB8AC3E}">
        <p14:creationId xmlns:p14="http://schemas.microsoft.com/office/powerpoint/2010/main" val="325838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D00999-C90D-4F13-93B8-7C500321587D}" type="datetimeFigureOut">
              <a:rPr lang="en-IN" smtClean="0"/>
              <a:t>23-02-2025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F1AFB0-A0B0-4EAC-93AA-F9E1748B0530}" type="slidenum">
              <a:rPr lang="en-IN" smtClean="0"/>
              <a:t>‹#›</a:t>
            </a:fld>
            <a:endParaRPr lang="en-IN"/>
          </a:p>
        </p:txBody>
      </p:sp>
    </p:spTree>
    <p:extLst>
      <p:ext uri="{BB962C8B-B14F-4D97-AF65-F5344CB8AC3E}">
        <p14:creationId xmlns:p14="http://schemas.microsoft.com/office/powerpoint/2010/main" val="3016570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00999-C90D-4F13-93B8-7C500321587D}" type="datetimeFigureOut">
              <a:rPr lang="en-IN" smtClean="0"/>
              <a:t>23-02-2025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F1AFB0-A0B0-4EAC-93AA-F9E1748B0530}" type="slidenum">
              <a:rPr lang="en-IN" smtClean="0"/>
              <a:t>‹#›</a:t>
            </a:fld>
            <a:endParaRPr lang="en-IN"/>
          </a:p>
        </p:txBody>
      </p:sp>
    </p:spTree>
    <p:extLst>
      <p:ext uri="{BB962C8B-B14F-4D97-AF65-F5344CB8AC3E}">
        <p14:creationId xmlns:p14="http://schemas.microsoft.com/office/powerpoint/2010/main" val="3437598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D00999-C90D-4F13-93B8-7C500321587D}" type="datetimeFigureOut">
              <a:rPr lang="en-IN" smtClean="0"/>
              <a:t>23-02-2025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F1AFB0-A0B0-4EAC-93AA-F9E1748B0530}" type="slidenum">
              <a:rPr lang="en-IN" smtClean="0"/>
              <a:t>‹#›</a:t>
            </a:fld>
            <a:endParaRPr lang="en-IN"/>
          </a:p>
        </p:txBody>
      </p:sp>
    </p:spTree>
    <p:extLst>
      <p:ext uri="{BB962C8B-B14F-4D97-AF65-F5344CB8AC3E}">
        <p14:creationId xmlns:p14="http://schemas.microsoft.com/office/powerpoint/2010/main" val="990626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D00999-C90D-4F13-93B8-7C500321587D}" type="datetimeFigureOut">
              <a:rPr lang="en-IN" smtClean="0"/>
              <a:t>23-02-2025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F1AFB0-A0B0-4EAC-93AA-F9E1748B0530}" type="slidenum">
              <a:rPr lang="en-IN" smtClean="0"/>
              <a:t>‹#›</a:t>
            </a:fld>
            <a:endParaRPr lang="en-IN"/>
          </a:p>
        </p:txBody>
      </p:sp>
    </p:spTree>
    <p:extLst>
      <p:ext uri="{BB962C8B-B14F-4D97-AF65-F5344CB8AC3E}">
        <p14:creationId xmlns:p14="http://schemas.microsoft.com/office/powerpoint/2010/main" val="60096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D00999-C90D-4F13-93B8-7C500321587D}" type="datetimeFigureOut">
              <a:rPr lang="en-IN" smtClean="0"/>
              <a:t>23-02-2025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22F1AFB0-A0B0-4EAC-93AA-F9E1748B0530}" type="slidenum">
              <a:rPr lang="en-IN" smtClean="0"/>
              <a:t>‹#›</a:t>
            </a:fld>
            <a:endParaRPr lang="en-IN"/>
          </a:p>
        </p:txBody>
      </p:sp>
    </p:spTree>
    <p:extLst>
      <p:ext uri="{BB962C8B-B14F-4D97-AF65-F5344CB8AC3E}">
        <p14:creationId xmlns:p14="http://schemas.microsoft.com/office/powerpoint/2010/main" val="399355990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Dhoke1705/Edunet_project"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EA002-9EF0-E39F-6D40-87B1215DF0AB}"/>
              </a:ext>
            </a:extLst>
          </p:cNvPr>
          <p:cNvSpPr>
            <a:spLocks noGrp="1"/>
          </p:cNvSpPr>
          <p:nvPr>
            <p:ph type="ctrTitle"/>
          </p:nvPr>
        </p:nvSpPr>
        <p:spPr/>
        <p:txBody>
          <a:bodyPr>
            <a:normAutofit fontScale="90000"/>
          </a:bodyPr>
          <a:lstStyle/>
          <a:p>
            <a:r>
              <a:rPr lang="en-US" sz="4000" dirty="0"/>
              <a:t>SECURE DATA HIDING IN IMAGES USING STEGANOGRAPHY</a:t>
            </a:r>
            <a:br>
              <a:rPr lang="en-US" sz="4000" dirty="0"/>
            </a:br>
            <a:br>
              <a:rPr lang="en-US" sz="4000" dirty="0"/>
            </a:br>
            <a:endParaRPr lang="en-IN" sz="4000" dirty="0"/>
          </a:p>
        </p:txBody>
      </p:sp>
      <p:sp>
        <p:nvSpPr>
          <p:cNvPr id="3" name="Subtitle 2">
            <a:extLst>
              <a:ext uri="{FF2B5EF4-FFF2-40B4-BE49-F238E27FC236}">
                <a16:creationId xmlns:a16="http://schemas.microsoft.com/office/drawing/2014/main" id="{7648B3E2-9778-77DE-7E3E-CB43B5F4937E}"/>
              </a:ext>
            </a:extLst>
          </p:cNvPr>
          <p:cNvSpPr>
            <a:spLocks noGrp="1"/>
          </p:cNvSpPr>
          <p:nvPr>
            <p:ph type="subTitle" idx="1"/>
          </p:nvPr>
        </p:nvSpPr>
        <p:spPr/>
        <p:txBody>
          <a:bodyPr>
            <a:normAutofit fontScale="85000" lnSpcReduction="10000"/>
          </a:bodyPr>
          <a:lstStyle/>
          <a:p>
            <a:r>
              <a:rPr lang="en-US" dirty="0"/>
              <a:t>Presented by :– Tanmay .V .Dhoke</a:t>
            </a:r>
          </a:p>
          <a:p>
            <a:r>
              <a:rPr lang="en-US" dirty="0"/>
              <a:t>College Name &amp; Department:- St. Vincent Pallotti College of Engineering and Technology</a:t>
            </a:r>
          </a:p>
          <a:p>
            <a:r>
              <a:rPr lang="en-US" dirty="0"/>
              <a:t> 1</a:t>
            </a:r>
            <a:r>
              <a:rPr lang="en-US" baseline="30000" dirty="0"/>
              <a:t>st</a:t>
            </a:r>
            <a:r>
              <a:rPr lang="en-US" dirty="0"/>
              <a:t> Year CSE(Cyber Security )   </a:t>
            </a:r>
            <a:endParaRPr lang="en-IN" dirty="0"/>
          </a:p>
        </p:txBody>
      </p:sp>
    </p:spTree>
    <p:extLst>
      <p:ext uri="{BB962C8B-B14F-4D97-AF65-F5344CB8AC3E}">
        <p14:creationId xmlns:p14="http://schemas.microsoft.com/office/powerpoint/2010/main" val="910401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8E71CA-BC8A-BC5F-57B2-1EB7330DB87D}"/>
              </a:ext>
            </a:extLst>
          </p:cNvPr>
          <p:cNvSpPr txBox="1"/>
          <p:nvPr/>
        </p:nvSpPr>
        <p:spPr>
          <a:xfrm>
            <a:off x="1071716" y="1504335"/>
            <a:ext cx="4552335" cy="738664"/>
          </a:xfrm>
          <a:prstGeom prst="rect">
            <a:avLst/>
          </a:prstGeom>
          <a:noFill/>
        </p:spPr>
        <p:txBody>
          <a:bodyPr wrap="square" rtlCol="0">
            <a:spAutoFit/>
          </a:bodyPr>
          <a:lstStyle/>
          <a:p>
            <a:r>
              <a:rPr lang="en-US" sz="2400" dirty="0"/>
              <a:t>PROBLEM STATEMENT:-</a:t>
            </a:r>
          </a:p>
          <a:p>
            <a:endParaRPr lang="en-IN" dirty="0"/>
          </a:p>
        </p:txBody>
      </p:sp>
      <p:sp>
        <p:nvSpPr>
          <p:cNvPr id="3" name="TextBox 2">
            <a:extLst>
              <a:ext uri="{FF2B5EF4-FFF2-40B4-BE49-F238E27FC236}">
                <a16:creationId xmlns:a16="http://schemas.microsoft.com/office/drawing/2014/main" id="{7427EBE7-55B6-0CCA-5EB0-8450769AB466}"/>
              </a:ext>
            </a:extLst>
          </p:cNvPr>
          <p:cNvSpPr txBox="1"/>
          <p:nvPr/>
        </p:nvSpPr>
        <p:spPr>
          <a:xfrm>
            <a:off x="1140542" y="2477729"/>
            <a:ext cx="5997677" cy="3139321"/>
          </a:xfrm>
          <a:prstGeom prst="rect">
            <a:avLst/>
          </a:prstGeom>
          <a:noFill/>
        </p:spPr>
        <p:txBody>
          <a:bodyPr wrap="square" rtlCol="0">
            <a:spAutoFit/>
          </a:bodyPr>
          <a:lstStyle/>
          <a:p>
            <a:r>
              <a:rPr lang="en-US" dirty="0"/>
              <a:t>In the digital age, the need for secure communication and data protection has become paramount. Traditional encryption methods, while effective, can draw attention to the presence of hidden information. Steganography, the art of hiding data within other non-suspicious data, offers a solution by embedding secret messages within digital images. The challenge is to develop a robust and secure steganographic system that can hide and retrieve data within images without arousing suspicion or compromising the integrity of the hidden information.</a:t>
            </a:r>
            <a:endParaRPr lang="en-IN" dirty="0"/>
          </a:p>
        </p:txBody>
      </p:sp>
    </p:spTree>
    <p:extLst>
      <p:ext uri="{BB962C8B-B14F-4D97-AF65-F5344CB8AC3E}">
        <p14:creationId xmlns:p14="http://schemas.microsoft.com/office/powerpoint/2010/main" val="152553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C9F851-C691-6E8D-3477-21B1FC208684}"/>
              </a:ext>
            </a:extLst>
          </p:cNvPr>
          <p:cNvSpPr txBox="1"/>
          <p:nvPr/>
        </p:nvSpPr>
        <p:spPr>
          <a:xfrm>
            <a:off x="1248697" y="1032387"/>
            <a:ext cx="3333135" cy="461665"/>
          </a:xfrm>
          <a:prstGeom prst="rect">
            <a:avLst/>
          </a:prstGeom>
          <a:noFill/>
        </p:spPr>
        <p:txBody>
          <a:bodyPr wrap="square" rtlCol="0">
            <a:spAutoFit/>
          </a:bodyPr>
          <a:lstStyle/>
          <a:p>
            <a:r>
              <a:rPr lang="en-US" sz="2400" dirty="0"/>
              <a:t>TECHNOLOGY USED:-</a:t>
            </a:r>
            <a:endParaRPr lang="en-IN" sz="2400" dirty="0"/>
          </a:p>
        </p:txBody>
      </p:sp>
      <p:sp>
        <p:nvSpPr>
          <p:cNvPr id="3" name="TextBox 2">
            <a:extLst>
              <a:ext uri="{FF2B5EF4-FFF2-40B4-BE49-F238E27FC236}">
                <a16:creationId xmlns:a16="http://schemas.microsoft.com/office/drawing/2014/main" id="{137028C1-BBCE-7711-4FBA-B8C25B0563E8}"/>
              </a:ext>
            </a:extLst>
          </p:cNvPr>
          <p:cNvSpPr txBox="1"/>
          <p:nvPr/>
        </p:nvSpPr>
        <p:spPr>
          <a:xfrm>
            <a:off x="1455174" y="1828800"/>
            <a:ext cx="5545394" cy="2862322"/>
          </a:xfrm>
          <a:prstGeom prst="rect">
            <a:avLst/>
          </a:prstGeom>
          <a:noFill/>
        </p:spPr>
        <p:txBody>
          <a:bodyPr wrap="square" rtlCol="0">
            <a:spAutoFit/>
          </a:bodyPr>
          <a:lstStyle/>
          <a:p>
            <a:pPr marL="342900" indent="-342900">
              <a:buAutoNum type="arabicPeriod"/>
            </a:pPr>
            <a:r>
              <a:rPr lang="en-US" dirty="0"/>
              <a:t>Python </a:t>
            </a:r>
          </a:p>
          <a:p>
            <a:pPr marL="342900" indent="-342900">
              <a:buAutoNum type="arabicPeriod"/>
            </a:pPr>
            <a:r>
              <a:rPr lang="en-US" dirty="0"/>
              <a:t>OpenCV libraries</a:t>
            </a:r>
          </a:p>
          <a:p>
            <a:pPr marL="342900" indent="-342900">
              <a:buAutoNum type="arabicPeriod"/>
            </a:pPr>
            <a:r>
              <a:rPr lang="en-US" dirty="0"/>
              <a:t>NumPy</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r>
              <a:rPr lang="en-US" dirty="0"/>
              <a:t>* To install OpenCV libraries , we use following command to get OpenCV libraries in command prompt</a:t>
            </a:r>
          </a:p>
          <a:p>
            <a:r>
              <a:rPr lang="en-US" dirty="0"/>
              <a:t>Command – pip install </a:t>
            </a:r>
            <a:r>
              <a:rPr lang="en-US" dirty="0" err="1"/>
              <a:t>opencv</a:t>
            </a:r>
            <a:r>
              <a:rPr lang="en-US" dirty="0"/>
              <a:t>-python</a:t>
            </a:r>
            <a:endParaRPr lang="en-IN" dirty="0"/>
          </a:p>
        </p:txBody>
      </p:sp>
    </p:spTree>
    <p:extLst>
      <p:ext uri="{BB962C8B-B14F-4D97-AF65-F5344CB8AC3E}">
        <p14:creationId xmlns:p14="http://schemas.microsoft.com/office/powerpoint/2010/main" val="212647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5B394D-DE68-A768-B74C-377B34C339D5}"/>
              </a:ext>
            </a:extLst>
          </p:cNvPr>
          <p:cNvSpPr txBox="1"/>
          <p:nvPr/>
        </p:nvSpPr>
        <p:spPr>
          <a:xfrm>
            <a:off x="835742" y="1002890"/>
            <a:ext cx="4807974" cy="461665"/>
          </a:xfrm>
          <a:prstGeom prst="rect">
            <a:avLst/>
          </a:prstGeom>
          <a:noFill/>
        </p:spPr>
        <p:txBody>
          <a:bodyPr wrap="square" rtlCol="0">
            <a:spAutoFit/>
          </a:bodyPr>
          <a:lstStyle/>
          <a:p>
            <a:r>
              <a:rPr lang="en-US" sz="2400" dirty="0"/>
              <a:t>WOW FACTOR:-</a:t>
            </a:r>
            <a:endParaRPr lang="en-IN" sz="2400" dirty="0"/>
          </a:p>
        </p:txBody>
      </p:sp>
      <p:sp>
        <p:nvSpPr>
          <p:cNvPr id="3" name="TextBox 2">
            <a:extLst>
              <a:ext uri="{FF2B5EF4-FFF2-40B4-BE49-F238E27FC236}">
                <a16:creationId xmlns:a16="http://schemas.microsoft.com/office/drawing/2014/main" id="{A17BF4CA-4B11-E972-5B97-427228BE218A}"/>
              </a:ext>
            </a:extLst>
          </p:cNvPr>
          <p:cNvSpPr txBox="1"/>
          <p:nvPr/>
        </p:nvSpPr>
        <p:spPr>
          <a:xfrm>
            <a:off x="934065" y="1769806"/>
            <a:ext cx="7039896" cy="2308324"/>
          </a:xfrm>
          <a:prstGeom prst="rect">
            <a:avLst/>
          </a:prstGeom>
          <a:noFill/>
        </p:spPr>
        <p:txBody>
          <a:bodyPr wrap="square" rtlCol="0">
            <a:spAutoFit/>
          </a:bodyPr>
          <a:lstStyle/>
          <a:p>
            <a:r>
              <a:rPr lang="en-US" dirty="0"/>
              <a:t>Create an interactive visualization tool that shows users how the hidden data is embedded within the image, without compromising the security of the data. It supports multi-layer steganography, allowing users to hide multiple pieces of data within a single image. Each layer can have its own encryption key for added security which develop a system that can embed and retrieve hidden data in images in real-time, allowing users to quickly and seamlessly exchange secure messages.</a:t>
            </a:r>
            <a:endParaRPr lang="en-IN" dirty="0"/>
          </a:p>
        </p:txBody>
      </p:sp>
    </p:spTree>
    <p:extLst>
      <p:ext uri="{BB962C8B-B14F-4D97-AF65-F5344CB8AC3E}">
        <p14:creationId xmlns:p14="http://schemas.microsoft.com/office/powerpoint/2010/main" val="4008177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1FBDEB-2DE9-023C-AE26-D96912574526}"/>
              </a:ext>
            </a:extLst>
          </p:cNvPr>
          <p:cNvSpPr txBox="1"/>
          <p:nvPr/>
        </p:nvSpPr>
        <p:spPr>
          <a:xfrm>
            <a:off x="825909" y="929149"/>
            <a:ext cx="3785419" cy="461665"/>
          </a:xfrm>
          <a:prstGeom prst="rect">
            <a:avLst/>
          </a:prstGeom>
          <a:noFill/>
        </p:spPr>
        <p:txBody>
          <a:bodyPr wrap="square" rtlCol="0">
            <a:spAutoFit/>
          </a:bodyPr>
          <a:lstStyle/>
          <a:p>
            <a:r>
              <a:rPr lang="en-US" sz="2400" dirty="0"/>
              <a:t>END USERS:-</a:t>
            </a:r>
            <a:endParaRPr lang="en-IN" sz="2400" dirty="0"/>
          </a:p>
        </p:txBody>
      </p:sp>
      <p:sp>
        <p:nvSpPr>
          <p:cNvPr id="9" name="TextBox 8">
            <a:extLst>
              <a:ext uri="{FF2B5EF4-FFF2-40B4-BE49-F238E27FC236}">
                <a16:creationId xmlns:a16="http://schemas.microsoft.com/office/drawing/2014/main" id="{1765C44B-8FB9-0365-0DF2-A0A2806CCFB3}"/>
              </a:ext>
            </a:extLst>
          </p:cNvPr>
          <p:cNvSpPr txBox="1"/>
          <p:nvPr/>
        </p:nvSpPr>
        <p:spPr>
          <a:xfrm>
            <a:off x="904568" y="1651819"/>
            <a:ext cx="8996516" cy="1754326"/>
          </a:xfrm>
          <a:prstGeom prst="rect">
            <a:avLst/>
          </a:prstGeom>
          <a:noFill/>
        </p:spPr>
        <p:txBody>
          <a:bodyPr wrap="square" rtlCol="0">
            <a:spAutoFit/>
          </a:bodyPr>
          <a:lstStyle/>
          <a:p>
            <a:pPr marL="342900" indent="-342900">
              <a:buAutoNum type="arabicPeriod"/>
            </a:pPr>
            <a:r>
              <a:rPr lang="en-US" dirty="0"/>
              <a:t>Government agencies use this technology to secure transmit confidential information.</a:t>
            </a:r>
          </a:p>
          <a:p>
            <a:pPr marL="342900" indent="-342900">
              <a:buAutoNum type="arabicPeriod"/>
            </a:pPr>
            <a:r>
              <a:rPr lang="en-US" dirty="0"/>
              <a:t>Business and </a:t>
            </a:r>
            <a:r>
              <a:rPr lang="en-US" dirty="0" err="1"/>
              <a:t>coporation</a:t>
            </a:r>
            <a:r>
              <a:rPr lang="en-US" dirty="0"/>
              <a:t> use this technology to protect their sensitive information regarding trades ,financial records etc.</a:t>
            </a:r>
          </a:p>
          <a:p>
            <a:pPr marL="342900" indent="-342900">
              <a:buAutoNum type="arabicPeriod"/>
            </a:pPr>
            <a:r>
              <a:rPr lang="en-US" dirty="0"/>
              <a:t>Military Services</a:t>
            </a:r>
          </a:p>
          <a:p>
            <a:pPr marL="342900" indent="-342900">
              <a:buAutoNum type="arabicPeriod"/>
            </a:pPr>
            <a:r>
              <a:rPr lang="en-US" dirty="0"/>
              <a:t>Banking Sector </a:t>
            </a:r>
            <a:endParaRPr lang="en-IN" dirty="0"/>
          </a:p>
        </p:txBody>
      </p:sp>
      <p:sp>
        <p:nvSpPr>
          <p:cNvPr id="13" name="Rectangle 3">
            <a:extLst>
              <a:ext uri="{FF2B5EF4-FFF2-40B4-BE49-F238E27FC236}">
                <a16:creationId xmlns:a16="http://schemas.microsoft.com/office/drawing/2014/main" id="{36C401CA-0167-AD2D-5163-D3B2DBAAC4C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6875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BFAF1C-6574-AF6A-0074-265082A05073}"/>
              </a:ext>
            </a:extLst>
          </p:cNvPr>
          <p:cNvSpPr txBox="1"/>
          <p:nvPr/>
        </p:nvSpPr>
        <p:spPr>
          <a:xfrm>
            <a:off x="501445" y="540774"/>
            <a:ext cx="3893574" cy="738664"/>
          </a:xfrm>
          <a:prstGeom prst="rect">
            <a:avLst/>
          </a:prstGeom>
          <a:noFill/>
        </p:spPr>
        <p:txBody>
          <a:bodyPr wrap="square" rtlCol="0">
            <a:spAutoFit/>
          </a:bodyPr>
          <a:lstStyle/>
          <a:p>
            <a:r>
              <a:rPr lang="en-US" sz="2400" dirty="0"/>
              <a:t>RESULT:-</a:t>
            </a:r>
          </a:p>
          <a:p>
            <a:endParaRPr lang="en-IN" dirty="0"/>
          </a:p>
        </p:txBody>
      </p:sp>
      <p:sp>
        <p:nvSpPr>
          <p:cNvPr id="4" name="Rectangle 1">
            <a:extLst>
              <a:ext uri="{FF2B5EF4-FFF2-40B4-BE49-F238E27FC236}">
                <a16:creationId xmlns:a16="http://schemas.microsoft.com/office/drawing/2014/main" id="{52DECE9F-FBE7-22B0-3A4A-BB43DAE1E0A6}"/>
              </a:ext>
            </a:extLst>
          </p:cNvPr>
          <p:cNvSpPr>
            <a:spLocks noChangeArrowheads="1"/>
          </p:cNvSpPr>
          <p:nvPr/>
        </p:nvSpPr>
        <p:spPr bwMode="auto">
          <a:xfrm rot="10800000" flipV="1">
            <a:off x="260784" y="1872556"/>
            <a:ext cx="916706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Encryption and Decryption</a:t>
            </a:r>
            <a:r>
              <a:rPr kumimoji="0" lang="en-US" altLang="en-US" sz="1800" b="0" i="0" u="none" strike="noStrike" cap="none" normalizeH="0" baseline="0" dirty="0">
                <a:ln>
                  <a:noFill/>
                </a:ln>
                <a:solidFill>
                  <a:schemeClr val="tx1"/>
                </a:solidFill>
                <a:effectLst/>
                <a:latin typeface="Arial" panose="020B0604020202020204" pitchFamily="34" charset="0"/>
              </a:rPr>
              <a:t>: The process involves encrypting a secret message and embedding it into an image by modifying the pixel values. The encrypted image appears unchanged to the naked eye. To retrieve the hidden message, the correct password must be used.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Password Protection</a:t>
            </a:r>
            <a:r>
              <a:rPr kumimoji="0" lang="en-US" altLang="en-US" sz="1800" b="0" i="0" u="none" strike="noStrike" cap="none" normalizeH="0" baseline="0" dirty="0">
                <a:ln>
                  <a:noFill/>
                </a:ln>
                <a:solidFill>
                  <a:schemeClr val="tx1"/>
                </a:solidFill>
                <a:effectLst/>
                <a:latin typeface="Arial" panose="020B0604020202020204" pitchFamily="34" charset="0"/>
              </a:rPr>
              <a:t>: The hidden message is protected by a password, ensuring that only authorized users can decrypt and access the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Implementation</a:t>
            </a:r>
            <a:r>
              <a:rPr kumimoji="0" lang="en-US" altLang="en-US" sz="1800" b="0" i="0" u="none" strike="noStrike" cap="none" normalizeH="0" baseline="0" dirty="0">
                <a:ln>
                  <a:noFill/>
                </a:ln>
                <a:solidFill>
                  <a:schemeClr val="tx1"/>
                </a:solidFill>
                <a:effectLst/>
                <a:latin typeface="Arial" panose="020B0604020202020204" pitchFamily="34" charset="0"/>
              </a:rPr>
              <a:t>: The implementation typically uses Python and libraries like OpenCV and </a:t>
            </a:r>
            <a:r>
              <a:rPr kumimoji="0" lang="en-US" altLang="en-US" sz="1800" b="0" i="0" u="none" strike="noStrike" cap="none" normalizeH="0" baseline="0" dirty="0" err="1">
                <a:ln>
                  <a:noFill/>
                </a:ln>
                <a:solidFill>
                  <a:schemeClr val="tx1"/>
                </a:solidFill>
                <a:effectLst/>
                <a:latin typeface="Arial" panose="020B0604020202020204" pitchFamily="34" charset="0"/>
              </a:rPr>
              <a:t>Tkinter</a:t>
            </a:r>
            <a:r>
              <a:rPr kumimoji="0" lang="en-US" altLang="en-US" sz="1800" b="0" i="0" u="none" strike="noStrike" cap="none" normalizeH="0" baseline="0" dirty="0">
                <a:ln>
                  <a:noFill/>
                </a:ln>
                <a:solidFill>
                  <a:schemeClr val="tx1"/>
                </a:solidFill>
                <a:effectLst/>
                <a:latin typeface="Arial" panose="020B0604020202020204" pitchFamily="34" charset="0"/>
              </a:rPr>
              <a:t> to create a graphical user interface (GUI) for easy encryption and decryption.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Security Considerations</a:t>
            </a:r>
            <a:r>
              <a:rPr kumimoji="0" lang="en-US" altLang="en-US" sz="1800" b="0" i="0" u="none" strike="noStrike" cap="none" normalizeH="0" baseline="0" dirty="0">
                <a:ln>
                  <a:noFill/>
                </a:ln>
                <a:solidFill>
                  <a:schemeClr val="tx1"/>
                </a:solidFill>
                <a:effectLst/>
                <a:latin typeface="Arial" panose="020B0604020202020204" pitchFamily="34" charset="0"/>
              </a:rPr>
              <a:t>: While the message is hidden at the pixel level, it is not strongly encrypted. For added security, additional cryptographic encryption (e.g., AES) can be used before encoding the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Future Enhancements</a:t>
            </a:r>
            <a:r>
              <a:rPr kumimoji="0" lang="en-US" altLang="en-US" sz="1800" b="0" i="0" u="none" strike="noStrike" cap="none" normalizeH="0" baseline="0" dirty="0">
                <a:ln>
                  <a:noFill/>
                </a:ln>
                <a:solidFill>
                  <a:schemeClr val="tx1"/>
                </a:solidFill>
                <a:effectLst/>
                <a:latin typeface="Arial" panose="020B0604020202020204" pitchFamily="34" charset="0"/>
              </a:rPr>
              <a:t>: Potential improvements include support for multiple image formats (JPEG, PNG), stronger encryption methods, and mobile app versions</a:t>
            </a:r>
          </a:p>
        </p:txBody>
      </p:sp>
    </p:spTree>
    <p:extLst>
      <p:ext uri="{BB962C8B-B14F-4D97-AF65-F5344CB8AC3E}">
        <p14:creationId xmlns:p14="http://schemas.microsoft.com/office/powerpoint/2010/main" val="363668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594E22-086F-C7B7-04FC-463A920E8481}"/>
              </a:ext>
            </a:extLst>
          </p:cNvPr>
          <p:cNvSpPr txBox="1"/>
          <p:nvPr/>
        </p:nvSpPr>
        <p:spPr>
          <a:xfrm>
            <a:off x="835742" y="686508"/>
            <a:ext cx="3372464" cy="461665"/>
          </a:xfrm>
          <a:prstGeom prst="rect">
            <a:avLst/>
          </a:prstGeom>
          <a:noFill/>
        </p:spPr>
        <p:txBody>
          <a:bodyPr wrap="square" rtlCol="0">
            <a:spAutoFit/>
          </a:bodyPr>
          <a:lstStyle/>
          <a:p>
            <a:r>
              <a:rPr lang="en-US" sz="2400" dirty="0"/>
              <a:t>CONCLUSION:-</a:t>
            </a:r>
          </a:p>
        </p:txBody>
      </p:sp>
      <p:sp>
        <p:nvSpPr>
          <p:cNvPr id="3" name="TextBox 2">
            <a:extLst>
              <a:ext uri="{FF2B5EF4-FFF2-40B4-BE49-F238E27FC236}">
                <a16:creationId xmlns:a16="http://schemas.microsoft.com/office/drawing/2014/main" id="{7D185346-AA8C-B1D0-9BA7-D35ECA1F484A}"/>
              </a:ext>
            </a:extLst>
          </p:cNvPr>
          <p:cNvSpPr txBox="1"/>
          <p:nvPr/>
        </p:nvSpPr>
        <p:spPr>
          <a:xfrm>
            <a:off x="983226" y="1356852"/>
            <a:ext cx="8268929" cy="2308324"/>
          </a:xfrm>
          <a:prstGeom prst="rect">
            <a:avLst/>
          </a:prstGeom>
          <a:noFill/>
        </p:spPr>
        <p:txBody>
          <a:bodyPr wrap="square" rtlCol="0">
            <a:spAutoFit/>
          </a:bodyPr>
          <a:lstStyle/>
          <a:p>
            <a:r>
              <a:rPr lang="en-US" dirty="0"/>
              <a:t>Steganography is an effective and fascinating technique for securely hiding data within images. By embedding secret messages at the pixel level, this method ensures that the hidden information remains invisible to the naked eye. While steganography provides a basic level of security, incorporating additional cryptographic encryption methods (such as AES) can enhance the overall security of the hidden data. Future advancements in steganography may focus on supporting various image formats, improving encryption algorithms, and developing user-friendly applications for broader adoption.</a:t>
            </a:r>
            <a:endParaRPr lang="en-IN" dirty="0"/>
          </a:p>
        </p:txBody>
      </p:sp>
      <p:sp>
        <p:nvSpPr>
          <p:cNvPr id="4" name="TextBox 3">
            <a:extLst>
              <a:ext uri="{FF2B5EF4-FFF2-40B4-BE49-F238E27FC236}">
                <a16:creationId xmlns:a16="http://schemas.microsoft.com/office/drawing/2014/main" id="{180B2201-3953-1043-4777-25BA63E586F4}"/>
              </a:ext>
            </a:extLst>
          </p:cNvPr>
          <p:cNvSpPr txBox="1"/>
          <p:nvPr/>
        </p:nvSpPr>
        <p:spPr>
          <a:xfrm>
            <a:off x="835742" y="4267200"/>
            <a:ext cx="3716593" cy="738664"/>
          </a:xfrm>
          <a:prstGeom prst="rect">
            <a:avLst/>
          </a:prstGeom>
          <a:noFill/>
        </p:spPr>
        <p:txBody>
          <a:bodyPr wrap="square" rtlCol="0">
            <a:spAutoFit/>
          </a:bodyPr>
          <a:lstStyle/>
          <a:p>
            <a:r>
              <a:rPr lang="en-US" sz="2400"/>
              <a:t>GIT HUB LINK :-</a:t>
            </a:r>
          </a:p>
          <a:p>
            <a:r>
              <a:rPr lang="en-IN">
                <a:hlinkClick r:id="rId2"/>
              </a:rPr>
              <a:t>TDhoke1705/Edunet_project</a:t>
            </a:r>
            <a:endParaRPr lang="en-IN" dirty="0"/>
          </a:p>
        </p:txBody>
      </p:sp>
    </p:spTree>
    <p:extLst>
      <p:ext uri="{BB962C8B-B14F-4D97-AF65-F5344CB8AC3E}">
        <p14:creationId xmlns:p14="http://schemas.microsoft.com/office/powerpoint/2010/main" val="3480660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4A6F3F3-5744-D058-B91D-38605C8D0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392" y="1410491"/>
            <a:ext cx="3644280" cy="2049908"/>
          </a:xfrm>
          <a:prstGeom prst="rect">
            <a:avLst/>
          </a:prstGeom>
        </p:spPr>
      </p:pic>
      <p:pic>
        <p:nvPicPr>
          <p:cNvPr id="20" name="Picture 19">
            <a:extLst>
              <a:ext uri="{FF2B5EF4-FFF2-40B4-BE49-F238E27FC236}">
                <a16:creationId xmlns:a16="http://schemas.microsoft.com/office/drawing/2014/main" id="{E029BC11-391A-39A2-8702-64115E31D6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215" y="3977148"/>
            <a:ext cx="3644282" cy="2049909"/>
          </a:xfrm>
          <a:prstGeom prst="rect">
            <a:avLst/>
          </a:prstGeom>
        </p:spPr>
      </p:pic>
      <p:pic>
        <p:nvPicPr>
          <p:cNvPr id="22" name="Picture 21">
            <a:extLst>
              <a:ext uri="{FF2B5EF4-FFF2-40B4-BE49-F238E27FC236}">
                <a16:creationId xmlns:a16="http://schemas.microsoft.com/office/drawing/2014/main" id="{37E70D61-DF75-8F42-0DF1-F58B0881DB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703" y="3977148"/>
            <a:ext cx="3644281" cy="2049909"/>
          </a:xfrm>
          <a:prstGeom prst="rect">
            <a:avLst/>
          </a:prstGeom>
        </p:spPr>
      </p:pic>
      <p:sp>
        <p:nvSpPr>
          <p:cNvPr id="23" name="TextBox 22">
            <a:extLst>
              <a:ext uri="{FF2B5EF4-FFF2-40B4-BE49-F238E27FC236}">
                <a16:creationId xmlns:a16="http://schemas.microsoft.com/office/drawing/2014/main" id="{51AEBBA2-F3D8-3F14-AEF9-B422DE52FC3C}"/>
              </a:ext>
            </a:extLst>
          </p:cNvPr>
          <p:cNvSpPr txBox="1"/>
          <p:nvPr/>
        </p:nvSpPr>
        <p:spPr>
          <a:xfrm>
            <a:off x="1956620" y="709076"/>
            <a:ext cx="3480619" cy="461665"/>
          </a:xfrm>
          <a:prstGeom prst="rect">
            <a:avLst/>
          </a:prstGeom>
          <a:noFill/>
        </p:spPr>
        <p:txBody>
          <a:bodyPr wrap="square" rtlCol="0">
            <a:spAutoFit/>
          </a:bodyPr>
          <a:lstStyle/>
          <a:p>
            <a:r>
              <a:rPr lang="en-US" sz="2400" dirty="0"/>
              <a:t>SOURCE CODE:-</a:t>
            </a:r>
            <a:endParaRPr lang="en-IN" sz="2400" dirty="0"/>
          </a:p>
        </p:txBody>
      </p:sp>
    </p:spTree>
    <p:extLst>
      <p:ext uri="{BB962C8B-B14F-4D97-AF65-F5344CB8AC3E}">
        <p14:creationId xmlns:p14="http://schemas.microsoft.com/office/powerpoint/2010/main" val="3151852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921054-9D71-D0EC-B29B-501360E4B9C2}"/>
              </a:ext>
            </a:extLst>
          </p:cNvPr>
          <p:cNvSpPr txBox="1"/>
          <p:nvPr/>
        </p:nvSpPr>
        <p:spPr>
          <a:xfrm>
            <a:off x="1130710" y="1199535"/>
            <a:ext cx="4257367" cy="461665"/>
          </a:xfrm>
          <a:prstGeom prst="rect">
            <a:avLst/>
          </a:prstGeom>
          <a:noFill/>
        </p:spPr>
        <p:txBody>
          <a:bodyPr wrap="square" rtlCol="0">
            <a:spAutoFit/>
          </a:bodyPr>
          <a:lstStyle/>
          <a:p>
            <a:r>
              <a:rPr lang="en-US" sz="2400" dirty="0"/>
              <a:t>FUTURE SCOPE:-</a:t>
            </a:r>
            <a:endParaRPr lang="en-IN" sz="2400" dirty="0"/>
          </a:p>
        </p:txBody>
      </p:sp>
      <p:sp>
        <p:nvSpPr>
          <p:cNvPr id="4" name="Rectangle 1">
            <a:extLst>
              <a:ext uri="{FF2B5EF4-FFF2-40B4-BE49-F238E27FC236}">
                <a16:creationId xmlns:a16="http://schemas.microsoft.com/office/drawing/2014/main" id="{98FBAAA2-5AA3-FFE9-CA54-346E548E1249}"/>
              </a:ext>
            </a:extLst>
          </p:cNvPr>
          <p:cNvSpPr>
            <a:spLocks noChangeArrowheads="1"/>
          </p:cNvSpPr>
          <p:nvPr/>
        </p:nvSpPr>
        <p:spPr bwMode="auto">
          <a:xfrm>
            <a:off x="1478661" y="1600969"/>
            <a:ext cx="752882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Security</a:t>
            </a:r>
            <a:r>
              <a:rPr kumimoji="0" lang="en-US" altLang="en-US" sz="1800" b="0" i="0" u="none" strike="noStrike" cap="none" normalizeH="0" baseline="0" dirty="0">
                <a:ln>
                  <a:noFill/>
                </a:ln>
                <a:solidFill>
                  <a:schemeClr val="tx1"/>
                </a:solidFill>
                <a:effectLst/>
                <a:latin typeface="Arial" panose="020B0604020202020204" pitchFamily="34" charset="0"/>
              </a:rPr>
              <a:t>: Future research may focus on developing more robust encryption algorithms to further secure hidden data. Combining steganography with advanced cryptographic techniques can provide an additional layer of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Detection Resistance</a:t>
            </a:r>
            <a:r>
              <a:rPr kumimoji="0" lang="en-US" altLang="en-US" sz="1800" b="0" i="0" u="none" strike="noStrike" cap="none" normalizeH="0" baseline="0" dirty="0">
                <a:ln>
                  <a:noFill/>
                </a:ln>
                <a:solidFill>
                  <a:schemeClr val="tx1"/>
                </a:solidFill>
                <a:effectLst/>
                <a:latin typeface="Arial" panose="020B0604020202020204" pitchFamily="34" charset="0"/>
              </a:rPr>
              <a:t>: Techniques to make hidden data even less detectable by steganalysis tools will be a key area of development. This includes using more sophisticated algorithms and machine learning to create more secure steganographic methods.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Cross-Platform Compatibility</a:t>
            </a:r>
            <a:r>
              <a:rPr kumimoji="0" lang="en-US" altLang="en-US" sz="1800" b="0" i="0" u="none" strike="noStrike" cap="none" normalizeH="0" baseline="0" dirty="0">
                <a:ln>
                  <a:noFill/>
                </a:ln>
                <a:solidFill>
                  <a:schemeClr val="tx1"/>
                </a:solidFill>
                <a:effectLst/>
                <a:latin typeface="Arial" panose="020B0604020202020204" pitchFamily="34" charset="0"/>
              </a:rPr>
              <a:t>: Ensuring that steganographic techniques work seamlessly across different platforms and devices will be crucial. This includes compatibility with various image formats and operating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Increased Data Capacity</a:t>
            </a:r>
            <a:r>
              <a:rPr kumimoji="0" lang="en-US" altLang="en-US" sz="1800" b="0" i="0" u="none" strike="noStrike" cap="none" normalizeH="0" baseline="0" dirty="0">
                <a:ln>
                  <a:noFill/>
                </a:ln>
                <a:solidFill>
                  <a:schemeClr val="tx1"/>
                </a:solidFill>
                <a:effectLst/>
                <a:latin typeface="Arial" panose="020B0604020202020204" pitchFamily="34" charset="0"/>
              </a:rPr>
              <a:t>: Researchers may work on methods to increase the amount of data that can be hidden within images without compromising the quality or detectability of the image.</a:t>
            </a:r>
          </a:p>
        </p:txBody>
      </p:sp>
    </p:spTree>
    <p:extLst>
      <p:ext uri="{BB962C8B-B14F-4D97-AF65-F5344CB8AC3E}">
        <p14:creationId xmlns:p14="http://schemas.microsoft.com/office/powerpoint/2010/main" val="3273147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42</TotalTime>
  <Words>683</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SECURE DATA HIDING IN IMAGES USING STEGANOGRAPHY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Tanmay Dhoke</dc:creator>
  <cp:lastModifiedBy>Tanmay Dhoke</cp:lastModifiedBy>
  <cp:revision>1</cp:revision>
  <dcterms:created xsi:type="dcterms:W3CDTF">2025-02-23T05:25:20Z</dcterms:created>
  <dcterms:modified xsi:type="dcterms:W3CDTF">2025-02-23T06:07:44Z</dcterms:modified>
</cp:coreProperties>
</file>