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90" r:id="rId2"/>
    <p:sldId id="306" r:id="rId3"/>
    <p:sldId id="318" r:id="rId4"/>
    <p:sldId id="336" r:id="rId5"/>
    <p:sldId id="369" r:id="rId6"/>
    <p:sldId id="322" r:id="rId7"/>
    <p:sldId id="340" r:id="rId8"/>
    <p:sldId id="323" r:id="rId9"/>
    <p:sldId id="313" r:id="rId10"/>
    <p:sldId id="335" r:id="rId11"/>
    <p:sldId id="366" r:id="rId12"/>
    <p:sldId id="319" r:id="rId13"/>
    <p:sldId id="364" r:id="rId14"/>
    <p:sldId id="333" r:id="rId15"/>
    <p:sldId id="365" r:id="rId16"/>
    <p:sldId id="334" r:id="rId17"/>
    <p:sldId id="342" r:id="rId18"/>
    <p:sldId id="337" r:id="rId19"/>
    <p:sldId id="338" r:id="rId20"/>
    <p:sldId id="339" r:id="rId21"/>
    <p:sldId id="292" r:id="rId22"/>
    <p:sldId id="320" r:id="rId23"/>
    <p:sldId id="324" r:id="rId24"/>
    <p:sldId id="321" r:id="rId25"/>
    <p:sldId id="349" r:id="rId26"/>
    <p:sldId id="356" r:id="rId27"/>
    <p:sldId id="314" r:id="rId28"/>
    <p:sldId id="343" r:id="rId29"/>
    <p:sldId id="344" r:id="rId30"/>
    <p:sldId id="346" r:id="rId31"/>
    <p:sldId id="357" r:id="rId32"/>
    <p:sldId id="328" r:id="rId33"/>
    <p:sldId id="295" r:id="rId34"/>
    <p:sldId id="296" r:id="rId35"/>
    <p:sldId id="355" r:id="rId36"/>
    <p:sldId id="358" r:id="rId37"/>
    <p:sldId id="368" r:id="rId38"/>
    <p:sldId id="359" r:id="rId39"/>
    <p:sldId id="350" r:id="rId40"/>
    <p:sldId id="352" r:id="rId41"/>
    <p:sldId id="331" r:id="rId42"/>
    <p:sldId id="351" r:id="rId43"/>
    <p:sldId id="362" r:id="rId44"/>
    <p:sldId id="360" r:id="rId45"/>
    <p:sldId id="361" r:id="rId46"/>
    <p:sldId id="36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1" d="100"/>
          <a:sy n="131" d="100"/>
        </p:scale>
        <p:origin x="102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16528108-Deploying-packrat-projects-to-Shiny-Server-Pr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HedgeFox/blob/master/RCode/shiny-app/Common/server.r#L804" TargetMode="External"/><Relationship Id="rId2" Type="http://schemas.openxmlformats.org/officeDocument/2006/relationships/hyperlink" Target="https://analyze.teainc.org/HedgeFox/PN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jlyttle/shinypod/tree/master/R" TargetMode="External"/><Relationship Id="rId2" Type="http://schemas.openxmlformats.org/officeDocument/2006/relationships/hyperlink" Target="https://ijlyttle.shinyapps.io/read_delim_dygraph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promises/articles/shiny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\westcoastdata\Shiny\Lo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Network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Certain network locations are visible from Shiny Server. (Mounting).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\\Analystfs\westcoastdata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 </a:t>
            </a:r>
            <a:r>
              <a:rPr lang="en-US" dirty="0" smtClean="0"/>
              <a:t>  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analystfs</a:t>
            </a:r>
            <a:r>
              <a:rPr lang="en-US" dirty="0" smtClean="0"/>
              <a:t>/</a:t>
            </a:r>
            <a:r>
              <a:rPr lang="en-US" dirty="0" err="1" smtClean="0"/>
              <a:t>westcoastdata</a:t>
            </a:r>
            <a:endParaRPr lang="en-US" dirty="0" smtClean="0"/>
          </a:p>
          <a:p>
            <a:pPr lvl="1"/>
            <a:r>
              <a:rPr lang="en-US" dirty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seaanalystfs1\Data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 /</a:t>
            </a:r>
            <a:r>
              <a:rPr lang="en-US" dirty="0" err="1" smtClean="0">
                <a:sym typeface="Wingdings" panose="05000000000000000000" pitchFamily="2" charset="2"/>
              </a:rPr>
              <a:t>mnt</a:t>
            </a:r>
            <a:r>
              <a:rPr lang="en-US" dirty="0" smtClean="0">
                <a:sym typeface="Wingdings" panose="05000000000000000000" pitchFamily="2" charset="2"/>
              </a:rPr>
              <a:t>/seaanalyst1/data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always the shiny app folder. If files are placed inside the app folder, use relative path. </a:t>
            </a:r>
          </a:p>
          <a:p>
            <a:r>
              <a:rPr lang="en-US" dirty="0" smtClean="0"/>
              <a:t>Watch out if you have a path to a file in the network. </a:t>
            </a:r>
          </a:p>
          <a:p>
            <a:pPr lvl="1"/>
            <a:r>
              <a:rPr lang="en-US" dirty="0" smtClean="0"/>
              <a:t>Make a copy in an available location and use a mounted path. (different path names for Dev vs PROD).</a:t>
            </a:r>
          </a:p>
          <a:p>
            <a:pPr lvl="1"/>
            <a:r>
              <a:rPr lang="en-US" dirty="0" smtClean="0"/>
              <a:t>Place the data in a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by Brandon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9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uestions to ask: </a:t>
            </a:r>
          </a:p>
          <a:p>
            <a:r>
              <a:rPr lang="en-US" dirty="0" smtClean="0"/>
              <a:t>Can we get away without giving access</a:t>
            </a:r>
            <a:r>
              <a:rPr lang="en-US" dirty="0"/>
              <a:t>? (We are service providers, not app provider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Do you have to limit the access? </a:t>
            </a:r>
          </a:p>
          <a:p>
            <a:pPr lvl="1"/>
            <a:r>
              <a:rPr lang="en-US" dirty="0" smtClean="0"/>
              <a:t>Are there any sensitive data or tabs to hide? </a:t>
            </a:r>
          </a:p>
          <a:p>
            <a:pPr lvl="1"/>
            <a:r>
              <a:rPr lang="en-US" dirty="0" smtClean="0"/>
              <a:t>Pre-set user inputs. 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Meaningful messages. </a:t>
            </a:r>
          </a:p>
          <a:p>
            <a:pPr lvl="1"/>
            <a:r>
              <a:rPr lang="en-US" dirty="0" smtClean="0"/>
              <a:t>Safe errors. </a:t>
            </a:r>
          </a:p>
          <a:p>
            <a:r>
              <a:rPr lang="en-US" dirty="0" smtClean="0"/>
              <a:t>Is it vulnerable to misinterpretation? </a:t>
            </a:r>
          </a:p>
          <a:p>
            <a:pPr lvl="1"/>
            <a:r>
              <a:rPr lang="en-US" dirty="0" smtClean="0"/>
              <a:t>Disclaimer and signature page. </a:t>
            </a:r>
          </a:p>
          <a:p>
            <a:pPr lvl="1"/>
            <a:r>
              <a:rPr lang="en-US" dirty="0" smtClean="0"/>
              <a:t>Who’s in charge for customer </a:t>
            </a:r>
            <a:r>
              <a:rPr lang="en-US" dirty="0"/>
              <a:t>s</a:t>
            </a:r>
            <a:r>
              <a:rPr lang="en-US" dirty="0" smtClean="0"/>
              <a:t>upport?</a:t>
            </a:r>
          </a:p>
          <a:p>
            <a:r>
              <a:rPr lang="en-US" dirty="0" smtClean="0"/>
              <a:t>Support plans </a:t>
            </a:r>
          </a:p>
          <a:p>
            <a:pPr lvl="1"/>
            <a:r>
              <a:rPr lang="en-US" dirty="0" smtClean="0"/>
              <a:t>When it fails, what’s the procedure for support?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with Brandon. 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access to index page unless you are analyst or admin. </a:t>
            </a:r>
          </a:p>
          <a:p>
            <a:r>
              <a:rPr lang="en-US" dirty="0" smtClean="0"/>
              <a:t>Wrong address will say you don’t have permissions. </a:t>
            </a:r>
          </a:p>
          <a:p>
            <a:pPr lvl="1"/>
            <a:r>
              <a:rPr lang="en-US" dirty="0" smtClean="0"/>
              <a:t>Lower case.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7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at Opening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opening, you may encounter an error which goes away by refreshing the page a few times.</a:t>
            </a:r>
          </a:p>
          <a:p>
            <a:pPr lvl="1"/>
            <a:r>
              <a:rPr lang="en-US" dirty="0" smtClean="0"/>
              <a:t>Cause:  The </a:t>
            </a:r>
            <a:r>
              <a:rPr lang="en-US" dirty="0" err="1" smtClean="0"/>
              <a:t>linux</a:t>
            </a:r>
            <a:r>
              <a:rPr lang="en-US" dirty="0" smtClean="0"/>
              <a:t> machine need to look into </a:t>
            </a:r>
            <a:r>
              <a:rPr lang="en-US" dirty="0" smtClean="0">
                <a:hlinkClick r:id="rId2" action="ppaction://hlinkfile"/>
              </a:rPr>
              <a:t>\\analystfs</a:t>
            </a:r>
            <a:r>
              <a:rPr lang="en-US" dirty="0" smtClean="0"/>
              <a:t> network locations. There seems to be a glitch somewhere. 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If we like this app file locations, no solutions have been found so far. </a:t>
            </a:r>
          </a:p>
          <a:p>
            <a:pPr lvl="2"/>
            <a:r>
              <a:rPr lang="en-US" dirty="0" smtClean="0"/>
              <a:t>If we don’t mind using file transfer apps, we could place app files within the server machine…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307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0" y="826150"/>
            <a:ext cx="8270920" cy="558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8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We share the same </a:t>
            </a:r>
            <a:r>
              <a:rPr lang="en-US" sz="3200" dirty="0" smtClean="0"/>
              <a:t>R version and package versions on the server regardless of what you use locally. 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 R</a:t>
            </a:r>
            <a:r>
              <a:rPr lang="en-US" dirty="0"/>
              <a:t>: V</a:t>
            </a:r>
            <a:r>
              <a:rPr lang="en-US" dirty="0" smtClean="0"/>
              <a:t>ersion </a:t>
            </a:r>
            <a:r>
              <a:rPr lang="en-US" dirty="0"/>
              <a:t>3.4.4 (2018-03-15) -- "Someone to Lean </a:t>
            </a:r>
            <a:r>
              <a:rPr lang="en-US" dirty="0" smtClean="0"/>
              <a:t>On”</a:t>
            </a:r>
          </a:p>
          <a:p>
            <a:r>
              <a:rPr lang="en-US" dirty="0" smtClean="0"/>
              <a:t>We plan to update it on Feb 2020.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Agree on a version to install.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Staging server.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Everyone check apps.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PROD. </a:t>
            </a:r>
          </a:p>
          <a:p>
            <a:r>
              <a:rPr lang="en-US" dirty="0" smtClean="0"/>
              <a:t>When you need to update a package for some reason, announce it to the entire group before updating it on PROD. </a:t>
            </a:r>
          </a:p>
          <a:p>
            <a:r>
              <a:rPr lang="en-US" dirty="0" smtClean="0"/>
              <a:t>Potential Solution: Look into packrat: </a:t>
            </a:r>
            <a:r>
              <a:rPr lang="en-US" dirty="0">
                <a:hlinkClick r:id="rId2"/>
              </a:rPr>
              <a:t>https://support.rstudio.com/hc/en-us/articles/216528108-Deploying-packrat-projects-to-Shiny-Server-Pro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Known versioning issue: </a:t>
            </a:r>
          </a:p>
          <a:p>
            <a:pPr lvl="1"/>
            <a:r>
              <a:rPr lang="en-US" dirty="0" err="1" smtClean="0"/>
              <a:t>Rds</a:t>
            </a:r>
            <a:r>
              <a:rPr lang="en-US" dirty="0" smtClean="0"/>
              <a:t> files created in R version 3.5 or higher is not readable in R version 3.4 or earlier.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 Studio Account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currently use an open source R Studio Server on the Shiny Server. </a:t>
            </a:r>
          </a:p>
          <a:p>
            <a:pPr lvl="1"/>
            <a:r>
              <a:rPr lang="en-US" dirty="0" smtClean="0"/>
              <a:t>It’s set up so that we can debug apps in the same </a:t>
            </a:r>
            <a:r>
              <a:rPr lang="en-US" dirty="0" err="1" smtClean="0"/>
              <a:t>linux</a:t>
            </a:r>
            <a:r>
              <a:rPr lang="en-US" dirty="0" smtClean="0"/>
              <a:t> environment. </a:t>
            </a:r>
          </a:p>
          <a:p>
            <a:r>
              <a:rPr lang="en-US" dirty="0" smtClean="0"/>
              <a:t>With the current settings, you may kick out someone when you login. Be aware. </a:t>
            </a:r>
          </a:p>
          <a:p>
            <a:r>
              <a:rPr lang="en-US" dirty="0" smtClean="0"/>
              <a:t>Please, please quite and close everything when you are done with what you are doing.</a:t>
            </a:r>
          </a:p>
          <a:p>
            <a:endParaRPr lang="en-US" dirty="0"/>
          </a:p>
          <a:p>
            <a:r>
              <a:rPr lang="en-US" dirty="0" smtClean="0"/>
              <a:t>When this becomes an issue, we’ll discuss purchasing a license for Pro Studio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Time 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setup.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GitHub account.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Single thread computation:</a:t>
            </a:r>
          </a:p>
          <a:p>
            <a:pPr lvl="1"/>
            <a:r>
              <a:rPr lang="en-US" sz="3500" dirty="0" smtClean="0"/>
              <a:t>Per App.</a:t>
            </a:r>
          </a:p>
          <a:p>
            <a:pPr lvl="1"/>
            <a:r>
              <a:rPr lang="en-US" sz="3500" dirty="0" smtClean="0"/>
              <a:t>Not Per User.</a:t>
            </a:r>
          </a:p>
          <a:p>
            <a:pPr lvl="1"/>
            <a:r>
              <a:rPr lang="en-US" sz="3500" dirty="0" smtClean="0"/>
              <a:t>Not Per Instance.  </a:t>
            </a:r>
          </a:p>
          <a:p>
            <a:pPr lvl="1"/>
            <a:endParaRPr lang="en-US" dirty="0"/>
          </a:p>
          <a:p>
            <a:r>
              <a:rPr lang="en-US" dirty="0" smtClean="0"/>
              <a:t>User A’s computation could pause B and C’s app instances. </a:t>
            </a:r>
          </a:p>
          <a:p>
            <a:r>
              <a:rPr lang="en-US" dirty="0" smtClean="0"/>
              <a:t>Data loaded and cached when A opened the app could be utilized by B and C (depending on how you set it). </a:t>
            </a:r>
            <a:r>
              <a:rPr lang="en-US" dirty="0" smtClean="0">
                <a:sym typeface="Wingdings" panose="05000000000000000000" pitchFamily="2" charset="2"/>
              </a:rPr>
              <a:t> We’ll discuss this later. </a:t>
            </a:r>
            <a:endParaRPr lang="en-US" dirty="0" smtClean="0"/>
          </a:p>
          <a:p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Futures &amp; promises. </a:t>
            </a:r>
          </a:p>
          <a:p>
            <a:pPr lvl="1"/>
            <a:r>
              <a:rPr lang="en-US" dirty="0" smtClean="0"/>
              <a:t>Set up separate apps.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 (Local)</a:t>
            </a:r>
          </a:p>
          <a:p>
            <a:pPr lvl="1"/>
            <a:r>
              <a:rPr lang="en-US" dirty="0" smtClean="0"/>
              <a:t>No need to specify username/password in connection string. (Windows authentication used). </a:t>
            </a:r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 smtClean="0"/>
              <a:t>;“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Shiny servers (PROD or Staging)</a:t>
            </a:r>
          </a:p>
          <a:p>
            <a:pPr lvl="1"/>
            <a:r>
              <a:rPr lang="en-US" u="sng" dirty="0" smtClean="0"/>
              <a:t>Need</a:t>
            </a:r>
            <a:r>
              <a:rPr lang="en-US" dirty="0" smtClean="0"/>
              <a:t> to specify username/password. (Ask DBA for a generic account). </a:t>
            </a:r>
          </a:p>
          <a:p>
            <a:pPr lvl="1"/>
            <a:r>
              <a:rPr lang="en-US" dirty="0"/>
              <a:t>"Driver={ODBC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xxxxxxx</a:t>
            </a:r>
            <a:r>
              <a:rPr lang="en-US" dirty="0" smtClean="0"/>
              <a:t>;” </a:t>
            </a:r>
          </a:p>
          <a:p>
            <a:pPr lvl="2"/>
            <a:r>
              <a:rPr lang="en-US" dirty="0" smtClean="0"/>
              <a:t>Can be used for ‘RODBC’ or ‘</a:t>
            </a:r>
            <a:r>
              <a:rPr lang="en-US" dirty="0" err="1" smtClean="0"/>
              <a:t>odbc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Need to be updated when driver is updated. </a:t>
            </a:r>
            <a:endParaRPr lang="en-US" dirty="0"/>
          </a:p>
          <a:p>
            <a:pPr lvl="1"/>
            <a:r>
              <a:rPr lang="en-US" dirty="0"/>
              <a:t>"Driver</a:t>
            </a:r>
            <a:r>
              <a:rPr lang="en-US" dirty="0" smtClean="0"/>
              <a:t>={</a:t>
            </a:r>
            <a:r>
              <a:rPr lang="en-US" dirty="0" err="1" smtClean="0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  <a:endParaRPr lang="en-US" dirty="0" smtClean="0"/>
          </a:p>
          <a:p>
            <a:pPr lvl="2"/>
            <a:r>
              <a:rPr lang="en-US" dirty="0" smtClean="0"/>
              <a:t>Can be used for ‘</a:t>
            </a:r>
            <a:r>
              <a:rPr lang="en-US" dirty="0" err="1" smtClean="0"/>
              <a:t>odbc</a:t>
            </a:r>
            <a:r>
              <a:rPr lang="en-US" dirty="0" smtClean="0"/>
              <a:t>’ </a:t>
            </a:r>
          </a:p>
          <a:p>
            <a:pPr lvl="2"/>
            <a:r>
              <a:rPr lang="en-US" dirty="0" smtClean="0"/>
              <a:t>Notice no space between SQL and Server. </a:t>
            </a:r>
          </a:p>
          <a:p>
            <a:pPr lvl="2"/>
            <a:r>
              <a:rPr lang="en-US" dirty="0" smtClean="0"/>
              <a:t>No need to update when a driver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6477000" cy="228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8006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0137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37" y="1571074"/>
            <a:ext cx="4238625" cy="2391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‘</a:t>
            </a:r>
            <a:r>
              <a:rPr lang="en-US" dirty="0" err="1" smtClean="0"/>
              <a:t>config</a:t>
            </a:r>
            <a:r>
              <a:rPr lang="en-US" dirty="0" smtClean="0"/>
              <a:t>’ package for credential management. </a:t>
            </a:r>
          </a:p>
          <a:p>
            <a:pPr lvl="1"/>
            <a:r>
              <a:rPr lang="en-US" dirty="0" smtClean="0"/>
              <a:t>Reason 1: directly typing in account info in the app code is not advised. </a:t>
            </a:r>
          </a:p>
          <a:p>
            <a:pPr lvl="1"/>
            <a:r>
              <a:rPr lang="en-US" dirty="0" smtClean="0"/>
              <a:t>Reason 2: When </a:t>
            </a:r>
            <a:r>
              <a:rPr lang="en-US" dirty="0" err="1" smtClean="0"/>
              <a:t>config</a:t>
            </a:r>
            <a:r>
              <a:rPr lang="en-US" dirty="0" smtClean="0"/>
              <a:t> is stored somewhere other than in the code, deployment process is easier. </a:t>
            </a:r>
          </a:p>
          <a:p>
            <a:pPr lvl="1"/>
            <a:r>
              <a:rPr lang="en-US" dirty="0" smtClean="0"/>
              <a:t>Reason 3: You can also manage file locations. (\</a:t>
            </a:r>
            <a:r>
              <a:rPr lang="en-US" dirty="0" err="1" smtClean="0"/>
              <a:t>mnt</a:t>
            </a:r>
            <a:r>
              <a:rPr lang="en-US" dirty="0" smtClean="0"/>
              <a:t>\...)</a:t>
            </a:r>
          </a:p>
          <a:p>
            <a:pPr lvl="1"/>
            <a:endParaRPr lang="en-US" dirty="0"/>
          </a:p>
          <a:p>
            <a:r>
              <a:rPr lang="en-US" dirty="0" smtClean="0"/>
              <a:t>You could use a generic account of a production server for development, but recommend against it. </a:t>
            </a:r>
          </a:p>
          <a:p>
            <a:pPr lvl="1"/>
            <a:r>
              <a:rPr lang="en-US" dirty="0" smtClean="0"/>
              <a:t>PROD app ↔ PROD database server</a:t>
            </a:r>
          </a:p>
          <a:p>
            <a:pPr lvl="1"/>
            <a:r>
              <a:rPr lang="en-US" dirty="0" smtClean="0"/>
              <a:t>Staging app ↔ UAT 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/>
          <a:stretch/>
        </p:blipFill>
        <p:spPr bwMode="auto">
          <a:xfrm rot="300000">
            <a:off x="5530282" y="3289202"/>
            <a:ext cx="4009566" cy="301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dirty="0" err="1" smtClean="0"/>
              <a:t>global.r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Loaded once for multiple “concurrent” users.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Different load times per session, but reloading an app is generally super fast.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 When </a:t>
            </a:r>
            <a:r>
              <a:rPr lang="en-US" sz="1200" dirty="0" err="1" smtClean="0">
                <a:sym typeface="Wingdings" panose="05000000000000000000" pitchFamily="2" charset="2"/>
              </a:rPr>
              <a:t>global.r</a:t>
            </a:r>
            <a:r>
              <a:rPr lang="en-US" sz="1200" dirty="0" smtClean="0">
                <a:sym typeface="Wingdings" panose="05000000000000000000" pitchFamily="2" charset="2"/>
              </a:rPr>
              <a:t> needs to be re-run, opening the app (before anything appears) may take a while.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Within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Loaded once every time a session is opened.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Same load time for everyone every time.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Loading will happen at the beginning of the app, but UI will show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Within reactive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400" dirty="0" smtClean="0"/>
              <a:t>Loaded when needed.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400" dirty="0" smtClean="0"/>
              <a:t>Loaded when the reactive object needs an update.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A good option if data is needed only for a particular optional section of the UI.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Using </a:t>
            </a:r>
            <a:r>
              <a:rPr lang="en-US" sz="1800" dirty="0" err="1" smtClean="0"/>
              <a:t>reactiveValues</a:t>
            </a:r>
            <a:endParaRPr lang="en-US" sz="1800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400" dirty="0" smtClean="0"/>
              <a:t>You decide when it’s loaded.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Useful for partial load + appending.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1" y="403860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likes to know if it’s loading or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 expected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prefer initial load wait then intermittent pauses.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56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global 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Shiny server decide to rerun </a:t>
            </a:r>
            <a:r>
              <a:rPr lang="en-US" sz="2800" dirty="0" err="1" smtClean="0"/>
              <a:t>global.r</a:t>
            </a:r>
            <a:r>
              <a:rPr lang="en-US" sz="2800" dirty="0" smtClean="0"/>
              <a:t> when: </a:t>
            </a:r>
          </a:p>
          <a:p>
            <a:pPr lvl="1"/>
            <a:r>
              <a:rPr lang="en-US" sz="2400" dirty="0" smtClean="0"/>
              <a:t>Server is rebooted. </a:t>
            </a:r>
          </a:p>
          <a:p>
            <a:pPr lvl="1"/>
            <a:r>
              <a:rPr lang="en-US" sz="2400" dirty="0" smtClean="0"/>
              <a:t>Server detects changes in app files. </a:t>
            </a:r>
          </a:p>
          <a:p>
            <a:pPr lvl="1"/>
            <a:r>
              <a:rPr lang="en-US" sz="2400" dirty="0" smtClean="0"/>
              <a:t>And who knows when else.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When a new data is available, it may not necessarily know to rerun global.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37" y="4876800"/>
            <a:ext cx="739741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3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is a distributed version control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that runs on </a:t>
            </a:r>
            <a:r>
              <a:rPr lang="en-US" dirty="0"/>
              <a:t>your local machine. It keeps track of your files and modifications to those files in </a:t>
            </a:r>
            <a:r>
              <a:rPr lang="en-US" dirty="0" smtClean="0"/>
              <a:t>your local “repository.”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GitHub</a:t>
            </a:r>
            <a:r>
              <a:rPr lang="en-US" dirty="0" smtClean="0"/>
              <a:t> </a:t>
            </a:r>
            <a:r>
              <a:rPr lang="en-US" dirty="0"/>
              <a:t>is a website that allows you to publish your </a:t>
            </a:r>
            <a:r>
              <a:rPr lang="en-US" dirty="0" err="1"/>
              <a:t>Git</a:t>
            </a:r>
            <a:r>
              <a:rPr lang="en-US" dirty="0"/>
              <a:t> repositories </a:t>
            </a:r>
            <a:r>
              <a:rPr lang="en-US" dirty="0" smtClean="0"/>
              <a:t>online </a:t>
            </a:r>
            <a:r>
              <a:rPr lang="en-US" dirty="0"/>
              <a:t>and collaborate with other people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We have a private account that is not open to public.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dirty="0" smtClean="0"/>
              <a:t>branch in </a:t>
            </a:r>
            <a:r>
              <a:rPr lang="en-US" dirty="0" err="1" smtClean="0"/>
              <a:t>ShinyWorkshop</a:t>
            </a:r>
            <a:r>
              <a:rPr lang="en-US" dirty="0" smtClean="0"/>
              <a:t> repo.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Pull this repo to your local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Activate your branch.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Edit, save, stage, commit.</a:t>
            </a:r>
            <a:r>
              <a:rPr lang="en-US" dirty="0"/>
              <a:t> </a:t>
            </a:r>
            <a:r>
              <a:rPr lang="en-US" dirty="0" smtClean="0"/>
              <a:t>Make sure to mention the issue number.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repo.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comments on the issue page.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 Shiny Server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https://guides.github.com/introduction/flow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brunch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commits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and review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648200"/>
            <a:ext cx="4724401" cy="17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905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Issue Number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commits that references the issue number will automatically appear in the issue page so that it’s very easy to find commits that are related to particular issues.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vice versa, if you are looking at a history of commits, and want to know details, you can go to the actual code changes, or the issue page to find out more.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Debug</a:t>
            </a:r>
          </a:p>
          <a:p>
            <a:pPr lvl="1"/>
            <a:r>
              <a:rPr lang="en-US" sz="1400" dirty="0" smtClean="0"/>
              <a:t>Breakpoints </a:t>
            </a:r>
          </a:p>
          <a:p>
            <a:pPr lvl="2"/>
            <a:r>
              <a:rPr lang="en-US" sz="1200" dirty="0" smtClean="0"/>
              <a:t>Pros: No change in your code. </a:t>
            </a:r>
          </a:p>
          <a:p>
            <a:pPr lvl="2"/>
            <a:r>
              <a:rPr lang="en-US" sz="1200" dirty="0" smtClean="0"/>
              <a:t>Cons: works only within server. 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</a:rPr>
              <a:t>Browser()</a:t>
            </a:r>
          </a:p>
          <a:p>
            <a:pPr lvl="2"/>
            <a:r>
              <a:rPr lang="en-US" sz="1200" dirty="0" smtClean="0"/>
              <a:t>Pros</a:t>
            </a:r>
            <a:r>
              <a:rPr lang="en-US" sz="1200" dirty="0"/>
              <a:t>: Like debugger but works everywhere. </a:t>
            </a:r>
          </a:p>
          <a:p>
            <a:pPr lvl="2"/>
            <a:r>
              <a:rPr lang="en-US" sz="1200" dirty="0" smtClean="0"/>
              <a:t>Cons: Changes in code. </a:t>
            </a:r>
          </a:p>
          <a:p>
            <a:pPr lvl="1"/>
            <a:r>
              <a:rPr lang="en-US" sz="1400" dirty="0" smtClean="0"/>
              <a:t>Print()</a:t>
            </a:r>
          </a:p>
          <a:p>
            <a:pPr lvl="2"/>
            <a:r>
              <a:rPr lang="en-US" sz="1200" dirty="0" smtClean="0"/>
              <a:t>Add messages that are printed to the console. </a:t>
            </a:r>
          </a:p>
          <a:p>
            <a:pPr lvl="2"/>
            <a:r>
              <a:rPr lang="en-US" sz="1200" dirty="0" smtClean="0"/>
              <a:t>Pros: You can keep it in the code for PROD. </a:t>
            </a:r>
          </a:p>
          <a:p>
            <a:pPr lvl="1"/>
            <a:r>
              <a:rPr lang="en-US" sz="1400" dirty="0" smtClean="0"/>
              <a:t>Showcase Mode</a:t>
            </a:r>
          </a:p>
          <a:p>
            <a:pPr lvl="2"/>
            <a:r>
              <a:rPr lang="en-US" sz="1200" dirty="0">
                <a:hlinkClick r:id="rId2"/>
              </a:rPr>
              <a:t>https://shiny.rstudio.com/gallery/kmeans-example.html</a:t>
            </a:r>
            <a:endParaRPr lang="en-US" sz="1200" dirty="0" smtClean="0"/>
          </a:p>
          <a:p>
            <a:pPr lvl="2"/>
            <a:r>
              <a:rPr lang="en-US" sz="1200" dirty="0" err="1" smtClean="0"/>
              <a:t>runApp</a:t>
            </a:r>
            <a:r>
              <a:rPr lang="en-US" sz="1200" dirty="0" smtClean="0"/>
              <a:t>(…, </a:t>
            </a:r>
            <a:r>
              <a:rPr lang="en-US" sz="1200" dirty="0" err="1" smtClean="0"/>
              <a:t>display.mode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smtClean="0"/>
              <a:t>showcase“)</a:t>
            </a:r>
          </a:p>
          <a:p>
            <a:pPr lvl="1"/>
            <a:r>
              <a:rPr lang="en-US" sz="1400" dirty="0" err="1" smtClean="0"/>
              <a:t>shiny.reactlog</a:t>
            </a:r>
            <a:endParaRPr lang="en-US" sz="1400" dirty="0" smtClean="0"/>
          </a:p>
          <a:p>
            <a:pPr lvl="2"/>
            <a:r>
              <a:rPr lang="en-US" sz="1200" dirty="0" smtClean="0"/>
              <a:t>Detailed look at shiny reactivity.  </a:t>
            </a:r>
            <a:endParaRPr lang="en-US" sz="1400" dirty="0"/>
          </a:p>
          <a:p>
            <a:r>
              <a:rPr lang="en-US" sz="1800" dirty="0" smtClean="0"/>
              <a:t>Performance Optimization</a:t>
            </a:r>
          </a:p>
          <a:p>
            <a:pPr lvl="1"/>
            <a:r>
              <a:rPr lang="en-US" sz="1400" dirty="0" err="1" smtClean="0"/>
              <a:t>Profvis</a:t>
            </a:r>
            <a:endParaRPr lang="en-US" sz="1400" dirty="0" smtClean="0"/>
          </a:p>
          <a:p>
            <a:pPr lvl="2"/>
            <a:r>
              <a:rPr lang="en-US" sz="1000" dirty="0" smtClean="0"/>
              <a:t>Find which calculation is taking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2" name="Right Bracket 1"/>
          <p:cNvSpPr/>
          <p:nvPr/>
        </p:nvSpPr>
        <p:spPr>
          <a:xfrm>
            <a:off x="4800600" y="1981200"/>
            <a:ext cx="301752" cy="12954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2076271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“debugger” where you can look around </a:t>
            </a:r>
            <a:r>
              <a:rPr lang="en-US" dirty="0" smtClean="0"/>
              <a:t>while </a:t>
            </a:r>
            <a:r>
              <a:rPr lang="en-US" dirty="0"/>
              <a:t>everything is suspended as is.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4161"/>
          <a:stretch/>
        </p:blipFill>
        <p:spPr>
          <a:xfrm>
            <a:off x="5503334" y="3132185"/>
            <a:ext cx="3335867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App1.6_DynamicUI. </a:t>
            </a:r>
          </a:p>
          <a:p>
            <a:r>
              <a:rPr lang="en-US" dirty="0" smtClean="0"/>
              <a:t>Figure out why this error flashes using browser():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a solution for getting rid of it.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72954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3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R</a:t>
            </a:r>
          </a:p>
          <a:p>
            <a:pPr lvl="1"/>
            <a:r>
              <a:rPr lang="en-US" dirty="0" err="1" smtClean="0"/>
              <a:t>tryCatch</a:t>
            </a:r>
            <a:endParaRPr lang="en-US" dirty="0" smtClean="0"/>
          </a:p>
          <a:p>
            <a:r>
              <a:rPr lang="en-US" dirty="0" smtClean="0"/>
              <a:t>Shiny</a:t>
            </a:r>
          </a:p>
          <a:p>
            <a:pPr lvl="1"/>
            <a:r>
              <a:rPr lang="en-US" dirty="0" smtClean="0"/>
              <a:t>Validate(need(…, message = “”))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options(</a:t>
            </a:r>
            <a:r>
              <a:rPr lang="en-US" dirty="0" err="1" smtClean="0">
                <a:solidFill>
                  <a:srgbClr val="C00000"/>
                </a:solidFill>
              </a:rPr>
              <a:t>shiny.sanitize.errors</a:t>
            </a:r>
            <a:r>
              <a:rPr lang="en-US" dirty="0" smtClean="0">
                <a:solidFill>
                  <a:srgbClr val="C00000"/>
                </a:solidFill>
              </a:rPr>
              <a:t> = TRUE) for PROD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safeError</a:t>
            </a:r>
            <a:r>
              <a:rPr lang="en-US" dirty="0" smtClean="0"/>
              <a:t>() for controlled error messages.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 of validate() for data imports. </a:t>
            </a:r>
          </a:p>
          <a:p>
            <a:r>
              <a:rPr lang="en-US" dirty="0" smtClean="0"/>
              <a:t>Add safe error. </a:t>
            </a:r>
          </a:p>
          <a:p>
            <a:r>
              <a:rPr lang="en-US" dirty="0" smtClean="0"/>
              <a:t>Set </a:t>
            </a:r>
            <a:r>
              <a:rPr lang="en-US" dirty="0"/>
              <a:t>global options for </a:t>
            </a:r>
            <a:r>
              <a:rPr lang="en-US" dirty="0" err="1" smtClean="0"/>
              <a:t>Sanitize.errors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5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It’s a web server that makes shiny apps available over the web. </a:t>
            </a:r>
          </a:p>
          <a:p>
            <a:r>
              <a:rPr lang="en-US" dirty="0" smtClean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analyze.teainc.org</a:t>
            </a:r>
            <a:endParaRPr lang="en-US" dirty="0" smtClean="0"/>
          </a:p>
          <a:p>
            <a:pPr lvl="1"/>
            <a:r>
              <a:rPr lang="en-US" dirty="0" smtClean="0"/>
              <a:t>Apps are accessible from anywhere</a:t>
            </a:r>
          </a:p>
          <a:p>
            <a:r>
              <a:rPr lang="en-US" dirty="0" smtClean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Apps are available only within TEA network. </a:t>
            </a:r>
          </a:p>
          <a:p>
            <a:endParaRPr lang="en-US" dirty="0" smtClean="0"/>
          </a:p>
          <a:p>
            <a:r>
              <a:rPr lang="en-US" dirty="0" smtClean="0"/>
              <a:t>FYI: </a:t>
            </a:r>
          </a:p>
          <a:p>
            <a:pPr lvl="1"/>
            <a:r>
              <a:rPr lang="en-US" dirty="0" smtClean="0"/>
              <a:t>Operating System: Linux (Ubuntu)</a:t>
            </a:r>
          </a:p>
          <a:p>
            <a:pPr lvl="1"/>
            <a:r>
              <a:rPr lang="en-US" dirty="0" smtClean="0"/>
              <a:t>System Analyst: Brandon Clayton</a:t>
            </a:r>
          </a:p>
          <a:p>
            <a:pPr lvl="1"/>
            <a:r>
              <a:rPr lang="en-US" dirty="0" smtClean="0"/>
              <a:t>URL is case sensitive.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technique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Fact: As we develop more shiny apps, we get closer to web programmers. Adopt some of their techniques to start with. </a:t>
            </a:r>
          </a:p>
          <a:p>
            <a:pPr lvl="1"/>
            <a:r>
              <a:rPr lang="en-US" dirty="0" smtClean="0"/>
              <a:t>We already talked about separation of Dev/Staging/PROD environments.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1026" name="Picture 2" descr="Image result for modularizati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8650"/>
            <a:ext cx="3009900" cy="19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2971800"/>
            <a:ext cx="5334000" cy="323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b="1" dirty="0" smtClean="0"/>
              <a:t>Modular programming </a:t>
            </a:r>
            <a:r>
              <a:rPr lang="en-US" dirty="0" smtClean="0"/>
              <a:t>is a software design technique that emphasizes </a:t>
            </a:r>
            <a:r>
              <a:rPr lang="en-US" dirty="0" smtClean="0">
                <a:solidFill>
                  <a:srgbClr val="C0504D"/>
                </a:solidFill>
              </a:rPr>
              <a:t>separating the functionality of a program into independent, interchangeable modules</a:t>
            </a:r>
            <a:r>
              <a:rPr lang="en-US" dirty="0" smtClean="0"/>
              <a:t>, such that each contains everything necessary to execute only one aspect of the desired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4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for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R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If you repeat yourself 3 times, write a function</a:t>
            </a:r>
          </a:p>
          <a:p>
            <a:pPr lvl="2"/>
            <a:r>
              <a:rPr lang="en-US" dirty="0" smtClean="0"/>
              <a:t>Or once for modularization.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Source</a:t>
            </a:r>
          </a:p>
          <a:p>
            <a:pPr lvl="2"/>
            <a:r>
              <a:rPr lang="en-US" dirty="0" smtClean="0"/>
              <a:t>Technically not modular(?). But a technique to break up a program.  </a:t>
            </a:r>
          </a:p>
          <a:p>
            <a:r>
              <a:rPr lang="en-US" b="1" dirty="0" smtClean="0"/>
              <a:t>In Shiny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b="1" dirty="0" smtClean="0">
                <a:solidFill>
                  <a:srgbClr val="C0504D"/>
                </a:solidFill>
              </a:rPr>
              <a:t> Module</a:t>
            </a:r>
          </a:p>
          <a:p>
            <a:pPr lvl="2"/>
            <a:r>
              <a:rPr lang="en-US" dirty="0" smtClean="0"/>
              <a:t>Originally introduced for reducing repetitions, but more and more people are using it to break the app into modular pieces. </a:t>
            </a:r>
          </a:p>
          <a:p>
            <a:pPr lvl="1">
              <a:buFont typeface="Calibri Light" panose="020F0302020204030204" pitchFamily="34" charset="0"/>
              <a:buChar char="→"/>
            </a:pPr>
            <a:endParaRPr lang="en-US" dirty="0"/>
          </a:p>
          <a:p>
            <a:r>
              <a:rPr lang="en-US" sz="2600" dirty="0" smtClean="0"/>
              <a:t>Bad Example: HedgeFox app</a:t>
            </a:r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://analyze.teainc.org/HedgeFox/PNW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900" dirty="0" smtClean="0">
                <a:hlinkClick r:id="rId3"/>
              </a:rPr>
              <a:t>https</a:t>
            </a:r>
            <a:r>
              <a:rPr lang="en-US" sz="1900" dirty="0">
                <a:hlinkClick r:id="rId3"/>
              </a:rPr>
              <a:t>://</a:t>
            </a:r>
            <a:r>
              <a:rPr lang="en-US" sz="1900" dirty="0" smtClean="0">
                <a:hlinkClick r:id="rId3"/>
              </a:rPr>
              <a:t>github.com/TEA-Analytics/HedgeFox/blob/master/RCode/shiny-app/Common/server.r#L804</a:t>
            </a: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0" y="1524000"/>
            <a:ext cx="3233995" cy="48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>
                <a:hlinkClick r:id="rId2"/>
              </a:rPr>
              <a:t>https://ijlyttle.shinyapps.io/read_delim_dygraph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Reactive spaghetti vs reactive ravioli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github.com/ijlyttle/shinypod/tree/master/R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Advantages &amp; Benefits</a:t>
            </a:r>
          </a:p>
          <a:p>
            <a:r>
              <a:rPr lang="en-US" dirty="0"/>
              <a:t>Like functions, Shiny modules can be called many times for various use cases. One can reuse code in the same app or in a different app. For example, many people have created debugging modules used for Shiny app development that can be used with various apps in development.</a:t>
            </a:r>
          </a:p>
          <a:p>
            <a:endParaRPr lang="en-US" dirty="0"/>
          </a:p>
          <a:p>
            <a:r>
              <a:rPr lang="en-US" dirty="0"/>
              <a:t>https://github.com/stanstrup/QC4Metabolomics/tree/master/Modules/Debug</a:t>
            </a:r>
          </a:p>
          <a:p>
            <a:endParaRPr lang="en-US" dirty="0"/>
          </a:p>
          <a:p>
            <a:r>
              <a:rPr lang="en-US" dirty="0"/>
              <a:t>Modules can help promote the standardization of apps and simpler &amp; isolated code.</a:t>
            </a:r>
          </a:p>
          <a:p>
            <a:endParaRPr lang="en-US" dirty="0"/>
          </a:p>
          <a:p>
            <a:r>
              <a:rPr lang="en-US" dirty="0"/>
              <a:t>Modules also help to solve the issue of re-</a:t>
            </a:r>
            <a:r>
              <a:rPr lang="en-US" dirty="0" err="1"/>
              <a:t>useability</a:t>
            </a:r>
            <a:r>
              <a:rPr lang="en-US" dirty="0"/>
              <a:t>. Rather than copy and paste code, you can use modules to help manage the pieces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name collisions.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r>
              <a:rPr lang="en-US" dirty="0"/>
              <a:t>Adds some complexity to Shiny app development for beginners and intermediate developers.</a:t>
            </a:r>
          </a:p>
          <a:p>
            <a:endParaRPr lang="en-US" dirty="0"/>
          </a:p>
          <a:p>
            <a:r>
              <a:rPr lang="en-US" dirty="0"/>
              <a:t>Requires that the other people know how to use your module if you plan to share it.</a:t>
            </a:r>
          </a:p>
          <a:p>
            <a:endParaRPr lang="en-US" dirty="0"/>
          </a:p>
          <a:p>
            <a:r>
              <a:rPr lang="en-US" dirty="0"/>
              <a:t>Could add complexity to debugging Shiny apps.</a:t>
            </a:r>
          </a:p>
          <a:p>
            <a:endParaRPr lang="en-US" dirty="0"/>
          </a:p>
          <a:p>
            <a:r>
              <a:rPr lang="en-US" dirty="0"/>
              <a:t>Changes the look and feel of standard Shiny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1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Futures &amp; 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&amp; Promises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slowness or pause due to concurrent users or long computation. </a:t>
            </a:r>
          </a:p>
          <a:p>
            <a:r>
              <a:rPr lang="en-US" dirty="0" smtClean="0"/>
              <a:t>Use multi-thread for long computations.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https://rstudio.github.io/promises/articles/shiny.html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1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Security test.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to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Steps</a:t>
            </a:r>
            <a:br>
              <a:rPr lang="en-US" dirty="0" smtClean="0"/>
            </a:br>
            <a:r>
              <a:rPr lang="en-US" sz="3100" dirty="0" smtClean="0">
                <a:solidFill>
                  <a:schemeClr val="accent3"/>
                </a:solidFill>
              </a:rPr>
              <a:t>with optional steps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 smtClean="0">
                <a:solidFill>
                  <a:schemeClr val="accent3"/>
                </a:solidFill>
              </a:rPr>
              <a:t>github</a:t>
            </a:r>
            <a:r>
              <a:rPr lang="en-US" sz="1500" dirty="0" smtClean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Merge </a:t>
            </a:r>
            <a:r>
              <a:rPr lang="en-US" sz="1500" dirty="0" smtClean="0">
                <a:solidFill>
                  <a:schemeClr val="accent3"/>
                </a:solidFill>
              </a:rPr>
              <a:t>staging branch into master.</a:t>
            </a: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Check nobody is using the app.</a:t>
            </a: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Release with a version number. </a:t>
            </a: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Announcement to users.  </a:t>
            </a: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5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Configurations/Security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 Groups</a:t>
            </a:r>
          </a:p>
          <a:p>
            <a:pPr lvl="1"/>
            <a:r>
              <a:rPr lang="en-US" dirty="0" smtClean="0"/>
              <a:t>Who are added. </a:t>
            </a:r>
          </a:p>
          <a:p>
            <a:pPr lvl="1"/>
            <a:r>
              <a:rPr lang="en-US" dirty="0" smtClean="0"/>
              <a:t>One person can be in multiple groups. </a:t>
            </a:r>
          </a:p>
          <a:p>
            <a:pPr lvl="1"/>
            <a:r>
              <a:rPr lang="en-US" dirty="0" smtClean="0"/>
              <a:t>Company as a group</a:t>
            </a:r>
          </a:p>
          <a:p>
            <a:pPr lvl="1"/>
            <a:r>
              <a:rPr lang="en-US" dirty="0" smtClean="0"/>
              <a:t>Permission level per group</a:t>
            </a:r>
          </a:p>
          <a:p>
            <a:pPr lvl="1"/>
            <a:r>
              <a:rPr lang="en-US" dirty="0" smtClean="0"/>
              <a:t>External client needs teainc.org email. </a:t>
            </a:r>
          </a:p>
          <a:p>
            <a:pPr lvl="1"/>
            <a:r>
              <a:rPr lang="en-US" dirty="0" smtClean="0"/>
              <a:t>Default: All analysts, IT admin (Brandon)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Default: 30 min</a:t>
            </a:r>
          </a:p>
          <a:p>
            <a:pPr lvl="1"/>
            <a:r>
              <a:rPr lang="en-US" dirty="0" smtClean="0"/>
              <a:t>1 sec ~ indefinite. </a:t>
            </a:r>
          </a:p>
          <a:p>
            <a:r>
              <a:rPr lang="en-US" dirty="0" smtClean="0"/>
              <a:t>Subfolders</a:t>
            </a:r>
          </a:p>
          <a:p>
            <a:endParaRPr lang="en-US" dirty="0" smtClean="0"/>
          </a:p>
          <a:p>
            <a:r>
              <a:rPr lang="en-US" dirty="0" smtClean="0"/>
              <a:t>Error Log -- ????</a:t>
            </a:r>
          </a:p>
          <a:p>
            <a:pPr lvl="1"/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analystfs\westcoastdata\Shiny\Logs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16,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15169</TotalTime>
  <Words>2292</Words>
  <Application>Microsoft Office PowerPoint</Application>
  <PresentationFormat>On-screen Show (4:3)</PresentationFormat>
  <Paragraphs>469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Lunch Time To-Do List</vt:lpstr>
      <vt:lpstr>PowerPoint Presentation</vt:lpstr>
      <vt:lpstr>Shiny Server</vt:lpstr>
      <vt:lpstr>Admin Page</vt:lpstr>
      <vt:lpstr>Deployment Steps</vt:lpstr>
      <vt:lpstr>Demo</vt:lpstr>
      <vt:lpstr>Deployment Steps with optional steps</vt:lpstr>
      <vt:lpstr>App Configurations/Security</vt:lpstr>
      <vt:lpstr>Accessing Network Files</vt:lpstr>
      <vt:lpstr>Demo by Brandon</vt:lpstr>
      <vt:lpstr>External Client Access</vt:lpstr>
      <vt:lpstr>Support Plans</vt:lpstr>
      <vt:lpstr>PowerPoint Presentation</vt:lpstr>
      <vt:lpstr>Behavior Issues</vt:lpstr>
      <vt:lpstr>Error at Opening</vt:lpstr>
      <vt:lpstr>PowerPoint Presentation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connection strings</vt:lpstr>
      <vt:lpstr>config</vt:lpstr>
      <vt:lpstr>When to load data? </vt:lpstr>
      <vt:lpstr>Controlling global data load</vt:lpstr>
      <vt:lpstr>PowerPoint Presentation</vt:lpstr>
      <vt:lpstr>Git &amp; GitHub</vt:lpstr>
      <vt:lpstr>Exercise</vt:lpstr>
      <vt:lpstr>Understanding the GitHub Flow</vt:lpstr>
      <vt:lpstr>Demo</vt:lpstr>
      <vt:lpstr>Referencing Issue Number</vt:lpstr>
      <vt:lpstr>PowerPoint Presentation</vt:lpstr>
      <vt:lpstr>Debugging</vt:lpstr>
      <vt:lpstr>2.1 Exercise</vt:lpstr>
      <vt:lpstr>Error Handling</vt:lpstr>
      <vt:lpstr>2.2 Exercise</vt:lpstr>
      <vt:lpstr>2.2 Exercise</vt:lpstr>
      <vt:lpstr>Advanced Topics </vt:lpstr>
      <vt:lpstr>software design technique</vt:lpstr>
      <vt:lpstr>Modularization for Shiny</vt:lpstr>
      <vt:lpstr>Example</vt:lpstr>
      <vt:lpstr>Excercise</vt:lpstr>
      <vt:lpstr>Advanced Topics </vt:lpstr>
      <vt:lpstr>Futures &amp; Promises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128</cp:revision>
  <dcterms:created xsi:type="dcterms:W3CDTF">2019-07-05T18:19:53Z</dcterms:created>
  <dcterms:modified xsi:type="dcterms:W3CDTF">2019-08-19T20:35:37Z</dcterms:modified>
</cp:coreProperties>
</file>