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5"/>
  </p:notesMasterIdLst>
  <p:sldIdLst>
    <p:sldId id="290" r:id="rId2"/>
    <p:sldId id="306" r:id="rId3"/>
    <p:sldId id="318" r:id="rId4"/>
    <p:sldId id="336" r:id="rId5"/>
    <p:sldId id="322" r:id="rId6"/>
    <p:sldId id="340" r:id="rId7"/>
    <p:sldId id="369" r:id="rId8"/>
    <p:sldId id="313" r:id="rId9"/>
    <p:sldId id="335" r:id="rId10"/>
    <p:sldId id="366" r:id="rId11"/>
    <p:sldId id="371" r:id="rId12"/>
    <p:sldId id="319" r:id="rId13"/>
    <p:sldId id="364" r:id="rId14"/>
    <p:sldId id="333" r:id="rId15"/>
    <p:sldId id="342" r:id="rId16"/>
    <p:sldId id="334" r:id="rId17"/>
    <p:sldId id="337" r:id="rId18"/>
    <p:sldId id="338" r:id="rId19"/>
    <p:sldId id="339" r:id="rId20"/>
    <p:sldId id="292" r:id="rId21"/>
    <p:sldId id="320" r:id="rId22"/>
    <p:sldId id="324" r:id="rId23"/>
    <p:sldId id="321" r:id="rId24"/>
    <p:sldId id="349" r:id="rId25"/>
    <p:sldId id="356" r:id="rId26"/>
    <p:sldId id="372" r:id="rId27"/>
    <p:sldId id="373" r:id="rId28"/>
    <p:sldId id="314" r:id="rId29"/>
    <p:sldId id="343" r:id="rId30"/>
    <p:sldId id="375" r:id="rId31"/>
    <p:sldId id="376" r:id="rId32"/>
    <p:sldId id="344" r:id="rId33"/>
    <p:sldId id="357" r:id="rId34"/>
    <p:sldId id="383" r:id="rId35"/>
    <p:sldId id="295" r:id="rId36"/>
    <p:sldId id="296" r:id="rId37"/>
    <p:sldId id="355" r:id="rId38"/>
    <p:sldId id="358" r:id="rId39"/>
    <p:sldId id="368" r:id="rId40"/>
    <p:sldId id="359" r:id="rId41"/>
    <p:sldId id="350" r:id="rId42"/>
    <p:sldId id="352" r:id="rId43"/>
    <p:sldId id="331" r:id="rId44"/>
    <p:sldId id="377" r:id="rId45"/>
    <p:sldId id="378" r:id="rId46"/>
    <p:sldId id="351" r:id="rId47"/>
    <p:sldId id="362" r:id="rId48"/>
    <p:sldId id="379" r:id="rId49"/>
    <p:sldId id="380" r:id="rId50"/>
    <p:sldId id="360" r:id="rId51"/>
    <p:sldId id="382" r:id="rId52"/>
    <p:sldId id="381" r:id="rId53"/>
    <p:sldId id="363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  <a:srgbClr val="FFFFCC"/>
    <a:srgbClr val="AF2626"/>
    <a:srgbClr val="8787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31" d="100"/>
          <a:sy n="131" d="100"/>
        </p:scale>
        <p:origin x="540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9AFCF1-7F48-4D21-8D27-97E9804428B6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00CCCD-C54A-4809-99DF-956DDAD2D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12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B4B1F-9ADE-4FEE-88FC-832835B49A13}" type="datetime4">
              <a:rPr lang="en-US" smtClean="0"/>
              <a:t>August 22, 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3657600"/>
            <a:ext cx="77724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818" y="152400"/>
            <a:ext cx="5486400" cy="1828800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i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CONFIDENTIAL &amp; PROPRIETARY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281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2658"/>
            <a:ext cx="8229600" cy="8649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47800"/>
            <a:ext cx="82296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66"/>
            <a:ext cx="1676400" cy="558800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i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CONFIDENTIAL &amp; PROPRIETARY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CAEF89AF-97FF-41FD-A810-843DAB910B39}" type="datetime4">
              <a:rPr lang="en-US" smtClean="0"/>
              <a:t>August 22,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309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2400" b="1" cap="all" baseline="0">
                <a:solidFill>
                  <a:srgbClr val="878785"/>
                </a:solidFill>
              </a:defRPr>
            </a:lvl1pPr>
          </a:lstStyle>
          <a:p>
            <a:r>
              <a:rPr lang="en-US" dirty="0" smtClean="0"/>
              <a:t>Click to edit Master SUB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4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title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762000" y="4419600"/>
            <a:ext cx="77724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66"/>
            <a:ext cx="1676400" cy="558800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i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CONFIDENTIAL &amp; PROPRIETARY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58C37697-90A4-4007-8C23-BAAA588B27B3}" type="datetime4">
              <a:rPr lang="en-US" smtClean="0"/>
              <a:t>August 22,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174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2658"/>
            <a:ext cx="8229600" cy="8649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447800"/>
            <a:ext cx="82296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66"/>
            <a:ext cx="1676400" cy="558800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i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CONFIDENTIAL &amp; PROPRIETARY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C526132D-74A4-457B-9FB6-E79DB3FA6555}" type="datetime4">
              <a:rPr lang="en-US" smtClean="0"/>
              <a:t>August 22,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837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5400000">
            <a:off x="-2057400" y="2057401"/>
            <a:ext cx="6858000" cy="2743199"/>
          </a:xfrm>
          <a:prstGeom prst="rect">
            <a:avLst/>
          </a:prstGeom>
          <a:solidFill>
            <a:srgbClr val="878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 rot="5400000">
            <a:off x="-653797" y="3396997"/>
            <a:ext cx="6858003" cy="64009"/>
          </a:xfrm>
          <a:prstGeom prst="rect">
            <a:avLst/>
          </a:prstGeom>
          <a:solidFill>
            <a:srgbClr val="AF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04800" y="2971800"/>
            <a:ext cx="2133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/>
          <p:cNvSpPr>
            <a:spLocks noGrp="1"/>
          </p:cNvSpPr>
          <p:nvPr>
            <p:ph type="body" sz="half" idx="2" hasCustomPrompt="1"/>
          </p:nvPr>
        </p:nvSpPr>
        <p:spPr>
          <a:xfrm>
            <a:off x="266700" y="3000728"/>
            <a:ext cx="2400300" cy="3379124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z="2400" dirty="0" smtClean="0">
                <a:latin typeface="+mj-lt"/>
              </a:rPr>
              <a:t>SUBTITLE</a:t>
            </a:r>
            <a:endParaRPr lang="en-US" sz="2400" dirty="0">
              <a:latin typeface="+mj-lt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66"/>
            <a:ext cx="1676400" cy="558800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124200" y="990600"/>
            <a:ext cx="5562600" cy="5135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365125"/>
          </a:xfrm>
        </p:spPr>
        <p:txBody>
          <a:bodyPr/>
          <a:lstStyle>
            <a:lvl1pPr>
              <a:defRPr>
                <a:solidFill>
                  <a:srgbClr val="878785"/>
                </a:solidFill>
              </a:defRPr>
            </a:lvl1pPr>
          </a:lstStyle>
          <a:p>
            <a:r>
              <a:rPr lang="en-US" dirty="0" smtClean="0"/>
              <a:t>CONFIDENTIAL &amp; PROPRIETARY</a:t>
            </a:r>
            <a:endParaRPr lang="en-US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6A0291C7-F608-4246-89E2-5DBB54EDEF09}" type="datetime4">
              <a:rPr lang="en-US" smtClean="0"/>
              <a:t>August 22, 2019</a:t>
            </a:fld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half" idx="13" hasCustomPrompt="1"/>
          </p:nvPr>
        </p:nvSpPr>
        <p:spPr>
          <a:xfrm>
            <a:off x="273106" y="609600"/>
            <a:ext cx="2400300" cy="2362200"/>
          </a:xfrm>
        </p:spPr>
        <p:txBody>
          <a:bodyPr anchor="b">
            <a:normAutofit/>
          </a:bodyPr>
          <a:lstStyle>
            <a:lvl1pPr marL="0" indent="0"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z="4000" dirty="0" smtClean="0">
                <a:latin typeface="+mj-lt"/>
              </a:rPr>
              <a:t>Title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33887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 &amp; PROPRIETARY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66"/>
            <a:ext cx="1676400" cy="558800"/>
          </a:xfrm>
          <a:prstGeom prst="rect">
            <a:avLst/>
          </a:prstGeom>
        </p:spPr>
      </p:pic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4D013C2E-F697-4ACF-9974-2B7ED63A336A}" type="datetime4">
              <a:rPr lang="en-US" smtClean="0"/>
              <a:t>August 22,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55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" y="6477000"/>
            <a:ext cx="9143989" cy="66484"/>
          </a:xfrm>
          <a:prstGeom prst="rect">
            <a:avLst/>
          </a:prstGeom>
          <a:solidFill>
            <a:srgbClr val="AF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1" y="6553200"/>
            <a:ext cx="9144000" cy="304800"/>
          </a:xfrm>
          <a:prstGeom prst="rect">
            <a:avLst/>
          </a:prstGeom>
          <a:solidFill>
            <a:srgbClr val="878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fld id="{D4335327-653A-45BD-A8A4-D16B8D9BB63F}" type="datetime4">
              <a:rPr lang="en-US" smtClean="0"/>
              <a:t>August 22,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i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CONFIDENTIAL &amp; PROPRIETARY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bg1"/>
                </a:solidFill>
              </a:defRPr>
            </a:lvl1pPr>
          </a:lstStyle>
          <a:p>
            <a:fld id="{8848E627-D06A-4F0E-98E2-3D90458BE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756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file:///\\analystf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gallery.htmlwidgets.org/" TargetMode="External"/><Relationship Id="rId2" Type="http://schemas.openxmlformats.org/officeDocument/2006/relationships/hyperlink" Target="https://shiny.rstudio.com/gallery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hyperlink" Target="https://blog.rstudio.com/2019/04/05/first-shiny-contest-winners/" TargetMode="External"/><Relationship Id="rId4" Type="http://schemas.openxmlformats.org/officeDocument/2006/relationships/hyperlink" Target="https://www.rstudio.com/products/shiny/shiny-user-showcase/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rshinydev001:3838/" TargetMode="External"/><Relationship Id="rId7" Type="http://schemas.openxmlformats.org/officeDocument/2006/relationships/hyperlink" Target="http://rshiny001:8787/" TargetMode="External"/><Relationship Id="rId2" Type="http://schemas.openxmlformats.org/officeDocument/2006/relationships/hyperlink" Target="file:///\\analystfs\westcoastdata\Shiny\Stag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nalyze.teainc.org/" TargetMode="External"/><Relationship Id="rId5" Type="http://schemas.openxmlformats.org/officeDocument/2006/relationships/hyperlink" Target="file:///\\analystfs\westcoastdata\Shiny\Prod" TargetMode="External"/><Relationship Id="rId4" Type="http://schemas.openxmlformats.org/officeDocument/2006/relationships/hyperlink" Target="http://rshinydev001:8787/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github.io/profvis/" TargetMode="External"/><Relationship Id="rId2" Type="http://schemas.openxmlformats.org/officeDocument/2006/relationships/hyperlink" Target="https://shiny.rstudio.com/gallery/kmeans-example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rshinydev001:3838/" TargetMode="External"/><Relationship Id="rId2" Type="http://schemas.openxmlformats.org/officeDocument/2006/relationships/hyperlink" Target="https://analyze.teainc.org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A-Analytics/HedgeFox/blob/master/RCode/shiny-app/Common/server.r#L804" TargetMode="External"/><Relationship Id="rId2" Type="http://schemas.openxmlformats.org/officeDocument/2006/relationships/hyperlink" Target="https://analyze.teainc.org/HedgeFox/PNW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shiny.rstudio.com/gallery/module-example.html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rshinydev001:3838/" TargetMode="External"/><Relationship Id="rId7" Type="http://schemas.openxmlformats.org/officeDocument/2006/relationships/hyperlink" Target="http://rshiny001:8787/" TargetMode="External"/><Relationship Id="rId2" Type="http://schemas.openxmlformats.org/officeDocument/2006/relationships/hyperlink" Target="file:///\\analystfs\westcoastdata\Shiny\Stag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nalyze.teainc.org/" TargetMode="External"/><Relationship Id="rId5" Type="http://schemas.openxmlformats.org/officeDocument/2006/relationships/hyperlink" Target="file:///\\analystfs\westcoastdata\Shiny\Prod" TargetMode="External"/><Relationship Id="rId4" Type="http://schemas.openxmlformats.org/officeDocument/2006/relationships/hyperlink" Target="http://rshinydev001:8787/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github.io/promises/articles/shiny.html" TargetMode="External"/><Relationship Id="rId2" Type="http://schemas.openxmlformats.org/officeDocument/2006/relationships/hyperlink" Target="https://rstudio.github.io/promises/articles/future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rshinydev001:4151/" TargetMode="External"/><Relationship Id="rId2" Type="http://schemas.openxmlformats.org/officeDocument/2006/relationships/hyperlink" Target="http://rshiny001:4151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file:///\\seaanalystfs1\Data" TargetMode="External"/><Relationship Id="rId2" Type="http://schemas.openxmlformats.org/officeDocument/2006/relationships/hyperlink" Target="file:///\\Analystfs\westcoastdat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\\seafs1\Dat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Shiny Workshop</a:t>
            </a:r>
            <a:br>
              <a:rPr lang="en-US" dirty="0" smtClean="0"/>
            </a:br>
            <a:r>
              <a:rPr lang="en-US" dirty="0" smtClean="0"/>
              <a:t>Day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August 28, 2019</a:t>
            </a:r>
          </a:p>
          <a:p>
            <a:r>
              <a:rPr lang="en-US" dirty="0" smtClean="0"/>
              <a:t>TEA 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24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by Brandon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22,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794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ession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Optional </a:t>
            </a:r>
            <a:r>
              <a:rPr lang="en-US" dirty="0"/>
              <a:t>a</a:t>
            </a:r>
            <a:r>
              <a:rPr lang="en-US" dirty="0" smtClean="0"/>
              <a:t>rgument in server function. </a:t>
            </a:r>
          </a:p>
          <a:p>
            <a:pPr lvl="1"/>
            <a:r>
              <a:rPr lang="en-US" sz="2000" dirty="0" smtClean="0"/>
              <a:t>Included in the </a:t>
            </a:r>
            <a:r>
              <a:rPr lang="en-US" sz="2000" dirty="0" err="1" smtClean="0"/>
              <a:t>TEABranded</a:t>
            </a:r>
            <a:r>
              <a:rPr lang="en-US" sz="2000" dirty="0" smtClean="0"/>
              <a:t> template. </a:t>
            </a:r>
          </a:p>
          <a:p>
            <a:r>
              <a:rPr lang="en-US" dirty="0" smtClean="0"/>
              <a:t>Needed when</a:t>
            </a:r>
          </a:p>
          <a:p>
            <a:pPr lvl="1"/>
            <a:r>
              <a:rPr lang="en-US" dirty="0" smtClean="0"/>
              <a:t>Accessing user info</a:t>
            </a:r>
          </a:p>
          <a:p>
            <a:pPr lvl="2"/>
            <a:r>
              <a:rPr lang="en-US" dirty="0" err="1" smtClean="0">
                <a:solidFill>
                  <a:schemeClr val="accent2"/>
                </a:solidFill>
              </a:rPr>
              <a:t>session$user</a:t>
            </a:r>
            <a:endParaRPr lang="en-US" dirty="0">
              <a:solidFill>
                <a:schemeClr val="accent2"/>
              </a:solidFill>
            </a:endParaRPr>
          </a:p>
          <a:p>
            <a:pPr lvl="2"/>
            <a:r>
              <a:rPr lang="en-US" dirty="0" err="1" smtClean="0">
                <a:solidFill>
                  <a:schemeClr val="accent2"/>
                </a:solidFill>
              </a:rPr>
              <a:t>session$groups</a:t>
            </a:r>
            <a:endParaRPr lang="en-US" dirty="0" smtClean="0">
              <a:solidFill>
                <a:schemeClr val="accent2"/>
              </a:solidFill>
            </a:endParaRPr>
          </a:p>
          <a:p>
            <a:pPr lvl="2"/>
            <a:r>
              <a:rPr lang="en-US" dirty="0" err="1" smtClean="0"/>
              <a:t>session$clientData$url_search</a:t>
            </a:r>
            <a:endParaRPr lang="en-US" dirty="0" smtClean="0"/>
          </a:p>
          <a:p>
            <a:pPr lvl="1"/>
            <a:r>
              <a:rPr lang="en-US" dirty="0" smtClean="0"/>
              <a:t>Update*Input</a:t>
            </a:r>
          </a:p>
          <a:p>
            <a:pPr lvl="1"/>
            <a:r>
              <a:rPr lang="en-US" dirty="0" smtClean="0"/>
              <a:t>Using module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22, 2019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19685"/>
          <a:stretch/>
        </p:blipFill>
        <p:spPr>
          <a:xfrm>
            <a:off x="5257800" y="2895600"/>
            <a:ext cx="36957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31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Client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Q</a:t>
            </a:r>
            <a:r>
              <a:rPr lang="en-US" b="1" dirty="0" smtClean="0"/>
              <a:t>uestions to ask</a:t>
            </a:r>
            <a:r>
              <a:rPr lang="en-US" b="1" dirty="0"/>
              <a:t> </a:t>
            </a:r>
            <a:r>
              <a:rPr lang="en-US" b="1" dirty="0" smtClean="0"/>
              <a:t>before giving access: </a:t>
            </a:r>
          </a:p>
          <a:p>
            <a:r>
              <a:rPr lang="en-US" dirty="0" smtClean="0"/>
              <a:t>Can we do without giving access? </a:t>
            </a:r>
            <a:endParaRPr lang="en-US" dirty="0"/>
          </a:p>
          <a:p>
            <a:pPr lvl="1"/>
            <a:r>
              <a:rPr lang="en-US" dirty="0" smtClean="0"/>
              <a:t>We </a:t>
            </a:r>
            <a:r>
              <a:rPr lang="en-US" dirty="0"/>
              <a:t>are service providers, not app </a:t>
            </a:r>
            <a:r>
              <a:rPr lang="en-US" dirty="0" smtClean="0"/>
              <a:t>provider.</a:t>
            </a:r>
          </a:p>
          <a:p>
            <a:r>
              <a:rPr lang="en-US" dirty="0" smtClean="0"/>
              <a:t>Do you have to limit the access? </a:t>
            </a:r>
          </a:p>
          <a:p>
            <a:pPr lvl="1"/>
            <a:r>
              <a:rPr lang="en-US" dirty="0" smtClean="0"/>
              <a:t>Are there any sensitive </a:t>
            </a:r>
            <a:r>
              <a:rPr lang="en-US" dirty="0" smtClean="0"/>
              <a:t>data, tabs or sections </a:t>
            </a:r>
            <a:r>
              <a:rPr lang="en-US" dirty="0" smtClean="0"/>
              <a:t>to hide? </a:t>
            </a:r>
          </a:p>
          <a:p>
            <a:pPr lvl="1"/>
            <a:r>
              <a:rPr lang="en-US" dirty="0" smtClean="0"/>
              <a:t>Pre-set user inputs. </a:t>
            </a:r>
          </a:p>
          <a:p>
            <a:r>
              <a:rPr lang="en-US" dirty="0" smtClean="0"/>
              <a:t>Is it vulnerable to misinterpretation? </a:t>
            </a:r>
          </a:p>
          <a:p>
            <a:pPr lvl="1"/>
            <a:r>
              <a:rPr lang="en-US" dirty="0" smtClean="0"/>
              <a:t>Disclaimer and signature page. </a:t>
            </a:r>
          </a:p>
          <a:p>
            <a:pPr lvl="1"/>
            <a:r>
              <a:rPr lang="en-US" dirty="0" smtClean="0"/>
              <a:t>Who’s in charge for customer </a:t>
            </a:r>
            <a:r>
              <a:rPr lang="en-US" dirty="0"/>
              <a:t>s</a:t>
            </a:r>
            <a:r>
              <a:rPr lang="en-US" dirty="0" smtClean="0"/>
              <a:t>upport?</a:t>
            </a:r>
          </a:p>
          <a:p>
            <a:r>
              <a:rPr lang="en-US" dirty="0"/>
              <a:t>Error handling</a:t>
            </a:r>
          </a:p>
          <a:p>
            <a:pPr lvl="1"/>
            <a:r>
              <a:rPr lang="en-US" dirty="0"/>
              <a:t>Show only meaningful messages. </a:t>
            </a:r>
            <a:endParaRPr lang="en-US" dirty="0" smtClean="0"/>
          </a:p>
          <a:p>
            <a:r>
              <a:rPr lang="en-US" dirty="0" smtClean="0"/>
              <a:t>Support plans </a:t>
            </a:r>
          </a:p>
          <a:p>
            <a:pPr lvl="1"/>
            <a:r>
              <a:rPr lang="en-US" dirty="0" smtClean="0"/>
              <a:t>When it fails, what’s the procedure for support?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22,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509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415" y="2419838"/>
            <a:ext cx="8095786" cy="38937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3059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Talk with Brandon</a:t>
            </a:r>
            <a:r>
              <a:rPr lang="en-US" dirty="0"/>
              <a:t> </a:t>
            </a:r>
            <a:r>
              <a:rPr lang="en-US" dirty="0" smtClean="0"/>
              <a:t>for developing </a:t>
            </a:r>
            <a:r>
              <a:rPr lang="en-US" dirty="0" smtClean="0"/>
              <a:t>a support plan. </a:t>
            </a:r>
            <a:endParaRPr lang="en-US" dirty="0"/>
          </a:p>
          <a:p>
            <a:r>
              <a:rPr lang="en-US" dirty="0" smtClean="0"/>
              <a:t>Example: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22,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595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Known Issues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22,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19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at Opening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22, 2019</a:t>
            </a:fld>
            <a:endParaRPr lang="en-US" dirty="0"/>
          </a:p>
        </p:txBody>
      </p:sp>
      <p:pic>
        <p:nvPicPr>
          <p:cNvPr id="8" name="Picture 1" descr="image00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569" y="1600200"/>
            <a:ext cx="669886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6989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at Opening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 opening, you may encounter an error which goes away by refreshing the page a few times.</a:t>
            </a:r>
          </a:p>
          <a:p>
            <a:pPr lvl="1"/>
            <a:r>
              <a:rPr lang="en-US" dirty="0" smtClean="0"/>
              <a:t>Cause:  The </a:t>
            </a:r>
            <a:r>
              <a:rPr lang="en-US" dirty="0" err="1" smtClean="0"/>
              <a:t>linux</a:t>
            </a:r>
            <a:r>
              <a:rPr lang="en-US" dirty="0" smtClean="0"/>
              <a:t> machine need to look </a:t>
            </a:r>
            <a:r>
              <a:rPr lang="en-US" dirty="0" smtClean="0"/>
              <a:t>into the remote  </a:t>
            </a:r>
            <a:r>
              <a:rPr lang="en-US" dirty="0" smtClean="0">
                <a:hlinkClick r:id="rId2" action="ppaction://hlinkfile"/>
              </a:rPr>
              <a:t>\\analystfs</a:t>
            </a:r>
            <a:r>
              <a:rPr lang="en-US" dirty="0" smtClean="0"/>
              <a:t> network </a:t>
            </a:r>
            <a:r>
              <a:rPr lang="en-US" dirty="0" smtClean="0"/>
              <a:t>location </a:t>
            </a:r>
            <a:r>
              <a:rPr lang="en-US" dirty="0" smtClean="0"/>
              <a:t>for the app files. There seems to be a glitch somewhere. </a:t>
            </a:r>
          </a:p>
          <a:p>
            <a:pPr lvl="1"/>
            <a:r>
              <a:rPr lang="en-US" dirty="0" smtClean="0"/>
              <a:t>Potential solution</a:t>
            </a:r>
            <a:r>
              <a:rPr lang="en-US" dirty="0" smtClean="0"/>
              <a:t>: </a:t>
            </a:r>
          </a:p>
          <a:p>
            <a:pPr lvl="2"/>
            <a:r>
              <a:rPr lang="en-US" dirty="0" smtClean="0"/>
              <a:t>If </a:t>
            </a:r>
            <a:r>
              <a:rPr lang="en-US" dirty="0" smtClean="0"/>
              <a:t>we don’t mind using putty for placing the files directly in the </a:t>
            </a:r>
            <a:r>
              <a:rPr lang="en-US" dirty="0" err="1" smtClean="0"/>
              <a:t>linux</a:t>
            </a:r>
            <a:r>
              <a:rPr lang="en-US" dirty="0" smtClean="0"/>
              <a:t> server, the error should go away.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22,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294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mage result for sticky not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7" b="6904"/>
          <a:stretch/>
        </p:blipFill>
        <p:spPr bwMode="auto">
          <a:xfrm rot="300000">
            <a:off x="5228063" y="3294321"/>
            <a:ext cx="4282563" cy="3001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20875"/>
          </a:xfrm>
        </p:spPr>
        <p:txBody>
          <a:bodyPr>
            <a:noAutofit/>
          </a:bodyPr>
          <a:lstStyle/>
          <a:p>
            <a:r>
              <a:rPr lang="en-US" sz="2000" dirty="0" smtClean="0"/>
              <a:t>We all share the same Shiny Servers. 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sz="2000" dirty="0" smtClean="0">
                <a:sym typeface="Wingdings" panose="05000000000000000000" pitchFamily="2" charset="2"/>
              </a:rPr>
              <a:t>We share the same </a:t>
            </a:r>
            <a:r>
              <a:rPr lang="en-US" sz="2000" dirty="0" smtClean="0"/>
              <a:t>R version and package versions on the server regardless of what you use locally. </a:t>
            </a:r>
          </a:p>
          <a:p>
            <a:endParaRPr lang="en-US" sz="500" dirty="0" smtClean="0"/>
          </a:p>
          <a:p>
            <a:r>
              <a:rPr lang="en-US" sz="2000" dirty="0"/>
              <a:t>C</a:t>
            </a:r>
            <a:r>
              <a:rPr lang="en-US" sz="2000" dirty="0" smtClean="0"/>
              <a:t>urrent R on Servers: </a:t>
            </a:r>
            <a:r>
              <a:rPr lang="en-US" sz="2000" dirty="0"/>
              <a:t>V</a:t>
            </a:r>
            <a:r>
              <a:rPr lang="en-US" sz="2000" dirty="0" smtClean="0"/>
              <a:t>ersion </a:t>
            </a:r>
            <a:r>
              <a:rPr lang="en-US" sz="2000" dirty="0"/>
              <a:t>3.4.4 (2018-03-15) -- "Someone to Lean </a:t>
            </a:r>
            <a:r>
              <a:rPr lang="en-US" sz="2000" dirty="0" smtClean="0"/>
              <a:t>On”</a:t>
            </a:r>
          </a:p>
          <a:p>
            <a:pPr lvl="1"/>
            <a:r>
              <a:rPr lang="en-US" sz="1600" dirty="0" smtClean="0"/>
              <a:t>We plan to update it on Feb 2020.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22, 2019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70906" y="4191000"/>
            <a:ext cx="21793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Consensus </a:t>
            </a:r>
            <a:r>
              <a:rPr lang="en-US" sz="1400" dirty="0"/>
              <a:t>on a version to install.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Update Staging server.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Everyone check apps.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Update PROD. </a:t>
            </a:r>
            <a:endParaRPr lang="en-US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Everyone check apps. </a:t>
            </a:r>
            <a:endParaRPr lang="en-US" sz="14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3505200"/>
            <a:ext cx="5791200" cy="24439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When you need to update a package for some reason, </a:t>
            </a:r>
            <a:r>
              <a:rPr lang="en-US" sz="2000" u="sng" dirty="0" smtClean="0"/>
              <a:t>ask the entire group </a:t>
            </a:r>
            <a:r>
              <a:rPr lang="en-US" sz="2000" dirty="0" smtClean="0"/>
              <a:t>and have everyone test it on Staging before updating it on PROD. </a:t>
            </a:r>
          </a:p>
          <a:p>
            <a:pPr lvl="1"/>
            <a:r>
              <a:rPr lang="en-US" sz="1600" dirty="0" smtClean="0"/>
              <a:t>E.g. </a:t>
            </a:r>
            <a:r>
              <a:rPr lang="en-US" sz="1600" dirty="0" err="1" smtClean="0"/>
              <a:t>rhandsontable</a:t>
            </a:r>
            <a:r>
              <a:rPr lang="en-US" sz="1600" dirty="0" smtClean="0"/>
              <a:t> </a:t>
            </a:r>
            <a:r>
              <a:rPr lang="en-US" sz="1600" dirty="0" smtClean="0">
                <a:sym typeface="Wingdings" panose="05000000000000000000" pitchFamily="2" charset="2"/>
              </a:rPr>
              <a:t>&amp; </a:t>
            </a:r>
            <a:r>
              <a:rPr lang="en-US" sz="1600" dirty="0" err="1" smtClean="0">
                <a:sym typeface="Wingdings" panose="05000000000000000000" pitchFamily="2" charset="2"/>
              </a:rPr>
              <a:t>dygraph</a:t>
            </a:r>
            <a:endParaRPr lang="en-US" sz="1600" dirty="0" smtClean="0"/>
          </a:p>
          <a:p>
            <a:r>
              <a:rPr lang="en-US" sz="2000" dirty="0" smtClean="0"/>
              <a:t>Potential Solution: Look into ‘packrat’ or ‘</a:t>
            </a:r>
            <a:r>
              <a:rPr lang="en-US" sz="2000" dirty="0" err="1" smtClean="0"/>
              <a:t>renv</a:t>
            </a:r>
            <a:r>
              <a:rPr lang="en-US" sz="2000" dirty="0" smtClean="0"/>
              <a:t>.’ </a:t>
            </a:r>
          </a:p>
          <a:p>
            <a:endParaRPr lang="en-US" sz="1100" dirty="0" smtClean="0"/>
          </a:p>
          <a:p>
            <a:r>
              <a:rPr lang="en-US" sz="2000" dirty="0" smtClean="0"/>
              <a:t>Known versioning issue: </a:t>
            </a:r>
          </a:p>
          <a:p>
            <a:pPr lvl="1"/>
            <a:r>
              <a:rPr lang="en-US" sz="1600" dirty="0" err="1" smtClean="0"/>
              <a:t>Rds</a:t>
            </a:r>
            <a:r>
              <a:rPr lang="en-US" sz="1600" dirty="0" smtClean="0"/>
              <a:t> files created in R version 3.5 or higher is not readable in R version 3.4 or earlier.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7391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3581400"/>
            <a:ext cx="4404787" cy="27956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R Studio Account to Share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752600"/>
          </a:xfrm>
        </p:spPr>
        <p:txBody>
          <a:bodyPr>
            <a:noAutofit/>
          </a:bodyPr>
          <a:lstStyle/>
          <a:p>
            <a:r>
              <a:rPr lang="en-US" sz="2000" dirty="0" smtClean="0"/>
              <a:t>We currently use an open source R Studio Server on the Shiny </a:t>
            </a:r>
            <a:r>
              <a:rPr lang="en-US" sz="2000" dirty="0" smtClean="0"/>
              <a:t>Server with one shared account.  </a:t>
            </a:r>
            <a:endParaRPr lang="en-US" sz="2000" dirty="0" smtClean="0"/>
          </a:p>
          <a:p>
            <a:pPr lvl="1"/>
            <a:r>
              <a:rPr lang="en-US" sz="1800" dirty="0" smtClean="0"/>
              <a:t>It’s set up so that we can debug apps in the same </a:t>
            </a:r>
            <a:r>
              <a:rPr lang="en-US" sz="1800" dirty="0" err="1" smtClean="0"/>
              <a:t>linux</a:t>
            </a:r>
            <a:r>
              <a:rPr lang="en-US" sz="1800" dirty="0" smtClean="0"/>
              <a:t> environment. </a:t>
            </a:r>
            <a:endParaRPr lang="en-US" sz="1800" dirty="0" smtClean="0"/>
          </a:p>
          <a:p>
            <a:pPr lvl="1"/>
            <a:endParaRPr lang="en-US" sz="600" dirty="0" smtClean="0"/>
          </a:p>
          <a:p>
            <a:r>
              <a:rPr lang="en-US" sz="2000" dirty="0" smtClean="0"/>
              <a:t>With the current settings, you may kick someone out when you login. Be aware. </a:t>
            </a:r>
            <a:r>
              <a:rPr lang="en-US" sz="2000" dirty="0" smtClean="0"/>
              <a:t>And </a:t>
            </a:r>
            <a:r>
              <a:rPr lang="en-US" sz="2000" u="sng" dirty="0"/>
              <a:t>p</a:t>
            </a:r>
            <a:r>
              <a:rPr lang="en-US" sz="2000" u="sng" dirty="0" smtClean="0"/>
              <a:t>lease</a:t>
            </a:r>
            <a:r>
              <a:rPr lang="en-US" sz="2000" u="sng" dirty="0" smtClean="0"/>
              <a:t>, please </a:t>
            </a:r>
            <a:r>
              <a:rPr lang="en-US" sz="2000" u="sng" dirty="0" smtClean="0"/>
              <a:t>quit </a:t>
            </a:r>
            <a:r>
              <a:rPr lang="en-US" sz="2000" u="sng" dirty="0" smtClean="0"/>
              <a:t>and close everything </a:t>
            </a:r>
            <a:r>
              <a:rPr lang="en-US" sz="2000" dirty="0" smtClean="0"/>
              <a:t>when you are done</a:t>
            </a:r>
            <a:r>
              <a:rPr lang="en-US" sz="2000" dirty="0" smtClean="0"/>
              <a:t>. </a:t>
            </a:r>
            <a:endParaRPr lang="en-US" sz="1600" dirty="0" smtClean="0"/>
          </a:p>
          <a:p>
            <a:pPr lvl="1"/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22, 2019</a:t>
            </a:fld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3429000"/>
            <a:ext cx="3962400" cy="2819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When this becomes an issue, we’ll discuss purchasing a license for Pro Studio Server. </a:t>
            </a:r>
          </a:p>
          <a:p>
            <a:endParaRPr lang="en-US" sz="800" dirty="0" smtClean="0"/>
          </a:p>
          <a:p>
            <a:r>
              <a:rPr lang="en-US" sz="2000" dirty="0" smtClean="0"/>
              <a:t>Use slack # r-studio channel with addressing “@here.”</a:t>
            </a:r>
          </a:p>
          <a:p>
            <a:pPr lvl="1"/>
            <a:r>
              <a:rPr lang="en-US" sz="1800" dirty="0" smtClean="0"/>
              <a:t>Kick out someone from </a:t>
            </a:r>
            <a:r>
              <a:rPr lang="en-US" sz="1800" dirty="0" err="1" smtClean="0"/>
              <a:t>Rstudio</a:t>
            </a:r>
            <a:r>
              <a:rPr lang="en-US" sz="1800" dirty="0" smtClean="0"/>
              <a:t> server. </a:t>
            </a:r>
          </a:p>
          <a:p>
            <a:pPr lvl="1"/>
            <a:r>
              <a:rPr lang="en-US" sz="1800" dirty="0" smtClean="0"/>
              <a:t>Version update questions</a:t>
            </a:r>
          </a:p>
          <a:p>
            <a:pPr lvl="1"/>
            <a:r>
              <a:rPr lang="en-US" sz="1800" dirty="0" smtClean="0"/>
              <a:t>…</a:t>
            </a:r>
            <a:endParaRPr lang="en-US" sz="1800" dirty="0"/>
          </a:p>
        </p:txBody>
      </p:sp>
      <p:sp>
        <p:nvSpPr>
          <p:cNvPr id="10" name="Oval 9"/>
          <p:cNvSpPr/>
          <p:nvPr/>
        </p:nvSpPr>
        <p:spPr>
          <a:xfrm>
            <a:off x="4419600" y="6003558"/>
            <a:ext cx="457200" cy="3048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742985" y="3793390"/>
            <a:ext cx="267629" cy="2286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705494" y="3885388"/>
            <a:ext cx="267629" cy="2286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861931" y="6025820"/>
            <a:ext cx="6014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Run q()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86090" y="3949094"/>
            <a:ext cx="8643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Close scripts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48600" y="4054632"/>
            <a:ext cx="121176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Optionally you can delete your history. I recommend not clearing the entire history. </a:t>
            </a:r>
            <a:endParaRPr lang="en-US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7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Usages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290104" cy="48006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Single thread computation:</a:t>
            </a:r>
          </a:p>
          <a:p>
            <a:pPr lvl="1"/>
            <a:r>
              <a:rPr lang="en-US" sz="3500" dirty="0" smtClean="0"/>
              <a:t>Per App.</a:t>
            </a:r>
          </a:p>
          <a:p>
            <a:pPr lvl="1"/>
            <a:r>
              <a:rPr lang="en-US" sz="3500" dirty="0" smtClean="0"/>
              <a:t>Not Per User.</a:t>
            </a:r>
          </a:p>
          <a:p>
            <a:pPr lvl="1"/>
            <a:r>
              <a:rPr lang="en-US" sz="3500" dirty="0" smtClean="0"/>
              <a:t>Not Per Instance.  </a:t>
            </a:r>
          </a:p>
          <a:p>
            <a:pPr lvl="1"/>
            <a:endParaRPr lang="en-US" dirty="0"/>
          </a:p>
          <a:p>
            <a:r>
              <a:rPr lang="en-US" dirty="0" smtClean="0"/>
              <a:t>Con: User A’s computation could pause B and C’s app instances. </a:t>
            </a:r>
          </a:p>
          <a:p>
            <a:r>
              <a:rPr lang="en-US" dirty="0" smtClean="0"/>
              <a:t>Pro: Data loaded and cached when A opened the app could be utilized by B and C (depending on how you set it). </a:t>
            </a:r>
            <a:r>
              <a:rPr lang="en-US" dirty="0" smtClean="0">
                <a:sym typeface="Wingdings" panose="05000000000000000000" pitchFamily="2" charset="2"/>
              </a:rPr>
              <a:t> We’ll discuss this later.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Potential Solutions</a:t>
            </a:r>
          </a:p>
          <a:p>
            <a:pPr lvl="1"/>
            <a:r>
              <a:rPr lang="en-US" dirty="0" smtClean="0"/>
              <a:t>Futures &amp; promises. </a:t>
            </a:r>
          </a:p>
          <a:p>
            <a:pPr lvl="1"/>
            <a:r>
              <a:rPr lang="en-US" dirty="0" smtClean="0"/>
              <a:t>Set up multiple apps using subfolders. </a:t>
            </a:r>
          </a:p>
          <a:p>
            <a:pPr lvl="1"/>
            <a:r>
              <a:rPr lang="en-US" dirty="0" smtClean="0"/>
              <a:t>Load testing + set limit for number of concurrent users.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22, 2019</a:t>
            </a:fld>
            <a:endParaRPr lang="en-US" dirty="0"/>
          </a:p>
        </p:txBody>
      </p:sp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764" y="3429122"/>
            <a:ext cx="1026463" cy="1026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user icon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400" y="1634886"/>
            <a:ext cx="1104897" cy="1104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Image result for user icon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207" y="1634886"/>
            <a:ext cx="1104897" cy="1104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Image result for user icon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364" y="1634886"/>
            <a:ext cx="1104897" cy="1104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277990" y="229441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147827" y="225403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15962" y="227553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400800" y="4572000"/>
            <a:ext cx="2667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858000" y="4343400"/>
            <a:ext cx="152400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053348" y="4343400"/>
            <a:ext cx="94479" cy="304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190775" y="4343400"/>
            <a:ext cx="152400" cy="304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449321" y="4343400"/>
            <a:ext cx="94479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722226" y="4343400"/>
            <a:ext cx="94479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607231" y="4346171"/>
            <a:ext cx="927169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554107" y="4343400"/>
            <a:ext cx="91128" cy="304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668521" y="4343400"/>
            <a:ext cx="94479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400800" y="2971800"/>
            <a:ext cx="747027" cy="45732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310191" y="2882166"/>
            <a:ext cx="147336" cy="54011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8020414" y="2814394"/>
            <a:ext cx="416435" cy="61472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55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Lunch Time To-Do List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75260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Make sure that you are a member of </a:t>
            </a:r>
            <a:r>
              <a:rPr lang="en-US" dirty="0" err="1" smtClean="0"/>
              <a:t>github</a:t>
            </a:r>
            <a:r>
              <a:rPr lang="en-US" dirty="0" smtClean="0"/>
              <a:t>/TEA-Analytics.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new project “</a:t>
            </a:r>
            <a:r>
              <a:rPr lang="en-US" dirty="0" err="1" smtClean="0"/>
              <a:t>ShinyWorkshop</a:t>
            </a:r>
            <a:r>
              <a:rPr lang="en-US" dirty="0" smtClean="0"/>
              <a:t>” by cloning the repo. 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22, 2019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429" y="3255296"/>
            <a:ext cx="6019797" cy="990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23" y="4427537"/>
            <a:ext cx="2691318" cy="19202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0" y="4427537"/>
            <a:ext cx="2693313" cy="19202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5832" y="4436071"/>
            <a:ext cx="2688336" cy="1920240"/>
          </a:xfrm>
          <a:prstGeom prst="rect">
            <a:avLst/>
          </a:prstGeom>
        </p:spPr>
      </p:pic>
      <p:pic>
        <p:nvPicPr>
          <p:cNvPr id="2050" name="Picture 2" descr="Image result for number circle icon"/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000" b="69297"/>
          <a:stretch/>
        </p:blipFill>
        <p:spPr bwMode="auto">
          <a:xfrm>
            <a:off x="7843626" y="3157323"/>
            <a:ext cx="1227197" cy="1106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number circle icon"/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67" r="36000" b="69297"/>
          <a:stretch/>
        </p:blipFill>
        <p:spPr bwMode="auto">
          <a:xfrm>
            <a:off x="2285881" y="4186864"/>
            <a:ext cx="1124930" cy="1106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Image result for number circle icon"/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67" b="70715"/>
          <a:stretch/>
        </p:blipFill>
        <p:spPr bwMode="auto">
          <a:xfrm>
            <a:off x="5080656" y="4186864"/>
            <a:ext cx="1278330" cy="1055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mage result for number circle icon"/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377" r="70667" b="36673"/>
          <a:stretch/>
        </p:blipFill>
        <p:spPr bwMode="auto">
          <a:xfrm>
            <a:off x="7894760" y="4321453"/>
            <a:ext cx="1124931" cy="9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30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Database Connections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68572-F13A-4AC8-B064-CDBF8DA91B73}" type="datetime4">
              <a:rPr lang="en-US" smtClean="0"/>
              <a:t>August 22, 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0" y="6477000"/>
            <a:ext cx="2895600" cy="365125"/>
          </a:xfrm>
        </p:spPr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44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connections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 smtClean="0"/>
              <a:t>Dev (Local)</a:t>
            </a:r>
          </a:p>
          <a:p>
            <a:pPr lvl="1"/>
            <a:r>
              <a:rPr lang="en-US" dirty="0" smtClean="0"/>
              <a:t>No need to specify username/password in connection string. (Windows authentication used). </a:t>
            </a:r>
            <a:endParaRPr lang="en-US" dirty="0" smtClean="0"/>
          </a:p>
          <a:p>
            <a:pPr lvl="1"/>
            <a:r>
              <a:rPr lang="en-US" dirty="0" smtClean="0"/>
              <a:t>A use of generic credentials is not recommended.  </a:t>
            </a:r>
            <a:endParaRPr lang="en-US" dirty="0" smtClean="0"/>
          </a:p>
          <a:p>
            <a:pPr lvl="1"/>
            <a:r>
              <a:rPr lang="en-US" dirty="0"/>
              <a:t>"Driver={SQL Server}; Server=</a:t>
            </a:r>
            <a:r>
              <a:rPr lang="en-US" dirty="0" err="1"/>
              <a:t>SQLUAnalytics</a:t>
            </a:r>
            <a:r>
              <a:rPr lang="en-US" dirty="0"/>
              <a:t>; Database=</a:t>
            </a:r>
            <a:r>
              <a:rPr lang="en-US" dirty="0" err="1"/>
              <a:t>Ozette</a:t>
            </a:r>
            <a:r>
              <a:rPr lang="en-US" dirty="0" smtClean="0"/>
              <a:t>;“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Shiny servers (PROD or Staging)</a:t>
            </a:r>
          </a:p>
          <a:p>
            <a:pPr lvl="1"/>
            <a:r>
              <a:rPr lang="en-US" u="sng" dirty="0" smtClean="0"/>
              <a:t>Need</a:t>
            </a:r>
            <a:r>
              <a:rPr lang="en-US" dirty="0" smtClean="0"/>
              <a:t> to specify username/password. (Ask DBA for a generic account). </a:t>
            </a:r>
            <a:endParaRPr lang="en-US" dirty="0" smtClean="0"/>
          </a:p>
          <a:p>
            <a:pPr lvl="1"/>
            <a:r>
              <a:rPr lang="en-US" dirty="0" smtClean="0"/>
              <a:t>Option 1: </a:t>
            </a:r>
            <a:r>
              <a:rPr lang="en-US" dirty="0" smtClean="0"/>
              <a:t>"</a:t>
            </a:r>
            <a:r>
              <a:rPr lang="en-US" dirty="0"/>
              <a:t>Driver={ODBC Driver 17 for SQL Server}; Server=</a:t>
            </a:r>
            <a:r>
              <a:rPr lang="en-US" dirty="0" err="1"/>
              <a:t>SQLPAnalytics</a:t>
            </a:r>
            <a:r>
              <a:rPr lang="en-US" dirty="0"/>
              <a:t>; Database=</a:t>
            </a:r>
            <a:r>
              <a:rPr lang="en-US" dirty="0" err="1"/>
              <a:t>Ozette</a:t>
            </a:r>
            <a:r>
              <a:rPr lang="en-US" dirty="0"/>
              <a:t>; </a:t>
            </a:r>
            <a:r>
              <a:rPr lang="en-US" dirty="0" err="1"/>
              <a:t>Uid</a:t>
            </a:r>
            <a:r>
              <a:rPr lang="en-US" dirty="0"/>
              <a:t>=</a:t>
            </a:r>
            <a:r>
              <a:rPr lang="en-US" dirty="0" err="1"/>
              <a:t>shinyuser</a:t>
            </a:r>
            <a:r>
              <a:rPr lang="en-US" dirty="0"/>
              <a:t>; </a:t>
            </a:r>
            <a:r>
              <a:rPr lang="en-US" dirty="0" err="1" smtClean="0"/>
              <a:t>pwd</a:t>
            </a:r>
            <a:r>
              <a:rPr lang="en-US" dirty="0" smtClean="0"/>
              <a:t>=</a:t>
            </a:r>
            <a:r>
              <a:rPr lang="en-US" dirty="0" err="1" smtClean="0"/>
              <a:t>xxxxxxx</a:t>
            </a:r>
            <a:r>
              <a:rPr lang="en-US" dirty="0" smtClean="0"/>
              <a:t>;” </a:t>
            </a:r>
          </a:p>
          <a:p>
            <a:pPr lvl="2"/>
            <a:r>
              <a:rPr lang="en-US" dirty="0" smtClean="0"/>
              <a:t>Can be used with ‘RODBC’ or ‘</a:t>
            </a:r>
            <a:r>
              <a:rPr lang="en-US" dirty="0" err="1" smtClean="0"/>
              <a:t>odbc</a:t>
            </a:r>
            <a:r>
              <a:rPr lang="en-US" dirty="0" smtClean="0"/>
              <a:t>’</a:t>
            </a:r>
          </a:p>
          <a:p>
            <a:pPr lvl="2"/>
            <a:r>
              <a:rPr lang="en-US" dirty="0" smtClean="0"/>
              <a:t>Need to be updated when driver is updated. </a:t>
            </a:r>
            <a:endParaRPr lang="en-US" dirty="0" smtClean="0"/>
          </a:p>
          <a:p>
            <a:pPr lvl="1"/>
            <a:r>
              <a:rPr lang="en-US" dirty="0" smtClean="0"/>
              <a:t>Option 2: </a:t>
            </a:r>
            <a:r>
              <a:rPr lang="en-US" dirty="0" smtClean="0"/>
              <a:t>"</a:t>
            </a:r>
            <a:r>
              <a:rPr lang="en-US" dirty="0"/>
              <a:t>Driver</a:t>
            </a:r>
            <a:r>
              <a:rPr lang="en-US" dirty="0" smtClean="0"/>
              <a:t>={</a:t>
            </a:r>
            <a:r>
              <a:rPr lang="en-US" dirty="0" err="1" smtClean="0"/>
              <a:t>SQLServer</a:t>
            </a:r>
            <a:r>
              <a:rPr lang="en-US" dirty="0"/>
              <a:t>}; Server=</a:t>
            </a:r>
            <a:r>
              <a:rPr lang="en-US" dirty="0" err="1"/>
              <a:t>SQLPAnalytics</a:t>
            </a:r>
            <a:r>
              <a:rPr lang="en-US" dirty="0"/>
              <a:t>; Database=</a:t>
            </a:r>
            <a:r>
              <a:rPr lang="en-US" dirty="0" err="1"/>
              <a:t>Ozette</a:t>
            </a:r>
            <a:r>
              <a:rPr lang="en-US" dirty="0"/>
              <a:t>; </a:t>
            </a:r>
            <a:r>
              <a:rPr lang="en-US" dirty="0" err="1"/>
              <a:t>Uid</a:t>
            </a:r>
            <a:r>
              <a:rPr lang="en-US" dirty="0"/>
              <a:t>=</a:t>
            </a:r>
            <a:r>
              <a:rPr lang="en-US" dirty="0" err="1"/>
              <a:t>shinyuser</a:t>
            </a:r>
            <a:r>
              <a:rPr lang="en-US" dirty="0"/>
              <a:t>; </a:t>
            </a:r>
            <a:r>
              <a:rPr lang="en-US" dirty="0" err="1"/>
              <a:t>pwd</a:t>
            </a:r>
            <a:r>
              <a:rPr lang="en-US" dirty="0"/>
              <a:t>=</a:t>
            </a:r>
            <a:r>
              <a:rPr lang="en-US" dirty="0" err="1"/>
              <a:t>xxxxxxx</a:t>
            </a:r>
            <a:r>
              <a:rPr lang="en-US" dirty="0"/>
              <a:t>;” </a:t>
            </a:r>
            <a:endParaRPr lang="en-US" dirty="0" smtClean="0"/>
          </a:p>
          <a:p>
            <a:pPr lvl="2"/>
            <a:r>
              <a:rPr lang="en-US" dirty="0" smtClean="0"/>
              <a:t>Can be used with ‘</a:t>
            </a:r>
            <a:r>
              <a:rPr lang="en-US" dirty="0" err="1" smtClean="0"/>
              <a:t>odbc</a:t>
            </a:r>
            <a:r>
              <a:rPr lang="en-US" dirty="0" smtClean="0"/>
              <a:t>’ </a:t>
            </a:r>
          </a:p>
          <a:p>
            <a:pPr lvl="2"/>
            <a:r>
              <a:rPr lang="en-US" dirty="0" smtClean="0"/>
              <a:t>Notice no space between SQL and Server. </a:t>
            </a:r>
          </a:p>
          <a:p>
            <a:pPr lvl="2"/>
            <a:r>
              <a:rPr lang="en-US" dirty="0" smtClean="0"/>
              <a:t>No need to update when a driver is updated.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22, 2019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95400" y="2681630"/>
            <a:ext cx="6477000" cy="228600"/>
          </a:xfrm>
          <a:prstGeom prst="rect">
            <a:avLst/>
          </a:prstGeom>
          <a:solidFill>
            <a:schemeClr val="tx1">
              <a:lumMod val="75000"/>
              <a:lumOff val="25000"/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95400" y="3771900"/>
            <a:ext cx="6477000" cy="495300"/>
          </a:xfrm>
          <a:prstGeom prst="rect">
            <a:avLst/>
          </a:prstGeom>
          <a:solidFill>
            <a:schemeClr val="tx1">
              <a:lumMod val="75000"/>
              <a:lumOff val="25000"/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95400" y="4778655"/>
            <a:ext cx="6477000" cy="495300"/>
          </a:xfrm>
          <a:prstGeom prst="rect">
            <a:avLst/>
          </a:prstGeom>
          <a:solidFill>
            <a:schemeClr val="tx1">
              <a:lumMod val="75000"/>
              <a:lumOff val="25000"/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64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72099" cy="243839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During deployment, you need to change: </a:t>
            </a:r>
          </a:p>
          <a:p>
            <a:pPr lvl="1"/>
            <a:r>
              <a:rPr lang="en-US" dirty="0"/>
              <a:t>Network folder </a:t>
            </a:r>
            <a:r>
              <a:rPr lang="en-US" dirty="0" smtClean="0"/>
              <a:t>locations</a:t>
            </a:r>
          </a:p>
          <a:p>
            <a:pPr lvl="1"/>
            <a:r>
              <a:rPr lang="en-US" dirty="0" smtClean="0"/>
              <a:t>Database connection string</a:t>
            </a:r>
          </a:p>
          <a:p>
            <a:pPr lvl="1"/>
            <a:r>
              <a:rPr lang="en-US" dirty="0" smtClean="0"/>
              <a:t>Error display options</a:t>
            </a:r>
          </a:p>
          <a:p>
            <a:r>
              <a:rPr lang="en-US" dirty="0" smtClean="0"/>
              <a:t>A solution: use </a:t>
            </a:r>
            <a:r>
              <a:rPr lang="en-US" dirty="0" err="1" smtClean="0"/>
              <a:t>config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22, 2019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4038600"/>
            <a:ext cx="6112762" cy="215889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124200" y="4572000"/>
            <a:ext cx="3779137" cy="152400"/>
          </a:xfrm>
          <a:prstGeom prst="rect">
            <a:avLst/>
          </a:prstGeom>
          <a:solidFill>
            <a:srgbClr val="C0504D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151909" y="5353237"/>
            <a:ext cx="5839691" cy="133163"/>
          </a:xfrm>
          <a:prstGeom prst="rect">
            <a:avLst/>
          </a:prstGeom>
          <a:solidFill>
            <a:srgbClr val="C0504D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91348" y="5358939"/>
            <a:ext cx="152400" cy="15240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149139" y="6055663"/>
            <a:ext cx="5839691" cy="133163"/>
          </a:xfrm>
          <a:prstGeom prst="rect">
            <a:avLst/>
          </a:prstGeom>
          <a:solidFill>
            <a:srgbClr val="C0504D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288578" y="6061365"/>
            <a:ext cx="152400" cy="15240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909" y="1672626"/>
            <a:ext cx="4924091" cy="215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57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</a:t>
            </a:r>
            <a:r>
              <a:rPr lang="en-US" dirty="0"/>
              <a:t> for credential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Benefit of ‘</a:t>
            </a:r>
            <a:r>
              <a:rPr lang="en-US" dirty="0" err="1" smtClean="0"/>
              <a:t>config</a:t>
            </a:r>
            <a:r>
              <a:rPr lang="en-US" dirty="0" smtClean="0"/>
              <a:t>’ package</a:t>
            </a:r>
          </a:p>
          <a:p>
            <a:pPr lvl="1"/>
            <a:r>
              <a:rPr lang="en-US" dirty="0" smtClean="0"/>
              <a:t>One </a:t>
            </a:r>
            <a:r>
              <a:rPr lang="en-US" dirty="0" smtClean="0"/>
              <a:t>file</a:t>
            </a:r>
            <a:r>
              <a:rPr lang="en-US" dirty="0" smtClean="0"/>
              <a:t> </a:t>
            </a:r>
            <a:r>
              <a:rPr lang="en-US" dirty="0"/>
              <a:t>for all credentials. </a:t>
            </a:r>
            <a:endParaRPr lang="en-US" dirty="0" smtClean="0"/>
          </a:p>
          <a:p>
            <a:pPr lvl="2"/>
            <a:r>
              <a:rPr lang="en-US" dirty="0" smtClean="0"/>
              <a:t>When a password changes, you have one place to update it. </a:t>
            </a:r>
            <a:endParaRPr lang="en-US" dirty="0" smtClean="0"/>
          </a:p>
          <a:p>
            <a:pPr lvl="1"/>
            <a:r>
              <a:rPr lang="en-US" dirty="0" smtClean="0"/>
              <a:t>Deployment is easier.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Location for </a:t>
            </a:r>
            <a:r>
              <a:rPr lang="en-US" dirty="0" smtClean="0"/>
              <a:t>a </a:t>
            </a:r>
            <a:r>
              <a:rPr lang="en-US" dirty="0" err="1" smtClean="0"/>
              <a:t>config</a:t>
            </a:r>
            <a:r>
              <a:rPr lang="en-US" dirty="0" smtClean="0"/>
              <a:t> </a:t>
            </a:r>
            <a:r>
              <a:rPr lang="en-US" dirty="0" smtClean="0"/>
              <a:t>file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One location in the </a:t>
            </a:r>
            <a:r>
              <a:rPr lang="en-US" dirty="0" smtClean="0"/>
              <a:t>network</a:t>
            </a:r>
            <a:r>
              <a:rPr lang="en-US" dirty="0"/>
              <a:t> </a:t>
            </a:r>
            <a:r>
              <a:rPr lang="en-US" dirty="0" smtClean="0"/>
              <a:t>(untracked via </a:t>
            </a:r>
            <a:r>
              <a:rPr lang="en-US" dirty="0" err="1" smtClean="0"/>
              <a:t>git</a:t>
            </a:r>
            <a:r>
              <a:rPr lang="en-US" dirty="0" smtClean="0"/>
              <a:t>). 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In the app folder. </a:t>
            </a:r>
            <a:r>
              <a:rPr lang="en-US" dirty="0" smtClean="0"/>
              <a:t>(You can track it or not.)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Manage parallel environments </a:t>
            </a:r>
            <a:endParaRPr lang="en-US" dirty="0" smtClean="0"/>
          </a:p>
          <a:p>
            <a:pPr lvl="1"/>
            <a:r>
              <a:rPr lang="en-US" dirty="0" smtClean="0"/>
              <a:t>PROD app ↔ PROD database </a:t>
            </a:r>
            <a:r>
              <a:rPr lang="en-US" dirty="0" smtClean="0"/>
              <a:t>server</a:t>
            </a:r>
            <a:endParaRPr lang="en-US" dirty="0" smtClean="0"/>
          </a:p>
          <a:p>
            <a:pPr lvl="1"/>
            <a:r>
              <a:rPr lang="en-US" dirty="0" smtClean="0"/>
              <a:t>Staging app ↔ UAT database </a:t>
            </a:r>
            <a:r>
              <a:rPr lang="en-US" dirty="0" smtClean="0"/>
              <a:t>server</a:t>
            </a:r>
          </a:p>
          <a:p>
            <a:pPr lvl="1"/>
            <a:r>
              <a:rPr lang="en-US" dirty="0" smtClean="0"/>
              <a:t>Local (dev) app </a:t>
            </a:r>
            <a:r>
              <a:rPr lang="en-US" dirty="0"/>
              <a:t> ↔ </a:t>
            </a:r>
            <a:r>
              <a:rPr lang="en-US" dirty="0" smtClean="0"/>
              <a:t>Database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22,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56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sticky not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7" b="6904"/>
          <a:stretch/>
        </p:blipFill>
        <p:spPr bwMode="auto">
          <a:xfrm rot="300000">
            <a:off x="5539363" y="3501469"/>
            <a:ext cx="4009566" cy="281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load data?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In </a:t>
            </a:r>
            <a:r>
              <a:rPr lang="en-US" sz="2000" dirty="0" err="1" smtClean="0"/>
              <a:t>global.r</a:t>
            </a:r>
            <a:endParaRPr lang="en-US" sz="2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/>
              <a:t>Loaded once when a thread opens, shared between multiple “concurrent” users. 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en-US" sz="1400" dirty="0" smtClean="0">
                <a:sym typeface="Wingdings" panose="05000000000000000000" pitchFamily="2" charset="2"/>
              </a:rPr>
              <a:t>Inconsistent load times, all at the beginning, before UI shows up. </a:t>
            </a:r>
          </a:p>
          <a:p>
            <a:pPr lvl="2">
              <a:buFont typeface="Wingdings" panose="05000000000000000000" pitchFamily="2" charset="2"/>
              <a:buChar char="à"/>
            </a:pPr>
            <a:endParaRPr lang="en-US" sz="1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Within </a:t>
            </a:r>
            <a:r>
              <a:rPr lang="en-US" sz="2000" dirty="0" smtClean="0"/>
              <a:t>server (script)</a:t>
            </a:r>
            <a:endParaRPr lang="en-US" sz="2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/>
              <a:t>Loaded once every time an instance opens. 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en-US" sz="1400" dirty="0" smtClean="0">
                <a:sym typeface="Wingdings" panose="05000000000000000000" pitchFamily="2" charset="2"/>
              </a:rPr>
              <a:t>Same load time for everyone every time, all at the beginning, after UI shows up. </a:t>
            </a:r>
          </a:p>
          <a:p>
            <a:pPr lvl="2">
              <a:buFont typeface="Wingdings" panose="05000000000000000000" pitchFamily="2" charset="2"/>
              <a:buChar char="à"/>
            </a:pPr>
            <a:endParaRPr lang="en-US" sz="1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Within reactive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sz="1600" dirty="0" smtClean="0"/>
              <a:t>Loaded multiple times within a session </a:t>
            </a:r>
            <a:r>
              <a:rPr lang="en-US" sz="1600" u="sng" dirty="0" smtClean="0"/>
              <a:t>if needed</a:t>
            </a:r>
            <a:r>
              <a:rPr lang="en-US" sz="1600" dirty="0" smtClean="0"/>
              <a:t>. </a:t>
            </a:r>
          </a:p>
          <a:p>
            <a:pPr marL="1257300" lvl="2" indent="-457200">
              <a:buFont typeface="Wingdings" panose="05000000000000000000" pitchFamily="2" charset="2"/>
              <a:buChar char="à"/>
            </a:pPr>
            <a:r>
              <a:rPr lang="en-US" sz="1400" dirty="0" smtClean="0">
                <a:sym typeface="Wingdings" panose="05000000000000000000" pitchFamily="2" charset="2"/>
              </a:rPr>
              <a:t>It may never load the data if not needed. </a:t>
            </a:r>
          </a:p>
          <a:p>
            <a:pPr marL="1257300" lvl="2" indent="-457200">
              <a:buFont typeface="Wingdings" panose="05000000000000000000" pitchFamily="2" charset="2"/>
              <a:buChar char="à"/>
            </a:pPr>
            <a:endParaRPr lang="en-US" sz="1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Using </a:t>
            </a:r>
            <a:r>
              <a:rPr lang="en-US" sz="2000" dirty="0" err="1" smtClean="0"/>
              <a:t>reactiveValues</a:t>
            </a:r>
            <a:endParaRPr lang="en-US" sz="2000" dirty="0" smtClean="0"/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sz="1600" dirty="0" smtClean="0"/>
              <a:t>You decide when it’s loaded. </a:t>
            </a:r>
          </a:p>
          <a:p>
            <a:pPr marL="1257300" lvl="2" indent="-457200">
              <a:buFont typeface="Wingdings" panose="05000000000000000000" pitchFamily="2" charset="2"/>
              <a:buChar char="à"/>
            </a:pPr>
            <a:r>
              <a:rPr lang="en-US" sz="1400" dirty="0" smtClean="0">
                <a:sym typeface="Wingdings" panose="05000000000000000000" pitchFamily="2" charset="2"/>
              </a:rPr>
              <a:t>Useful for partial load + appending. </a:t>
            </a:r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22, 2019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29401" y="4250470"/>
            <a:ext cx="20574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Users likes to know if it’s loading or broken.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Users like expected behaviors.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Users prefer initial load </a:t>
            </a:r>
            <a:r>
              <a:rPr lang="en-US" sz="1400" dirty="0" smtClean="0"/>
              <a:t>time</a:t>
            </a:r>
            <a:r>
              <a:rPr lang="en-US" sz="1400" dirty="0" smtClean="0"/>
              <a:t> than </a:t>
            </a:r>
            <a:r>
              <a:rPr lang="en-US" sz="1400" dirty="0" smtClean="0"/>
              <a:t>intermittent pauses. 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9856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global data 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Data loaded within </a:t>
            </a:r>
            <a:r>
              <a:rPr lang="en-US" sz="2800" dirty="0" err="1" smtClean="0"/>
              <a:t>global.r</a:t>
            </a:r>
            <a:r>
              <a:rPr lang="en-US" sz="2800" dirty="0" smtClean="0"/>
              <a:t> linger for a while after all instances close. </a:t>
            </a:r>
            <a:endParaRPr lang="en-US" sz="2800" dirty="0"/>
          </a:p>
          <a:p>
            <a:pPr lvl="1">
              <a:buFont typeface="Wingdings" panose="05000000000000000000" pitchFamily="2" charset="2"/>
              <a:buChar char="à"/>
            </a:pPr>
            <a:r>
              <a:rPr lang="en-US" dirty="0" smtClean="0"/>
              <a:t>Data updates or code changes may not be immediately reflected on the app.  </a:t>
            </a:r>
            <a:endParaRPr lang="en-US" sz="2800" dirty="0" smtClean="0"/>
          </a:p>
          <a:p>
            <a:pPr lvl="1"/>
            <a:endParaRPr lang="en-US" sz="2400" dirty="0" smtClean="0"/>
          </a:p>
          <a:p>
            <a:r>
              <a:rPr lang="en-US" sz="2400" dirty="0" smtClean="0"/>
              <a:t>When you </a:t>
            </a:r>
            <a:r>
              <a:rPr lang="en-US" sz="2400" dirty="0" smtClean="0"/>
              <a:t>want </a:t>
            </a:r>
            <a:r>
              <a:rPr lang="en-US" sz="2400" dirty="0" smtClean="0"/>
              <a:t>to force rerun of </a:t>
            </a:r>
            <a:r>
              <a:rPr lang="en-US" sz="2400" dirty="0" err="1" smtClean="0"/>
              <a:t>glabal.r</a:t>
            </a:r>
            <a:r>
              <a:rPr lang="en-US" sz="2400" dirty="0" smtClean="0"/>
              <a:t>, </a:t>
            </a:r>
            <a:r>
              <a:rPr lang="en-US" sz="2400" dirty="0" smtClean="0"/>
              <a:t>use </a:t>
            </a:r>
            <a:r>
              <a:rPr lang="en-US" sz="2400" dirty="0" smtClean="0"/>
              <a:t>restart.txt.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22, 2019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4495800"/>
            <a:ext cx="7397416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3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Apps Out There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22,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82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Apps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RStudio</a:t>
            </a:r>
            <a:r>
              <a:rPr lang="en-US" dirty="0" smtClean="0"/>
              <a:t> Shiny Gallery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://shiny.rstudio.com/gallery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err="1" smtClean="0"/>
              <a:t>Htmlwidget</a:t>
            </a:r>
            <a:r>
              <a:rPr lang="en-US" dirty="0" smtClean="0"/>
              <a:t> Gallery</a:t>
            </a:r>
          </a:p>
          <a:p>
            <a:pPr lvl="1"/>
            <a:r>
              <a:rPr lang="en-US" dirty="0">
                <a:hlinkClick r:id="rId3"/>
              </a:rPr>
              <a:t>http://gallery.htmlwidgets.org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err="1" smtClean="0"/>
              <a:t>Rstudio</a:t>
            </a:r>
            <a:r>
              <a:rPr lang="en-US" dirty="0" smtClean="0"/>
              <a:t> Shiny User Showcase</a:t>
            </a:r>
          </a:p>
          <a:p>
            <a:pPr lvl="1"/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://www.rstudio.com/products/shiny/shiny-user-showcase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/>
              <a:t>Shiny </a:t>
            </a:r>
            <a:r>
              <a:rPr lang="en-US" dirty="0" smtClean="0"/>
              <a:t>Contest Winners</a:t>
            </a:r>
          </a:p>
          <a:p>
            <a:pPr lvl="1"/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://blog.rstudio.com/2019/04/05/first-shiny-contest-winners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22, 2019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0" y="1600200"/>
            <a:ext cx="202882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84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&amp; GitHub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22,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05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&amp;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err="1"/>
              <a:t>Git</a:t>
            </a:r>
            <a:r>
              <a:rPr lang="en-US" dirty="0"/>
              <a:t> is a distributed version control </a:t>
            </a:r>
            <a:r>
              <a:rPr lang="en-US" dirty="0" smtClean="0"/>
              <a:t>system</a:t>
            </a:r>
            <a:r>
              <a:rPr lang="en-US" dirty="0"/>
              <a:t> </a:t>
            </a:r>
            <a:r>
              <a:rPr lang="en-US" dirty="0" smtClean="0"/>
              <a:t>that runs on </a:t>
            </a:r>
            <a:r>
              <a:rPr lang="en-US" dirty="0"/>
              <a:t>your local machine. It keeps track of your files and </a:t>
            </a:r>
            <a:r>
              <a:rPr lang="en-US" dirty="0" smtClean="0"/>
              <a:t>modifications.</a:t>
            </a:r>
          </a:p>
          <a:p>
            <a:pPr lvl="1"/>
            <a:r>
              <a:rPr lang="en-US" dirty="0">
                <a:hlinkClick r:id="rId2"/>
              </a:rPr>
              <a:t>https://git-scm.com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b="1" dirty="0" smtClean="0"/>
              <a:t>GitHub</a:t>
            </a:r>
            <a:r>
              <a:rPr lang="en-US" dirty="0" smtClean="0"/>
              <a:t> </a:t>
            </a:r>
            <a:r>
              <a:rPr lang="en-US" dirty="0"/>
              <a:t>is a website that allows you to publish your </a:t>
            </a:r>
            <a:r>
              <a:rPr lang="en-US" dirty="0" err="1"/>
              <a:t>Git</a:t>
            </a:r>
            <a:r>
              <a:rPr lang="en-US" dirty="0"/>
              <a:t> repositories </a:t>
            </a:r>
            <a:r>
              <a:rPr lang="en-US" dirty="0" smtClean="0"/>
              <a:t>online </a:t>
            </a:r>
            <a:r>
              <a:rPr lang="en-US" dirty="0"/>
              <a:t>and collaborate with other people</a:t>
            </a:r>
            <a:r>
              <a:rPr lang="en-US" dirty="0" smtClean="0"/>
              <a:t>.</a:t>
            </a:r>
          </a:p>
          <a:p>
            <a:pPr lvl="1"/>
            <a:r>
              <a:rPr lang="en-US" dirty="0">
                <a:hlinkClick r:id="rId3"/>
              </a:rPr>
              <a:t>https://github.com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We have a private account that is not open to public. </a:t>
            </a:r>
          </a:p>
          <a:p>
            <a:pPr lvl="1"/>
            <a:endParaRPr lang="en-US" dirty="0"/>
          </a:p>
        </p:txBody>
      </p:sp>
      <p:pic>
        <p:nvPicPr>
          <p:cNvPr id="1026" name="Picture 2" descr="Image result for gi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1635" y="2362200"/>
            <a:ext cx="1051823" cy="1051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4785623"/>
            <a:ext cx="975623" cy="975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94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TEA Shiny Server &amp; Deployment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22,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5047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&amp; GitHub integration in </a:t>
            </a:r>
            <a:r>
              <a:rPr lang="en-US" dirty="0" err="1" smtClean="0"/>
              <a:t>RStudio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3090" y="1600200"/>
            <a:ext cx="6557820" cy="452596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22, 2019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93090" y="4800600"/>
            <a:ext cx="3583710" cy="132556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61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in </a:t>
            </a:r>
            <a:r>
              <a:rPr lang="en-US" dirty="0" err="1" smtClean="0"/>
              <a:t>RStudio</a:t>
            </a:r>
            <a:endParaRPr lang="en-US" dirty="0" smtClean="0"/>
          </a:p>
          <a:p>
            <a:pPr lvl="1"/>
            <a:r>
              <a:rPr lang="en-US" dirty="0" smtClean="0"/>
              <a:t>Commit &amp; Push</a:t>
            </a:r>
          </a:p>
          <a:p>
            <a:r>
              <a:rPr lang="en-US" dirty="0" smtClean="0"/>
              <a:t>GitHub functionalities</a:t>
            </a:r>
          </a:p>
          <a:p>
            <a:pPr lvl="1"/>
            <a:r>
              <a:rPr lang="en-US" dirty="0" smtClean="0"/>
              <a:t>Branches/Network</a:t>
            </a:r>
          </a:p>
          <a:p>
            <a:pPr lvl="1"/>
            <a:r>
              <a:rPr lang="en-US" dirty="0" smtClean="0"/>
              <a:t>Issues</a:t>
            </a:r>
          </a:p>
          <a:p>
            <a:pPr lvl="2"/>
            <a:r>
              <a:rPr lang="en-US" dirty="0" smtClean="0"/>
              <a:t>References from commit messages. </a:t>
            </a:r>
          </a:p>
          <a:p>
            <a:pPr lvl="1"/>
            <a:r>
              <a:rPr lang="en-US" dirty="0" smtClean="0"/>
              <a:t>Projects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22,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53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a new </a:t>
            </a:r>
            <a:r>
              <a:rPr lang="en-US" dirty="0" smtClean="0"/>
              <a:t>branch in </a:t>
            </a:r>
            <a:r>
              <a:rPr lang="en-US" dirty="0" err="1" smtClean="0"/>
              <a:t>ShinyWorkshop</a:t>
            </a:r>
            <a:r>
              <a:rPr lang="en-US" dirty="0" smtClean="0"/>
              <a:t> repo.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Pull this repo to your local machine.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Activate your branch.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Edit, save, stage, commit.</a:t>
            </a:r>
            <a:r>
              <a:rPr lang="en-US" dirty="0"/>
              <a:t> </a:t>
            </a:r>
            <a:r>
              <a:rPr lang="en-US" dirty="0" smtClean="0"/>
              <a:t>Make sure to mention the issue number.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Push to remote repo.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10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Merge.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22,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11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Deployment Steps</a:t>
            </a:r>
            <a:br>
              <a:rPr lang="en-US" dirty="0" smtClean="0"/>
            </a:br>
            <a:r>
              <a:rPr lang="en-US" sz="3100" dirty="0">
                <a:solidFill>
                  <a:schemeClr val="accent3"/>
                </a:solidFill>
              </a:rPr>
              <a:t>with optional </a:t>
            </a:r>
            <a:r>
              <a:rPr lang="en-US" sz="3100" dirty="0" smtClean="0">
                <a:solidFill>
                  <a:schemeClr val="accent3"/>
                </a:solidFill>
              </a:rPr>
              <a:t>source control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u="sng" dirty="0" smtClean="0"/>
              <a:t>Dev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Develop an app locally.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u="sng" dirty="0" smtClean="0"/>
              <a:t>Staging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Place the app folder in Staging location: </a:t>
            </a:r>
            <a:r>
              <a:rPr lang="en-US" dirty="0" smtClean="0">
                <a:hlinkClick r:id="rId2" action="ppaction://hlinkfile"/>
              </a:rPr>
              <a:t>\\analystfs\westcoastdata\Shiny\Staging</a:t>
            </a:r>
            <a:endParaRPr lang="en-US" dirty="0" smtClean="0"/>
          </a:p>
          <a:p>
            <a:pPr marL="514350" indent="-514350">
              <a:buFont typeface="+mj-lt"/>
              <a:buAutoNum type="arabicPeriod" startAt="2"/>
            </a:pPr>
            <a:endParaRPr lang="en-US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Check your app on </a:t>
            </a:r>
            <a:r>
              <a:rPr lang="en-US" dirty="0">
                <a:hlinkClick r:id="rId3"/>
              </a:rPr>
              <a:t>http://rshinydev001:3838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514350" indent="-514350">
              <a:buFont typeface="+mj-lt"/>
              <a:buAutoNum type="arabicPeriod" startAt="2"/>
            </a:pPr>
            <a:endParaRPr lang="en-US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If debugging is needed, do so here: </a:t>
            </a:r>
            <a:r>
              <a:rPr lang="en-US" dirty="0">
                <a:hlinkClick r:id="rId4"/>
              </a:rPr>
              <a:t>http://rshinydev001:8787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514350" indent="-514350">
              <a:buFont typeface="+mj-lt"/>
              <a:buAutoNum type="arabicPeriod" startAt="2"/>
            </a:pPr>
            <a:endParaRPr lang="en-US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Decide on the configurations (including user group) and let Brandon know. Submit a ticket.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u="sng" dirty="0" smtClean="0"/>
              <a:t>PROD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dirty="0" smtClean="0"/>
              <a:t>Once all working, place </a:t>
            </a:r>
            <a:r>
              <a:rPr lang="en-US" dirty="0"/>
              <a:t>the folder here: </a:t>
            </a:r>
            <a:r>
              <a:rPr lang="en-US" dirty="0">
                <a:hlinkClick r:id="rId5" action="ppaction://hlinkfile"/>
              </a:rPr>
              <a:t>\\</a:t>
            </a:r>
            <a:r>
              <a:rPr lang="en-US" dirty="0" smtClean="0">
                <a:hlinkClick r:id="rId5" action="ppaction://hlinkfile"/>
              </a:rPr>
              <a:t>analystfs\westcoastdata\Shiny\Prod</a:t>
            </a:r>
            <a:endParaRPr lang="en-US" dirty="0" smtClean="0"/>
          </a:p>
          <a:p>
            <a:pPr marL="514350" indent="-514350">
              <a:buFont typeface="+mj-lt"/>
              <a:buAutoNum type="arabicPeriod" startAt="6"/>
            </a:pPr>
            <a:endParaRPr lang="en-US" dirty="0" smtClean="0"/>
          </a:p>
          <a:p>
            <a:pPr marL="514350" indent="-514350">
              <a:buFont typeface="+mj-lt"/>
              <a:buAutoNum type="arabicPeriod" startAt="6"/>
            </a:pPr>
            <a:r>
              <a:rPr lang="en-US" dirty="0" smtClean="0"/>
              <a:t>Check your app on </a:t>
            </a:r>
            <a:r>
              <a:rPr lang="en-US" dirty="0">
                <a:hlinkClick r:id="rId6"/>
              </a:rPr>
              <a:t>https://analyze.teainc.org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pPr marL="514350" indent="-514350">
              <a:buFont typeface="+mj-lt"/>
              <a:buAutoNum type="arabicPeriod" startAt="6"/>
            </a:pPr>
            <a:endParaRPr lang="en-US" dirty="0" smtClean="0"/>
          </a:p>
          <a:p>
            <a:pPr marL="514350" indent="-514350">
              <a:buFont typeface="+mj-lt"/>
              <a:buAutoNum type="arabicPeriod" startAt="6"/>
            </a:pPr>
            <a:r>
              <a:rPr lang="en-US" dirty="0" smtClean="0"/>
              <a:t>Debug if necessary: </a:t>
            </a:r>
            <a:r>
              <a:rPr lang="en-US" dirty="0">
                <a:hlinkClick r:id="rId7"/>
              </a:rPr>
              <a:t>http://</a:t>
            </a:r>
            <a:r>
              <a:rPr lang="en-US" dirty="0" smtClean="0">
                <a:hlinkClick r:id="rId7"/>
              </a:rPr>
              <a:t>rshiny001:8787</a:t>
            </a:r>
            <a:endParaRPr lang="en-US" dirty="0" smtClean="0"/>
          </a:p>
          <a:p>
            <a:pPr marL="514350" indent="-514350">
              <a:buFont typeface="+mj-lt"/>
              <a:buAutoNum type="arabicPeriod" startAt="6"/>
            </a:pPr>
            <a:endParaRPr lang="en-US" dirty="0" smtClean="0"/>
          </a:p>
          <a:p>
            <a:pPr marL="514350" indent="-514350">
              <a:buFont typeface="+mj-lt"/>
              <a:buAutoNum type="arabicPeriod" startAt="6"/>
            </a:pPr>
            <a:r>
              <a:rPr lang="en-US" dirty="0" smtClean="0"/>
              <a:t>Notify Brandon and app users.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22, 2019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800600" y="1705062"/>
            <a:ext cx="3886200" cy="4356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500" dirty="0" smtClean="0">
                <a:solidFill>
                  <a:schemeClr val="accent3"/>
                </a:solidFill>
              </a:rPr>
              <a:t>Track code changes in </a:t>
            </a:r>
            <a:r>
              <a:rPr lang="en-US" sz="1500" dirty="0" err="1" smtClean="0">
                <a:solidFill>
                  <a:schemeClr val="accent3"/>
                </a:solidFill>
              </a:rPr>
              <a:t>github</a:t>
            </a:r>
            <a:r>
              <a:rPr lang="en-US" sz="1500" dirty="0" smtClean="0">
                <a:solidFill>
                  <a:schemeClr val="accent3"/>
                </a:solidFill>
              </a:rPr>
              <a:t>. </a:t>
            </a:r>
          </a:p>
          <a:p>
            <a:pPr marL="514350" indent="-514350" algn="r">
              <a:buFont typeface="+mj-lt"/>
              <a:buAutoNum type="arabicPeriod" startAt="5"/>
            </a:pPr>
            <a:endParaRPr lang="en-US" sz="1500" dirty="0">
              <a:solidFill>
                <a:schemeClr val="accent3"/>
              </a:solidFill>
            </a:endParaRPr>
          </a:p>
          <a:p>
            <a:pPr marL="0" indent="0" algn="r">
              <a:buNone/>
            </a:pPr>
            <a:r>
              <a:rPr lang="en-US" sz="1500" dirty="0" smtClean="0">
                <a:solidFill>
                  <a:schemeClr val="accent3"/>
                </a:solidFill>
              </a:rPr>
              <a:t>Push local changes to remote staging branch. </a:t>
            </a:r>
          </a:p>
          <a:p>
            <a:pPr marL="514350" indent="-514350" algn="r">
              <a:buFont typeface="+mj-lt"/>
              <a:buAutoNum type="arabicPeriod" startAt="5"/>
            </a:pPr>
            <a:endParaRPr lang="en-US" sz="1500" dirty="0" smtClean="0">
              <a:solidFill>
                <a:schemeClr val="accent3"/>
              </a:solidFill>
            </a:endParaRPr>
          </a:p>
          <a:p>
            <a:pPr marL="514350" indent="-514350" algn="r">
              <a:buFont typeface="+mj-lt"/>
              <a:buAutoNum type="arabicPeriod" startAt="5"/>
            </a:pPr>
            <a:endParaRPr lang="en-US" sz="1500" dirty="0">
              <a:solidFill>
                <a:schemeClr val="accent3"/>
              </a:solidFill>
            </a:endParaRPr>
          </a:p>
          <a:p>
            <a:pPr marL="0" indent="0" algn="r">
              <a:buNone/>
            </a:pPr>
            <a:r>
              <a:rPr lang="en-US" sz="1500" dirty="0" smtClean="0">
                <a:solidFill>
                  <a:schemeClr val="accent3"/>
                </a:solidFill>
              </a:rPr>
              <a:t>Have users check the app.  </a:t>
            </a:r>
          </a:p>
          <a:p>
            <a:pPr marL="514350" indent="-514350" algn="r">
              <a:buFont typeface="+mj-lt"/>
              <a:buAutoNum type="arabicPeriod" startAt="5"/>
            </a:pPr>
            <a:endParaRPr lang="en-US" sz="1500" dirty="0" smtClean="0">
              <a:solidFill>
                <a:schemeClr val="accent3"/>
              </a:solidFill>
            </a:endParaRPr>
          </a:p>
          <a:p>
            <a:pPr marL="0" indent="0" algn="r">
              <a:buNone/>
            </a:pPr>
            <a:r>
              <a:rPr lang="en-US" sz="1500" dirty="0" smtClean="0">
                <a:solidFill>
                  <a:schemeClr val="accent3"/>
                </a:solidFill>
              </a:rPr>
              <a:t>Merge staging branch into master</a:t>
            </a:r>
            <a:r>
              <a:rPr lang="en-US" sz="1500" dirty="0" smtClean="0">
                <a:solidFill>
                  <a:schemeClr val="accent3"/>
                </a:solidFill>
              </a:rPr>
              <a:t>.</a:t>
            </a:r>
          </a:p>
          <a:p>
            <a:pPr marL="0" indent="0" algn="r">
              <a:buNone/>
            </a:pPr>
            <a:endParaRPr lang="en-US" sz="1500" dirty="0" smtClean="0">
              <a:solidFill>
                <a:schemeClr val="accent3"/>
              </a:solidFill>
            </a:endParaRPr>
          </a:p>
          <a:p>
            <a:pPr marL="0" indent="0" algn="r">
              <a:buNone/>
            </a:pPr>
            <a:endParaRPr lang="en-US" sz="1500" dirty="0" smtClean="0">
              <a:solidFill>
                <a:schemeClr val="accent3"/>
              </a:solidFill>
            </a:endParaRPr>
          </a:p>
          <a:p>
            <a:pPr marL="0" indent="0" algn="r">
              <a:buNone/>
            </a:pPr>
            <a:endParaRPr lang="en-US" sz="1500" dirty="0">
              <a:solidFill>
                <a:schemeClr val="accent3"/>
              </a:solidFill>
            </a:endParaRPr>
          </a:p>
          <a:p>
            <a:pPr marL="0" indent="0" algn="r">
              <a:buNone/>
            </a:pPr>
            <a:endParaRPr lang="en-US" sz="1500" dirty="0">
              <a:solidFill>
                <a:schemeClr val="accent3"/>
              </a:solidFill>
            </a:endParaRPr>
          </a:p>
          <a:p>
            <a:pPr marL="0" indent="0" algn="r">
              <a:buNone/>
            </a:pPr>
            <a:endParaRPr lang="en-US" sz="1500" dirty="0" smtClean="0">
              <a:solidFill>
                <a:schemeClr val="accent3"/>
              </a:solidFill>
            </a:endParaRPr>
          </a:p>
          <a:p>
            <a:pPr marL="0" indent="0" algn="r">
              <a:buNone/>
            </a:pPr>
            <a:r>
              <a:rPr lang="en-US" sz="1500" dirty="0" smtClean="0">
                <a:solidFill>
                  <a:schemeClr val="accent3"/>
                </a:solidFill>
              </a:rPr>
              <a:t>Release with a version number. </a:t>
            </a:r>
            <a:endParaRPr lang="en-US" sz="15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84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9CD06-5419-4F67-A0F0-D9130AC4F9A9}" type="datetime4">
              <a:rPr lang="en-US" smtClean="0"/>
              <a:t>August 22,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0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04800" y="1600200"/>
            <a:ext cx="8229600" cy="4648200"/>
          </a:xfrm>
        </p:spPr>
        <p:txBody>
          <a:bodyPr>
            <a:noAutofit/>
          </a:bodyPr>
          <a:lstStyle/>
          <a:p>
            <a:r>
              <a:rPr lang="en-US" sz="1800" dirty="0" smtClean="0"/>
              <a:t>Debug</a:t>
            </a:r>
          </a:p>
          <a:p>
            <a:pPr lvl="1"/>
            <a:r>
              <a:rPr lang="en-US" sz="1400" dirty="0" smtClean="0"/>
              <a:t>Breakpoints </a:t>
            </a:r>
          </a:p>
          <a:p>
            <a:pPr lvl="2"/>
            <a:r>
              <a:rPr lang="en-US" sz="1200" dirty="0" smtClean="0"/>
              <a:t>Pros: No change in your code. </a:t>
            </a:r>
          </a:p>
          <a:p>
            <a:pPr lvl="2"/>
            <a:r>
              <a:rPr lang="en-US" sz="1200" dirty="0" smtClean="0"/>
              <a:t>Cons: works only within server. </a:t>
            </a:r>
          </a:p>
          <a:p>
            <a:pPr lvl="1"/>
            <a:r>
              <a:rPr lang="en-US" sz="1400" dirty="0" smtClean="0">
                <a:solidFill>
                  <a:srgbClr val="FF0000"/>
                </a:solidFill>
              </a:rPr>
              <a:t>Browser()</a:t>
            </a:r>
          </a:p>
          <a:p>
            <a:pPr lvl="2"/>
            <a:r>
              <a:rPr lang="en-US" sz="1200" dirty="0" smtClean="0"/>
              <a:t>Pros</a:t>
            </a:r>
            <a:r>
              <a:rPr lang="en-US" sz="1200" dirty="0"/>
              <a:t>: Like debugger but works everywhere. </a:t>
            </a:r>
          </a:p>
          <a:p>
            <a:pPr lvl="2"/>
            <a:r>
              <a:rPr lang="en-US" sz="1200" dirty="0" smtClean="0"/>
              <a:t>Cons: Changes in your code. </a:t>
            </a:r>
          </a:p>
          <a:p>
            <a:pPr lvl="1"/>
            <a:r>
              <a:rPr lang="en-US" sz="1400" dirty="0" smtClean="0"/>
              <a:t>Print()</a:t>
            </a:r>
          </a:p>
          <a:p>
            <a:pPr lvl="2"/>
            <a:r>
              <a:rPr lang="en-US" sz="1200" dirty="0" smtClean="0"/>
              <a:t>Add messages that are printed to the console. </a:t>
            </a:r>
          </a:p>
          <a:p>
            <a:pPr lvl="2"/>
            <a:r>
              <a:rPr lang="en-US" sz="1200" dirty="0" smtClean="0"/>
              <a:t>Pros: You can keep it in the code for PROD. </a:t>
            </a:r>
          </a:p>
          <a:p>
            <a:pPr lvl="1"/>
            <a:r>
              <a:rPr lang="en-US" sz="1400" dirty="0" smtClean="0"/>
              <a:t>Showcase Mode</a:t>
            </a:r>
          </a:p>
          <a:p>
            <a:pPr lvl="2"/>
            <a:r>
              <a:rPr lang="en-US" sz="1200" dirty="0">
                <a:hlinkClick r:id="rId2"/>
              </a:rPr>
              <a:t>https://shiny.rstudio.com/gallery/kmeans-example.html</a:t>
            </a:r>
            <a:endParaRPr lang="en-US" sz="1200" dirty="0" smtClean="0"/>
          </a:p>
          <a:p>
            <a:pPr lvl="2"/>
            <a:r>
              <a:rPr lang="en-US" sz="1200" dirty="0" err="1" smtClean="0"/>
              <a:t>runApp</a:t>
            </a:r>
            <a:r>
              <a:rPr lang="en-US" sz="1200" dirty="0" smtClean="0"/>
              <a:t>(…, </a:t>
            </a:r>
            <a:r>
              <a:rPr lang="en-US" sz="1200" dirty="0" err="1" smtClean="0"/>
              <a:t>display.mode</a:t>
            </a:r>
            <a:r>
              <a:rPr lang="en-US" sz="1200" dirty="0" smtClean="0"/>
              <a:t> </a:t>
            </a:r>
            <a:r>
              <a:rPr lang="en-US" sz="1200" dirty="0"/>
              <a:t>= "</a:t>
            </a:r>
            <a:r>
              <a:rPr lang="en-US" sz="1200" dirty="0" smtClean="0"/>
              <a:t>showcase“)</a:t>
            </a:r>
          </a:p>
          <a:p>
            <a:pPr lvl="1"/>
            <a:r>
              <a:rPr lang="en-US" sz="1400" dirty="0" err="1" smtClean="0"/>
              <a:t>shiny.reactlog</a:t>
            </a:r>
            <a:endParaRPr lang="en-US" sz="1400" dirty="0" smtClean="0"/>
          </a:p>
          <a:p>
            <a:pPr lvl="2"/>
            <a:r>
              <a:rPr lang="en-US" sz="1200" dirty="0" smtClean="0"/>
              <a:t>Detailed look at shiny reactivity.  </a:t>
            </a:r>
            <a:endParaRPr lang="en-US" sz="1400" dirty="0"/>
          </a:p>
          <a:p>
            <a:r>
              <a:rPr lang="en-US" sz="1800" dirty="0" smtClean="0"/>
              <a:t>Performance Optimization</a:t>
            </a:r>
          </a:p>
          <a:p>
            <a:pPr lvl="1"/>
            <a:r>
              <a:rPr lang="en-US" sz="1400" dirty="0" err="1" smtClean="0"/>
              <a:t>Profvis</a:t>
            </a:r>
            <a:endParaRPr lang="en-US" sz="1400" dirty="0" smtClean="0"/>
          </a:p>
          <a:p>
            <a:pPr lvl="2"/>
            <a:r>
              <a:rPr lang="en-US" sz="1000" dirty="0" smtClean="0"/>
              <a:t>Find which calculation is taking time. </a:t>
            </a:r>
          </a:p>
          <a:p>
            <a:pPr lvl="2"/>
            <a:r>
              <a:rPr lang="en-US" sz="1000" dirty="0">
                <a:hlinkClick r:id="rId3"/>
              </a:rPr>
              <a:t>https://rstudio.github.io/profvis/</a:t>
            </a:r>
            <a:endParaRPr lang="en-US" sz="1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22, 2019</a:t>
            </a:fld>
            <a:endParaRPr lang="en-US" dirty="0"/>
          </a:p>
        </p:txBody>
      </p:sp>
      <p:sp>
        <p:nvSpPr>
          <p:cNvPr id="2" name="Right Bracket 1"/>
          <p:cNvSpPr/>
          <p:nvPr/>
        </p:nvSpPr>
        <p:spPr>
          <a:xfrm>
            <a:off x="4800600" y="1981200"/>
            <a:ext cx="301752" cy="1295400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34000" y="1828800"/>
            <a:ext cx="35052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Activate “debugger” where you can look around </a:t>
            </a:r>
            <a:r>
              <a:rPr lang="en-US" dirty="0" smtClean="0"/>
              <a:t>while </a:t>
            </a:r>
            <a:r>
              <a:rPr lang="en-US" dirty="0"/>
              <a:t>everything is suspended as is.  </a:t>
            </a:r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r="14161"/>
          <a:stretch/>
        </p:blipFill>
        <p:spPr>
          <a:xfrm>
            <a:off x="5503334" y="2884714"/>
            <a:ext cx="3335867" cy="12409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3780" y="4332514"/>
            <a:ext cx="3878722" cy="209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28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2-01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Open </a:t>
            </a:r>
            <a:r>
              <a:rPr lang="en-US" sz="2800" dirty="0" err="1" smtClean="0"/>
              <a:t>Excercises</a:t>
            </a:r>
            <a:r>
              <a:rPr lang="en-US" sz="2800" dirty="0" smtClean="0"/>
              <a:t>/Solutions/App1.06_Validate. </a:t>
            </a:r>
          </a:p>
          <a:p>
            <a:r>
              <a:rPr lang="en-US" sz="2800" dirty="0" smtClean="0"/>
              <a:t>Figure out why this error flashes when market is changed from SPP to CAISO:</a:t>
            </a:r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Find a solution for getting rid of it.  </a:t>
            </a:r>
          </a:p>
          <a:p>
            <a:endParaRPr lang="en-US" sz="2800" dirty="0" smtClean="0"/>
          </a:p>
          <a:p>
            <a:r>
              <a:rPr lang="en-US" sz="2800" dirty="0" smtClean="0"/>
              <a:t>Use: </a:t>
            </a:r>
          </a:p>
          <a:p>
            <a:pPr lvl="1"/>
            <a:r>
              <a:rPr lang="en-US" sz="2400" dirty="0" smtClean="0"/>
              <a:t>Browser()</a:t>
            </a:r>
          </a:p>
          <a:p>
            <a:pPr lvl="1"/>
            <a:r>
              <a:rPr lang="en-US" sz="2400" dirty="0" smtClean="0"/>
              <a:t>Validate(need())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22, 2019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048000"/>
            <a:ext cx="7295444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63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6248400" cy="279502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Base R</a:t>
            </a:r>
          </a:p>
          <a:p>
            <a:pPr lvl="1"/>
            <a:r>
              <a:rPr lang="en-US" sz="2400" dirty="0" err="1" smtClean="0"/>
              <a:t>tryCatch</a:t>
            </a:r>
            <a:r>
              <a:rPr lang="en-US" sz="2400" dirty="0"/>
              <a:t>(…, error=function(e</a:t>
            </a:r>
            <a:r>
              <a:rPr lang="en-US" sz="2400" dirty="0" smtClean="0"/>
              <a:t>){…})</a:t>
            </a:r>
          </a:p>
          <a:p>
            <a:r>
              <a:rPr lang="en-US" sz="2800" dirty="0" smtClean="0"/>
              <a:t>Shiny</a:t>
            </a:r>
          </a:p>
          <a:p>
            <a:pPr lvl="1"/>
            <a:r>
              <a:rPr lang="en-US" sz="2400" dirty="0" smtClean="0"/>
              <a:t>Validate(need(…, message = “”))</a:t>
            </a:r>
          </a:p>
          <a:p>
            <a:pPr lvl="1"/>
            <a:r>
              <a:rPr lang="en-US" sz="2400" dirty="0" smtClean="0">
                <a:solidFill>
                  <a:srgbClr val="C00000"/>
                </a:solidFill>
              </a:rPr>
              <a:t>options(</a:t>
            </a:r>
            <a:r>
              <a:rPr lang="en-US" sz="2400" dirty="0" err="1" smtClean="0">
                <a:solidFill>
                  <a:srgbClr val="C00000"/>
                </a:solidFill>
              </a:rPr>
              <a:t>shiny.sanitize.errors</a:t>
            </a:r>
            <a:r>
              <a:rPr lang="en-US" sz="2400" dirty="0" smtClean="0">
                <a:solidFill>
                  <a:srgbClr val="C00000"/>
                </a:solidFill>
              </a:rPr>
              <a:t> = TRUE)</a:t>
            </a:r>
            <a:endParaRPr lang="en-US" sz="2400" dirty="0">
              <a:solidFill>
                <a:srgbClr val="C00000"/>
              </a:solidFill>
            </a:endParaRPr>
          </a:p>
          <a:p>
            <a:pPr lvl="1"/>
            <a:r>
              <a:rPr lang="en-US" sz="2400" dirty="0" err="1" smtClean="0"/>
              <a:t>safeError</a:t>
            </a:r>
            <a:r>
              <a:rPr lang="en-US" sz="2400" dirty="0" smtClean="0"/>
              <a:t>() for controlled error messages. </a:t>
            </a:r>
          </a:p>
          <a:p>
            <a:pPr lvl="1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22, 2019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194" y="4572000"/>
            <a:ext cx="3905250" cy="647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6925" y="5257800"/>
            <a:ext cx="3114675" cy="609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6650" y="5905500"/>
            <a:ext cx="5314950" cy="4953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74070" y="4711184"/>
            <a:ext cx="385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Uncontrolled R’s native error message: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4070" y="5310739"/>
            <a:ext cx="2522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Controlled safe message: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1000" y="5987026"/>
            <a:ext cx="3308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Uncontrolled with error-sanitizer: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4070" y="4967840"/>
            <a:ext cx="4202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It may not make sense to users. It might be revealing of sensitive information. 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4070" y="5587327"/>
            <a:ext cx="4202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Messages are more meaningful. 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81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2-02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342226"/>
            <a:ext cx="8229600" cy="304191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22, 2019</a:t>
            </a:fld>
            <a:endParaRPr 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4343400" y="4267200"/>
            <a:ext cx="4114800" cy="612648"/>
          </a:xfrm>
          <a:prstGeom prst="wedgeRectCallout">
            <a:avLst>
              <a:gd name="adj1" fmla="val -36549"/>
              <a:gd name="adj2" fmla="val -1521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Show a safe error message while error-sanitizer on.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952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Shiny Server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It’s a web server that makes shiny apps available over the web. </a:t>
            </a:r>
          </a:p>
          <a:p>
            <a:r>
              <a:rPr lang="en-US" dirty="0" smtClean="0"/>
              <a:t>PROD server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analyze.teainc.org</a:t>
            </a:r>
            <a:endParaRPr lang="en-US" dirty="0" smtClean="0"/>
          </a:p>
          <a:p>
            <a:pPr lvl="1"/>
            <a:r>
              <a:rPr lang="en-US" dirty="0" smtClean="0"/>
              <a:t>Apps are accessible from anywhere</a:t>
            </a:r>
          </a:p>
          <a:p>
            <a:r>
              <a:rPr lang="en-US" dirty="0" smtClean="0"/>
              <a:t>Staging server</a:t>
            </a:r>
          </a:p>
          <a:p>
            <a:pPr lvl="1"/>
            <a:r>
              <a:rPr lang="en-US" dirty="0">
                <a:hlinkClick r:id="rId3"/>
              </a:rPr>
              <a:t>http://rshinydev001:3838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Apps are available only within TEA network. </a:t>
            </a:r>
          </a:p>
          <a:p>
            <a:endParaRPr lang="en-US" dirty="0" smtClean="0"/>
          </a:p>
          <a:p>
            <a:r>
              <a:rPr lang="en-US" dirty="0" smtClean="0"/>
              <a:t>FYI: </a:t>
            </a:r>
          </a:p>
          <a:p>
            <a:pPr lvl="1"/>
            <a:r>
              <a:rPr lang="en-US" dirty="0" smtClean="0"/>
              <a:t>Operating System: Linux (Ubuntu)</a:t>
            </a:r>
          </a:p>
          <a:p>
            <a:pPr lvl="1"/>
            <a:r>
              <a:rPr lang="en-US" dirty="0" smtClean="0"/>
              <a:t>System Analyst: Brandon Clayton</a:t>
            </a:r>
          </a:p>
          <a:p>
            <a:pPr lvl="1"/>
            <a:r>
              <a:rPr lang="en-US" dirty="0" smtClean="0"/>
              <a:t>URL is case sensitive. 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22,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4886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2-02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Get </a:t>
            </a:r>
            <a:r>
              <a:rPr lang="en-US" dirty="0"/>
              <a:t>r</a:t>
            </a:r>
            <a:r>
              <a:rPr lang="en-US" dirty="0" smtClean="0"/>
              <a:t>id of validate() for data imports. (Line 12 in </a:t>
            </a:r>
            <a:r>
              <a:rPr lang="en-US" dirty="0" err="1" smtClean="0"/>
              <a:t>server.r</a:t>
            </a:r>
            <a:r>
              <a:rPr lang="en-US" dirty="0" smtClean="0"/>
              <a:t>)</a:t>
            </a:r>
          </a:p>
          <a:p>
            <a:r>
              <a:rPr lang="en-US" dirty="0"/>
              <a:t>Set </a:t>
            </a:r>
            <a:r>
              <a:rPr lang="en-US" dirty="0" err="1" smtClean="0"/>
              <a:t>shiny.sanitize.errors</a:t>
            </a:r>
            <a:r>
              <a:rPr lang="en-US" dirty="0" smtClean="0"/>
              <a:t> = TRUE and run the app. Check the error message.  </a:t>
            </a:r>
          </a:p>
          <a:p>
            <a:r>
              <a:rPr lang="en-US" dirty="0" smtClean="0"/>
              <a:t>Add safe error.  </a:t>
            </a:r>
          </a:p>
          <a:p>
            <a:r>
              <a:rPr lang="en-US" dirty="0" smtClean="0"/>
              <a:t>Run it again and check the error message. </a:t>
            </a:r>
          </a:p>
          <a:p>
            <a:endParaRPr lang="en-US" dirty="0"/>
          </a:p>
          <a:p>
            <a:r>
              <a:rPr lang="en-US" dirty="0" smtClean="0"/>
              <a:t>Use: </a:t>
            </a:r>
          </a:p>
          <a:p>
            <a:pPr lvl="1"/>
            <a:r>
              <a:rPr lang="en-US" dirty="0"/>
              <a:t>options(</a:t>
            </a:r>
            <a:r>
              <a:rPr lang="en-US" dirty="0" err="1"/>
              <a:t>shiny.sanitize.errors</a:t>
            </a:r>
            <a:r>
              <a:rPr lang="en-US" dirty="0"/>
              <a:t> = TRUE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If(…) stop(</a:t>
            </a:r>
            <a:r>
              <a:rPr lang="en-US" dirty="0" err="1" smtClean="0"/>
              <a:t>safeError</a:t>
            </a:r>
            <a:r>
              <a:rPr lang="en-US" dirty="0" smtClean="0"/>
              <a:t>(…))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40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22,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34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Topics</a:t>
            </a:r>
            <a:br>
              <a:rPr lang="en-US" dirty="0"/>
            </a:b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of Module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41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22,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17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design technique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24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Fact: As we develop more shiny apps, we get closer to web programmers. Adopt some of their techniques to start with. </a:t>
            </a:r>
          </a:p>
          <a:p>
            <a:pPr lvl="1"/>
            <a:r>
              <a:rPr lang="en-US" dirty="0" smtClean="0"/>
              <a:t>We already talked about separation of Dev/Staging/PROD environments.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42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22, 2019</a:t>
            </a:fld>
            <a:endParaRPr lang="en-US" dirty="0"/>
          </a:p>
        </p:txBody>
      </p:sp>
      <p:pic>
        <p:nvPicPr>
          <p:cNvPr id="1026" name="Picture 2" descr="Image result for modularization programm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818650"/>
            <a:ext cx="3009900" cy="1979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7"/>
          <p:cNvSpPr txBox="1">
            <a:spLocks/>
          </p:cNvSpPr>
          <p:nvPr/>
        </p:nvSpPr>
        <p:spPr>
          <a:xfrm>
            <a:off x="457200" y="2971800"/>
            <a:ext cx="5334000" cy="323453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b="1" dirty="0" smtClean="0"/>
              <a:t>Modular programming </a:t>
            </a:r>
            <a:r>
              <a:rPr lang="en-US" dirty="0" smtClean="0"/>
              <a:t>is a software design technique that emphasizes </a:t>
            </a:r>
            <a:r>
              <a:rPr lang="en-US" dirty="0" smtClean="0">
                <a:solidFill>
                  <a:srgbClr val="C0504D"/>
                </a:solidFill>
              </a:rPr>
              <a:t>separating the functionality of a program into independent, interchangeable modules</a:t>
            </a:r>
            <a:r>
              <a:rPr lang="en-US" dirty="0" smtClean="0"/>
              <a:t>, such that each contains everything necessary to execute only one aspect of the desired functionality.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31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Modularization for Shiny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76800" cy="47244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In R</a:t>
            </a:r>
          </a:p>
          <a:p>
            <a:pPr lvl="1">
              <a:buFont typeface="Calibri Light" panose="020F0302020204030204" pitchFamily="34" charset="0"/>
              <a:buChar char="→"/>
            </a:pPr>
            <a:r>
              <a:rPr lang="en-US" dirty="0" smtClean="0"/>
              <a:t> Functions</a:t>
            </a:r>
          </a:p>
          <a:p>
            <a:pPr lvl="2"/>
            <a:r>
              <a:rPr lang="en-US" dirty="0" smtClean="0"/>
              <a:t>If you repeat yourself 3 times, write a function</a:t>
            </a:r>
          </a:p>
          <a:p>
            <a:pPr lvl="2"/>
            <a:r>
              <a:rPr lang="en-US" dirty="0" smtClean="0"/>
              <a:t>Or once for modularization. </a:t>
            </a:r>
          </a:p>
          <a:p>
            <a:pPr lvl="1">
              <a:buFont typeface="Calibri Light" panose="020F0302020204030204" pitchFamily="34" charset="0"/>
              <a:buChar char="→"/>
            </a:pPr>
            <a:r>
              <a:rPr lang="en-US" dirty="0" smtClean="0"/>
              <a:t> Source</a:t>
            </a:r>
          </a:p>
          <a:p>
            <a:pPr lvl="2"/>
            <a:r>
              <a:rPr lang="en-US" dirty="0" smtClean="0"/>
              <a:t>Technically not modular(?). But a technique to break up a program.  </a:t>
            </a:r>
          </a:p>
          <a:p>
            <a:r>
              <a:rPr lang="en-US" b="1" dirty="0" smtClean="0"/>
              <a:t>In Shiny </a:t>
            </a:r>
          </a:p>
          <a:p>
            <a:pPr lvl="1">
              <a:buFont typeface="Calibri Light" panose="020F0302020204030204" pitchFamily="34" charset="0"/>
              <a:buChar char="→"/>
            </a:pPr>
            <a:r>
              <a:rPr lang="en-US" dirty="0" smtClean="0"/>
              <a:t> Functions</a:t>
            </a:r>
          </a:p>
          <a:p>
            <a:pPr lvl="1">
              <a:buFont typeface="Calibri Light" panose="020F0302020204030204" pitchFamily="34" charset="0"/>
              <a:buChar char="→"/>
            </a:pPr>
            <a:r>
              <a:rPr lang="en-US" b="1" dirty="0" smtClean="0">
                <a:solidFill>
                  <a:srgbClr val="C0504D"/>
                </a:solidFill>
              </a:rPr>
              <a:t> Module</a:t>
            </a:r>
          </a:p>
          <a:p>
            <a:pPr lvl="2"/>
            <a:r>
              <a:rPr lang="en-US" dirty="0" smtClean="0"/>
              <a:t>Originally introduced for reducing repetitions, but more and more people are using it to break the app into modular pieces. </a:t>
            </a:r>
          </a:p>
          <a:p>
            <a:pPr lvl="1">
              <a:buFont typeface="Calibri Light" panose="020F0302020204030204" pitchFamily="34" charset="0"/>
              <a:buChar char="→"/>
            </a:pPr>
            <a:endParaRPr lang="en-US" dirty="0"/>
          </a:p>
          <a:p>
            <a:r>
              <a:rPr lang="en-US" sz="2600" dirty="0" smtClean="0"/>
              <a:t>Bad Example: HedgeFox app</a:t>
            </a:r>
          </a:p>
          <a:p>
            <a:pPr lvl="1"/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://analyze.teainc.org/HedgeFox/PNW</a:t>
            </a:r>
            <a:r>
              <a:rPr lang="en-US" sz="1800" dirty="0" smtClean="0">
                <a:hlinkClick r:id="rId2"/>
              </a:rPr>
              <a:t>/</a:t>
            </a:r>
            <a:endParaRPr lang="en-US" sz="1800" dirty="0" smtClean="0"/>
          </a:p>
          <a:p>
            <a:pPr lvl="1"/>
            <a:r>
              <a:rPr lang="en-US" sz="1900" dirty="0" smtClean="0">
                <a:hlinkClick r:id="rId3"/>
              </a:rPr>
              <a:t>https</a:t>
            </a:r>
            <a:r>
              <a:rPr lang="en-US" sz="1900" dirty="0">
                <a:hlinkClick r:id="rId3"/>
              </a:rPr>
              <a:t>://</a:t>
            </a:r>
            <a:r>
              <a:rPr lang="en-US" sz="1900" dirty="0" smtClean="0">
                <a:hlinkClick r:id="rId3"/>
              </a:rPr>
              <a:t>github.com/TEA-Analytics/HedgeFox/blob/master/RCode/shiny-app/Common/server.r#L804</a:t>
            </a:r>
            <a:endParaRPr lang="en-US" sz="1900" dirty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43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22, 2019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4820" y="1524000"/>
            <a:ext cx="3233995" cy="482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98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1598184"/>
            <a:ext cx="4730532" cy="47033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71012" cy="4525963"/>
          </a:xfrm>
        </p:spPr>
        <p:txBody>
          <a:bodyPr>
            <a:noAutofit/>
          </a:bodyPr>
          <a:lstStyle/>
          <a:p>
            <a:r>
              <a:rPr lang="en-US" sz="1800" u="sng" dirty="0" smtClean="0"/>
              <a:t>Recommended</a:t>
            </a:r>
            <a:r>
              <a:rPr lang="en-US" sz="1800" dirty="0" smtClean="0"/>
              <a:t> structure includes a set of </a:t>
            </a:r>
          </a:p>
          <a:p>
            <a:pPr lvl="1"/>
            <a:r>
              <a:rPr lang="en-US" sz="1800" dirty="0" smtClean="0"/>
              <a:t>a </a:t>
            </a:r>
            <a:r>
              <a:rPr lang="en-US" sz="1800" dirty="0" err="1" smtClean="0"/>
              <a:t>ui</a:t>
            </a:r>
            <a:r>
              <a:rPr lang="en-US" sz="1800" dirty="0" smtClean="0"/>
              <a:t> function</a:t>
            </a:r>
          </a:p>
          <a:p>
            <a:pPr lvl="1"/>
            <a:r>
              <a:rPr lang="en-US" sz="1800" dirty="0" smtClean="0"/>
              <a:t>a server function </a:t>
            </a:r>
          </a:p>
          <a:p>
            <a:pPr marL="457200" lvl="1" indent="0">
              <a:buNone/>
            </a:pPr>
            <a:r>
              <a:rPr lang="en-US" sz="1800" dirty="0" smtClean="0"/>
              <a:t>within </a:t>
            </a:r>
            <a:r>
              <a:rPr lang="en-US" sz="1800" dirty="0"/>
              <a:t>a file </a:t>
            </a:r>
            <a:r>
              <a:rPr lang="en-US" sz="1800" dirty="0" smtClean="0"/>
              <a:t>named accordingly. 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r>
              <a:rPr lang="en-US" sz="1800" dirty="0"/>
              <a:t>The server function is a simple subset of the main server function.  </a:t>
            </a:r>
            <a:endParaRPr lang="en-US" sz="1800" dirty="0" smtClean="0"/>
          </a:p>
          <a:p>
            <a:r>
              <a:rPr lang="en-US" sz="1800" dirty="0" smtClean="0"/>
              <a:t>Optionally, you can return (reactive) objects. </a:t>
            </a:r>
          </a:p>
          <a:p>
            <a:r>
              <a:rPr lang="en-US" sz="1800" dirty="0" smtClean="0"/>
              <a:t>The </a:t>
            </a:r>
            <a:r>
              <a:rPr lang="en-US" sz="1800" dirty="0" err="1" smtClean="0"/>
              <a:t>ui</a:t>
            </a:r>
            <a:r>
              <a:rPr lang="en-US" sz="1800" dirty="0" smtClean="0"/>
              <a:t> function wraps ids with a namespace. </a:t>
            </a:r>
          </a:p>
          <a:p>
            <a:endParaRPr lang="en-US" sz="1800" dirty="0" smtClean="0"/>
          </a:p>
          <a:p>
            <a:pPr marL="0" indent="0">
              <a:buNone/>
            </a:pPr>
            <a:r>
              <a:rPr lang="en-US" sz="1200" dirty="0" smtClean="0"/>
              <a:t>Source: </a:t>
            </a:r>
            <a:r>
              <a:rPr lang="en-US" sz="1200" dirty="0" smtClean="0">
                <a:hlinkClick r:id="rId3"/>
              </a:rPr>
              <a:t>http</a:t>
            </a:r>
            <a:r>
              <a:rPr lang="en-US" sz="1200" dirty="0">
                <a:hlinkClick r:id="rId3"/>
              </a:rPr>
              <a:t>://shiny.rstudio.com/gallery/module-example.html</a:t>
            </a:r>
            <a:endParaRPr lang="en-US" sz="12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44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22, 2019</a:t>
            </a:fld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57502" y="2303005"/>
            <a:ext cx="1076498" cy="33617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943253" y="1665749"/>
            <a:ext cx="914400" cy="33617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224354" y="3405564"/>
            <a:ext cx="1033445" cy="33617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343400" y="2570020"/>
            <a:ext cx="1057102" cy="18659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895060" y="3060517"/>
            <a:ext cx="772982" cy="11238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895060" y="2948131"/>
            <a:ext cx="772982" cy="11238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233509" y="2931505"/>
            <a:ext cx="772982" cy="11238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239000" y="3054762"/>
            <a:ext cx="772982" cy="11238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ket 19"/>
          <p:cNvSpPr/>
          <p:nvPr/>
        </p:nvSpPr>
        <p:spPr>
          <a:xfrm>
            <a:off x="4190723" y="2457305"/>
            <a:ext cx="73152" cy="914400"/>
          </a:xfrm>
          <a:prstGeom prst="leftBracke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Bracket 20"/>
          <p:cNvSpPr/>
          <p:nvPr/>
        </p:nvSpPr>
        <p:spPr>
          <a:xfrm>
            <a:off x="4218155" y="3599078"/>
            <a:ext cx="45719" cy="2573122"/>
          </a:xfrm>
          <a:prstGeom prst="leftBracke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019800" y="3505200"/>
            <a:ext cx="1447800" cy="1524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535523" y="3497448"/>
            <a:ext cx="1151277" cy="16015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994130" y="3317728"/>
            <a:ext cx="7873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accent6"/>
                </a:solidFill>
              </a:rPr>
              <a:t>Must have</a:t>
            </a:r>
            <a:endParaRPr lang="en-US" sz="1050" dirty="0">
              <a:solidFill>
                <a:schemeClr val="accent6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493270" y="3319790"/>
            <a:ext cx="6367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accent6"/>
                </a:solidFill>
              </a:rPr>
              <a:t>optional</a:t>
            </a:r>
            <a:endParaRPr lang="en-US" sz="1050" dirty="0">
              <a:solidFill>
                <a:schemeClr val="accent6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57417" y="2536361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namespace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55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13613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module </a:t>
            </a:r>
            <a:r>
              <a:rPr lang="en-US" sz="2000" dirty="0" err="1" smtClean="0"/>
              <a:t>ui</a:t>
            </a:r>
            <a:r>
              <a:rPr lang="en-US" sz="2000" dirty="0" smtClean="0"/>
              <a:t> function </a:t>
            </a:r>
          </a:p>
          <a:p>
            <a:pPr lvl="1"/>
            <a:r>
              <a:rPr lang="en-US" sz="1600" dirty="0" smtClean="0"/>
              <a:t>Adds </a:t>
            </a:r>
            <a:r>
              <a:rPr lang="en-US" sz="1600" dirty="0" err="1" smtClean="0"/>
              <a:t>ui</a:t>
            </a:r>
            <a:r>
              <a:rPr lang="en-US" sz="1600" dirty="0" smtClean="0"/>
              <a:t> objects</a:t>
            </a:r>
          </a:p>
          <a:p>
            <a:pPr lvl="1"/>
            <a:r>
              <a:rPr lang="en-US" sz="1600" dirty="0" smtClean="0"/>
              <a:t>Make the user inputs available under the namespace. </a:t>
            </a:r>
          </a:p>
          <a:p>
            <a:pPr lvl="1"/>
            <a:endParaRPr lang="en-US" sz="1600" dirty="0" smtClean="0"/>
          </a:p>
          <a:p>
            <a:r>
              <a:rPr lang="en-US" sz="2000" dirty="0" smtClean="0"/>
              <a:t>The module server function</a:t>
            </a:r>
          </a:p>
          <a:p>
            <a:pPr lvl="1"/>
            <a:r>
              <a:rPr lang="en-US" sz="1600" dirty="0" smtClean="0"/>
              <a:t>Is called by </a:t>
            </a:r>
            <a:r>
              <a:rPr lang="en-US" sz="1600" dirty="0" err="1" smtClean="0">
                <a:solidFill>
                  <a:srgbClr val="C00000"/>
                </a:solidFill>
              </a:rPr>
              <a:t>callModule</a:t>
            </a:r>
            <a:r>
              <a:rPr lang="en-US" sz="1600" dirty="0" smtClean="0"/>
              <a:t>, together with a namespace. </a:t>
            </a:r>
          </a:p>
          <a:p>
            <a:pPr lvl="1"/>
            <a:r>
              <a:rPr lang="en-US" sz="1600" dirty="0" smtClean="0"/>
              <a:t>All user inputs under the namespace will be available. </a:t>
            </a:r>
          </a:p>
          <a:p>
            <a:pPr lvl="1"/>
            <a:r>
              <a:rPr lang="en-US" sz="1600" dirty="0" smtClean="0"/>
              <a:t>Reactive objects (except input$*) need to be added as arguments. </a:t>
            </a:r>
          </a:p>
          <a:p>
            <a:pPr lvl="1"/>
            <a:r>
              <a:rPr lang="en-US" sz="1600" dirty="0" smtClean="0"/>
              <a:t>A returned reactive object can be assigned and made available for other sections. </a:t>
            </a:r>
          </a:p>
          <a:p>
            <a:pPr lvl="1"/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45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22, 2019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091" y="1562793"/>
            <a:ext cx="4772446" cy="2780607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4122258" y="2148267"/>
            <a:ext cx="1668942" cy="213933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121654" y="2438771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u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</a:rPr>
              <a:t>i.r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076540" y="2953096"/>
            <a:ext cx="901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</a:rPr>
              <a:t>server.r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20478" y="2056970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g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</a:rPr>
              <a:t>lobal.r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4276402" y="2563206"/>
            <a:ext cx="981398" cy="213933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257800" y="2636261"/>
            <a:ext cx="533400" cy="11002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178049" y="3154388"/>
            <a:ext cx="533400" cy="11002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196651" y="3129449"/>
            <a:ext cx="981398" cy="15667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4682835" y="3247789"/>
            <a:ext cx="6096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52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Reactive spaghetti vs reactive ravioli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/>
              <a:t>Advantages </a:t>
            </a:r>
            <a:r>
              <a:rPr lang="en-US" sz="2400" b="1" dirty="0"/>
              <a:t>&amp; Benefits</a:t>
            </a:r>
          </a:p>
          <a:p>
            <a:r>
              <a:rPr lang="en-US" sz="2400" dirty="0" smtClean="0"/>
              <a:t>Modularization</a:t>
            </a:r>
          </a:p>
          <a:p>
            <a:pPr lvl="1"/>
            <a:r>
              <a:rPr lang="en-US" sz="2000" dirty="0" smtClean="0"/>
              <a:t>Better overview of a large app</a:t>
            </a:r>
          </a:p>
          <a:p>
            <a:pPr lvl="1"/>
            <a:r>
              <a:rPr lang="en-US" sz="2000" dirty="0" smtClean="0"/>
              <a:t>Easy re-use of codes</a:t>
            </a:r>
          </a:p>
          <a:p>
            <a:r>
              <a:rPr lang="en-US" sz="2400" dirty="0" smtClean="0">
                <a:solidFill>
                  <a:schemeClr val="accent2"/>
                </a:solidFill>
              </a:rPr>
              <a:t>No </a:t>
            </a:r>
            <a:r>
              <a:rPr lang="en-US" sz="2400" dirty="0">
                <a:solidFill>
                  <a:schemeClr val="accent2"/>
                </a:solidFill>
              </a:rPr>
              <a:t>name collisions. </a:t>
            </a:r>
            <a:endParaRPr lang="en-US" sz="2400" dirty="0" smtClean="0">
              <a:solidFill>
                <a:schemeClr val="accent2"/>
              </a:solidFill>
            </a:endParaRPr>
          </a:p>
          <a:p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Disadvantages</a:t>
            </a:r>
          </a:p>
          <a:p>
            <a:r>
              <a:rPr lang="en-US" sz="2400" dirty="0"/>
              <a:t>Adds </a:t>
            </a:r>
            <a:r>
              <a:rPr lang="en-US" sz="2400" dirty="0" smtClean="0"/>
              <a:t>complexity for </a:t>
            </a:r>
            <a:r>
              <a:rPr lang="en-US" sz="2400" dirty="0"/>
              <a:t>beginners and intermediate developers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 smtClean="0"/>
              <a:t>Debugging can be trickier, until you get used to it.  </a:t>
            </a:r>
          </a:p>
          <a:p>
            <a:pPr lvl="1"/>
            <a:r>
              <a:rPr lang="en-US" sz="2000" dirty="0" smtClean="0"/>
              <a:t>Tips: use shortcuts: </a:t>
            </a:r>
            <a:r>
              <a:rPr lang="en-US" sz="2000" b="1" dirty="0" smtClean="0"/>
              <a:t>F2</a:t>
            </a:r>
            <a:r>
              <a:rPr lang="en-US" sz="2000" dirty="0" smtClean="0"/>
              <a:t> and </a:t>
            </a:r>
            <a:r>
              <a:rPr lang="en-US" sz="2000" b="1" dirty="0" smtClean="0"/>
              <a:t>Ctrl + Shift + F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46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22,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76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2-03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95491"/>
            <a:ext cx="8229600" cy="433538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47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22,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95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Topics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Shiny App as a Package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48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22,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27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Organization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990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There are a group of shiny developers advocating for shiny apps as packages.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49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22, 2019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561" y="4305300"/>
            <a:ext cx="1819275" cy="19431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0" y="3048000"/>
            <a:ext cx="1952625" cy="32004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7220868" y="2688366"/>
            <a:ext cx="11356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As a Package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10382" y="3997523"/>
            <a:ext cx="857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Standard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Content Placeholder 7"/>
          <p:cNvSpPr txBox="1">
            <a:spLocks/>
          </p:cNvSpPr>
          <p:nvPr/>
        </p:nvSpPr>
        <p:spPr>
          <a:xfrm>
            <a:off x="457200" y="2590800"/>
            <a:ext cx="6248400" cy="190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Pros</a:t>
            </a:r>
          </a:p>
          <a:p>
            <a:pPr lvl="1"/>
            <a:r>
              <a:rPr lang="en-US" sz="1600" dirty="0" smtClean="0"/>
              <a:t>A preset documentation format in DESCRIPTION</a:t>
            </a:r>
          </a:p>
          <a:p>
            <a:pPr lvl="1"/>
            <a:r>
              <a:rPr lang="en-US" sz="1600" dirty="0" smtClean="0"/>
              <a:t>Built-in help documentation. </a:t>
            </a:r>
          </a:p>
          <a:p>
            <a:pPr lvl="1"/>
            <a:r>
              <a:rPr lang="en-US" sz="1600" dirty="0" smtClean="0"/>
              <a:t>Explicit package dependencies. </a:t>
            </a:r>
          </a:p>
          <a:p>
            <a:pPr lvl="1"/>
            <a:r>
              <a:rPr lang="en-US" sz="1600" dirty="0" smtClean="0"/>
              <a:t>Unit testing. </a:t>
            </a:r>
          </a:p>
        </p:txBody>
      </p:sp>
      <p:sp>
        <p:nvSpPr>
          <p:cNvPr id="18" name="Content Placeholder 7"/>
          <p:cNvSpPr txBox="1">
            <a:spLocks/>
          </p:cNvSpPr>
          <p:nvPr/>
        </p:nvSpPr>
        <p:spPr>
          <a:xfrm>
            <a:off x="457200" y="4305300"/>
            <a:ext cx="4191000" cy="1943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Cons</a:t>
            </a:r>
          </a:p>
          <a:p>
            <a:pPr lvl="1"/>
            <a:r>
              <a:rPr lang="en-US" sz="1600" dirty="0" smtClean="0"/>
              <a:t>Easy deployment for shiny.io users but we need to unpack it before deployment. </a:t>
            </a:r>
          </a:p>
          <a:p>
            <a:pPr lvl="1"/>
            <a:endParaRPr lang="en-US" sz="1600" dirty="0" smtClean="0"/>
          </a:p>
          <a:p>
            <a:r>
              <a:rPr lang="en-US" sz="2000" dirty="0" smtClean="0"/>
              <a:t>Look up ‘golem’ for more info. </a:t>
            </a:r>
          </a:p>
        </p:txBody>
      </p:sp>
    </p:spTree>
    <p:extLst>
      <p:ext uri="{BB962C8B-B14F-4D97-AF65-F5344CB8AC3E}">
        <p14:creationId xmlns:p14="http://schemas.microsoft.com/office/powerpoint/2010/main" val="404354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u="sng" dirty="0" smtClean="0"/>
              <a:t>Dev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Develop an app locally.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u="sng" dirty="0" smtClean="0"/>
              <a:t>Staging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Place the app folder in Staging location: </a:t>
            </a:r>
            <a:r>
              <a:rPr lang="en-US" dirty="0" smtClean="0">
                <a:hlinkClick r:id="rId2" action="ppaction://hlinkfile"/>
              </a:rPr>
              <a:t>\\analystfs\westcoastdata\Shiny\Staging</a:t>
            </a:r>
            <a:endParaRPr lang="en-US" dirty="0" smtClean="0"/>
          </a:p>
          <a:p>
            <a:pPr marL="514350" indent="-514350">
              <a:buFont typeface="+mj-lt"/>
              <a:buAutoNum type="arabicPeriod" startAt="2"/>
            </a:pPr>
            <a:endParaRPr lang="en-US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Check your app on </a:t>
            </a:r>
            <a:r>
              <a:rPr lang="en-US" dirty="0">
                <a:hlinkClick r:id="rId3"/>
              </a:rPr>
              <a:t>http://rshinydev001:3838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514350" indent="-514350">
              <a:buFont typeface="+mj-lt"/>
              <a:buAutoNum type="arabicPeriod" startAt="2"/>
            </a:pPr>
            <a:endParaRPr lang="en-US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If debugging is needed, do so here: </a:t>
            </a:r>
            <a:r>
              <a:rPr lang="en-US" dirty="0">
                <a:hlinkClick r:id="rId4"/>
              </a:rPr>
              <a:t>http://rshinydev001:8787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514350" indent="-514350">
              <a:buFont typeface="+mj-lt"/>
              <a:buAutoNum type="arabicPeriod" startAt="2"/>
            </a:pPr>
            <a:endParaRPr lang="en-US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Decide on the configurations </a:t>
            </a:r>
            <a:r>
              <a:rPr lang="en-US" dirty="0" smtClean="0"/>
              <a:t>(including user group) and </a:t>
            </a:r>
            <a:r>
              <a:rPr lang="en-US" dirty="0" smtClean="0"/>
              <a:t>let Brandon know. </a:t>
            </a:r>
            <a:r>
              <a:rPr lang="en-US" dirty="0" smtClean="0"/>
              <a:t>Submit a ticket.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u="sng" dirty="0" smtClean="0"/>
              <a:t>PROD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dirty="0" smtClean="0"/>
              <a:t>Once all working, place </a:t>
            </a:r>
            <a:r>
              <a:rPr lang="en-US" dirty="0"/>
              <a:t>the folder here: </a:t>
            </a:r>
            <a:r>
              <a:rPr lang="en-US" dirty="0">
                <a:hlinkClick r:id="rId5" action="ppaction://hlinkfile"/>
              </a:rPr>
              <a:t>\\</a:t>
            </a:r>
            <a:r>
              <a:rPr lang="en-US" dirty="0" smtClean="0">
                <a:hlinkClick r:id="rId5" action="ppaction://hlinkfile"/>
              </a:rPr>
              <a:t>analystfs\westcoastdata\Shiny\Prod</a:t>
            </a:r>
            <a:endParaRPr lang="en-US" dirty="0" smtClean="0"/>
          </a:p>
          <a:p>
            <a:pPr marL="514350" indent="-514350">
              <a:buFont typeface="+mj-lt"/>
              <a:buAutoNum type="arabicPeriod" startAt="6"/>
            </a:pPr>
            <a:endParaRPr lang="en-US" dirty="0" smtClean="0"/>
          </a:p>
          <a:p>
            <a:pPr marL="514350" indent="-514350">
              <a:buFont typeface="+mj-lt"/>
              <a:buAutoNum type="arabicPeriod" startAt="6"/>
            </a:pPr>
            <a:r>
              <a:rPr lang="en-US" dirty="0" smtClean="0"/>
              <a:t>Check your app on </a:t>
            </a:r>
            <a:r>
              <a:rPr lang="en-US" dirty="0">
                <a:hlinkClick r:id="rId6"/>
              </a:rPr>
              <a:t>https://analyze.teainc.org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pPr marL="514350" indent="-514350">
              <a:buFont typeface="+mj-lt"/>
              <a:buAutoNum type="arabicPeriod" startAt="6"/>
            </a:pPr>
            <a:endParaRPr lang="en-US" dirty="0" smtClean="0"/>
          </a:p>
          <a:p>
            <a:pPr marL="514350" indent="-514350">
              <a:buFont typeface="+mj-lt"/>
              <a:buAutoNum type="arabicPeriod" startAt="6"/>
            </a:pPr>
            <a:r>
              <a:rPr lang="en-US" dirty="0" smtClean="0"/>
              <a:t>Debug if necessary: </a:t>
            </a:r>
            <a:r>
              <a:rPr lang="en-US" dirty="0">
                <a:hlinkClick r:id="rId7"/>
              </a:rPr>
              <a:t>http://</a:t>
            </a:r>
            <a:r>
              <a:rPr lang="en-US" dirty="0" smtClean="0">
                <a:hlinkClick r:id="rId7"/>
              </a:rPr>
              <a:t>rshiny001:8787</a:t>
            </a:r>
            <a:endParaRPr lang="en-US" dirty="0" smtClean="0"/>
          </a:p>
          <a:p>
            <a:pPr marL="514350" indent="-514350">
              <a:buFont typeface="+mj-lt"/>
              <a:buAutoNum type="arabicPeriod" startAt="6"/>
            </a:pPr>
            <a:endParaRPr lang="en-US" dirty="0" smtClean="0"/>
          </a:p>
          <a:p>
            <a:pPr marL="514350" indent="-514350">
              <a:buFont typeface="+mj-lt"/>
              <a:buAutoNum type="arabicPeriod" startAt="6"/>
            </a:pPr>
            <a:r>
              <a:rPr lang="en-US" dirty="0" smtClean="0"/>
              <a:t>Notify Brandon and app users.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22,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2383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Topics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Futures &amp; Promises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50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22,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08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12371" cy="4800600"/>
          </a:xfrm>
        </p:spPr>
        <p:txBody>
          <a:bodyPr>
            <a:normAutofit fontScale="55000" lnSpcReduction="20000"/>
          </a:bodyPr>
          <a:lstStyle/>
          <a:p>
            <a:r>
              <a:rPr lang="en-US" sz="3600" dirty="0" smtClean="0">
                <a:solidFill>
                  <a:srgbClr val="92D050"/>
                </a:solidFill>
              </a:rPr>
              <a:t>Future</a:t>
            </a:r>
            <a:r>
              <a:rPr lang="en-US" sz="3600" dirty="0" smtClean="0"/>
              <a:t> launches </a:t>
            </a:r>
            <a:r>
              <a:rPr lang="en-US" sz="3600" dirty="0" err="1" smtClean="0"/>
              <a:t>async</a:t>
            </a:r>
            <a:r>
              <a:rPr lang="en-US" sz="3600" dirty="0" smtClean="0"/>
              <a:t> task (invoking) in another thread. </a:t>
            </a:r>
          </a:p>
          <a:p>
            <a:r>
              <a:rPr lang="en-US" sz="3600" dirty="0" smtClean="0">
                <a:solidFill>
                  <a:schemeClr val="accent6"/>
                </a:solidFill>
              </a:rPr>
              <a:t>Promise</a:t>
            </a:r>
            <a:r>
              <a:rPr lang="en-US" sz="3600" dirty="0" smtClean="0"/>
              <a:t> waits for the completion and incorporates the results into the main thread (handling).  </a:t>
            </a:r>
            <a:endParaRPr lang="en-US" sz="3600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Read: 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rstudio.github.io/promises/articles/futures.html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https://rstudio.github.io/promises/articles/shiny.html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programming in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51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22, 2019</a:t>
            </a:fld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233159" y="3172692"/>
            <a:ext cx="2667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690359" y="2944092"/>
            <a:ext cx="152400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885707" y="2944092"/>
            <a:ext cx="94479" cy="304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023134" y="2944092"/>
            <a:ext cx="152400" cy="304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281680" y="2944092"/>
            <a:ext cx="94479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554585" y="2944092"/>
            <a:ext cx="94479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439590" y="2946863"/>
            <a:ext cx="927169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386466" y="2944092"/>
            <a:ext cx="91128" cy="304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500880" y="2944092"/>
            <a:ext cx="94479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265024" y="4225796"/>
            <a:ext cx="2667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722224" y="3997196"/>
            <a:ext cx="152400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917572" y="3997196"/>
            <a:ext cx="94479" cy="304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054999" y="3997196"/>
            <a:ext cx="152400" cy="304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313545" y="3997196"/>
            <a:ext cx="94479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586450" y="3997196"/>
            <a:ext cx="94479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502235" y="3997196"/>
            <a:ext cx="91128" cy="304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616649" y="3997196"/>
            <a:ext cx="94479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177913" y="2498203"/>
            <a:ext cx="17925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Standard R Operation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177913" y="3604985"/>
            <a:ext cx="20288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Asynchronous Operation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Freeform 42"/>
          <p:cNvSpPr/>
          <p:nvPr/>
        </p:nvSpPr>
        <p:spPr>
          <a:xfrm>
            <a:off x="7455716" y="4236720"/>
            <a:ext cx="1114705" cy="640080"/>
          </a:xfrm>
          <a:custGeom>
            <a:avLst/>
            <a:gdLst>
              <a:gd name="connsiteX0" fmla="*/ 8313 w 1122218"/>
              <a:gd name="connsiteY0" fmla="*/ 133004 h 822960"/>
              <a:gd name="connsiteX1" fmla="*/ 0 w 1122218"/>
              <a:gd name="connsiteY1" fmla="*/ 822960 h 822960"/>
              <a:gd name="connsiteX2" fmla="*/ 1122218 w 1122218"/>
              <a:gd name="connsiteY2" fmla="*/ 822960 h 822960"/>
              <a:gd name="connsiteX3" fmla="*/ 1105593 w 1122218"/>
              <a:gd name="connsiteY3" fmla="*/ 0 h 822960"/>
              <a:gd name="connsiteX0" fmla="*/ 0 w 1130530"/>
              <a:gd name="connsiteY0" fmla="*/ 0 h 922713"/>
              <a:gd name="connsiteX1" fmla="*/ 8312 w 1130530"/>
              <a:gd name="connsiteY1" fmla="*/ 922713 h 922713"/>
              <a:gd name="connsiteX2" fmla="*/ 1130530 w 1130530"/>
              <a:gd name="connsiteY2" fmla="*/ 922713 h 922713"/>
              <a:gd name="connsiteX3" fmla="*/ 1113905 w 1130530"/>
              <a:gd name="connsiteY3" fmla="*/ 99753 h 922713"/>
              <a:gd name="connsiteX0" fmla="*/ 800 w 1131330"/>
              <a:gd name="connsiteY0" fmla="*/ 0 h 922713"/>
              <a:gd name="connsiteX1" fmla="*/ 799 w 1131330"/>
              <a:gd name="connsiteY1" fmla="*/ 640080 h 922713"/>
              <a:gd name="connsiteX2" fmla="*/ 1131330 w 1131330"/>
              <a:gd name="connsiteY2" fmla="*/ 922713 h 922713"/>
              <a:gd name="connsiteX3" fmla="*/ 1114705 w 1131330"/>
              <a:gd name="connsiteY3" fmla="*/ 99753 h 922713"/>
              <a:gd name="connsiteX0" fmla="*/ 800 w 1114705"/>
              <a:gd name="connsiteY0" fmla="*/ 0 h 640080"/>
              <a:gd name="connsiteX1" fmla="*/ 799 w 1114705"/>
              <a:gd name="connsiteY1" fmla="*/ 640080 h 640080"/>
              <a:gd name="connsiteX2" fmla="*/ 1098079 w 1114705"/>
              <a:gd name="connsiteY2" fmla="*/ 631767 h 640080"/>
              <a:gd name="connsiteX3" fmla="*/ 1114705 w 1114705"/>
              <a:gd name="connsiteY3" fmla="*/ 99753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4705" h="640080">
                <a:moveTo>
                  <a:pt x="800" y="0"/>
                </a:moveTo>
                <a:cubicBezTo>
                  <a:pt x="3571" y="307571"/>
                  <a:pt x="-1972" y="332509"/>
                  <a:pt x="799" y="640080"/>
                </a:cubicBezTo>
                <a:lnTo>
                  <a:pt x="1098079" y="631767"/>
                </a:lnTo>
                <a:lnTo>
                  <a:pt x="1114705" y="99753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547799" y="4724400"/>
            <a:ext cx="927169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705600" y="4547063"/>
            <a:ext cx="7956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invoking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205583" y="4438620"/>
            <a:ext cx="817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handling</a:t>
            </a:r>
            <a:endParaRPr lang="en-US" sz="1400" dirty="0">
              <a:solidFill>
                <a:schemeClr val="tx2"/>
              </a:solidFill>
            </a:endParaRP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6132" y="2841427"/>
            <a:ext cx="3810000" cy="2552700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1676400" y="3257245"/>
            <a:ext cx="685800" cy="22297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365514" y="3428999"/>
            <a:ext cx="1215886" cy="5122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133600" y="3997196"/>
            <a:ext cx="609600" cy="2286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2717640" y="4770813"/>
            <a:ext cx="609600" cy="2286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7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for </a:t>
            </a:r>
            <a:r>
              <a:rPr lang="en-US" dirty="0" err="1" smtClean="0"/>
              <a:t>Async</a:t>
            </a:r>
            <a:r>
              <a:rPr lang="en-US" dirty="0" smtClean="0"/>
              <a:t>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Identify slow </a:t>
            </a:r>
            <a:r>
              <a:rPr lang="en-US" dirty="0" smtClean="0"/>
              <a:t>operations.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Convert </a:t>
            </a:r>
            <a:r>
              <a:rPr lang="en-US" dirty="0"/>
              <a:t>the slow operation into a </a:t>
            </a:r>
            <a:r>
              <a:rPr lang="en-US" dirty="0">
                <a:solidFill>
                  <a:srgbClr val="92D050"/>
                </a:solidFill>
              </a:rPr>
              <a:t>future</a:t>
            </a:r>
            <a:r>
              <a:rPr lang="en-US" dirty="0"/>
              <a:t>.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Any </a:t>
            </a:r>
            <a:r>
              <a:rPr lang="en-US" dirty="0"/>
              <a:t>code that relies on the result of that operation (if any), </a:t>
            </a:r>
            <a:r>
              <a:rPr lang="en-US" dirty="0" smtClean="0"/>
              <a:t>now </a:t>
            </a:r>
            <a:r>
              <a:rPr lang="en-US" dirty="0"/>
              <a:t>must be converted to </a:t>
            </a:r>
            <a:r>
              <a:rPr lang="en-US" dirty="0">
                <a:solidFill>
                  <a:schemeClr val="accent6"/>
                </a:solidFill>
              </a:rPr>
              <a:t>promise</a:t>
            </a:r>
            <a:r>
              <a:rPr lang="en-US" dirty="0"/>
              <a:t> </a:t>
            </a:r>
            <a:r>
              <a:rPr lang="en-US" dirty="0" smtClean="0"/>
              <a:t>handlers (%...&gt;%) </a:t>
            </a:r>
            <a:r>
              <a:rPr lang="en-US" dirty="0"/>
              <a:t>that operate on the future object.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52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22,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86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53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22,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67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Deployment to Staging</a:t>
            </a:r>
          </a:p>
          <a:p>
            <a:pPr lvl="1"/>
            <a:r>
              <a:rPr lang="en-US" dirty="0" smtClean="0"/>
              <a:t>Exercises/Solutions/App1.02_reactive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22,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578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862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PROD: </a:t>
            </a:r>
            <a:r>
              <a:rPr lang="en-US" sz="2600" dirty="0">
                <a:hlinkClick r:id="rId2"/>
              </a:rPr>
              <a:t>http://rshiny001:4151/</a:t>
            </a:r>
            <a:endParaRPr lang="en-US" sz="2600" dirty="0"/>
          </a:p>
          <a:p>
            <a:r>
              <a:rPr lang="en-US" dirty="0" smtClean="0"/>
              <a:t>Staging: </a:t>
            </a:r>
            <a:r>
              <a:rPr lang="en-US" sz="2600" dirty="0" smtClean="0">
                <a:hlinkClick r:id="rId3"/>
              </a:rPr>
              <a:t>http</a:t>
            </a:r>
            <a:r>
              <a:rPr lang="en-US" sz="2600" dirty="0">
                <a:hlinkClick r:id="rId3"/>
              </a:rPr>
              <a:t>://rshinydev001:4151</a:t>
            </a:r>
            <a:r>
              <a:rPr lang="en-US" sz="2600" dirty="0" smtClean="0">
                <a:hlinkClick r:id="rId3"/>
              </a:rPr>
              <a:t>/</a:t>
            </a:r>
            <a:endParaRPr lang="en-US" sz="2600" dirty="0" smtClean="0"/>
          </a:p>
          <a:p>
            <a:endParaRPr lang="en-US" dirty="0" smtClean="0"/>
          </a:p>
          <a:p>
            <a:r>
              <a:rPr lang="en-US" dirty="0" smtClean="0"/>
              <a:t>Currently only admin users have access. </a:t>
            </a:r>
          </a:p>
          <a:p>
            <a:endParaRPr lang="en-US" dirty="0"/>
          </a:p>
          <a:p>
            <a:r>
              <a:rPr lang="en-US" dirty="0" smtClean="0"/>
              <a:t>You can: </a:t>
            </a:r>
          </a:p>
          <a:p>
            <a:pPr lvl="1"/>
            <a:r>
              <a:rPr lang="en-US" dirty="0" smtClean="0"/>
              <a:t>Check </a:t>
            </a:r>
            <a:r>
              <a:rPr lang="en-US" dirty="0" smtClean="0"/>
              <a:t>memory &amp; CPU usages</a:t>
            </a:r>
          </a:p>
          <a:p>
            <a:pPr lvl="1"/>
            <a:r>
              <a:rPr lang="en-US" dirty="0" smtClean="0"/>
              <a:t>Look at app access histories</a:t>
            </a:r>
          </a:p>
          <a:p>
            <a:pPr lvl="1"/>
            <a:r>
              <a:rPr lang="en-US" dirty="0" smtClean="0"/>
              <a:t>Kill instances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22, 2019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1913775"/>
            <a:ext cx="4435803" cy="421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59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Configurations/Security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User Groups (Active Directory)</a:t>
            </a:r>
          </a:p>
          <a:p>
            <a:pPr lvl="1"/>
            <a:r>
              <a:rPr lang="en-US" dirty="0"/>
              <a:t>Default: All analysts, IT admin (Brandon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Permission levels are set per </a:t>
            </a:r>
            <a:r>
              <a:rPr lang="en-US" dirty="0" smtClean="0"/>
              <a:t>group. </a:t>
            </a:r>
            <a:endParaRPr lang="en-US" dirty="0" smtClean="0"/>
          </a:p>
          <a:p>
            <a:pPr lvl="1"/>
            <a:r>
              <a:rPr lang="en-US" dirty="0" smtClean="0"/>
              <a:t>One person can be in multiple groups. </a:t>
            </a:r>
          </a:p>
          <a:p>
            <a:pPr lvl="1"/>
            <a:r>
              <a:rPr lang="en-US" dirty="0" smtClean="0"/>
              <a:t>External clients need a ‘teainc.org’ email, and each company should form a group. 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Timeout</a:t>
            </a:r>
          </a:p>
          <a:p>
            <a:pPr lvl="1"/>
            <a:r>
              <a:rPr lang="en-US" dirty="0" smtClean="0"/>
              <a:t>Default: 30 min</a:t>
            </a:r>
          </a:p>
          <a:p>
            <a:pPr lvl="1"/>
            <a:r>
              <a:rPr lang="en-US" dirty="0" smtClean="0"/>
              <a:t>Range: 1 sec ~ indefinite.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Subfolders</a:t>
            </a:r>
          </a:p>
          <a:p>
            <a:pPr lvl="1"/>
            <a:r>
              <a:rPr lang="en-US" dirty="0" smtClean="0"/>
              <a:t>If there are subfolder structures within the main folder, you can set different configurations per subfolder. 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22,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30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Network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Certain network locations are visible from Shiny Server (via mounting).</a:t>
            </a:r>
          </a:p>
          <a:p>
            <a:pPr lvl="1"/>
            <a:r>
              <a:rPr lang="en-US" sz="2400" dirty="0" smtClean="0">
                <a:hlinkClick r:id="rId2" action="ppaction://hlinkfile"/>
              </a:rPr>
              <a:t>\\Analystfs\westcoastdata</a:t>
            </a:r>
            <a:r>
              <a:rPr lang="en-US" sz="2400" dirty="0" smtClean="0">
                <a:sym typeface="Wingdings" panose="05000000000000000000" pitchFamily="2" charset="2"/>
              </a:rPr>
              <a:t>  </a:t>
            </a:r>
            <a:r>
              <a:rPr lang="en-US" sz="2400" dirty="0" smtClean="0"/>
              <a:t>   /</a:t>
            </a:r>
            <a:r>
              <a:rPr lang="en-US" sz="2400" dirty="0" err="1" smtClean="0"/>
              <a:t>mnt</a:t>
            </a:r>
            <a:r>
              <a:rPr lang="en-US" sz="2400" dirty="0" smtClean="0"/>
              <a:t>/</a:t>
            </a:r>
            <a:r>
              <a:rPr lang="en-US" sz="2400" dirty="0" err="1" smtClean="0"/>
              <a:t>analystfs</a:t>
            </a:r>
            <a:r>
              <a:rPr lang="en-US" sz="2400" dirty="0" smtClean="0"/>
              <a:t>/</a:t>
            </a:r>
            <a:r>
              <a:rPr lang="en-US" sz="2400" dirty="0" err="1" smtClean="0"/>
              <a:t>westcoastdata</a:t>
            </a:r>
            <a:endParaRPr lang="en-US" sz="2400" dirty="0" smtClean="0"/>
          </a:p>
          <a:p>
            <a:pPr lvl="1"/>
            <a:r>
              <a:rPr lang="en-US" sz="2400" dirty="0">
                <a:hlinkClick r:id="rId3" action="ppaction://hlinkfile"/>
              </a:rPr>
              <a:t>\\</a:t>
            </a:r>
            <a:r>
              <a:rPr lang="en-US" sz="2400" dirty="0" smtClean="0">
                <a:hlinkClick r:id="rId3" action="ppaction://hlinkfile"/>
              </a:rPr>
              <a:t>seaanalystfs1\Data</a:t>
            </a:r>
            <a:r>
              <a:rPr lang="en-US" sz="2400" dirty="0" smtClean="0">
                <a:sym typeface="Wingdings" panose="05000000000000000000" pitchFamily="2" charset="2"/>
              </a:rPr>
              <a:t>  /</a:t>
            </a:r>
            <a:r>
              <a:rPr lang="en-US" sz="2400" dirty="0" err="1" smtClean="0">
                <a:sym typeface="Wingdings" panose="05000000000000000000" pitchFamily="2" charset="2"/>
              </a:rPr>
              <a:t>mnt</a:t>
            </a:r>
            <a:r>
              <a:rPr lang="en-US" sz="2400" dirty="0" smtClean="0">
                <a:sym typeface="Wingdings" panose="05000000000000000000" pitchFamily="2" charset="2"/>
              </a:rPr>
              <a:t>/seaanalyst1/data</a:t>
            </a:r>
          </a:p>
          <a:p>
            <a:pPr lvl="1"/>
            <a:r>
              <a:rPr lang="en-US" sz="2400" dirty="0" smtClean="0">
                <a:sym typeface="Wingdings" panose="05000000000000000000" pitchFamily="2" charset="2"/>
                <a:hlinkClick r:id="rId4" action="ppaction://hlinkfile"/>
              </a:rPr>
              <a:t>\\seafs1\Data</a:t>
            </a:r>
            <a:r>
              <a:rPr lang="en-US" sz="2400" dirty="0" smtClean="0">
                <a:sym typeface="Wingdings" panose="05000000000000000000" pitchFamily="2" charset="2"/>
              </a:rPr>
              <a:t>  /</a:t>
            </a:r>
            <a:r>
              <a:rPr lang="en-US" sz="2400" dirty="0" err="1" smtClean="0">
                <a:sym typeface="Wingdings" panose="05000000000000000000" pitchFamily="2" charset="2"/>
              </a:rPr>
              <a:t>mnt</a:t>
            </a:r>
            <a:r>
              <a:rPr lang="en-US" sz="2400" dirty="0" smtClean="0">
                <a:sym typeface="Wingdings" panose="05000000000000000000" pitchFamily="2" charset="2"/>
              </a:rPr>
              <a:t>/seafs1/Data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Note: Working directory is always the shiny app folder. </a:t>
            </a:r>
          </a:p>
          <a:p>
            <a:r>
              <a:rPr lang="en-US" dirty="0" smtClean="0"/>
              <a:t>Watch out if you have a path to a file in the network. </a:t>
            </a:r>
          </a:p>
          <a:p>
            <a:pPr lvl="1"/>
            <a:r>
              <a:rPr lang="en-US" dirty="0" smtClean="0"/>
              <a:t>When you deploy dev app to staging, make sure to change the path name.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22,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705827"/>
      </p:ext>
    </p:extLst>
  </p:cSld>
  <p:clrMapOvr>
    <a:masterClrMapping/>
  </p:clrMapOvr>
</p:sld>
</file>

<file path=ppt/theme/theme1.xml><?xml version="1.0" encoding="utf-8"?>
<a:theme xmlns:a="http://schemas.openxmlformats.org/drawingml/2006/main" name="2015 TEA official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2015 TEA official template</Template>
  <TotalTime>16941</TotalTime>
  <Words>2692</Words>
  <Application>Microsoft Office PowerPoint</Application>
  <PresentationFormat>On-screen Show (4:3)</PresentationFormat>
  <Paragraphs>599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</vt:lpstr>
      <vt:lpstr>Calibri</vt:lpstr>
      <vt:lpstr>Calibri Light</vt:lpstr>
      <vt:lpstr>Wingdings</vt:lpstr>
      <vt:lpstr>2015 TEA official template</vt:lpstr>
      <vt:lpstr>Shiny Workshop Day 2</vt:lpstr>
      <vt:lpstr>Lunch Time To-Do List</vt:lpstr>
      <vt:lpstr>PowerPoint Presentation</vt:lpstr>
      <vt:lpstr>Shiny Server</vt:lpstr>
      <vt:lpstr>Deployment Steps</vt:lpstr>
      <vt:lpstr>Demo</vt:lpstr>
      <vt:lpstr>Admin Page</vt:lpstr>
      <vt:lpstr>App Configurations/Security</vt:lpstr>
      <vt:lpstr>Accessing Network Files</vt:lpstr>
      <vt:lpstr>Demo by Brandon</vt:lpstr>
      <vt:lpstr>Session</vt:lpstr>
      <vt:lpstr>External Client Access</vt:lpstr>
      <vt:lpstr>Support Plans</vt:lpstr>
      <vt:lpstr>PowerPoint Presentation</vt:lpstr>
      <vt:lpstr>Error at Opening</vt:lpstr>
      <vt:lpstr>Error at Opening</vt:lpstr>
      <vt:lpstr>Version Management</vt:lpstr>
      <vt:lpstr>One R Studio Account to Share</vt:lpstr>
      <vt:lpstr>Concurrent Usages</vt:lpstr>
      <vt:lpstr>PowerPoint Presentation</vt:lpstr>
      <vt:lpstr>Database connections</vt:lpstr>
      <vt:lpstr>Managing Deployment</vt:lpstr>
      <vt:lpstr>Config for credential management</vt:lpstr>
      <vt:lpstr>When to load data? </vt:lpstr>
      <vt:lpstr>Controlling global data load</vt:lpstr>
      <vt:lpstr>PowerPoint Presentation</vt:lpstr>
      <vt:lpstr>Advanced Apps</vt:lpstr>
      <vt:lpstr>PowerPoint Presentation</vt:lpstr>
      <vt:lpstr>Git &amp; GitHub</vt:lpstr>
      <vt:lpstr>Git &amp; GitHub integration in RStudio </vt:lpstr>
      <vt:lpstr>Demo</vt:lpstr>
      <vt:lpstr>Exercise</vt:lpstr>
      <vt:lpstr>Demo</vt:lpstr>
      <vt:lpstr>Deployment Steps with optional source control steps</vt:lpstr>
      <vt:lpstr>PowerPoint Presentation</vt:lpstr>
      <vt:lpstr>Debugging</vt:lpstr>
      <vt:lpstr>Exercise 2-01</vt:lpstr>
      <vt:lpstr>Error Handling</vt:lpstr>
      <vt:lpstr>Exercise 2-02</vt:lpstr>
      <vt:lpstr>Exercise 2-02</vt:lpstr>
      <vt:lpstr>Advanced Topics </vt:lpstr>
      <vt:lpstr>software design technique</vt:lpstr>
      <vt:lpstr>Modularization for Shiny</vt:lpstr>
      <vt:lpstr>Module Structure</vt:lpstr>
      <vt:lpstr>Module Structure</vt:lpstr>
      <vt:lpstr>Reactive spaghetti vs reactive ravioli</vt:lpstr>
      <vt:lpstr>Demo 2-03</vt:lpstr>
      <vt:lpstr>Advanced Topics</vt:lpstr>
      <vt:lpstr>File Organization</vt:lpstr>
      <vt:lpstr>Advanced Topics </vt:lpstr>
      <vt:lpstr>Async programming in R</vt:lpstr>
      <vt:lpstr>Steps for Async Programming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Eina Ooka</dc:creator>
  <cp:lastModifiedBy>Eina Ooka</cp:lastModifiedBy>
  <cp:revision>177</cp:revision>
  <dcterms:created xsi:type="dcterms:W3CDTF">2019-07-05T18:19:53Z</dcterms:created>
  <dcterms:modified xsi:type="dcterms:W3CDTF">2019-08-23T00:29:35Z</dcterms:modified>
</cp:coreProperties>
</file>